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6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7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4"/>
    <p:sldMasterId id="2147483718" r:id="rId5"/>
    <p:sldMasterId id="2147483650" r:id="rId6"/>
    <p:sldMasterId id="2147483711" r:id="rId7"/>
    <p:sldMasterId id="2147483743" r:id="rId8"/>
    <p:sldMasterId id="2147483652" r:id="rId9"/>
    <p:sldMasterId id="2147483746" r:id="rId10"/>
    <p:sldMasterId id="2147483716" r:id="rId11"/>
    <p:sldMasterId id="2147483653" r:id="rId12"/>
  </p:sldMasterIdLst>
  <p:notesMasterIdLst>
    <p:notesMasterId r:id="rId39"/>
  </p:notesMasterIdLst>
  <p:sldIdLst>
    <p:sldId id="281" r:id="rId13"/>
    <p:sldId id="365" r:id="rId14"/>
    <p:sldId id="1281" r:id="rId15"/>
    <p:sldId id="366" r:id="rId16"/>
    <p:sldId id="1279" r:id="rId17"/>
    <p:sldId id="1292" r:id="rId18"/>
    <p:sldId id="1293" r:id="rId19"/>
    <p:sldId id="1298" r:id="rId20"/>
    <p:sldId id="1300" r:id="rId21"/>
    <p:sldId id="1299" r:id="rId22"/>
    <p:sldId id="1285" r:id="rId23"/>
    <p:sldId id="1304" r:id="rId24"/>
    <p:sldId id="1287" r:id="rId25"/>
    <p:sldId id="349" r:id="rId26"/>
    <p:sldId id="1297" r:id="rId27"/>
    <p:sldId id="1294" r:id="rId28"/>
    <p:sldId id="341" r:id="rId29"/>
    <p:sldId id="352" r:id="rId30"/>
    <p:sldId id="353" r:id="rId31"/>
    <p:sldId id="346" r:id="rId32"/>
    <p:sldId id="1301" r:id="rId33"/>
    <p:sldId id="1295" r:id="rId34"/>
    <p:sldId id="263" r:id="rId35"/>
    <p:sldId id="1296" r:id="rId36"/>
    <p:sldId id="363" r:id="rId37"/>
    <p:sldId id="348" r:id="rId38"/>
  </p:sldIdLst>
  <p:sldSz cx="9144000" cy="6858000" type="screen4x3"/>
  <p:notesSz cx="6858000" cy="9144000"/>
  <p:defaultTextStyle>
    <a:defPPr>
      <a:defRPr lang="nl-NL"/>
    </a:defPPr>
    <a:lvl1pPr algn="ctr" rtl="0" fontAlgn="base">
      <a:spcBef>
        <a:spcPct val="20000"/>
      </a:spcBef>
      <a:spcAft>
        <a:spcPct val="0"/>
      </a:spcAft>
      <a:defRPr sz="3000" kern="1200">
        <a:solidFill>
          <a:srgbClr val="00638F"/>
        </a:solidFill>
        <a:latin typeface="HelveticaNeueLT Std Med Cn" pitchFamily="34" charset="0"/>
        <a:ea typeface="ＭＳ Ｐゴシック" pitchFamily="34" charset="-128"/>
        <a:cs typeface="Arial" charset="0"/>
      </a:defRPr>
    </a:lvl1pPr>
    <a:lvl2pPr marL="457200" algn="ctr" rtl="0" fontAlgn="base">
      <a:spcBef>
        <a:spcPct val="20000"/>
      </a:spcBef>
      <a:spcAft>
        <a:spcPct val="0"/>
      </a:spcAft>
      <a:defRPr sz="3000" kern="1200">
        <a:solidFill>
          <a:srgbClr val="00638F"/>
        </a:solidFill>
        <a:latin typeface="HelveticaNeueLT Std Med Cn" pitchFamily="34" charset="0"/>
        <a:ea typeface="ＭＳ Ｐゴシック" pitchFamily="34" charset="-128"/>
        <a:cs typeface="Arial" charset="0"/>
      </a:defRPr>
    </a:lvl2pPr>
    <a:lvl3pPr marL="914400" algn="ctr" rtl="0" fontAlgn="base">
      <a:spcBef>
        <a:spcPct val="20000"/>
      </a:spcBef>
      <a:spcAft>
        <a:spcPct val="0"/>
      </a:spcAft>
      <a:defRPr sz="3000" kern="1200">
        <a:solidFill>
          <a:srgbClr val="00638F"/>
        </a:solidFill>
        <a:latin typeface="HelveticaNeueLT Std Med Cn" pitchFamily="34" charset="0"/>
        <a:ea typeface="ＭＳ Ｐゴシック" pitchFamily="34" charset="-128"/>
        <a:cs typeface="Arial" charset="0"/>
      </a:defRPr>
    </a:lvl3pPr>
    <a:lvl4pPr marL="1371600" algn="ctr" rtl="0" fontAlgn="base">
      <a:spcBef>
        <a:spcPct val="20000"/>
      </a:spcBef>
      <a:spcAft>
        <a:spcPct val="0"/>
      </a:spcAft>
      <a:defRPr sz="3000" kern="1200">
        <a:solidFill>
          <a:srgbClr val="00638F"/>
        </a:solidFill>
        <a:latin typeface="HelveticaNeueLT Std Med Cn" pitchFamily="34" charset="0"/>
        <a:ea typeface="ＭＳ Ｐゴシック" pitchFamily="34" charset="-128"/>
        <a:cs typeface="Arial" charset="0"/>
      </a:defRPr>
    </a:lvl4pPr>
    <a:lvl5pPr marL="1828800" algn="ctr" rtl="0" fontAlgn="base">
      <a:spcBef>
        <a:spcPct val="20000"/>
      </a:spcBef>
      <a:spcAft>
        <a:spcPct val="0"/>
      </a:spcAft>
      <a:defRPr sz="3000" kern="1200">
        <a:solidFill>
          <a:srgbClr val="00638F"/>
        </a:solidFill>
        <a:latin typeface="HelveticaNeueLT Std Med Cn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sz="3000" kern="1200">
        <a:solidFill>
          <a:srgbClr val="00638F"/>
        </a:solidFill>
        <a:latin typeface="HelveticaNeueLT Std Med Cn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sz="3000" kern="1200">
        <a:solidFill>
          <a:srgbClr val="00638F"/>
        </a:solidFill>
        <a:latin typeface="HelveticaNeueLT Std Med Cn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sz="3000" kern="1200">
        <a:solidFill>
          <a:srgbClr val="00638F"/>
        </a:solidFill>
        <a:latin typeface="HelveticaNeueLT Std Med Cn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sz="3000" kern="1200">
        <a:solidFill>
          <a:srgbClr val="00638F"/>
        </a:solidFill>
        <a:latin typeface="HelveticaNeueLT Std Med Cn" pitchFamily="34" charset="0"/>
        <a:ea typeface="ＭＳ Ｐゴシック" pitchFamily="34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1488" userDrawn="1">
          <p15:clr>
            <a:srgbClr val="A4A3A4"/>
          </p15:clr>
        </p15:guide>
        <p15:guide id="3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7D00"/>
    <a:srgbClr val="00638F"/>
    <a:srgbClr val="FF6600"/>
    <a:srgbClr val="BEE3EA"/>
    <a:srgbClr val="008D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345" autoAdjust="0"/>
    <p:restoredTop sz="96405" autoAdjust="0"/>
  </p:normalViewPr>
  <p:slideViewPr>
    <p:cSldViewPr snapToGrid="0">
      <p:cViewPr varScale="1">
        <p:scale>
          <a:sx n="118" d="100"/>
          <a:sy n="118" d="100"/>
        </p:scale>
        <p:origin x="200" y="480"/>
      </p:cViewPr>
      <p:guideLst>
        <p:guide orient="horz" pos="2160"/>
        <p:guide orient="horz" pos="148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tableStyles" Target="tableStyles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2BD55560-3740-436F-A4B3-F8F0B02F4E30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22407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F8EF20-B18C-4A01-A4DB-506652934123}" type="slidenum">
              <a:rPr lang="nl-NL"/>
              <a:pPr/>
              <a:t>1</a:t>
            </a:fld>
            <a:endParaRPr lang="nl-NL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10663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D55560-3740-436F-A4B3-F8F0B02F4E30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1151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D55560-3740-436F-A4B3-F8F0B02F4E30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7972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753a1c17d4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753a1c17d4_0_2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g753a1c17d4_0_20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09286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Alition S Logo Fro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59467"/>
            <a:ext cx="9144000" cy="644613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719999" y="540000"/>
            <a:ext cx="7704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18000" bIns="82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Titelstijl van model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260000" y="1584000"/>
            <a:ext cx="7164000" cy="504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537" y="5296607"/>
            <a:ext cx="901149" cy="132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439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4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720000" y="360000"/>
            <a:ext cx="7704000" cy="181660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marL="540000" indent="-540000">
              <a:buFontTx/>
              <a:buBlip>
                <a:blip r:embed="rId2"/>
              </a:buBlip>
              <a:defRPr>
                <a:solidFill>
                  <a:srgbClr val="EF7D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260000" y="2520000"/>
            <a:ext cx="7164000" cy="4114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4872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4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720000" y="360000"/>
            <a:ext cx="7704000" cy="181660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marL="540000" indent="-540000">
              <a:buFontTx/>
              <a:buBlip>
                <a:blip r:embed="rId2"/>
              </a:buBlip>
              <a:defRPr>
                <a:solidFill>
                  <a:srgbClr val="EF7D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260000" y="2520000"/>
            <a:ext cx="7164000" cy="4114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537" y="5296607"/>
            <a:ext cx="901149" cy="132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4470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5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60000" y="5832000"/>
            <a:ext cx="536330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114300" y="115200"/>
            <a:ext cx="8915400" cy="662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0"/>
              </a:spcBef>
            </a:pPr>
            <a:endParaRPr lang="nl-B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0000" y="404814"/>
            <a:ext cx="6984000" cy="1215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" tIns="10800" rIns="18000" bIns="1080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EF7D00"/>
                </a:solidFill>
              </a:defRPr>
            </a:lvl1pPr>
          </a:lstStyle>
          <a:p>
            <a:pPr lvl="0"/>
            <a:r>
              <a:rPr lang="nl-NL" dirty="0"/>
              <a:t>Klik om het opmaakprofiel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440000" y="1800000"/>
            <a:ext cx="6954837" cy="4835525"/>
          </a:xfrm>
        </p:spPr>
        <p:txBody>
          <a:bodyPr/>
          <a:lstStyle>
            <a:lvl1pPr>
              <a:defRPr baseline="0">
                <a:solidFill>
                  <a:srgbClr val="EF7D0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Rectangle 8"/>
          <p:cNvSpPr>
            <a:spLocks noChangeArrowheads="1"/>
          </p:cNvSpPr>
          <p:nvPr userDrawn="1"/>
        </p:nvSpPr>
        <p:spPr bwMode="auto">
          <a:xfrm>
            <a:off x="107951" y="115889"/>
            <a:ext cx="20478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algn="l" eaLnBrk="0" hangingPunct="0">
              <a:spcBef>
                <a:spcPct val="0"/>
              </a:spcBef>
            </a:pPr>
            <a:r>
              <a:rPr lang="nl-NL" sz="1000" dirty="0">
                <a:solidFill>
                  <a:schemeClr val="tx1"/>
                </a:solidFill>
              </a:rPr>
              <a:t>cOAlition S </a:t>
            </a:r>
            <a:r>
              <a:rPr lang="nl-NL" sz="1000" dirty="0">
                <a:solidFill>
                  <a:srgbClr val="EF7D00"/>
                </a:solidFill>
              </a:rPr>
              <a:t>I </a:t>
            </a:r>
            <a:fld id="{82446AD1-00D3-4011-8661-5C7EBC2C5A5E}" type="slidenum">
              <a:rPr lang="nl-NL" sz="1000">
                <a:solidFill>
                  <a:srgbClr val="EF7D00"/>
                </a:solidFill>
              </a:rPr>
              <a:pPr algn="l" eaLnBrk="0" hangingPunct="0">
                <a:spcBef>
                  <a:spcPct val="0"/>
                </a:spcBef>
              </a:pPr>
              <a:t>‹#›</a:t>
            </a:fld>
            <a:endParaRPr lang="nl-NL" sz="1000" dirty="0">
              <a:solidFill>
                <a:srgbClr val="EF7D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5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60000" y="5832000"/>
            <a:ext cx="536330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114300" y="115200"/>
            <a:ext cx="8915400" cy="662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0"/>
              </a:spcBef>
            </a:pPr>
            <a:endParaRPr lang="nl-B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0000" y="404814"/>
            <a:ext cx="6984000" cy="1215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" tIns="10800" rIns="18000" bIns="1080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EF7D00"/>
                </a:solidFill>
              </a:defRPr>
            </a:lvl1pPr>
          </a:lstStyle>
          <a:p>
            <a:pPr lvl="0"/>
            <a:r>
              <a:rPr lang="nl-NL" dirty="0"/>
              <a:t>Klik om het opmaakprofiel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440000" y="1800000"/>
            <a:ext cx="6954837" cy="4835525"/>
          </a:xfrm>
        </p:spPr>
        <p:txBody>
          <a:bodyPr/>
          <a:lstStyle>
            <a:lvl1pPr>
              <a:defRPr baseline="0">
                <a:solidFill>
                  <a:srgbClr val="EF7D0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Rectangle 8"/>
          <p:cNvSpPr>
            <a:spLocks noChangeArrowheads="1"/>
          </p:cNvSpPr>
          <p:nvPr userDrawn="1"/>
        </p:nvSpPr>
        <p:spPr bwMode="auto">
          <a:xfrm>
            <a:off x="107951" y="115889"/>
            <a:ext cx="20478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algn="l" eaLnBrk="0" hangingPunct="0">
              <a:spcBef>
                <a:spcPct val="0"/>
              </a:spcBef>
            </a:pPr>
            <a:r>
              <a:rPr lang="nl-NL" sz="1000" dirty="0">
                <a:solidFill>
                  <a:schemeClr val="tx1"/>
                </a:solidFill>
              </a:rPr>
              <a:t>cOAlition S </a:t>
            </a:r>
            <a:r>
              <a:rPr lang="nl-NL" sz="1000" dirty="0">
                <a:solidFill>
                  <a:srgbClr val="EF7D00"/>
                </a:solidFill>
              </a:rPr>
              <a:t>I </a:t>
            </a:r>
            <a:fld id="{82446AD1-00D3-4011-8661-5C7EBC2C5A5E}" type="slidenum">
              <a:rPr lang="nl-NL" sz="1000">
                <a:solidFill>
                  <a:srgbClr val="EF7D00"/>
                </a:solidFill>
              </a:rPr>
              <a:pPr algn="l" eaLnBrk="0" hangingPunct="0">
                <a:spcBef>
                  <a:spcPct val="0"/>
                </a:spcBef>
              </a:pPr>
              <a:t>‹#›</a:t>
            </a:fld>
            <a:endParaRPr lang="nl-NL" sz="1000" dirty="0">
              <a:solidFill>
                <a:srgbClr val="EF7D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537" y="5296607"/>
            <a:ext cx="901149" cy="132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9240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F7D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1440000" y="2408238"/>
            <a:ext cx="6984000" cy="4240212"/>
          </a:xfrm>
        </p:spPr>
        <p:txBody>
          <a:bodyPr/>
          <a:lstStyle>
            <a:lvl1pPr>
              <a:defRPr>
                <a:solidFill>
                  <a:srgbClr val="EF7D0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1439811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6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F7D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1440000" y="2408238"/>
            <a:ext cx="6984000" cy="4240212"/>
          </a:xfrm>
        </p:spPr>
        <p:txBody>
          <a:bodyPr/>
          <a:lstStyle>
            <a:lvl1pPr>
              <a:defRPr>
                <a:solidFill>
                  <a:srgbClr val="EF7D0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537" y="5296607"/>
            <a:ext cx="901149" cy="132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9841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1440000" y="1752600"/>
            <a:ext cx="6984000" cy="4895850"/>
          </a:xfrm>
        </p:spPr>
        <p:txBody>
          <a:bodyPr/>
          <a:lstStyle>
            <a:lvl1pPr>
              <a:defRPr>
                <a:solidFill>
                  <a:srgbClr val="EF7D0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0758771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7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1440000" y="1752600"/>
            <a:ext cx="6984000" cy="4895850"/>
          </a:xfrm>
        </p:spPr>
        <p:txBody>
          <a:bodyPr/>
          <a:lstStyle>
            <a:lvl1pPr>
              <a:defRPr>
                <a:solidFill>
                  <a:srgbClr val="EF7D0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537" y="5296607"/>
            <a:ext cx="901149" cy="132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043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1440000" y="2471738"/>
            <a:ext cx="6984000" cy="4176000"/>
          </a:xfrm>
        </p:spPr>
        <p:txBody>
          <a:bodyPr/>
          <a:lstStyle>
            <a:lvl1pPr>
              <a:defRPr>
                <a:solidFill>
                  <a:srgbClr val="EF7D0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9512952"/>
          </a:xfrm>
          <a:prstGeom prst="rect">
            <a:avLst/>
          </a:prstGeom>
          <a:noFill/>
        </p:spPr>
      </p:pic>
      <p:sp>
        <p:nvSpPr>
          <p:cNvPr id="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20000" y="2520000"/>
            <a:ext cx="7704000" cy="1800000"/>
          </a:xfrm>
          <a:prstGeom prst="rect">
            <a:avLst/>
          </a:prstGeom>
          <a:solidFill>
            <a:srgbClr val="EF7D00"/>
          </a:solidFill>
        </p:spPr>
        <p:txBody>
          <a:bodyPr lIns="36000" bIns="45720" anchor="b" anchorCtr="0"/>
          <a:lstStyle>
            <a:lvl1pPr indent="0" algn="l">
              <a:lnSpc>
                <a:spcPts val="4000"/>
              </a:lnSpc>
              <a:buFontTx/>
              <a:buNone/>
              <a:defRPr sz="4000">
                <a:solidFill>
                  <a:schemeClr val="bg1"/>
                </a:solidFill>
                <a:latin typeface="HelveticaNeueLT Std Blk Cn" pitchFamily="34" charset="0"/>
              </a:defRPr>
            </a:lvl1pPr>
          </a:lstStyle>
          <a:p>
            <a:r>
              <a:rPr lang="en-US" dirty="0"/>
              <a:t> Click to edit Master title style</a:t>
            </a:r>
            <a:endParaRPr lang="nl-NL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720000" y="4320000"/>
            <a:ext cx="7704000" cy="1800000"/>
          </a:xfrm>
          <a:prstGeom prst="rect">
            <a:avLst/>
          </a:prstGeom>
          <a:solidFill>
            <a:srgbClr val="EF7D00"/>
          </a:solidFill>
        </p:spPr>
        <p:txBody>
          <a:bodyPr lIns="0" rIns="0" bIns="0"/>
          <a:lstStyle>
            <a:lvl1pPr marL="0" indent="0">
              <a:lnSpc>
                <a:spcPts val="3000"/>
              </a:lnSpc>
              <a:buFontTx/>
              <a:buNone/>
              <a:defRPr sz="2800">
                <a:solidFill>
                  <a:schemeClr val="bg1"/>
                </a:solidFill>
                <a:latin typeface="HelveticaNeueLT Std Cn" pitchFamily="34" charset="0"/>
              </a:defRPr>
            </a:lvl1pPr>
          </a:lstStyle>
          <a:p>
            <a:r>
              <a:rPr lang="en-US" dirty="0"/>
              <a:t>  Click to edit Master subtitle style</a:t>
            </a:r>
            <a:endParaRPr lang="nl-NL" dirty="0"/>
          </a:p>
        </p:txBody>
      </p:sp>
      <p:sp>
        <p:nvSpPr>
          <p:cNvPr id="7" name="Rectangle 4"/>
          <p:cNvSpPr txBox="1">
            <a:spLocks noChangeArrowheads="1"/>
          </p:cNvSpPr>
          <p:nvPr userDrawn="1"/>
        </p:nvSpPr>
        <p:spPr bwMode="auto">
          <a:xfrm>
            <a:off x="901700" y="5746476"/>
            <a:ext cx="7369900" cy="18442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>
            <a:defPPr>
              <a:defRPr lang="nl-NL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bg1"/>
                </a:solidFill>
                <a:latin typeface="HelveticaNeueLT Std Med Cn" pitchFamily="34" charset="0"/>
                <a:ea typeface="ＭＳ Ｐゴシック" pitchFamily="34" charset="-128"/>
                <a:cs typeface="Arial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defRPr sz="3000" kern="1200">
                <a:solidFill>
                  <a:srgbClr val="00638F"/>
                </a:solidFill>
                <a:latin typeface="HelveticaNeueLT Std Med Cn" pitchFamily="34" charset="0"/>
                <a:ea typeface="ＭＳ Ｐゴシック" pitchFamily="34" charset="-128"/>
                <a:cs typeface="Arial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defRPr sz="3000" kern="1200">
                <a:solidFill>
                  <a:srgbClr val="00638F"/>
                </a:solidFill>
                <a:latin typeface="HelveticaNeueLT Std Med Cn" pitchFamily="34" charset="0"/>
                <a:ea typeface="ＭＳ Ｐゴシック" pitchFamily="34" charset="-128"/>
                <a:cs typeface="Arial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defRPr sz="3000" kern="1200">
                <a:solidFill>
                  <a:srgbClr val="00638F"/>
                </a:solidFill>
                <a:latin typeface="HelveticaNeueLT Std Med Cn" pitchFamily="34" charset="0"/>
                <a:ea typeface="ＭＳ Ｐゴシック" pitchFamily="34" charset="-128"/>
                <a:cs typeface="Arial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defRPr sz="3000" kern="1200">
                <a:solidFill>
                  <a:srgbClr val="00638F"/>
                </a:solidFill>
                <a:latin typeface="HelveticaNeueLT Std Med Cn" pitchFamily="34" charset="0"/>
                <a:ea typeface="ＭＳ Ｐゴシック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3000" kern="1200">
                <a:solidFill>
                  <a:srgbClr val="00638F"/>
                </a:solidFill>
                <a:latin typeface="HelveticaNeueLT Std Med Cn" pitchFamily="34" charset="0"/>
                <a:ea typeface="ＭＳ Ｐゴシック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3000" kern="1200">
                <a:solidFill>
                  <a:srgbClr val="00638F"/>
                </a:solidFill>
                <a:latin typeface="HelveticaNeueLT Std Med Cn" pitchFamily="34" charset="0"/>
                <a:ea typeface="ＭＳ Ｐゴシック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3000" kern="1200">
                <a:solidFill>
                  <a:srgbClr val="00638F"/>
                </a:solidFill>
                <a:latin typeface="HelveticaNeueLT Std Med Cn" pitchFamily="34" charset="0"/>
                <a:ea typeface="ＭＳ Ｐゴシック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3000" kern="1200">
                <a:solidFill>
                  <a:srgbClr val="00638F"/>
                </a:solidFill>
                <a:latin typeface="HelveticaNeueLT Std Med Cn" pitchFamily="34" charset="0"/>
                <a:ea typeface="ＭＳ Ｐゴシック" pitchFamily="34" charset="-128"/>
                <a:cs typeface="Arial" charset="0"/>
              </a:defRPr>
            </a:lvl9pPr>
          </a:lstStyle>
          <a:p>
            <a:r>
              <a:rPr lang="nl-NL" dirty="0"/>
              <a:t>SCIENCE EUROPE I </a:t>
            </a:r>
            <a:fld id="{AA5939D9-57CE-4769-9351-8C0C898D933F}" type="datetime1">
              <a:rPr lang="nl-NL" smtClean="0">
                <a:latin typeface="HelveticaNeueLT Std Cn" pitchFamily="34" charset="0"/>
              </a:rPr>
              <a:pPr/>
              <a:t>27-05-2020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5565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8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1440000" y="2471738"/>
            <a:ext cx="6984000" cy="4176000"/>
          </a:xfrm>
        </p:spPr>
        <p:txBody>
          <a:bodyPr/>
          <a:lstStyle>
            <a:lvl1pPr>
              <a:defRPr>
                <a:solidFill>
                  <a:srgbClr val="EF7D0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537" y="5296607"/>
            <a:ext cx="901149" cy="132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418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343"/>
            <a:ext cx="9144000" cy="6857657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20000" y="719999"/>
            <a:ext cx="7704000" cy="540000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lnSpc>
                <a:spcPct val="114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  <a:latin typeface="HelveticaNeueLT Std Blk Cn" panose="020B080603070204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0282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720000" y="1764000"/>
            <a:ext cx="7704000" cy="486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51799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720000" y="1764000"/>
            <a:ext cx="7704000" cy="486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537" y="5296607"/>
            <a:ext cx="901149" cy="132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07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1">
  <p:cSld name="1_Content 1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1"/>
          <p:cNvSpPr txBox="1">
            <a:spLocks noGrp="1"/>
          </p:cNvSpPr>
          <p:nvPr>
            <p:ph type="body" idx="1"/>
          </p:nvPr>
        </p:nvSpPr>
        <p:spPr>
          <a:xfrm>
            <a:off x="720000" y="1764000"/>
            <a:ext cx="7704000" cy="48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45700" rIns="91425" bIns="45700" anchor="t" anchorCtr="0">
            <a:noAutofit/>
          </a:bodyPr>
          <a:lstStyle>
            <a:lvl1pPr marL="457200" lvl="0" indent="-3429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rgbClr val="00638F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rgbClr val="00638F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rgbClr val="00638F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rgbClr val="00638F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1"/>
          <p:cNvSpPr txBox="1">
            <a:spLocks noGrp="1"/>
          </p:cNvSpPr>
          <p:nvPr>
            <p:ph type="title"/>
          </p:nvPr>
        </p:nvSpPr>
        <p:spPr>
          <a:xfrm>
            <a:off x="719999" y="720000"/>
            <a:ext cx="77040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45700" rIns="18000" bIns="82800" anchor="b" anchorCtr="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01871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719998" y="2448000"/>
            <a:ext cx="7704000" cy="417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719998" y="2448000"/>
            <a:ext cx="7704000" cy="417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537" y="5296607"/>
            <a:ext cx="901149" cy="132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435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719999" y="540000"/>
            <a:ext cx="7704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18000" bIns="82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Titelstijl van model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260000" y="1584000"/>
            <a:ext cx="7164000" cy="504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159827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F7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735" r:id="rId2"/>
    <p:sldLayoutId id="2147483734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F7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1" name="Rectangle 7"/>
          <p:cNvSpPr>
            <a:spLocks noChangeArrowheads="1"/>
          </p:cNvSpPr>
          <p:nvPr userDrawn="1"/>
        </p:nvSpPr>
        <p:spPr bwMode="auto">
          <a:xfrm>
            <a:off x="114300" y="1641599"/>
            <a:ext cx="8915400" cy="5101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0"/>
              </a:spcBef>
            </a:pPr>
            <a:endParaRPr lang="nl-B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107951" y="115889"/>
            <a:ext cx="20478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algn="l" eaLnBrk="0" hangingPunct="0">
              <a:spcBef>
                <a:spcPct val="0"/>
              </a:spcBef>
            </a:pPr>
            <a:r>
              <a:rPr lang="nl-NL" sz="1000" dirty="0">
                <a:solidFill>
                  <a:schemeClr val="bg1"/>
                </a:solidFill>
              </a:rPr>
              <a:t>cOAlition S</a:t>
            </a:r>
            <a:r>
              <a:rPr lang="nl-NL" sz="1000" dirty="0">
                <a:solidFill>
                  <a:srgbClr val="BEE3EA"/>
                </a:solidFill>
              </a:rPr>
              <a:t> </a:t>
            </a:r>
            <a:r>
              <a:rPr lang="nl-NL" sz="1000" dirty="0">
                <a:solidFill>
                  <a:schemeClr val="tx2"/>
                </a:solidFill>
              </a:rPr>
              <a:t>I </a:t>
            </a:r>
            <a:fld id="{77ACBCB9-9CBE-47EC-808D-8B09835A86EF}" type="slidenum">
              <a:rPr lang="nl-NL" sz="1000" smtClean="0">
                <a:solidFill>
                  <a:schemeClr val="tx2"/>
                </a:solidFill>
              </a:rPr>
              <a:pPr/>
              <a:t>‹#›</a:t>
            </a:fld>
            <a:r>
              <a:rPr lang="nl-NL" sz="10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5735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719999" y="720000"/>
            <a:ext cx="7704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18000" bIns="82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Titelstijl van model bewerken</a:t>
            </a:r>
          </a:p>
        </p:txBody>
      </p:sp>
      <p:sp>
        <p:nvSpPr>
          <p:cNvPr id="5735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1764000"/>
            <a:ext cx="7704000" cy="48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867126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48" r:id="rId2"/>
    <p:sldLayoutId id="2147483756" r:id="rId3"/>
  </p:sldLayoutIdLst>
  <p:txStyles>
    <p:titleStyle>
      <a:lvl1pPr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008DCC"/>
          </a:solidFill>
          <a:latin typeface="HelveticaNeueLT Std Med Cn" pitchFamily="34" charset="0"/>
          <a:cs typeface="Arial" charset="0"/>
        </a:defRPr>
      </a:lvl2pPr>
      <a:lvl3pPr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008DCC"/>
          </a:solidFill>
          <a:latin typeface="HelveticaNeueLT Std Med Cn" pitchFamily="34" charset="0"/>
          <a:cs typeface="Arial" charset="0"/>
        </a:defRPr>
      </a:lvl3pPr>
      <a:lvl4pPr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008DCC"/>
          </a:solidFill>
          <a:latin typeface="HelveticaNeueLT Std Med Cn" pitchFamily="34" charset="0"/>
          <a:cs typeface="Arial" charset="0"/>
        </a:defRPr>
      </a:lvl4pPr>
      <a:lvl5pPr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008DCC"/>
          </a:solidFill>
          <a:latin typeface="HelveticaNeueLT Std Med Cn" pitchFamily="34" charset="0"/>
          <a:cs typeface="Arial" charset="0"/>
        </a:defRPr>
      </a:lvl5pPr>
      <a:lvl6pPr marL="457200"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008DCC"/>
          </a:solidFill>
          <a:latin typeface="HelveticaNeueLT Std Med Cn" pitchFamily="34" charset="0"/>
          <a:cs typeface="Arial" charset="0"/>
        </a:defRPr>
      </a:lvl6pPr>
      <a:lvl7pPr marL="914400"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008DCC"/>
          </a:solidFill>
          <a:latin typeface="HelveticaNeueLT Std Med Cn" pitchFamily="34" charset="0"/>
          <a:cs typeface="Arial" charset="0"/>
        </a:defRPr>
      </a:lvl7pPr>
      <a:lvl8pPr marL="1371600"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008DCC"/>
          </a:solidFill>
          <a:latin typeface="HelveticaNeueLT Std Med Cn" pitchFamily="34" charset="0"/>
          <a:cs typeface="Arial" charset="0"/>
        </a:defRPr>
      </a:lvl8pPr>
      <a:lvl9pPr marL="1828800"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008DCC"/>
          </a:solidFill>
          <a:latin typeface="HelveticaNeueLT Std Med Cn" pitchFamily="34" charset="0"/>
          <a:cs typeface="Arial" charset="0"/>
        </a:defRPr>
      </a:lvl9pPr>
    </p:titleStyle>
    <p:bodyStyle>
      <a:lvl1pPr marL="288000" indent="-288000" algn="l" rtl="0" fontAlgn="base">
        <a:spcBef>
          <a:spcPts val="600"/>
        </a:spcBef>
        <a:spcAft>
          <a:spcPct val="0"/>
        </a:spcAft>
        <a:buFontTx/>
        <a:buBlip>
          <a:blip r:embed="rId5"/>
        </a:buBlip>
        <a:defRPr sz="2400" baseline="0">
          <a:solidFill>
            <a:schemeClr val="tx1"/>
          </a:solidFill>
          <a:latin typeface="+mn-lt"/>
          <a:ea typeface="+mn-ea"/>
          <a:cs typeface="+mn-cs"/>
        </a:defRPr>
      </a:lvl1pPr>
      <a:lvl2pPr marL="576000" indent="-288000" algn="l" rtl="0" fontAlgn="base">
        <a:spcBef>
          <a:spcPts val="600"/>
        </a:spcBef>
        <a:spcAft>
          <a:spcPct val="0"/>
        </a:spcAft>
        <a:buFontTx/>
        <a:buBlip>
          <a:blip r:embed="rId5"/>
        </a:buBlip>
        <a:defRPr sz="2400" baseline="0">
          <a:solidFill>
            <a:schemeClr val="tx1"/>
          </a:solidFill>
          <a:latin typeface="+mn-lt"/>
          <a:cs typeface="+mn-cs"/>
        </a:defRPr>
      </a:lvl2pPr>
      <a:lvl3pPr marL="864000" indent="-288000" algn="l" rtl="0" fontAlgn="base">
        <a:spcBef>
          <a:spcPts val="600"/>
        </a:spcBef>
        <a:spcAft>
          <a:spcPct val="0"/>
        </a:spcAft>
        <a:buFontTx/>
        <a:buBlip>
          <a:blip r:embed="rId5"/>
        </a:buBlip>
        <a:defRPr sz="2400" baseline="0">
          <a:solidFill>
            <a:schemeClr val="tx1"/>
          </a:solidFill>
          <a:latin typeface="+mn-lt"/>
          <a:cs typeface="+mn-cs"/>
        </a:defRPr>
      </a:lvl3pPr>
      <a:lvl4pPr marL="1152000" indent="-288000" algn="l" rtl="0" fontAlgn="base">
        <a:spcBef>
          <a:spcPts val="600"/>
        </a:spcBef>
        <a:spcAft>
          <a:spcPct val="0"/>
        </a:spcAft>
        <a:buFontTx/>
        <a:buBlip>
          <a:blip r:embed="rId5"/>
        </a:buBlip>
        <a:defRPr sz="2400" baseline="0">
          <a:solidFill>
            <a:schemeClr val="tx1"/>
          </a:solidFill>
          <a:latin typeface="+mn-lt"/>
          <a:cs typeface="+mn-cs"/>
        </a:defRPr>
      </a:lvl4pPr>
      <a:lvl5pPr marL="1440000" indent="-288000" algn="l" rtl="0" fontAlgn="base">
        <a:spcBef>
          <a:spcPts val="600"/>
        </a:spcBef>
        <a:spcAft>
          <a:spcPct val="0"/>
        </a:spcAft>
        <a:buFontTx/>
        <a:buBlip>
          <a:blip r:embed="rId5"/>
        </a:buBlip>
        <a:defRPr sz="2400" baseline="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6"/>
        </a:buBlip>
        <a:defRPr sz="2400">
          <a:solidFill>
            <a:srgbClr val="00638F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6"/>
        </a:buBlip>
        <a:defRPr sz="2400">
          <a:solidFill>
            <a:srgbClr val="00638F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6"/>
        </a:buBlip>
        <a:defRPr sz="2400">
          <a:solidFill>
            <a:srgbClr val="00638F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6"/>
        </a:buBlip>
        <a:defRPr sz="2400">
          <a:solidFill>
            <a:srgbClr val="00638F"/>
          </a:solidFill>
          <a:latin typeface="+mn-lt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F7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1" name="Rectangle 7"/>
          <p:cNvSpPr>
            <a:spLocks noChangeArrowheads="1"/>
          </p:cNvSpPr>
          <p:nvPr userDrawn="1"/>
        </p:nvSpPr>
        <p:spPr bwMode="auto">
          <a:xfrm>
            <a:off x="114300" y="2362202"/>
            <a:ext cx="8915400" cy="43799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0"/>
              </a:spcBef>
            </a:pPr>
            <a:endParaRPr lang="nl-B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719999" y="720000"/>
            <a:ext cx="7704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18000" bIns="82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Titelstijl van model bewerken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2520000"/>
            <a:ext cx="7704000" cy="40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7951" y="115889"/>
            <a:ext cx="20478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algn="l" eaLnBrk="0" hangingPunct="0">
              <a:spcBef>
                <a:spcPct val="0"/>
              </a:spcBef>
            </a:pPr>
            <a:r>
              <a:rPr lang="nl-NL" sz="1000" dirty="0">
                <a:solidFill>
                  <a:schemeClr val="bg1"/>
                </a:solidFill>
              </a:rPr>
              <a:t>cOAlition S</a:t>
            </a:r>
            <a:r>
              <a:rPr lang="nl-NL" sz="1000" dirty="0">
                <a:solidFill>
                  <a:srgbClr val="BEE3EA"/>
                </a:solidFill>
              </a:rPr>
              <a:t> </a:t>
            </a:r>
            <a:r>
              <a:rPr lang="nl-NL" sz="1000" dirty="0">
                <a:solidFill>
                  <a:schemeClr val="bg2"/>
                </a:solidFill>
              </a:rPr>
              <a:t>I </a:t>
            </a:r>
            <a:fld id="{77ACBCB9-9CBE-47EC-808D-8B09835A86EF}" type="slidenum">
              <a:rPr lang="nl-NL" sz="1000" smtClean="0">
                <a:solidFill>
                  <a:schemeClr val="bg2"/>
                </a:solidFill>
              </a:rPr>
              <a:pPr algn="l" eaLnBrk="0" hangingPunct="0">
                <a:spcBef>
                  <a:spcPct val="0"/>
                </a:spcBef>
              </a:pPr>
              <a:t>‹#›</a:t>
            </a:fld>
            <a:r>
              <a:rPr lang="nl-NL" sz="1000" dirty="0">
                <a:solidFill>
                  <a:schemeClr val="bg2"/>
                </a:solidFill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749" r:id="rId2"/>
  </p:sldLayoutIdLst>
  <p:txStyles>
    <p:titleStyle>
      <a:lvl1pPr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008DCC"/>
          </a:solidFill>
          <a:latin typeface="HelveticaNeueLT Std Med Cn" pitchFamily="34" charset="0"/>
          <a:cs typeface="Arial" charset="0"/>
        </a:defRPr>
      </a:lvl2pPr>
      <a:lvl3pPr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008DCC"/>
          </a:solidFill>
          <a:latin typeface="HelveticaNeueLT Std Med Cn" pitchFamily="34" charset="0"/>
          <a:cs typeface="Arial" charset="0"/>
        </a:defRPr>
      </a:lvl3pPr>
      <a:lvl4pPr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008DCC"/>
          </a:solidFill>
          <a:latin typeface="HelveticaNeueLT Std Med Cn" pitchFamily="34" charset="0"/>
          <a:cs typeface="Arial" charset="0"/>
        </a:defRPr>
      </a:lvl4pPr>
      <a:lvl5pPr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008DCC"/>
          </a:solidFill>
          <a:latin typeface="HelveticaNeueLT Std Med Cn" pitchFamily="34" charset="0"/>
          <a:cs typeface="Arial" charset="0"/>
        </a:defRPr>
      </a:lvl5pPr>
      <a:lvl6pPr marL="457200"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008DCC"/>
          </a:solidFill>
          <a:latin typeface="HelveticaNeueLT Std Med Cn" pitchFamily="34" charset="0"/>
          <a:cs typeface="Arial" charset="0"/>
        </a:defRPr>
      </a:lvl6pPr>
      <a:lvl7pPr marL="914400"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008DCC"/>
          </a:solidFill>
          <a:latin typeface="HelveticaNeueLT Std Med Cn" pitchFamily="34" charset="0"/>
          <a:cs typeface="Arial" charset="0"/>
        </a:defRPr>
      </a:lvl7pPr>
      <a:lvl8pPr marL="1371600"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008DCC"/>
          </a:solidFill>
          <a:latin typeface="HelveticaNeueLT Std Med Cn" pitchFamily="34" charset="0"/>
          <a:cs typeface="Arial" charset="0"/>
        </a:defRPr>
      </a:lvl8pPr>
      <a:lvl9pPr marL="1828800"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008DCC"/>
          </a:solidFill>
          <a:latin typeface="HelveticaNeueLT Std Med Cn" pitchFamily="34" charset="0"/>
          <a:cs typeface="Arial" charset="0"/>
        </a:defRPr>
      </a:lvl9pPr>
    </p:titleStyle>
    <p:bodyStyle>
      <a:lvl1pPr marL="288000" indent="-288000" algn="l" rtl="0" fontAlgn="base">
        <a:spcBef>
          <a:spcPts val="600"/>
        </a:spcBef>
        <a:spcAft>
          <a:spcPct val="0"/>
        </a:spcAft>
        <a:buFontTx/>
        <a:buBlip>
          <a:blip r:embed="rId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6000" indent="-288000" algn="l" rtl="0" fontAlgn="base">
        <a:spcBef>
          <a:spcPts val="600"/>
        </a:spcBef>
        <a:spcAft>
          <a:spcPct val="0"/>
        </a:spcAft>
        <a:buFontTx/>
        <a:buBlip>
          <a:blip r:embed="rId4"/>
        </a:buBlip>
        <a:defRPr sz="2400">
          <a:solidFill>
            <a:schemeClr val="tx1"/>
          </a:solidFill>
          <a:latin typeface="+mn-lt"/>
          <a:cs typeface="+mn-cs"/>
        </a:defRPr>
      </a:lvl2pPr>
      <a:lvl3pPr marL="864000" indent="-288000" algn="l" rtl="0" fontAlgn="base">
        <a:spcBef>
          <a:spcPts val="600"/>
        </a:spcBef>
        <a:spcAft>
          <a:spcPct val="0"/>
        </a:spcAft>
        <a:buFontTx/>
        <a:buBlip>
          <a:blip r:embed="rId4"/>
        </a:buBlip>
        <a:defRPr sz="2400">
          <a:solidFill>
            <a:schemeClr val="tx1"/>
          </a:solidFill>
          <a:latin typeface="+mn-lt"/>
          <a:cs typeface="+mn-cs"/>
        </a:defRPr>
      </a:lvl3pPr>
      <a:lvl4pPr marL="1152000" indent="-288000" algn="l" rtl="0" fontAlgn="base">
        <a:spcBef>
          <a:spcPts val="600"/>
        </a:spcBef>
        <a:spcAft>
          <a:spcPct val="0"/>
        </a:spcAft>
        <a:buFontTx/>
        <a:buBlip>
          <a:blip r:embed="rId4"/>
        </a:buBlip>
        <a:defRPr sz="2400">
          <a:solidFill>
            <a:schemeClr val="tx1"/>
          </a:solidFill>
          <a:latin typeface="+mn-lt"/>
          <a:cs typeface="+mn-cs"/>
        </a:defRPr>
      </a:lvl4pPr>
      <a:lvl5pPr marL="1440000" indent="-288000" algn="l" rtl="0" fontAlgn="base">
        <a:spcBef>
          <a:spcPts val="600"/>
        </a:spcBef>
        <a:spcAft>
          <a:spcPct val="0"/>
        </a:spcAft>
        <a:buFontTx/>
        <a:buBlip>
          <a:blip r:embed="rId4"/>
        </a:buBlip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5"/>
        </a:buBlip>
        <a:defRPr sz="2400">
          <a:solidFill>
            <a:srgbClr val="00638F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5"/>
        </a:buBlip>
        <a:defRPr sz="2400">
          <a:solidFill>
            <a:srgbClr val="00638F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5"/>
        </a:buBlip>
        <a:defRPr sz="2400">
          <a:solidFill>
            <a:srgbClr val="00638F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5"/>
        </a:buBlip>
        <a:defRPr sz="2400">
          <a:solidFill>
            <a:srgbClr val="00638F"/>
          </a:solidFill>
          <a:latin typeface="+mn-lt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F7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ChangeArrowheads="1"/>
          </p:cNvSpPr>
          <p:nvPr userDrawn="1"/>
        </p:nvSpPr>
        <p:spPr bwMode="auto">
          <a:xfrm>
            <a:off x="114300" y="115890"/>
            <a:ext cx="8915400" cy="662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0"/>
              </a:spcBef>
            </a:pPr>
            <a:endParaRPr lang="nl-B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0" y="1440000"/>
            <a:ext cx="9144000" cy="0"/>
          </a:xfrm>
          <a:prstGeom prst="line">
            <a:avLst/>
          </a:prstGeom>
          <a:noFill/>
          <a:ln w="25400">
            <a:solidFill>
              <a:srgbClr val="00638F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BE" sz="300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719999" y="540000"/>
            <a:ext cx="7704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18000" bIns="82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Titelstijl van model bewerken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60000" y="1584000"/>
            <a:ext cx="7164000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107951" y="115889"/>
            <a:ext cx="20478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algn="l" eaLnBrk="0" hangingPunct="0">
              <a:spcBef>
                <a:spcPct val="0"/>
              </a:spcBef>
            </a:pPr>
            <a:r>
              <a:rPr lang="nl-NL" sz="1000" dirty="0">
                <a:solidFill>
                  <a:schemeClr val="tx1"/>
                </a:solidFill>
              </a:rPr>
              <a:t>cOAlition S </a:t>
            </a:r>
            <a:r>
              <a:rPr lang="nl-NL" sz="1000" dirty="0">
                <a:solidFill>
                  <a:srgbClr val="EF7D00"/>
                </a:solidFill>
              </a:rPr>
              <a:t>I </a:t>
            </a:r>
            <a:fld id="{82446AD1-00D3-4011-8661-5C7EBC2C5A5E}" type="slidenum">
              <a:rPr lang="nl-NL" sz="1000">
                <a:solidFill>
                  <a:srgbClr val="EF7D00"/>
                </a:solidFill>
              </a:rPr>
              <a:pPr algn="l" eaLnBrk="0" hangingPunct="0">
                <a:spcBef>
                  <a:spcPct val="0"/>
                </a:spcBef>
              </a:pPr>
              <a:t>‹#›</a:t>
            </a:fld>
            <a:endParaRPr lang="nl-NL" sz="1000" dirty="0">
              <a:solidFill>
                <a:srgbClr val="EF7D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702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50" r:id="rId2"/>
  </p:sldLayoutIdLst>
  <p:txStyles>
    <p:titleStyle>
      <a:lvl1pPr marL="540000" indent="-540000" algn="l" rtl="0" fontAlgn="base">
        <a:lnSpc>
          <a:spcPct val="100000"/>
        </a:lnSpc>
        <a:spcBef>
          <a:spcPct val="0"/>
        </a:spcBef>
        <a:spcAft>
          <a:spcPct val="0"/>
        </a:spcAft>
        <a:buSzPct val="155000"/>
        <a:buFontTx/>
        <a:buBlip>
          <a:blip r:embed="rId4"/>
        </a:buBlip>
        <a:defRPr sz="3000">
          <a:solidFill>
            <a:srgbClr val="EF7D00"/>
          </a:solidFill>
          <a:latin typeface="+mj-lt"/>
          <a:ea typeface="+mj-ea"/>
          <a:cs typeface="+mj-cs"/>
        </a:defRPr>
      </a:lvl1pPr>
      <a:lvl2pPr indent="623888" algn="l" rtl="0" fontAlgn="base">
        <a:lnSpc>
          <a:spcPts val="3000"/>
        </a:lnSpc>
        <a:spcBef>
          <a:spcPct val="0"/>
        </a:spcBef>
        <a:spcAft>
          <a:spcPct val="0"/>
        </a:spcAft>
        <a:buSzPct val="155000"/>
        <a:buBlip>
          <a:blip r:embed="rId5"/>
        </a:buBlip>
        <a:defRPr sz="3000">
          <a:solidFill>
            <a:srgbClr val="00638F"/>
          </a:solidFill>
          <a:latin typeface="HelveticaNeueLT Std Med Cn" pitchFamily="34" charset="0"/>
          <a:ea typeface="ＭＳ Ｐゴシック" pitchFamily="34" charset="-128"/>
        </a:defRPr>
      </a:lvl2pPr>
      <a:lvl3pPr indent="623888" algn="l" rtl="0" fontAlgn="base">
        <a:lnSpc>
          <a:spcPts val="3000"/>
        </a:lnSpc>
        <a:spcBef>
          <a:spcPct val="0"/>
        </a:spcBef>
        <a:spcAft>
          <a:spcPct val="0"/>
        </a:spcAft>
        <a:buSzPct val="155000"/>
        <a:buBlip>
          <a:blip r:embed="rId5"/>
        </a:buBlip>
        <a:defRPr sz="3000">
          <a:solidFill>
            <a:srgbClr val="00638F"/>
          </a:solidFill>
          <a:latin typeface="HelveticaNeueLT Std Med Cn" pitchFamily="34" charset="0"/>
          <a:ea typeface="ＭＳ Ｐゴシック" pitchFamily="34" charset="-128"/>
        </a:defRPr>
      </a:lvl3pPr>
      <a:lvl4pPr indent="623888" algn="l" rtl="0" fontAlgn="base">
        <a:lnSpc>
          <a:spcPts val="3000"/>
        </a:lnSpc>
        <a:spcBef>
          <a:spcPct val="0"/>
        </a:spcBef>
        <a:spcAft>
          <a:spcPct val="0"/>
        </a:spcAft>
        <a:buSzPct val="155000"/>
        <a:buBlip>
          <a:blip r:embed="rId5"/>
        </a:buBlip>
        <a:defRPr sz="3000">
          <a:solidFill>
            <a:srgbClr val="00638F"/>
          </a:solidFill>
          <a:latin typeface="HelveticaNeueLT Std Med Cn" pitchFamily="34" charset="0"/>
          <a:ea typeface="ＭＳ Ｐゴシック" pitchFamily="34" charset="-128"/>
        </a:defRPr>
      </a:lvl4pPr>
      <a:lvl5pPr indent="623888" algn="l" rtl="0" fontAlgn="base">
        <a:lnSpc>
          <a:spcPts val="3000"/>
        </a:lnSpc>
        <a:spcBef>
          <a:spcPct val="0"/>
        </a:spcBef>
        <a:spcAft>
          <a:spcPct val="0"/>
        </a:spcAft>
        <a:buSzPct val="155000"/>
        <a:buBlip>
          <a:blip r:embed="rId5"/>
        </a:buBlip>
        <a:defRPr sz="3000">
          <a:solidFill>
            <a:srgbClr val="00638F"/>
          </a:solidFill>
          <a:latin typeface="HelveticaNeueLT Std Med Cn" pitchFamily="34" charset="0"/>
          <a:ea typeface="ＭＳ Ｐゴシック" pitchFamily="34" charset="-128"/>
        </a:defRPr>
      </a:lvl5pPr>
      <a:lvl6pPr marL="457200" indent="623888" algn="l" rtl="0" fontAlgn="base">
        <a:lnSpc>
          <a:spcPts val="3000"/>
        </a:lnSpc>
        <a:spcBef>
          <a:spcPct val="0"/>
        </a:spcBef>
        <a:spcAft>
          <a:spcPct val="0"/>
        </a:spcAft>
        <a:buSzPct val="155000"/>
        <a:buBlip>
          <a:blip r:embed="rId5"/>
        </a:buBlip>
        <a:defRPr sz="3000">
          <a:solidFill>
            <a:srgbClr val="00638F"/>
          </a:solidFill>
          <a:latin typeface="HelveticaNeueLT Std Med Cn" pitchFamily="34" charset="0"/>
          <a:ea typeface="ＭＳ Ｐゴシック" pitchFamily="34" charset="-128"/>
        </a:defRPr>
      </a:lvl6pPr>
      <a:lvl7pPr marL="914400" indent="623888" algn="l" rtl="0" fontAlgn="base">
        <a:lnSpc>
          <a:spcPts val="3000"/>
        </a:lnSpc>
        <a:spcBef>
          <a:spcPct val="0"/>
        </a:spcBef>
        <a:spcAft>
          <a:spcPct val="0"/>
        </a:spcAft>
        <a:buSzPct val="155000"/>
        <a:buBlip>
          <a:blip r:embed="rId5"/>
        </a:buBlip>
        <a:defRPr sz="3000">
          <a:solidFill>
            <a:srgbClr val="00638F"/>
          </a:solidFill>
          <a:latin typeface="HelveticaNeueLT Std Med Cn" pitchFamily="34" charset="0"/>
          <a:ea typeface="ＭＳ Ｐゴシック" pitchFamily="34" charset="-128"/>
        </a:defRPr>
      </a:lvl7pPr>
      <a:lvl8pPr marL="1371600" indent="623888" algn="l" rtl="0" fontAlgn="base">
        <a:lnSpc>
          <a:spcPts val="3000"/>
        </a:lnSpc>
        <a:spcBef>
          <a:spcPct val="0"/>
        </a:spcBef>
        <a:spcAft>
          <a:spcPct val="0"/>
        </a:spcAft>
        <a:buSzPct val="155000"/>
        <a:buBlip>
          <a:blip r:embed="rId5"/>
        </a:buBlip>
        <a:defRPr sz="3000">
          <a:solidFill>
            <a:srgbClr val="00638F"/>
          </a:solidFill>
          <a:latin typeface="HelveticaNeueLT Std Med Cn" pitchFamily="34" charset="0"/>
          <a:ea typeface="ＭＳ Ｐゴシック" pitchFamily="34" charset="-128"/>
        </a:defRPr>
      </a:lvl8pPr>
      <a:lvl9pPr marL="1828800" indent="623888" algn="l" rtl="0" fontAlgn="base">
        <a:lnSpc>
          <a:spcPts val="3000"/>
        </a:lnSpc>
        <a:spcBef>
          <a:spcPct val="0"/>
        </a:spcBef>
        <a:spcAft>
          <a:spcPct val="0"/>
        </a:spcAft>
        <a:buSzPct val="155000"/>
        <a:buBlip>
          <a:blip r:embed="rId5"/>
        </a:buBlip>
        <a:defRPr sz="3000">
          <a:solidFill>
            <a:srgbClr val="00638F"/>
          </a:solidFill>
          <a:latin typeface="HelveticaNeueLT Std Med Cn" pitchFamily="34" charset="0"/>
          <a:ea typeface="ＭＳ Ｐゴシック" pitchFamily="34" charset="-128"/>
        </a:defRPr>
      </a:lvl9pPr>
    </p:titleStyle>
    <p:bodyStyle>
      <a:lvl1pPr marL="288000" indent="-288000" algn="l" rtl="0" fontAlgn="base">
        <a:spcBef>
          <a:spcPts val="600"/>
        </a:spcBef>
        <a:spcAft>
          <a:spcPct val="0"/>
        </a:spcAft>
        <a:buSzPct val="110000"/>
        <a:buFontTx/>
        <a:buBlip>
          <a:blip r:embed="rId6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6000" indent="-288000" algn="l" rtl="0" fontAlgn="base">
        <a:spcBef>
          <a:spcPts val="600"/>
        </a:spcBef>
        <a:spcAft>
          <a:spcPct val="0"/>
        </a:spcAft>
        <a:buSzPct val="110000"/>
        <a:buFontTx/>
        <a:buBlip>
          <a:blip r:embed="rId6"/>
        </a:buBlip>
        <a:defRPr sz="2400">
          <a:solidFill>
            <a:schemeClr val="tx1"/>
          </a:solidFill>
          <a:latin typeface="+mn-lt"/>
          <a:ea typeface="+mn-ea"/>
        </a:defRPr>
      </a:lvl2pPr>
      <a:lvl3pPr marL="864000" indent="-288000" algn="l" rtl="0" fontAlgn="base">
        <a:spcBef>
          <a:spcPts val="600"/>
        </a:spcBef>
        <a:spcAft>
          <a:spcPct val="0"/>
        </a:spcAft>
        <a:buSzPct val="110000"/>
        <a:buFontTx/>
        <a:buBlip>
          <a:blip r:embed="rId6"/>
        </a:buBlip>
        <a:defRPr sz="2400">
          <a:solidFill>
            <a:schemeClr val="tx1"/>
          </a:solidFill>
          <a:latin typeface="+mn-lt"/>
          <a:ea typeface="+mn-ea"/>
        </a:defRPr>
      </a:lvl3pPr>
      <a:lvl4pPr marL="1152000" indent="-288000" algn="l" rtl="0" fontAlgn="base">
        <a:spcBef>
          <a:spcPts val="600"/>
        </a:spcBef>
        <a:spcAft>
          <a:spcPct val="0"/>
        </a:spcAft>
        <a:buSzPct val="110000"/>
        <a:buFontTx/>
        <a:buBlip>
          <a:blip r:embed="rId6"/>
        </a:buBlip>
        <a:defRPr sz="2400">
          <a:solidFill>
            <a:schemeClr val="tx1"/>
          </a:solidFill>
          <a:latin typeface="+mn-lt"/>
          <a:ea typeface="+mn-ea"/>
        </a:defRPr>
      </a:lvl4pPr>
      <a:lvl5pPr marL="1440000" indent="-288000" algn="l" rtl="0" fontAlgn="base">
        <a:spcBef>
          <a:spcPts val="600"/>
        </a:spcBef>
        <a:spcAft>
          <a:spcPct val="0"/>
        </a:spcAft>
        <a:buSzPct val="110000"/>
        <a:buFontTx/>
        <a:buBlip>
          <a:blip r:embed="rId6"/>
        </a:buBlip>
        <a:defRPr sz="2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10000"/>
        <a:buBlip>
          <a:blip r:embed="rId7"/>
        </a:buBlip>
        <a:defRPr sz="2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10000"/>
        <a:buBlip>
          <a:blip r:embed="rId7"/>
        </a:buBlip>
        <a:defRPr sz="2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10000"/>
        <a:buBlip>
          <a:blip r:embed="rId7"/>
        </a:buBlip>
        <a:defRPr sz="2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10000"/>
        <a:buBlip>
          <a:blip r:embed="rId7"/>
        </a:buBlip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F7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ChangeArrowheads="1"/>
          </p:cNvSpPr>
          <p:nvPr userDrawn="1"/>
        </p:nvSpPr>
        <p:spPr bwMode="auto">
          <a:xfrm>
            <a:off x="114300" y="115890"/>
            <a:ext cx="8915400" cy="662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0"/>
              </a:spcBef>
            </a:pPr>
            <a:endParaRPr lang="nl-B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0" y="2340000"/>
            <a:ext cx="9144000" cy="0"/>
          </a:xfrm>
          <a:prstGeom prst="line">
            <a:avLst/>
          </a:prstGeom>
          <a:noFill/>
          <a:ln w="25400">
            <a:solidFill>
              <a:srgbClr val="00638F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BE" sz="3000"/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107951" y="115889"/>
            <a:ext cx="20478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algn="l" eaLnBrk="0" hangingPunct="0">
              <a:spcBef>
                <a:spcPct val="0"/>
              </a:spcBef>
            </a:pPr>
            <a:r>
              <a:rPr lang="nl-NL" sz="1000" dirty="0">
                <a:solidFill>
                  <a:schemeClr val="tx1"/>
                </a:solidFill>
              </a:rPr>
              <a:t>cOAlition S </a:t>
            </a:r>
            <a:r>
              <a:rPr lang="nl-NL" sz="1000" dirty="0">
                <a:solidFill>
                  <a:srgbClr val="EF7D00"/>
                </a:solidFill>
              </a:rPr>
              <a:t>I </a:t>
            </a:r>
            <a:fld id="{82446AD1-00D3-4011-8661-5C7EBC2C5A5E}" type="slidenum">
              <a:rPr lang="nl-NL" sz="1000">
                <a:solidFill>
                  <a:srgbClr val="EF7D00"/>
                </a:solidFill>
              </a:rPr>
              <a:pPr algn="l" eaLnBrk="0" hangingPunct="0">
                <a:spcBef>
                  <a:spcPct val="0"/>
                </a:spcBef>
              </a:pPr>
              <a:t>‹#›</a:t>
            </a:fld>
            <a:endParaRPr lang="nl-NL" sz="1000" dirty="0">
              <a:solidFill>
                <a:srgbClr val="EF7D00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360000"/>
            <a:ext cx="7704000" cy="181660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0000" y="2520000"/>
            <a:ext cx="7164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6344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51" r:id="rId2"/>
  </p:sldLayoutIdLst>
  <p:txStyles>
    <p:titleStyle>
      <a:lvl1pPr marL="540000" indent="-540000" algn="l" rtl="0" fontAlgn="base">
        <a:lnSpc>
          <a:spcPct val="100000"/>
        </a:lnSpc>
        <a:spcBef>
          <a:spcPct val="0"/>
        </a:spcBef>
        <a:spcAft>
          <a:spcPct val="0"/>
        </a:spcAft>
        <a:buSzPct val="155000"/>
        <a:buFontTx/>
        <a:buBlip>
          <a:blip r:embed="rId4"/>
        </a:buBlip>
        <a:defRPr sz="3000">
          <a:solidFill>
            <a:srgbClr val="EF7D00"/>
          </a:solidFill>
          <a:latin typeface="+mj-lt"/>
          <a:ea typeface="+mj-ea"/>
          <a:cs typeface="+mj-cs"/>
        </a:defRPr>
      </a:lvl1pPr>
      <a:lvl2pPr indent="623888" algn="l" rtl="0" fontAlgn="base">
        <a:lnSpc>
          <a:spcPts val="3000"/>
        </a:lnSpc>
        <a:spcBef>
          <a:spcPct val="0"/>
        </a:spcBef>
        <a:spcAft>
          <a:spcPct val="0"/>
        </a:spcAft>
        <a:buSzPct val="155000"/>
        <a:buBlip>
          <a:blip r:embed="rId5"/>
        </a:buBlip>
        <a:defRPr sz="3000">
          <a:solidFill>
            <a:srgbClr val="00638F"/>
          </a:solidFill>
          <a:latin typeface="HelveticaNeueLT Std Med Cn" pitchFamily="34" charset="0"/>
          <a:ea typeface="ＭＳ Ｐゴシック" pitchFamily="34" charset="-128"/>
        </a:defRPr>
      </a:lvl2pPr>
      <a:lvl3pPr indent="623888" algn="l" rtl="0" fontAlgn="base">
        <a:lnSpc>
          <a:spcPts val="3000"/>
        </a:lnSpc>
        <a:spcBef>
          <a:spcPct val="0"/>
        </a:spcBef>
        <a:spcAft>
          <a:spcPct val="0"/>
        </a:spcAft>
        <a:buSzPct val="155000"/>
        <a:buBlip>
          <a:blip r:embed="rId5"/>
        </a:buBlip>
        <a:defRPr sz="3000">
          <a:solidFill>
            <a:srgbClr val="00638F"/>
          </a:solidFill>
          <a:latin typeface="HelveticaNeueLT Std Med Cn" pitchFamily="34" charset="0"/>
          <a:ea typeface="ＭＳ Ｐゴシック" pitchFamily="34" charset="-128"/>
        </a:defRPr>
      </a:lvl3pPr>
      <a:lvl4pPr indent="623888" algn="l" rtl="0" fontAlgn="base">
        <a:lnSpc>
          <a:spcPts val="3000"/>
        </a:lnSpc>
        <a:spcBef>
          <a:spcPct val="0"/>
        </a:spcBef>
        <a:spcAft>
          <a:spcPct val="0"/>
        </a:spcAft>
        <a:buSzPct val="155000"/>
        <a:buBlip>
          <a:blip r:embed="rId5"/>
        </a:buBlip>
        <a:defRPr sz="3000">
          <a:solidFill>
            <a:srgbClr val="00638F"/>
          </a:solidFill>
          <a:latin typeface="HelveticaNeueLT Std Med Cn" pitchFamily="34" charset="0"/>
          <a:ea typeface="ＭＳ Ｐゴシック" pitchFamily="34" charset="-128"/>
        </a:defRPr>
      </a:lvl4pPr>
      <a:lvl5pPr indent="623888" algn="l" rtl="0" fontAlgn="base">
        <a:lnSpc>
          <a:spcPts val="3000"/>
        </a:lnSpc>
        <a:spcBef>
          <a:spcPct val="0"/>
        </a:spcBef>
        <a:spcAft>
          <a:spcPct val="0"/>
        </a:spcAft>
        <a:buSzPct val="155000"/>
        <a:buBlip>
          <a:blip r:embed="rId5"/>
        </a:buBlip>
        <a:defRPr sz="3000">
          <a:solidFill>
            <a:srgbClr val="00638F"/>
          </a:solidFill>
          <a:latin typeface="HelveticaNeueLT Std Med Cn" pitchFamily="34" charset="0"/>
          <a:ea typeface="ＭＳ Ｐゴシック" pitchFamily="34" charset="-128"/>
        </a:defRPr>
      </a:lvl5pPr>
      <a:lvl6pPr marL="457200" indent="623888" algn="l" rtl="0" fontAlgn="base">
        <a:lnSpc>
          <a:spcPts val="3000"/>
        </a:lnSpc>
        <a:spcBef>
          <a:spcPct val="0"/>
        </a:spcBef>
        <a:spcAft>
          <a:spcPct val="0"/>
        </a:spcAft>
        <a:buSzPct val="155000"/>
        <a:buBlip>
          <a:blip r:embed="rId5"/>
        </a:buBlip>
        <a:defRPr sz="3000">
          <a:solidFill>
            <a:srgbClr val="00638F"/>
          </a:solidFill>
          <a:latin typeface="HelveticaNeueLT Std Med Cn" pitchFamily="34" charset="0"/>
          <a:ea typeface="ＭＳ Ｐゴシック" pitchFamily="34" charset="-128"/>
        </a:defRPr>
      </a:lvl6pPr>
      <a:lvl7pPr marL="914400" indent="623888" algn="l" rtl="0" fontAlgn="base">
        <a:lnSpc>
          <a:spcPts val="3000"/>
        </a:lnSpc>
        <a:spcBef>
          <a:spcPct val="0"/>
        </a:spcBef>
        <a:spcAft>
          <a:spcPct val="0"/>
        </a:spcAft>
        <a:buSzPct val="155000"/>
        <a:buBlip>
          <a:blip r:embed="rId5"/>
        </a:buBlip>
        <a:defRPr sz="3000">
          <a:solidFill>
            <a:srgbClr val="00638F"/>
          </a:solidFill>
          <a:latin typeface="HelveticaNeueLT Std Med Cn" pitchFamily="34" charset="0"/>
          <a:ea typeface="ＭＳ Ｐゴシック" pitchFamily="34" charset="-128"/>
        </a:defRPr>
      </a:lvl7pPr>
      <a:lvl8pPr marL="1371600" indent="623888" algn="l" rtl="0" fontAlgn="base">
        <a:lnSpc>
          <a:spcPts val="3000"/>
        </a:lnSpc>
        <a:spcBef>
          <a:spcPct val="0"/>
        </a:spcBef>
        <a:spcAft>
          <a:spcPct val="0"/>
        </a:spcAft>
        <a:buSzPct val="155000"/>
        <a:buBlip>
          <a:blip r:embed="rId5"/>
        </a:buBlip>
        <a:defRPr sz="3000">
          <a:solidFill>
            <a:srgbClr val="00638F"/>
          </a:solidFill>
          <a:latin typeface="HelveticaNeueLT Std Med Cn" pitchFamily="34" charset="0"/>
          <a:ea typeface="ＭＳ Ｐゴシック" pitchFamily="34" charset="-128"/>
        </a:defRPr>
      </a:lvl8pPr>
      <a:lvl9pPr marL="1828800" indent="623888" algn="l" rtl="0" fontAlgn="base">
        <a:lnSpc>
          <a:spcPts val="3000"/>
        </a:lnSpc>
        <a:spcBef>
          <a:spcPct val="0"/>
        </a:spcBef>
        <a:spcAft>
          <a:spcPct val="0"/>
        </a:spcAft>
        <a:buSzPct val="155000"/>
        <a:buBlip>
          <a:blip r:embed="rId5"/>
        </a:buBlip>
        <a:defRPr sz="3000">
          <a:solidFill>
            <a:srgbClr val="00638F"/>
          </a:solidFill>
          <a:latin typeface="HelveticaNeueLT Std Med Cn" pitchFamily="34" charset="0"/>
          <a:ea typeface="ＭＳ Ｐゴシック" pitchFamily="34" charset="-128"/>
        </a:defRPr>
      </a:lvl9pPr>
    </p:titleStyle>
    <p:bodyStyle>
      <a:lvl1pPr marL="288000" indent="-288000" algn="l" rtl="0" fontAlgn="base">
        <a:spcBef>
          <a:spcPts val="600"/>
        </a:spcBef>
        <a:spcAft>
          <a:spcPct val="0"/>
        </a:spcAft>
        <a:buSzPct val="110000"/>
        <a:buFontTx/>
        <a:buBlip>
          <a:blip r:embed="rId6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6000" indent="-288000" algn="l" rtl="0" fontAlgn="base">
        <a:spcBef>
          <a:spcPts val="600"/>
        </a:spcBef>
        <a:spcAft>
          <a:spcPct val="0"/>
        </a:spcAft>
        <a:buSzPct val="110000"/>
        <a:buFontTx/>
        <a:buBlip>
          <a:blip r:embed="rId6"/>
        </a:buBlip>
        <a:defRPr sz="2400">
          <a:solidFill>
            <a:schemeClr val="tx1"/>
          </a:solidFill>
          <a:latin typeface="+mn-lt"/>
          <a:ea typeface="+mn-ea"/>
        </a:defRPr>
      </a:lvl2pPr>
      <a:lvl3pPr marL="864000" indent="-288000" algn="l" rtl="0" fontAlgn="base">
        <a:spcBef>
          <a:spcPts val="600"/>
        </a:spcBef>
        <a:spcAft>
          <a:spcPct val="0"/>
        </a:spcAft>
        <a:buSzPct val="110000"/>
        <a:buFontTx/>
        <a:buBlip>
          <a:blip r:embed="rId6"/>
        </a:buBlip>
        <a:defRPr sz="2400">
          <a:solidFill>
            <a:schemeClr val="tx1"/>
          </a:solidFill>
          <a:latin typeface="+mn-lt"/>
          <a:ea typeface="+mn-ea"/>
        </a:defRPr>
      </a:lvl3pPr>
      <a:lvl4pPr marL="1152000" indent="-288000" algn="l" rtl="0" fontAlgn="base">
        <a:spcBef>
          <a:spcPts val="600"/>
        </a:spcBef>
        <a:spcAft>
          <a:spcPct val="0"/>
        </a:spcAft>
        <a:buSzPct val="110000"/>
        <a:buFontTx/>
        <a:buBlip>
          <a:blip r:embed="rId6"/>
        </a:buBlip>
        <a:defRPr sz="2400">
          <a:solidFill>
            <a:schemeClr val="tx1"/>
          </a:solidFill>
          <a:latin typeface="+mn-lt"/>
          <a:ea typeface="+mn-ea"/>
        </a:defRPr>
      </a:lvl4pPr>
      <a:lvl5pPr marL="1440000" indent="-288000" algn="l" rtl="0" fontAlgn="base">
        <a:spcBef>
          <a:spcPts val="600"/>
        </a:spcBef>
        <a:spcAft>
          <a:spcPct val="0"/>
        </a:spcAft>
        <a:buSzPct val="110000"/>
        <a:buFontTx/>
        <a:buBlip>
          <a:blip r:embed="rId6"/>
        </a:buBlip>
        <a:defRPr sz="2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10000"/>
        <a:buBlip>
          <a:blip r:embed="rId7"/>
        </a:buBlip>
        <a:defRPr sz="2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10000"/>
        <a:buBlip>
          <a:blip r:embed="rId7"/>
        </a:buBlip>
        <a:defRPr sz="2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10000"/>
        <a:buBlip>
          <a:blip r:embed="rId7"/>
        </a:buBlip>
        <a:defRPr sz="2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10000"/>
        <a:buBlip>
          <a:blip r:embed="rId7"/>
        </a:buBlip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F7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9" name="Rectangle 7"/>
          <p:cNvSpPr>
            <a:spLocks noChangeArrowheads="1"/>
          </p:cNvSpPr>
          <p:nvPr userDrawn="1"/>
        </p:nvSpPr>
        <p:spPr bwMode="auto">
          <a:xfrm>
            <a:off x="114300" y="115200"/>
            <a:ext cx="8915400" cy="662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0"/>
              </a:spcBef>
            </a:pPr>
            <a:endParaRPr lang="nl-B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0000" y="404814"/>
            <a:ext cx="6984000" cy="1215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" tIns="10800" rIns="18000" bIns="1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Klik</a:t>
            </a:r>
            <a:r>
              <a:rPr lang="en-GB" noProof="0" dirty="0"/>
              <a:t> om het </a:t>
            </a:r>
            <a:r>
              <a:rPr lang="en-GB" noProof="0" dirty="0" err="1"/>
              <a:t>opmaakprofiel</a:t>
            </a:r>
            <a:r>
              <a:rPr lang="en-GB" noProof="0" dirty="0"/>
              <a:t> </a:t>
            </a:r>
            <a:r>
              <a:rPr lang="en-GB" noProof="0" dirty="0" err="1"/>
              <a:t>te</a:t>
            </a:r>
            <a:r>
              <a:rPr lang="en-GB" noProof="0" dirty="0"/>
              <a:t> </a:t>
            </a:r>
            <a:r>
              <a:rPr lang="en-GB" noProof="0" dirty="0" err="1"/>
              <a:t>bewerken</a:t>
            </a:r>
            <a:endParaRPr lang="en-GB" noProof="0" dirty="0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0000" y="1812471"/>
            <a:ext cx="6984000" cy="4835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" tIns="0" rIns="18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Klik</a:t>
            </a:r>
            <a:r>
              <a:rPr lang="en-GB" noProof="0" dirty="0"/>
              <a:t> om de </a:t>
            </a:r>
            <a:r>
              <a:rPr lang="en-GB" noProof="0" dirty="0" err="1"/>
              <a:t>modelstijlen</a:t>
            </a:r>
            <a:r>
              <a:rPr lang="en-GB" noProof="0" dirty="0"/>
              <a:t> </a:t>
            </a:r>
            <a:r>
              <a:rPr lang="en-GB" noProof="0" dirty="0" err="1"/>
              <a:t>te</a:t>
            </a:r>
            <a:r>
              <a:rPr lang="en-GB" noProof="0" dirty="0"/>
              <a:t> </a:t>
            </a:r>
            <a:r>
              <a:rPr lang="en-GB" noProof="0" dirty="0" err="1"/>
              <a:t>bewerken</a:t>
            </a:r>
            <a:endParaRPr lang="en-GB" noProof="0" dirty="0"/>
          </a:p>
          <a:p>
            <a:pPr lvl="1"/>
            <a:r>
              <a:rPr lang="en-GB" noProof="0" dirty="0" err="1"/>
              <a:t>Tweede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151564" name="Text Box 12"/>
          <p:cNvSpPr txBox="1">
            <a:spLocks noChangeArrowheads="1"/>
          </p:cNvSpPr>
          <p:nvPr userDrawn="1"/>
        </p:nvSpPr>
        <p:spPr bwMode="auto">
          <a:xfrm>
            <a:off x="1354139" y="3827463"/>
            <a:ext cx="6478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nl-B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107951" y="115889"/>
            <a:ext cx="20478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algn="l" eaLnBrk="0" hangingPunct="0">
              <a:spcBef>
                <a:spcPct val="0"/>
              </a:spcBef>
            </a:pPr>
            <a:r>
              <a:rPr lang="nl-NL" sz="1000" dirty="0">
                <a:solidFill>
                  <a:schemeClr val="tx1"/>
                </a:solidFill>
              </a:rPr>
              <a:t>cOAlition</a:t>
            </a:r>
            <a:r>
              <a:rPr lang="nl-NL" sz="1000" baseline="0" dirty="0">
                <a:solidFill>
                  <a:schemeClr val="tx1"/>
                </a:solidFill>
              </a:rPr>
              <a:t> S</a:t>
            </a:r>
            <a:r>
              <a:rPr lang="nl-NL" sz="1000" dirty="0">
                <a:solidFill>
                  <a:schemeClr val="tx1"/>
                </a:solidFill>
              </a:rPr>
              <a:t> </a:t>
            </a:r>
            <a:r>
              <a:rPr lang="nl-NL" sz="1000" dirty="0">
                <a:solidFill>
                  <a:srgbClr val="EF7D00"/>
                </a:solidFill>
              </a:rPr>
              <a:t>I </a:t>
            </a:r>
            <a:fld id="{82446AD1-00D3-4011-8661-5C7EBC2C5A5E}" type="slidenum">
              <a:rPr lang="nl-NL" sz="1000">
                <a:solidFill>
                  <a:srgbClr val="EF7D00"/>
                </a:solidFill>
              </a:rPr>
              <a:pPr algn="l" eaLnBrk="0" hangingPunct="0">
                <a:spcBef>
                  <a:spcPct val="0"/>
                </a:spcBef>
              </a:pPr>
              <a:t>‹#›</a:t>
            </a:fld>
            <a:endParaRPr lang="nl-NL" sz="1000" dirty="0">
              <a:solidFill>
                <a:srgbClr val="EF7D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52" r:id="rId2"/>
  </p:sldLayoutIdLst>
  <p:txStyles>
    <p:titleStyle>
      <a:lvl1pPr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rgbClr val="EF7D00"/>
          </a:solidFill>
          <a:latin typeface="+mj-lt"/>
          <a:ea typeface="+mj-ea"/>
          <a:cs typeface="+mj-cs"/>
        </a:defRPr>
      </a:lvl1pPr>
      <a:lvl2pPr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rgbClr val="00638F"/>
          </a:solidFill>
          <a:latin typeface="HelveticaNeueLT Std Blk Cn" pitchFamily="34" charset="0"/>
          <a:cs typeface="Arial" charset="0"/>
        </a:defRPr>
      </a:lvl2pPr>
      <a:lvl3pPr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rgbClr val="00638F"/>
          </a:solidFill>
          <a:latin typeface="HelveticaNeueLT Std Blk Cn" pitchFamily="34" charset="0"/>
          <a:cs typeface="Arial" charset="0"/>
        </a:defRPr>
      </a:lvl3pPr>
      <a:lvl4pPr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rgbClr val="00638F"/>
          </a:solidFill>
          <a:latin typeface="HelveticaNeueLT Std Blk Cn" pitchFamily="34" charset="0"/>
          <a:cs typeface="Arial" charset="0"/>
        </a:defRPr>
      </a:lvl4pPr>
      <a:lvl5pPr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rgbClr val="00638F"/>
          </a:solidFill>
          <a:latin typeface="HelveticaNeueLT Std Blk Cn" pitchFamily="34" charset="0"/>
          <a:cs typeface="Arial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rgbClr val="00638F"/>
          </a:solidFill>
          <a:latin typeface="HelveticaNeueLT Std Blk Cn" pitchFamily="34" charset="0"/>
          <a:cs typeface="Arial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rgbClr val="00638F"/>
          </a:solidFill>
          <a:latin typeface="HelveticaNeueLT Std Blk Cn" pitchFamily="34" charset="0"/>
          <a:cs typeface="Arial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rgbClr val="00638F"/>
          </a:solidFill>
          <a:latin typeface="HelveticaNeueLT Std Blk Cn" pitchFamily="34" charset="0"/>
          <a:cs typeface="Arial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rgbClr val="00638F"/>
          </a:solidFill>
          <a:latin typeface="HelveticaNeueLT Std Blk Cn" pitchFamily="34" charset="0"/>
          <a:cs typeface="Arial" charset="0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defRPr sz="3000">
          <a:solidFill>
            <a:srgbClr val="EF7D00"/>
          </a:solidFill>
          <a:latin typeface="+mn-lt"/>
          <a:ea typeface="+mn-ea"/>
          <a:cs typeface="+mn-cs"/>
        </a:defRPr>
      </a:lvl1pPr>
      <a:lvl2pPr marL="0" indent="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HelveticaNeueLT Std Lt" pitchFamily="34" charset="0"/>
          <a:cs typeface="+mn-cs"/>
        </a:defRPr>
      </a:lvl2pPr>
      <a:lvl3pPr marL="358775" algn="l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cs typeface="+mn-cs"/>
        </a:defRPr>
      </a:lvl3pPr>
      <a:lvl4pPr marL="538163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F7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9" name="Rectangle 7"/>
          <p:cNvSpPr>
            <a:spLocks noChangeArrowheads="1"/>
          </p:cNvSpPr>
          <p:nvPr userDrawn="1"/>
        </p:nvSpPr>
        <p:spPr bwMode="auto">
          <a:xfrm>
            <a:off x="114300" y="115890"/>
            <a:ext cx="8915400" cy="662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0"/>
              </a:spcBef>
            </a:pPr>
            <a:endParaRPr lang="nl-B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0000" y="274640"/>
            <a:ext cx="6984000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" tIns="10800" rIns="18000" bIns="1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bewerken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0000" y="2471736"/>
            <a:ext cx="6984000" cy="41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" tIns="0" rIns="18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</p:txBody>
      </p:sp>
      <p:sp>
        <p:nvSpPr>
          <p:cNvPr id="151560" name="Rectangle 8"/>
          <p:cNvSpPr>
            <a:spLocks noChangeArrowheads="1"/>
          </p:cNvSpPr>
          <p:nvPr userDrawn="1"/>
        </p:nvSpPr>
        <p:spPr bwMode="auto">
          <a:xfrm>
            <a:off x="107951" y="115889"/>
            <a:ext cx="20478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algn="l" eaLnBrk="0" hangingPunct="0">
              <a:spcBef>
                <a:spcPct val="0"/>
              </a:spcBef>
            </a:pPr>
            <a:r>
              <a:rPr lang="nl-NL" sz="1000" dirty="0">
                <a:solidFill>
                  <a:schemeClr val="tx1"/>
                </a:solidFill>
              </a:rPr>
              <a:t>cOAlition S</a:t>
            </a:r>
            <a:r>
              <a:rPr lang="nl-NL" sz="1000" baseline="0" dirty="0">
                <a:solidFill>
                  <a:schemeClr val="tx1"/>
                </a:solidFill>
              </a:rPr>
              <a:t> </a:t>
            </a:r>
            <a:r>
              <a:rPr lang="nl-NL" sz="1000" dirty="0">
                <a:solidFill>
                  <a:srgbClr val="EF7D00"/>
                </a:solidFill>
              </a:rPr>
              <a:t>I </a:t>
            </a:r>
            <a:fld id="{82446AD1-00D3-4011-8661-5C7EBC2C5A5E}" type="slidenum">
              <a:rPr lang="nl-NL" sz="1000" smtClean="0">
                <a:solidFill>
                  <a:srgbClr val="EF7D00"/>
                </a:solidFill>
              </a:rPr>
              <a:pPr/>
              <a:t>‹#›</a:t>
            </a:fld>
            <a:endParaRPr lang="nl-NL" sz="1000" dirty="0">
              <a:solidFill>
                <a:srgbClr val="EF7D00"/>
              </a:solidFill>
            </a:endParaRPr>
          </a:p>
        </p:txBody>
      </p:sp>
      <p:sp>
        <p:nvSpPr>
          <p:cNvPr id="151564" name="Text Box 12"/>
          <p:cNvSpPr txBox="1">
            <a:spLocks noChangeArrowheads="1"/>
          </p:cNvSpPr>
          <p:nvPr userDrawn="1"/>
        </p:nvSpPr>
        <p:spPr bwMode="auto">
          <a:xfrm>
            <a:off x="1354139" y="3827463"/>
            <a:ext cx="6478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nl-BE" sz="2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655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53" r:id="rId2"/>
  </p:sldLayoutIdLst>
  <p:txStyles>
    <p:titleStyle>
      <a:lvl1pPr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rgbClr val="EF7D00"/>
          </a:solidFill>
          <a:latin typeface="+mj-lt"/>
          <a:ea typeface="+mj-ea"/>
          <a:cs typeface="+mj-cs"/>
        </a:defRPr>
      </a:lvl1pPr>
      <a:lvl2pPr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rgbClr val="00638F"/>
          </a:solidFill>
          <a:latin typeface="HelveticaNeueLT Std Blk Cn" pitchFamily="34" charset="0"/>
          <a:cs typeface="Arial" charset="0"/>
        </a:defRPr>
      </a:lvl2pPr>
      <a:lvl3pPr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rgbClr val="00638F"/>
          </a:solidFill>
          <a:latin typeface="HelveticaNeueLT Std Blk Cn" pitchFamily="34" charset="0"/>
          <a:cs typeface="Arial" charset="0"/>
        </a:defRPr>
      </a:lvl3pPr>
      <a:lvl4pPr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rgbClr val="00638F"/>
          </a:solidFill>
          <a:latin typeface="HelveticaNeueLT Std Blk Cn" pitchFamily="34" charset="0"/>
          <a:cs typeface="Arial" charset="0"/>
        </a:defRPr>
      </a:lvl4pPr>
      <a:lvl5pPr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rgbClr val="00638F"/>
          </a:solidFill>
          <a:latin typeface="HelveticaNeueLT Std Blk Cn" pitchFamily="34" charset="0"/>
          <a:cs typeface="Arial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rgbClr val="00638F"/>
          </a:solidFill>
          <a:latin typeface="HelveticaNeueLT Std Blk Cn" pitchFamily="34" charset="0"/>
          <a:cs typeface="Arial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rgbClr val="00638F"/>
          </a:solidFill>
          <a:latin typeface="HelveticaNeueLT Std Blk Cn" pitchFamily="34" charset="0"/>
          <a:cs typeface="Arial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rgbClr val="00638F"/>
          </a:solidFill>
          <a:latin typeface="HelveticaNeueLT Std Blk Cn" pitchFamily="34" charset="0"/>
          <a:cs typeface="Arial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rgbClr val="00638F"/>
          </a:solidFill>
          <a:latin typeface="HelveticaNeueLT Std Blk Cn" pitchFamily="34" charset="0"/>
          <a:cs typeface="Arial" charset="0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defRPr sz="3000" baseline="0">
          <a:solidFill>
            <a:srgbClr val="EF7D00"/>
          </a:solidFill>
          <a:latin typeface="+mn-lt"/>
          <a:ea typeface="+mn-ea"/>
          <a:cs typeface="+mn-cs"/>
        </a:defRPr>
      </a:lvl1pPr>
      <a:lvl2pPr marL="0" indent="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HelveticaNeueLT Std Lt" pitchFamily="34" charset="0"/>
          <a:cs typeface="+mn-cs"/>
        </a:defRPr>
      </a:lvl2pPr>
      <a:lvl3pPr marL="358775" algn="l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cs typeface="+mn-cs"/>
        </a:defRPr>
      </a:lvl3pPr>
      <a:lvl4pPr marL="538163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F7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ChangeArrowheads="1"/>
          </p:cNvSpPr>
          <p:nvPr userDrawn="1"/>
        </p:nvSpPr>
        <p:spPr bwMode="auto">
          <a:xfrm>
            <a:off x="114300" y="1641599"/>
            <a:ext cx="8915400" cy="5101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0"/>
              </a:spcBef>
            </a:pPr>
            <a:endParaRPr lang="nl-B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38276" y="274638"/>
            <a:ext cx="6984000" cy="123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" tIns="10800" rIns="18000" bIns="1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te bewerken</a:t>
            </a:r>
          </a:p>
        </p:txBody>
      </p:sp>
      <p:sp>
        <p:nvSpPr>
          <p:cNvPr id="21914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38276" y="1753200"/>
            <a:ext cx="6984000" cy="48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" tIns="0" rIns="18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107951" y="115889"/>
            <a:ext cx="20478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sz="1000" dirty="0">
                <a:solidFill>
                  <a:schemeClr val="bg1"/>
                </a:solidFill>
              </a:rPr>
              <a:t>cOAlition S</a:t>
            </a:r>
            <a:r>
              <a:rPr lang="nl-NL" sz="1000" dirty="0">
                <a:solidFill>
                  <a:srgbClr val="BEE3EA"/>
                </a:solidFill>
              </a:rPr>
              <a:t> </a:t>
            </a:r>
            <a:r>
              <a:rPr lang="nl-NL" sz="1000" dirty="0">
                <a:solidFill>
                  <a:schemeClr val="bg2"/>
                </a:solidFill>
              </a:rPr>
              <a:t>I </a:t>
            </a:r>
            <a:fld id="{77ACBCB9-9CBE-47EC-808D-8B09835A86EF}" type="slidenum">
              <a:rPr lang="nl-NL" sz="1000" smtClean="0">
                <a:solidFill>
                  <a:schemeClr val="bg2"/>
                </a:solidFill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nl-NL" sz="1000" dirty="0">
                <a:solidFill>
                  <a:schemeClr val="bg2"/>
                </a:solidFill>
              </a:rPr>
              <a:t> </a:t>
            </a:r>
          </a:p>
          <a:p>
            <a:pPr algn="l" eaLnBrk="0" hangingPunct="0">
              <a:spcBef>
                <a:spcPct val="0"/>
              </a:spcBef>
            </a:pPr>
            <a:endParaRPr lang="nl-NL" sz="1000" dirty="0">
              <a:solidFill>
                <a:srgbClr val="BEE3EA"/>
              </a:solidFill>
            </a:endParaRPr>
          </a:p>
        </p:txBody>
      </p:sp>
      <p:sp>
        <p:nvSpPr>
          <p:cNvPr id="219143" name="Text Box 7"/>
          <p:cNvSpPr txBox="1">
            <a:spLocks noChangeArrowheads="1"/>
          </p:cNvSpPr>
          <p:nvPr userDrawn="1"/>
        </p:nvSpPr>
        <p:spPr bwMode="auto">
          <a:xfrm>
            <a:off x="1354139" y="3827463"/>
            <a:ext cx="6478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nl-BE" sz="24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19144" name="Picture 8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838" y="1745107"/>
            <a:ext cx="487362" cy="48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6005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54" r:id="rId2"/>
  </p:sldLayoutIdLst>
  <p:txStyles>
    <p:titleStyle>
      <a:lvl1pPr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veticaNeueLT Std Blk Cn" pitchFamily="34" charset="0"/>
          <a:cs typeface="Arial" charset="0"/>
        </a:defRPr>
      </a:lvl2pPr>
      <a:lvl3pPr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veticaNeueLT Std Blk Cn" pitchFamily="34" charset="0"/>
          <a:cs typeface="Arial" charset="0"/>
        </a:defRPr>
      </a:lvl3pPr>
      <a:lvl4pPr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veticaNeueLT Std Blk Cn" pitchFamily="34" charset="0"/>
          <a:cs typeface="Arial" charset="0"/>
        </a:defRPr>
      </a:lvl4pPr>
      <a:lvl5pPr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veticaNeueLT Std Blk Cn" pitchFamily="34" charset="0"/>
          <a:cs typeface="Arial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veticaNeueLT Std Blk Cn" pitchFamily="34" charset="0"/>
          <a:cs typeface="Arial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veticaNeueLT Std Blk Cn" pitchFamily="34" charset="0"/>
          <a:cs typeface="Arial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veticaNeueLT Std Blk Cn" pitchFamily="34" charset="0"/>
          <a:cs typeface="Arial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veticaNeueLT Std Blk Cn" pitchFamily="34" charset="0"/>
          <a:cs typeface="Arial" charset="0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defRPr sz="3000">
          <a:solidFill>
            <a:srgbClr val="EF7D00"/>
          </a:solidFill>
          <a:latin typeface="+mn-lt"/>
          <a:ea typeface="+mn-ea"/>
          <a:cs typeface="+mn-cs"/>
        </a:defRPr>
      </a:lvl1pPr>
      <a:lvl2pPr marL="0" indent="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HelveticaNeueLT Std Lt" pitchFamily="34" charset="0"/>
          <a:cs typeface="+mn-cs"/>
        </a:defRPr>
      </a:lvl2pPr>
      <a:lvl3pPr marL="358775" algn="l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cs typeface="+mn-cs"/>
        </a:defRPr>
      </a:lvl3pPr>
      <a:lvl4pPr marL="538163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F7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ChangeArrowheads="1"/>
          </p:cNvSpPr>
          <p:nvPr userDrawn="1"/>
        </p:nvSpPr>
        <p:spPr bwMode="auto">
          <a:xfrm>
            <a:off x="114300" y="2362202"/>
            <a:ext cx="8915400" cy="43799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0"/>
              </a:spcBef>
            </a:pPr>
            <a:endParaRPr lang="nl-B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38276" y="274640"/>
            <a:ext cx="6984000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" tIns="10800" rIns="18000" bIns="1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te bewerken</a:t>
            </a:r>
          </a:p>
        </p:txBody>
      </p:sp>
      <p:sp>
        <p:nvSpPr>
          <p:cNvPr id="21914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38276" y="2471738"/>
            <a:ext cx="6984000" cy="41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" tIns="0" rIns="18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107951" y="115889"/>
            <a:ext cx="20478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sz="1000" dirty="0">
                <a:solidFill>
                  <a:schemeClr val="bg1"/>
                </a:solidFill>
              </a:rPr>
              <a:t>cOAlition S </a:t>
            </a:r>
            <a:r>
              <a:rPr lang="nl-NL" sz="1000" dirty="0">
                <a:solidFill>
                  <a:schemeClr val="bg2"/>
                </a:solidFill>
              </a:rPr>
              <a:t>I </a:t>
            </a:r>
            <a:fld id="{77ACBCB9-9CBE-47EC-808D-8B09835A86EF}" type="slidenum">
              <a:rPr lang="nl-NL" sz="1000" smtClean="0">
                <a:solidFill>
                  <a:schemeClr val="bg2"/>
                </a:solidFill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nl-NL" sz="1000" dirty="0">
                <a:solidFill>
                  <a:schemeClr val="bg2"/>
                </a:solidFill>
              </a:rPr>
              <a:t> </a:t>
            </a:r>
          </a:p>
          <a:p>
            <a:pPr algn="l" eaLnBrk="0" hangingPunct="0">
              <a:spcBef>
                <a:spcPct val="0"/>
              </a:spcBef>
            </a:pPr>
            <a:endParaRPr lang="nl-NL" sz="1000" dirty="0">
              <a:solidFill>
                <a:srgbClr val="BEE3EA"/>
              </a:solidFill>
            </a:endParaRPr>
          </a:p>
        </p:txBody>
      </p:sp>
      <p:pic>
        <p:nvPicPr>
          <p:cNvPr id="219144" name="Picture 8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838" y="2468563"/>
            <a:ext cx="487362" cy="48736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55" r:id="rId2"/>
  </p:sldLayoutIdLst>
  <p:txStyles>
    <p:titleStyle>
      <a:lvl1pPr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veticaNeueLT Std Blk Cn" pitchFamily="34" charset="0"/>
          <a:cs typeface="Arial" charset="0"/>
        </a:defRPr>
      </a:lvl2pPr>
      <a:lvl3pPr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veticaNeueLT Std Blk Cn" pitchFamily="34" charset="0"/>
          <a:cs typeface="Arial" charset="0"/>
        </a:defRPr>
      </a:lvl3pPr>
      <a:lvl4pPr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veticaNeueLT Std Blk Cn" pitchFamily="34" charset="0"/>
          <a:cs typeface="Arial" charset="0"/>
        </a:defRPr>
      </a:lvl4pPr>
      <a:lvl5pPr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veticaNeueLT Std Blk Cn" pitchFamily="34" charset="0"/>
          <a:cs typeface="Arial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veticaNeueLT Std Blk Cn" pitchFamily="34" charset="0"/>
          <a:cs typeface="Arial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veticaNeueLT Std Blk Cn" pitchFamily="34" charset="0"/>
          <a:cs typeface="Arial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veticaNeueLT Std Blk Cn" pitchFamily="34" charset="0"/>
          <a:cs typeface="Arial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veticaNeueLT Std Blk Cn" pitchFamily="34" charset="0"/>
          <a:cs typeface="Arial" charset="0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defRPr sz="3000">
          <a:solidFill>
            <a:srgbClr val="EF7D00"/>
          </a:solidFill>
          <a:latin typeface="+mn-lt"/>
          <a:ea typeface="+mn-ea"/>
          <a:cs typeface="+mn-cs"/>
        </a:defRPr>
      </a:lvl1pPr>
      <a:lvl2pPr marL="0" indent="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HelveticaNeueLT Std Lt" pitchFamily="34" charset="0"/>
          <a:cs typeface="+mn-cs"/>
        </a:defRPr>
      </a:lvl2pPr>
      <a:lvl3pPr marL="358775" algn="l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cs typeface="+mn-cs"/>
        </a:defRPr>
      </a:lvl3pPr>
      <a:lvl4pPr marL="538163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ellcome.figshare.com/" TargetMode="External"/><Relationship Id="rId5" Type="http://schemas.openxmlformats.org/officeDocument/2006/relationships/hyperlink" Target="https://zenodo.org/record/3406178#.XhH0-i2ZNiN" TargetMode="Externa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microsoft.com/office/2007/relationships/hdphoto" Target="../media/hdphoto3.wdp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microsoft.com/office/2007/relationships/hdphoto" Target="../media/hdphoto5.wdp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microsoft.com/office/2007/relationships/hdphoto" Target="../media/hdphoto6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microsoft.com/office/2007/relationships/hdphoto" Target="../media/hdphoto7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0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jpg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microsoft.com/office/2007/relationships/hdphoto" Target="../media/hdphoto8.wdp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microsoft.com/office/2007/relationships/hdphoto" Target="../media/hdphoto9.wdp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1852648"/>
            <a:ext cx="7704000" cy="209678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nl-BE" sz="3200" dirty="0"/>
              <a:t>  El Pla S d’open access: </a:t>
            </a:r>
            <a:br>
              <a:rPr lang="nl-BE" sz="3200" dirty="0"/>
            </a:br>
            <a:r>
              <a:rPr lang="nl-BE" sz="3200" dirty="0"/>
              <a:t>  reptes i oportunitats  </a:t>
            </a:r>
            <a:r>
              <a:rPr lang="nl-BE" sz="2400" dirty="0"/>
              <a:t>(en angles)</a:t>
            </a:r>
            <a:br>
              <a:rPr lang="en-US" sz="3200" dirty="0"/>
            </a:br>
            <a:endParaRPr lang="nl-BE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4338536"/>
            <a:ext cx="7704000" cy="2354094"/>
          </a:xfrm>
        </p:spPr>
        <p:txBody>
          <a:bodyPr/>
          <a:lstStyle/>
          <a:p>
            <a:r>
              <a:rPr lang="nl-BE" sz="2400" dirty="0"/>
              <a:t>   </a:t>
            </a:r>
            <a:br>
              <a:rPr lang="nl-BE" sz="2400" dirty="0"/>
            </a:br>
            <a:r>
              <a:rPr lang="nl-BE" sz="2400" dirty="0"/>
              <a:t>    </a:t>
            </a:r>
            <a:r>
              <a:rPr lang="nl-BE" dirty="0"/>
              <a:t>Webinar</a:t>
            </a:r>
            <a:r>
              <a:rPr lang="nl-BE"/>
              <a:t>: la </a:t>
            </a:r>
            <a:r>
              <a:rPr lang="nl-BE" dirty="0"/>
              <a:t>politica d’Open Access a la UB,</a:t>
            </a:r>
            <a:br>
              <a:rPr lang="nl-BE" dirty="0"/>
            </a:br>
            <a:r>
              <a:rPr lang="nl-BE" dirty="0"/>
              <a:t>   Universitat de Barcelona, 27/05/2020</a:t>
            </a:r>
            <a:br>
              <a:rPr lang="nl-BE" dirty="0"/>
            </a:br>
            <a:r>
              <a:rPr lang="nl-BE" dirty="0"/>
              <a:t>   </a:t>
            </a:r>
            <a:endParaRPr lang="nl-BE" sz="100" dirty="0"/>
          </a:p>
          <a:p>
            <a:r>
              <a:rPr lang="nl-BE" dirty="0"/>
              <a:t>   </a:t>
            </a:r>
            <a:r>
              <a:rPr lang="nl-BE" sz="2400" dirty="0"/>
              <a:t>Johan Rooryck | </a:t>
            </a:r>
            <a:r>
              <a:rPr lang="nl-BE" sz="2000" dirty="0"/>
              <a:t>Open Access Champion, cOAlition S</a:t>
            </a:r>
            <a:br>
              <a:rPr lang="nl-BE" sz="2400" dirty="0"/>
            </a:br>
            <a:endParaRPr lang="nl-BE" sz="2000" dirty="0"/>
          </a:p>
        </p:txBody>
      </p:sp>
    </p:spTree>
    <p:extLst>
      <p:ext uri="{BB962C8B-B14F-4D97-AF65-F5344CB8AC3E}">
        <p14:creationId xmlns:p14="http://schemas.microsoft.com/office/powerpoint/2010/main" val="341724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8553" y="454529"/>
            <a:ext cx="8502659" cy="9951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fr-FR" b="1" dirty="0" err="1"/>
              <a:t>Implementation</a:t>
            </a:r>
            <a:r>
              <a:rPr lang="fr-FR" b="1" dirty="0"/>
              <a:t> guidance:</a:t>
            </a:r>
            <a:br>
              <a:rPr lang="fr-FR" b="1" dirty="0"/>
            </a:br>
            <a:r>
              <a:rPr lang="fr-FR" b="1" dirty="0"/>
              <a:t>Transformative arrangements (1)</a:t>
            </a:r>
            <a:endParaRPr lang="en-GB" b="1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59E5A3C6-F297-6248-B711-751598ADBE62}"/>
              </a:ext>
            </a:extLst>
          </p:cNvPr>
          <p:cNvSpPr txBox="1">
            <a:spLocks/>
          </p:cNvSpPr>
          <p:nvPr/>
        </p:nvSpPr>
        <p:spPr bwMode="auto">
          <a:xfrm>
            <a:off x="829305" y="4764380"/>
            <a:ext cx="5561767" cy="99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91440" bIns="45720" numCol="1" anchor="t" anchorCtr="0" compatLnSpc="1">
            <a:prstTxWarp prst="textNoShape">
              <a:avLst/>
            </a:prstTxWarp>
          </a:bodyPr>
          <a:lstStyle>
            <a:lvl1pPr marL="288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2pPr>
            <a:lvl3pPr marL="864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3pPr>
            <a:lvl4pPr marL="1152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4pPr>
            <a:lvl5pPr marL="1440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9pPr>
          </a:lstStyle>
          <a:p>
            <a:endParaRPr lang="en-GB" sz="2000" kern="0" dirty="0"/>
          </a:p>
          <a:p>
            <a:pPr marL="0" indent="0">
              <a:buFontTx/>
              <a:buNone/>
            </a:pPr>
            <a:br>
              <a:rPr lang="en-GB" kern="0" dirty="0"/>
            </a:br>
            <a:endParaRPr lang="en-GB" kern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1656017-40AC-6F42-827B-5AF879903466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99556">
                        <a14:foregroundMark x1="24889" y1="37333" x2="24889" y2="37333"/>
                        <a14:foregroundMark x1="60444" y1="74667" x2="60444" y2="74667"/>
                        <a14:foregroundMark x1="51111" y1="33333" x2="51111" y2="3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120" y="313136"/>
            <a:ext cx="1080074" cy="1047313"/>
          </a:xfrm>
          <a:prstGeom prst="rect">
            <a:avLst/>
          </a:prstGeom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2B0E4738-FB4C-ED4D-B543-18C7880B8D8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48921" y="1895252"/>
            <a:ext cx="8649273" cy="4592634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Plan S supports three strategies:</a:t>
            </a:r>
            <a:br>
              <a:rPr lang="en-GB" b="1" dirty="0"/>
            </a:br>
            <a:endParaRPr lang="en-GB" sz="1050" b="1" dirty="0"/>
          </a:p>
          <a:p>
            <a:pPr marL="687894" lvl="1" indent="-422041">
              <a:buFont typeface="+mj-lt"/>
              <a:buAutoNum type="arabicPeriod"/>
            </a:pPr>
            <a:r>
              <a:rPr lang="en-GB" b="1" i="1" dirty="0"/>
              <a:t>Transformative agreements </a:t>
            </a:r>
            <a:r>
              <a:rPr lang="en-GB" b="1" dirty="0"/>
              <a:t>(TAs) </a:t>
            </a:r>
          </a:p>
          <a:p>
            <a:pPr marL="265853" lvl="1" indent="0">
              <a:buNone/>
            </a:pPr>
            <a:endParaRPr lang="en-GB" sz="1200" b="1" dirty="0"/>
          </a:p>
          <a:p>
            <a:pPr lvl="2"/>
            <a:r>
              <a:rPr lang="en-GB" dirty="0"/>
              <a:t> TAs are contracts between library consortia</a:t>
            </a:r>
            <a:br>
              <a:rPr lang="en-GB" dirty="0"/>
            </a:br>
            <a:r>
              <a:rPr lang="en-GB" dirty="0"/>
              <a:t> and publishers that convert current subscription</a:t>
            </a:r>
            <a:br>
              <a:rPr lang="en-GB" dirty="0"/>
            </a:br>
            <a:r>
              <a:rPr lang="en-GB" dirty="0"/>
              <a:t> costs into Open Access publishing costs.</a:t>
            </a:r>
          </a:p>
          <a:p>
            <a:pPr lvl="2"/>
            <a:r>
              <a:rPr lang="en-GB" dirty="0"/>
              <a:t> OA2020 promotes TAs to accelerate </a:t>
            </a:r>
            <a:br>
              <a:rPr lang="en-GB" dirty="0"/>
            </a:br>
            <a:r>
              <a:rPr lang="en-GB" dirty="0"/>
              <a:t> the transition to Open Access </a:t>
            </a:r>
          </a:p>
          <a:p>
            <a:pPr lvl="2"/>
            <a:r>
              <a:rPr lang="en-GB" b="1" dirty="0"/>
              <a:t> OA2020 aims for cost-neutral </a:t>
            </a:r>
            <a:r>
              <a:rPr lang="en-GB" b="1" dirty="0" err="1"/>
              <a:t>TAs.</a:t>
            </a:r>
            <a:br>
              <a:rPr lang="en-GB" b="1" dirty="0"/>
            </a:br>
            <a:r>
              <a:rPr lang="en-GB" b="1" dirty="0"/>
              <a:t> </a:t>
            </a:r>
            <a:r>
              <a:rPr lang="en-GB" dirty="0"/>
              <a:t>(i.e. subscription cost to Publish &amp; Read)</a:t>
            </a:r>
            <a:br>
              <a:rPr lang="en-GB" sz="2800" b="1" dirty="0"/>
            </a:b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80175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8553" y="454529"/>
            <a:ext cx="8502659" cy="9951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fr-FR" b="1" dirty="0" err="1"/>
              <a:t>Implementation</a:t>
            </a:r>
            <a:r>
              <a:rPr lang="fr-FR" b="1" dirty="0"/>
              <a:t> guidance:</a:t>
            </a:r>
            <a:br>
              <a:rPr lang="fr-FR" b="1" dirty="0"/>
            </a:br>
            <a:r>
              <a:rPr lang="fr-FR" b="1" dirty="0"/>
              <a:t>Transformative arrangements (1): ESAC</a:t>
            </a:r>
            <a:endParaRPr lang="en-GB" b="1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59E5A3C6-F297-6248-B711-751598ADBE62}"/>
              </a:ext>
            </a:extLst>
          </p:cNvPr>
          <p:cNvSpPr txBox="1">
            <a:spLocks/>
          </p:cNvSpPr>
          <p:nvPr/>
        </p:nvSpPr>
        <p:spPr bwMode="auto">
          <a:xfrm>
            <a:off x="829305" y="4764380"/>
            <a:ext cx="5561767" cy="99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91440" bIns="45720" numCol="1" anchor="t" anchorCtr="0" compatLnSpc="1">
            <a:prstTxWarp prst="textNoShape">
              <a:avLst/>
            </a:prstTxWarp>
          </a:bodyPr>
          <a:lstStyle>
            <a:lvl1pPr marL="288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2pPr>
            <a:lvl3pPr marL="864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3pPr>
            <a:lvl4pPr marL="1152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4pPr>
            <a:lvl5pPr marL="1440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9pPr>
          </a:lstStyle>
          <a:p>
            <a:endParaRPr lang="en-GB" sz="2000" kern="0" dirty="0"/>
          </a:p>
          <a:p>
            <a:pPr marL="0" indent="0">
              <a:buFontTx/>
              <a:buNone/>
            </a:pPr>
            <a:br>
              <a:rPr lang="en-GB" kern="0" dirty="0"/>
            </a:br>
            <a:endParaRPr lang="en-GB" kern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1656017-40AC-6F42-827B-5AF879903466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99556">
                        <a14:foregroundMark x1="24889" y1="37333" x2="24889" y2="37333"/>
                        <a14:foregroundMark x1="60444" y1="74667" x2="60444" y2="74667"/>
                        <a14:foregroundMark x1="51111" y1="33333" x2="51111" y2="3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120" y="313136"/>
            <a:ext cx="1080074" cy="1047313"/>
          </a:xfrm>
          <a:prstGeom prst="rect">
            <a:avLst/>
          </a:prstGeom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5FF7284-302B-7A4D-B2C9-CFDACB7BF8C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0785" y="1889186"/>
            <a:ext cx="8517409" cy="48600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GB" dirty="0" err="1"/>
              <a:t>cOAlition</a:t>
            </a:r>
            <a:r>
              <a:rPr lang="en-GB" dirty="0"/>
              <a:t> S encourages publishers, institutions, </a:t>
            </a:r>
            <a:br>
              <a:rPr lang="en-GB" dirty="0"/>
            </a:br>
            <a:r>
              <a:rPr lang="en-GB" dirty="0"/>
              <a:t>and library consortia to enter into TAs that </a:t>
            </a:r>
            <a:br>
              <a:rPr lang="en-GB" dirty="0"/>
            </a:br>
            <a:r>
              <a:rPr lang="en-GB" dirty="0"/>
              <a:t>adhere to Plan S principles and ESAC guidelines. </a:t>
            </a:r>
          </a:p>
          <a:p>
            <a:pPr>
              <a:spcAft>
                <a:spcPts val="1200"/>
              </a:spcAft>
            </a:pPr>
            <a:r>
              <a:rPr lang="en-GB" dirty="0"/>
              <a:t>Temporary and transitional [Plan S – end 2024]</a:t>
            </a:r>
          </a:p>
          <a:p>
            <a:pPr>
              <a:spcAft>
                <a:spcPts val="1200"/>
              </a:spcAft>
            </a:pPr>
            <a:r>
              <a:rPr lang="en-GB" dirty="0"/>
              <a:t>Authors retain copyright [Plan S – non-negotiable]</a:t>
            </a:r>
          </a:p>
          <a:p>
            <a:pPr>
              <a:spcAft>
                <a:spcPts val="1200"/>
              </a:spcAft>
            </a:pPr>
            <a:r>
              <a:rPr lang="en-GB" dirty="0"/>
              <a:t>Agreements must be transparent.</a:t>
            </a:r>
          </a:p>
          <a:p>
            <a:pPr>
              <a:spcAft>
                <a:spcPts val="1200"/>
              </a:spcAft>
            </a:pPr>
            <a:r>
              <a:rPr lang="en-GB" dirty="0"/>
              <a:t>Experience shows that national (library) consortia </a:t>
            </a:r>
            <a:br>
              <a:rPr lang="en-GB" dirty="0"/>
            </a:br>
            <a:r>
              <a:rPr lang="en-GB" dirty="0"/>
              <a:t>teaming up with national funders are best equipped </a:t>
            </a:r>
            <a:br>
              <a:rPr lang="en-GB" dirty="0"/>
            </a:br>
            <a:r>
              <a:rPr lang="en-GB" dirty="0"/>
              <a:t>to negotiate successful </a:t>
            </a:r>
            <a:r>
              <a:rPr lang="en-GB" dirty="0" err="1"/>
              <a:t>TAs.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962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686D001-EC7E-5148-BB58-60B962CC8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3911" y="1753348"/>
            <a:ext cx="3683164" cy="2071779"/>
          </a:xfrm>
          <a:prstGeom prst="rect">
            <a:avLst/>
          </a:prstGeom>
        </p:spPr>
      </p:pic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2B06D008-6209-7848-98E3-FE0F28C1CA43}"/>
              </a:ext>
            </a:extLst>
          </p:cNvPr>
          <p:cNvSpPr txBox="1">
            <a:spLocks/>
          </p:cNvSpPr>
          <p:nvPr/>
        </p:nvSpPr>
        <p:spPr bwMode="auto">
          <a:xfrm>
            <a:off x="218554" y="3778066"/>
            <a:ext cx="8502658" cy="2952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91440" bIns="45720" numCol="1" anchor="t" anchorCtr="0" compatLnSpc="1">
            <a:prstTxWarp prst="textNoShape">
              <a:avLst/>
            </a:prstTxWarp>
          </a:bodyPr>
          <a:lstStyle>
            <a:lvl1pPr marL="288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3"/>
              </a:buBlip>
              <a:defRPr sz="24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3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2pPr>
            <a:lvl3pPr marL="864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3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3pPr>
            <a:lvl4pPr marL="1152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3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4pPr>
            <a:lvl5pPr marL="1440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3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9pPr>
          </a:lstStyle>
          <a:p>
            <a:r>
              <a:rPr lang="en-US" kern="0" dirty="0"/>
              <a:t>Societies can use this Transformative Model Agreement </a:t>
            </a:r>
            <a:br>
              <a:rPr lang="en-US" kern="0" dirty="0"/>
            </a:br>
            <a:r>
              <a:rPr lang="en-US" kern="0" dirty="0"/>
              <a:t>as early as 2020</a:t>
            </a:r>
          </a:p>
          <a:p>
            <a:r>
              <a:rPr lang="en-GB" dirty="0"/>
              <a:t>Libraries continue to pay their old subscription in exchange for immediate Open Access of all journal content. No APCs. </a:t>
            </a:r>
            <a:endParaRPr lang="en-US" kern="0" dirty="0"/>
          </a:p>
          <a:p>
            <a:r>
              <a:rPr lang="en-GB" dirty="0"/>
              <a:t>The Microbiology Society is negotiating a TMA for its 6 journals with the help of JISC.</a:t>
            </a:r>
          </a:p>
          <a:p>
            <a:r>
              <a:rPr lang="en-GB" dirty="0">
                <a:hlinkClick r:id="rId5"/>
              </a:rPr>
              <a:t>https://zenodo.org/record/3406178#.XhH0-i2ZNiN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	</a:t>
            </a:r>
            <a:br>
              <a:rPr lang="en-GB" sz="2800" b="1" kern="0" dirty="0"/>
            </a:br>
            <a:endParaRPr lang="en-GB" sz="2800" b="1" kern="0" dirty="0"/>
          </a:p>
          <a:p>
            <a:pPr lvl="1"/>
            <a:endParaRPr lang="en-US" kern="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FontTx/>
              <a:buNone/>
            </a:pPr>
            <a:br>
              <a:rPr lang="en-GB" sz="2800" b="1" kern="0" dirty="0"/>
            </a:br>
            <a:endParaRPr lang="en-GB" sz="2800" b="1" kern="0" dirty="0"/>
          </a:p>
          <a:p>
            <a:pPr marL="288000" lvl="1" indent="0">
              <a:buFontTx/>
              <a:buNone/>
            </a:pPr>
            <a:endParaRPr lang="en-GB" kern="0" dirty="0"/>
          </a:p>
          <a:p>
            <a:pPr lvl="1"/>
            <a:endParaRPr lang="en-GB" b="1" kern="0" dirty="0"/>
          </a:p>
          <a:p>
            <a:pPr marL="288000" lvl="1" indent="0">
              <a:buFontTx/>
              <a:buNone/>
            </a:pPr>
            <a:endParaRPr lang="en-GB" b="1" kern="0" dirty="0"/>
          </a:p>
          <a:p>
            <a:pPr lvl="1"/>
            <a:endParaRPr lang="en-GB" b="1" kern="0" dirty="0"/>
          </a:p>
          <a:p>
            <a:pPr marL="576000" lvl="2" indent="0">
              <a:buFontTx/>
              <a:buNone/>
            </a:pPr>
            <a:endParaRPr lang="en-GB" b="1" kern="0" dirty="0"/>
          </a:p>
          <a:p>
            <a:pPr marL="288000" lvl="1" indent="0">
              <a:buFontTx/>
              <a:buNone/>
            </a:pPr>
            <a:endParaRPr lang="en-GB" sz="1300" b="1" i="1" kern="0" dirty="0">
              <a:solidFill>
                <a:srgbClr val="00638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400" kern="0" dirty="0"/>
          </a:p>
          <a:p>
            <a:pPr marL="0" indent="0">
              <a:buFontTx/>
              <a:buNone/>
            </a:pPr>
            <a:endParaRPr lang="nl-BE" kern="0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E77FC5BE-E8CD-054E-B8AA-8FBE1EBF94EF}"/>
              </a:ext>
            </a:extLst>
          </p:cNvPr>
          <p:cNvSpPr txBox="1">
            <a:spLocks/>
          </p:cNvSpPr>
          <p:nvPr/>
        </p:nvSpPr>
        <p:spPr bwMode="auto">
          <a:xfrm>
            <a:off x="294753" y="1659162"/>
            <a:ext cx="5485562" cy="2132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91440" bIns="45720" numCol="1" anchor="t" anchorCtr="0" compatLnSpc="1">
            <a:prstTxWarp prst="textNoShape">
              <a:avLst/>
            </a:prstTxWarp>
          </a:bodyPr>
          <a:lstStyle>
            <a:lvl1pPr marL="288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3"/>
              </a:buBlip>
              <a:defRPr sz="24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3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2pPr>
            <a:lvl3pPr marL="864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3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3pPr>
            <a:lvl4pPr marL="1152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3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4pPr>
            <a:lvl5pPr marL="1440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3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i="1" dirty="0"/>
              <a:t>2. Transformative model agreements</a:t>
            </a:r>
          </a:p>
          <a:p>
            <a:pPr marL="0" indent="0">
              <a:buNone/>
            </a:pPr>
            <a:r>
              <a:rPr lang="en-GB" dirty="0"/>
              <a:t>  Report, Model Agreement, and</a:t>
            </a:r>
            <a:br>
              <a:rPr lang="en-GB" dirty="0"/>
            </a:br>
            <a:r>
              <a:rPr lang="en-GB" dirty="0"/>
              <a:t>  implementation toolkit published </a:t>
            </a:r>
            <a:br>
              <a:rPr lang="en-GB" dirty="0"/>
            </a:br>
            <a:r>
              <a:rPr lang="en-GB" dirty="0"/>
              <a:t>  on 12 September 2019</a:t>
            </a:r>
            <a:br>
              <a:rPr lang="en-GB" dirty="0"/>
            </a:br>
            <a:r>
              <a:rPr lang="en-GB" dirty="0"/>
              <a:t>  </a:t>
            </a:r>
            <a:r>
              <a:rPr lang="en-GB" dirty="0">
                <a:hlinkClick r:id="rId6"/>
              </a:rPr>
              <a:t>https://wellcome.figshare.com/</a:t>
            </a:r>
            <a:endParaRPr lang="en-GB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FontTx/>
              <a:buNone/>
            </a:pPr>
            <a:br>
              <a:rPr lang="en-GB" sz="2800" b="1" kern="0" dirty="0"/>
            </a:br>
            <a:endParaRPr lang="en-GB" sz="2800" b="1" kern="0" dirty="0"/>
          </a:p>
          <a:p>
            <a:pPr marL="288000" lvl="1" indent="0">
              <a:buNone/>
            </a:pPr>
            <a:endParaRPr lang="en-GB" b="1" kern="0" dirty="0"/>
          </a:p>
          <a:p>
            <a:pPr marL="288000" lvl="1" indent="0">
              <a:buFontTx/>
              <a:buNone/>
            </a:pPr>
            <a:endParaRPr lang="en-GB" b="1" kern="0" dirty="0"/>
          </a:p>
          <a:p>
            <a:pPr marL="288000" lvl="1" indent="0">
              <a:buNone/>
            </a:pPr>
            <a:endParaRPr lang="en-GB" b="1" kern="0" dirty="0"/>
          </a:p>
          <a:p>
            <a:pPr marL="576000" lvl="2" indent="0">
              <a:buFontTx/>
              <a:buNone/>
            </a:pPr>
            <a:endParaRPr lang="en-GB" b="1" kern="0" dirty="0"/>
          </a:p>
          <a:p>
            <a:pPr marL="288000" lvl="1" indent="0">
              <a:buFontTx/>
              <a:buNone/>
            </a:pPr>
            <a:endParaRPr lang="en-GB" sz="1300" b="1" i="1" kern="0" dirty="0">
              <a:solidFill>
                <a:srgbClr val="00638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400" kern="0" dirty="0"/>
          </a:p>
          <a:p>
            <a:pPr marL="0" indent="0">
              <a:buFontTx/>
              <a:buNone/>
            </a:pPr>
            <a:endParaRPr lang="nl-BE" kern="0" dirty="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E149BC98-6868-7C42-97DF-AE351613FCCA}"/>
              </a:ext>
            </a:extLst>
          </p:cNvPr>
          <p:cNvSpPr txBox="1">
            <a:spLocks/>
          </p:cNvSpPr>
          <p:nvPr/>
        </p:nvSpPr>
        <p:spPr bwMode="auto">
          <a:xfrm>
            <a:off x="218553" y="500062"/>
            <a:ext cx="8502659" cy="995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18000" bIns="82800" numCol="1" anchor="b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8DCC"/>
                </a:solidFill>
                <a:latin typeface="HelveticaNeueLT Std Med Cn" pitchFamily="34" charset="0"/>
                <a:cs typeface="Arial" charset="0"/>
              </a:defRPr>
            </a:lvl2pPr>
            <a:lvl3pPr algn="l" rtl="0" fontAlgn="base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8DCC"/>
                </a:solidFill>
                <a:latin typeface="HelveticaNeueLT Std Med Cn" pitchFamily="34" charset="0"/>
                <a:cs typeface="Arial" charset="0"/>
              </a:defRPr>
            </a:lvl3pPr>
            <a:lvl4pPr algn="l" rtl="0" fontAlgn="base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8DCC"/>
                </a:solidFill>
                <a:latin typeface="HelveticaNeueLT Std Med Cn" pitchFamily="34" charset="0"/>
                <a:cs typeface="Arial" charset="0"/>
              </a:defRPr>
            </a:lvl4pPr>
            <a:lvl5pPr algn="l" rtl="0" fontAlgn="base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8DCC"/>
                </a:solidFill>
                <a:latin typeface="HelveticaNeueLT Std Med Cn" pitchFamily="34" charset="0"/>
                <a:cs typeface="Arial" charset="0"/>
              </a:defRPr>
            </a:lvl5pPr>
            <a:lvl6pPr marL="457200" algn="l" rtl="0" fontAlgn="base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8DCC"/>
                </a:solidFill>
                <a:latin typeface="HelveticaNeueLT Std Med Cn" pitchFamily="34" charset="0"/>
                <a:cs typeface="Arial" charset="0"/>
              </a:defRPr>
            </a:lvl6pPr>
            <a:lvl7pPr marL="914400" algn="l" rtl="0" fontAlgn="base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8DCC"/>
                </a:solidFill>
                <a:latin typeface="HelveticaNeueLT Std Med Cn" pitchFamily="34" charset="0"/>
                <a:cs typeface="Arial" charset="0"/>
              </a:defRPr>
            </a:lvl7pPr>
            <a:lvl8pPr marL="1371600" algn="l" rtl="0" fontAlgn="base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8DCC"/>
                </a:solidFill>
                <a:latin typeface="HelveticaNeueLT Std Med Cn" pitchFamily="34" charset="0"/>
                <a:cs typeface="Arial" charset="0"/>
              </a:defRPr>
            </a:lvl8pPr>
            <a:lvl9pPr marL="1828800" algn="l" rtl="0" fontAlgn="base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8DCC"/>
                </a:solidFill>
                <a:latin typeface="HelveticaNeueLT Std Med Cn" pitchFamily="34" charset="0"/>
                <a:cs typeface="Arial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fr-FR" b="1" kern="0" dirty="0" err="1"/>
              <a:t>Implementation</a:t>
            </a:r>
            <a:r>
              <a:rPr lang="fr-FR" b="1" kern="0" dirty="0"/>
              <a:t> guidance:</a:t>
            </a:r>
            <a:br>
              <a:rPr lang="fr-FR" b="1" kern="0" dirty="0"/>
            </a:br>
            <a:r>
              <a:rPr lang="fr-FR" b="1" kern="0" dirty="0"/>
              <a:t>Transformative arrangements (2)</a:t>
            </a:r>
            <a:endParaRPr lang="en-GB" b="1" kern="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F029286-CA06-AD4F-824B-3BCD8AAF08C2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99556">
                        <a14:foregroundMark x1="24889" y1="37333" x2="24889" y2="37333"/>
                        <a14:foregroundMark x1="60444" y1="74667" x2="60444" y2="74667"/>
                        <a14:foregroundMark x1="51111" y1="33333" x2="51111" y2="3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7234" y="336092"/>
            <a:ext cx="1080074" cy="104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04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8553" y="454529"/>
            <a:ext cx="8502659" cy="9951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fr-FR" b="1" dirty="0" err="1"/>
              <a:t>Implementation</a:t>
            </a:r>
            <a:r>
              <a:rPr lang="fr-FR" b="1" dirty="0"/>
              <a:t> guidance:</a:t>
            </a:r>
            <a:br>
              <a:rPr lang="fr-FR" b="1" dirty="0"/>
            </a:br>
            <a:r>
              <a:rPr lang="fr-FR" b="1" dirty="0"/>
              <a:t>Transformative arrangements (3)</a:t>
            </a:r>
            <a:endParaRPr lang="en-GB" b="1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59E5A3C6-F297-6248-B711-751598ADBE62}"/>
              </a:ext>
            </a:extLst>
          </p:cNvPr>
          <p:cNvSpPr txBox="1">
            <a:spLocks/>
          </p:cNvSpPr>
          <p:nvPr/>
        </p:nvSpPr>
        <p:spPr bwMode="auto">
          <a:xfrm>
            <a:off x="829305" y="4764380"/>
            <a:ext cx="5561767" cy="99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91440" bIns="45720" numCol="1" anchor="t" anchorCtr="0" compatLnSpc="1">
            <a:prstTxWarp prst="textNoShape">
              <a:avLst/>
            </a:prstTxWarp>
          </a:bodyPr>
          <a:lstStyle>
            <a:lvl1pPr marL="288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2pPr>
            <a:lvl3pPr marL="864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3pPr>
            <a:lvl4pPr marL="1152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4pPr>
            <a:lvl5pPr marL="1440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9pPr>
          </a:lstStyle>
          <a:p>
            <a:endParaRPr lang="en-GB" sz="2000" kern="0" dirty="0"/>
          </a:p>
          <a:p>
            <a:pPr marL="0" indent="0">
              <a:buFontTx/>
              <a:buNone/>
            </a:pPr>
            <a:br>
              <a:rPr lang="en-GB" kern="0" dirty="0"/>
            </a:br>
            <a:endParaRPr lang="en-GB" kern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1656017-40AC-6F42-827B-5AF879903466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99556">
                        <a14:foregroundMark x1="24889" y1="37333" x2="24889" y2="37333"/>
                        <a14:foregroundMark x1="60444" y1="74667" x2="60444" y2="74667"/>
                        <a14:foregroundMark x1="51111" y1="33333" x2="51111" y2="3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120" y="313136"/>
            <a:ext cx="1080074" cy="1047313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51C7E483-71DF-3346-B029-86488210581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94554" y="1360449"/>
            <a:ext cx="8939718" cy="5180953"/>
          </a:xfrm>
        </p:spPr>
        <p:txBody>
          <a:bodyPr/>
          <a:lstStyle/>
          <a:p>
            <a:pPr marL="0" indent="0">
              <a:buNone/>
            </a:pPr>
            <a:endParaRPr lang="en-GB" sz="2200" dirty="0"/>
          </a:p>
          <a:p>
            <a:pPr marL="422041" indent="-422041">
              <a:buFont typeface="+mj-lt"/>
              <a:buAutoNum type="arabicPeriod" startAt="3"/>
            </a:pPr>
            <a:r>
              <a:rPr lang="en-GB" b="1" i="1" dirty="0"/>
              <a:t>Transformative journals</a:t>
            </a:r>
            <a:r>
              <a:rPr lang="en-GB" b="1" dirty="0"/>
              <a:t> </a:t>
            </a:r>
            <a:br>
              <a:rPr lang="en-GB" b="1" dirty="0"/>
            </a:br>
            <a:br>
              <a:rPr lang="en-GB" sz="1400" dirty="0"/>
            </a:br>
            <a:r>
              <a:rPr lang="en-GB" dirty="0"/>
              <a:t>A framework for journal transitions where: </a:t>
            </a:r>
          </a:p>
          <a:p>
            <a:pPr lvl="2"/>
            <a:r>
              <a:rPr lang="en-GB" dirty="0"/>
              <a:t>The share of Open Access content is gradually increased with at least 5% in absolute terms and at least 15% in relative terms, year-on-year</a:t>
            </a:r>
          </a:p>
          <a:p>
            <a:pPr lvl="2"/>
            <a:r>
              <a:rPr lang="en-GB" dirty="0"/>
              <a:t>Subscription costs decrease as income from Open Access fees increases (no double payments)</a:t>
            </a:r>
          </a:p>
          <a:p>
            <a:pPr lvl="2"/>
            <a:r>
              <a:rPr lang="en-GB" dirty="0"/>
              <a:t>The journal commits to transition to full </a:t>
            </a:r>
            <a:br>
              <a:rPr lang="en-GB" dirty="0"/>
            </a:br>
            <a:r>
              <a:rPr lang="en-GB" dirty="0"/>
              <a:t>Open Access and no later than when 75% of research content is published Open Access</a:t>
            </a:r>
          </a:p>
        </p:txBody>
      </p:sp>
    </p:spTree>
    <p:extLst>
      <p:ext uri="{BB962C8B-B14F-4D97-AF65-F5344CB8AC3E}">
        <p14:creationId xmlns:p14="http://schemas.microsoft.com/office/powerpoint/2010/main" val="160248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0" y="1955364"/>
            <a:ext cx="9014791" cy="4902636"/>
          </a:xfrm>
        </p:spPr>
        <p:txBody>
          <a:bodyPr/>
          <a:lstStyle/>
          <a:p>
            <a:pPr lvl="1"/>
            <a:r>
              <a:rPr lang="en-GB" dirty="0"/>
              <a:t>Making it easy: a </a:t>
            </a:r>
            <a:r>
              <a:rPr lang="en-GB" i="1" dirty="0"/>
              <a:t>Journal Checker Tool, </a:t>
            </a:r>
            <a:r>
              <a:rPr lang="en-GB" dirty="0"/>
              <a:t>available on 1 January 2021, that allows researchers to identify journals that enable compliance with Plan S. </a:t>
            </a:r>
          </a:p>
          <a:p>
            <a:pPr lvl="1"/>
            <a:r>
              <a:rPr lang="en-US" dirty="0"/>
              <a:t>A supplier has now been selected, work has started.</a:t>
            </a:r>
            <a:endParaRPr lang="en-GB" dirty="0"/>
          </a:p>
          <a:p>
            <a:pPr lvl="1"/>
            <a:r>
              <a:rPr lang="en-US" dirty="0"/>
              <a:t>The initial focus will be on identifying publishing venues that:</a:t>
            </a:r>
          </a:p>
          <a:p>
            <a:pPr lvl="2"/>
            <a:r>
              <a:rPr lang="en-US" dirty="0"/>
              <a:t>offer a route to compliance, as set out </a:t>
            </a:r>
            <a:br>
              <a:rPr lang="en-US" dirty="0"/>
            </a:br>
            <a:r>
              <a:rPr lang="en-US" dirty="0"/>
              <a:t>in the </a:t>
            </a:r>
            <a:r>
              <a:rPr lang="en-US" i="1" dirty="0"/>
              <a:t>Implementation</a:t>
            </a:r>
            <a:r>
              <a:rPr lang="en-US" dirty="0"/>
              <a:t> of Plan S</a:t>
            </a:r>
          </a:p>
          <a:p>
            <a:pPr lvl="2"/>
            <a:r>
              <a:rPr lang="en-US" dirty="0"/>
              <a:t>offer a CC-BY option to all researchers </a:t>
            </a:r>
            <a:br>
              <a:rPr lang="en-US" dirty="0"/>
            </a:br>
            <a:r>
              <a:rPr lang="en-US" dirty="0"/>
              <a:t>working under a Plan S policy</a:t>
            </a:r>
          </a:p>
          <a:p>
            <a:pPr lvl="2"/>
            <a:r>
              <a:rPr lang="en-US" dirty="0"/>
              <a:t>allow the author to retain copyright</a:t>
            </a:r>
          </a:p>
          <a:p>
            <a:pPr lvl="2"/>
            <a:endParaRPr lang="en-US" dirty="0"/>
          </a:p>
          <a:p>
            <a:pPr lvl="1"/>
            <a:endParaRPr lang="en-GB" dirty="0"/>
          </a:p>
          <a:p>
            <a:pPr marL="288000" lvl="1" indent="0">
              <a:buNone/>
            </a:pPr>
            <a:endParaRPr lang="en-GB" dirty="0"/>
          </a:p>
          <a:p>
            <a:pPr marL="288000" lvl="1" indent="0">
              <a:buNone/>
            </a:pPr>
            <a:endParaRPr lang="en-GB" dirty="0"/>
          </a:p>
          <a:p>
            <a:pPr lvl="1"/>
            <a:endParaRPr lang="en-GB" b="1" dirty="0"/>
          </a:p>
          <a:p>
            <a:pPr marL="288000" lvl="1" indent="0">
              <a:buNone/>
            </a:pPr>
            <a:endParaRPr lang="en-GB" b="1" dirty="0"/>
          </a:p>
          <a:p>
            <a:pPr lvl="1"/>
            <a:endParaRPr lang="en-GB" b="1" dirty="0"/>
          </a:p>
          <a:p>
            <a:pPr marL="576000" lvl="2" indent="0">
              <a:buNone/>
            </a:pPr>
            <a:endParaRPr lang="en-GB" b="1" dirty="0"/>
          </a:p>
          <a:p>
            <a:pPr marL="288000" lvl="1" indent="0">
              <a:buNone/>
            </a:pPr>
            <a:endParaRPr lang="en-GB" sz="1300" b="1" i="1" dirty="0">
              <a:solidFill>
                <a:srgbClr val="00638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400" dirty="0"/>
          </a:p>
          <a:p>
            <a:pPr marL="0" indent="0">
              <a:buNone/>
            </a:pPr>
            <a:endParaRPr lang="nl-B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5753" y="462396"/>
            <a:ext cx="8978247" cy="900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nl-BE" b="1" dirty="0"/>
              <a:t>Implementation:</a:t>
            </a:r>
            <a:br>
              <a:rPr lang="nl-BE" b="1" dirty="0"/>
            </a:br>
            <a:r>
              <a:rPr lang="nl-BE" b="1" dirty="0"/>
              <a:t>Developing a Journal Checker Tool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323F37-170B-B54D-B92F-EB06EEF54A5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273" b="100000" l="873" r="100000">
                        <a14:foregroundMark x1="17031" y1="41364" x2="17031" y2="41364"/>
                        <a14:foregroundMark x1="28384" y1="13182" x2="28384" y2="13182"/>
                        <a14:foregroundMark x1="54585" y1="25909" x2="54585" y2="25909"/>
                        <a14:foregroundMark x1="62882" y1="40909" x2="62882" y2="40909"/>
                        <a14:foregroundMark x1="62882" y1="55455" x2="62882" y2="554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306676"/>
            <a:ext cx="1112858" cy="107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145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0" y="1746245"/>
            <a:ext cx="5035512" cy="4902636"/>
          </a:xfrm>
        </p:spPr>
        <p:txBody>
          <a:bodyPr/>
          <a:lstStyle/>
          <a:p>
            <a:pPr lvl="1"/>
            <a:r>
              <a:rPr lang="en-GB" dirty="0"/>
              <a:t>Working with researcher groups to ensure we understand their concerns and find ways of mitigating them</a:t>
            </a:r>
            <a:br>
              <a:rPr lang="en-GB" dirty="0"/>
            </a:br>
            <a:endParaRPr lang="en-GB" dirty="0"/>
          </a:p>
          <a:p>
            <a:pPr lvl="1"/>
            <a:r>
              <a:rPr lang="en-GB" dirty="0"/>
              <a:t>Ambassador network established – to engage with research community and share concerns with cOAlition S leadership team</a:t>
            </a:r>
          </a:p>
          <a:p>
            <a:pPr marL="288000" lvl="1" indent="0">
              <a:buNone/>
            </a:pPr>
            <a:endParaRPr lang="en-GB" dirty="0"/>
          </a:p>
          <a:p>
            <a:pPr marL="288000" lvl="1" indent="0">
              <a:buNone/>
            </a:pPr>
            <a:endParaRPr lang="en-GB" dirty="0"/>
          </a:p>
          <a:p>
            <a:pPr marL="288000" lvl="1" indent="0">
              <a:buNone/>
            </a:pPr>
            <a:endParaRPr lang="en-GB" dirty="0"/>
          </a:p>
          <a:p>
            <a:pPr lvl="1"/>
            <a:endParaRPr lang="en-GB" b="1" dirty="0"/>
          </a:p>
          <a:p>
            <a:pPr marL="288000" lvl="1" indent="0">
              <a:buNone/>
            </a:pPr>
            <a:endParaRPr lang="en-GB" b="1" dirty="0"/>
          </a:p>
          <a:p>
            <a:pPr lvl="1"/>
            <a:endParaRPr lang="en-GB" b="1" dirty="0"/>
          </a:p>
          <a:p>
            <a:pPr marL="576000" lvl="2" indent="0">
              <a:buNone/>
            </a:pPr>
            <a:endParaRPr lang="en-GB" b="1" dirty="0"/>
          </a:p>
          <a:p>
            <a:pPr marL="288000" lvl="1" indent="0">
              <a:buNone/>
            </a:pPr>
            <a:endParaRPr lang="en-GB" sz="1300" b="1" i="1" dirty="0">
              <a:solidFill>
                <a:srgbClr val="00638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400" dirty="0"/>
          </a:p>
          <a:p>
            <a:pPr marL="0" indent="0">
              <a:buNone/>
            </a:pPr>
            <a:endParaRPr lang="nl-B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5753" y="462396"/>
            <a:ext cx="8978247" cy="900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nl-BE" b="1" dirty="0"/>
              <a:t>Working with key stakeholders: </a:t>
            </a:r>
            <a:br>
              <a:rPr lang="nl-BE" b="1" dirty="0"/>
            </a:br>
            <a:r>
              <a:rPr lang="nl-BE" b="1" dirty="0"/>
              <a:t>researchers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E1946B7-BD7A-4CA0-9E4C-E59CA30AAE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30" b="100000" l="0" r="100000">
                        <a14:foregroundMark x1="17681" y1="12913" x2="17681" y2="12913"/>
                        <a14:foregroundMark x1="39734" y1="14331" x2="39734" y2="14331"/>
                        <a14:foregroundMark x1="67110" y1="15591" x2="67110" y2="15591"/>
                        <a14:foregroundMark x1="82129" y1="15433" x2="82129" y2="15433"/>
                        <a14:foregroundMark x1="84791" y1="34961" x2="84791" y2="34961"/>
                        <a14:foregroundMark x1="63118" y1="37638" x2="63118" y2="37638"/>
                        <a14:foregroundMark x1="37452" y1="37323" x2="37452" y2="37323"/>
                        <a14:foregroundMark x1="17110" y1="36850" x2="17110" y2="36850"/>
                        <a14:foregroundMark x1="18441" y1="58740" x2="18441" y2="58740"/>
                        <a14:foregroundMark x1="44106" y1="60157" x2="44106" y2="60157"/>
                        <a14:foregroundMark x1="56274" y1="61575" x2="57795" y2="61732"/>
                        <a14:foregroundMark x1="78707" y1="60787" x2="78707" y2="60787"/>
                        <a14:foregroundMark x1="63878" y1="80787" x2="63878" y2="80787"/>
                        <a14:foregroundMark x1="39163" y1="82992" x2="39163" y2="8299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09052" y="1644006"/>
            <a:ext cx="4108488" cy="49598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323F37-170B-B54D-B92F-EB06EEF54A51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273" b="100000" l="873" r="100000">
                        <a14:foregroundMark x1="17031" y1="41364" x2="17031" y2="41364"/>
                        <a14:foregroundMark x1="28384" y1="13182" x2="28384" y2="13182"/>
                        <a14:foregroundMark x1="54585" y1="25909" x2="54585" y2="25909"/>
                        <a14:foregroundMark x1="62882" y1="40909" x2="62882" y2="40909"/>
                        <a14:foregroundMark x1="62882" y1="55455" x2="62882" y2="554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306676"/>
            <a:ext cx="1112858" cy="107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125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0" y="1845636"/>
            <a:ext cx="4303643" cy="4902636"/>
          </a:xfrm>
        </p:spPr>
        <p:txBody>
          <a:bodyPr/>
          <a:lstStyle/>
          <a:p>
            <a:pPr lvl="1"/>
            <a:r>
              <a:rPr lang="en-GB" dirty="0" err="1"/>
              <a:t>cOAlition</a:t>
            </a:r>
            <a:r>
              <a:rPr lang="en-GB" dirty="0"/>
              <a:t> S has established a Task Force to measure the impact of Plan S on ECRs, including representatives from </a:t>
            </a:r>
            <a:br>
              <a:rPr lang="en-GB" dirty="0"/>
            </a:br>
            <a:r>
              <a:rPr lang="en-GB" dirty="0"/>
              <a:t>4 ECR organizations: </a:t>
            </a:r>
            <a:br>
              <a:rPr lang="en-GB" dirty="0"/>
            </a:br>
            <a:br>
              <a:rPr lang="en-GB" dirty="0"/>
            </a:br>
            <a:r>
              <a:rPr lang="en-GB" i="1" dirty="0"/>
              <a:t>Global Young Academy </a:t>
            </a:r>
            <a:r>
              <a:rPr lang="en-GB" dirty="0"/>
              <a:t>(GYA), </a:t>
            </a:r>
            <a:r>
              <a:rPr lang="en-GB" i="1" dirty="0"/>
              <a:t>Young Academy Europe </a:t>
            </a:r>
            <a:r>
              <a:rPr lang="en-GB" dirty="0"/>
              <a:t>(YAE), </a:t>
            </a:r>
            <a:r>
              <a:rPr lang="en-GB" i="1" dirty="0"/>
              <a:t>Marie Curie Alumni Association </a:t>
            </a:r>
            <a:r>
              <a:rPr lang="en-GB" dirty="0"/>
              <a:t>(MCAA), and </a:t>
            </a:r>
            <a:r>
              <a:rPr lang="en-GB" i="1" dirty="0" err="1"/>
              <a:t>EuroDoc</a:t>
            </a:r>
            <a:r>
              <a:rPr lang="en-GB" dirty="0"/>
              <a:t>. </a:t>
            </a:r>
          </a:p>
          <a:p>
            <a:pPr marL="288000" lvl="1" indent="0">
              <a:buNone/>
            </a:pPr>
            <a:endParaRPr lang="en-GB" dirty="0"/>
          </a:p>
          <a:p>
            <a:pPr marL="288000" lvl="1" indent="0">
              <a:buNone/>
            </a:pPr>
            <a:endParaRPr lang="en-GB" dirty="0"/>
          </a:p>
          <a:p>
            <a:pPr marL="288000" lvl="1" indent="0">
              <a:buNone/>
            </a:pPr>
            <a:endParaRPr lang="en-GB" dirty="0"/>
          </a:p>
          <a:p>
            <a:pPr lvl="1"/>
            <a:endParaRPr lang="en-GB" b="1" dirty="0"/>
          </a:p>
          <a:p>
            <a:pPr marL="288000" lvl="1" indent="0">
              <a:buNone/>
            </a:pPr>
            <a:endParaRPr lang="en-GB" b="1" dirty="0"/>
          </a:p>
          <a:p>
            <a:pPr lvl="1"/>
            <a:endParaRPr lang="en-GB" b="1" dirty="0"/>
          </a:p>
          <a:p>
            <a:pPr marL="576000" lvl="2" indent="0">
              <a:buNone/>
            </a:pPr>
            <a:endParaRPr lang="en-GB" b="1" dirty="0"/>
          </a:p>
          <a:p>
            <a:pPr marL="288000" lvl="1" indent="0">
              <a:buNone/>
            </a:pPr>
            <a:endParaRPr lang="en-GB" sz="1300" b="1" i="1" dirty="0">
              <a:solidFill>
                <a:srgbClr val="00638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400" dirty="0"/>
          </a:p>
          <a:p>
            <a:pPr marL="0" indent="0">
              <a:buNone/>
            </a:pPr>
            <a:endParaRPr lang="nl-B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5753" y="462396"/>
            <a:ext cx="8978247" cy="900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nl-BE" b="1" dirty="0"/>
              <a:t>Working with key stakeholders: </a:t>
            </a:r>
            <a:br>
              <a:rPr lang="nl-BE" b="1" dirty="0"/>
            </a:br>
            <a:r>
              <a:rPr lang="nl-BE" b="1" dirty="0"/>
              <a:t>early career researchers (ECR)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323F37-170B-B54D-B92F-EB06EEF54A5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273" b="100000" l="873" r="100000">
                        <a14:foregroundMark x1="17031" y1="41364" x2="17031" y2="41364"/>
                        <a14:foregroundMark x1="28384" y1="13182" x2="28384" y2="13182"/>
                        <a14:foregroundMark x1="54585" y1="25909" x2="54585" y2="25909"/>
                        <a14:foregroundMark x1="62882" y1="40909" x2="62882" y2="40909"/>
                        <a14:foregroundMark x1="62882" y1="55455" x2="62882" y2="554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306676"/>
            <a:ext cx="1112858" cy="10738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76A4864-8A59-B84A-BF90-97C32229C6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007" y="1765358"/>
            <a:ext cx="2941706" cy="12880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1F4C831-C8B1-7B4F-A345-86D6C75482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606" y="4556505"/>
            <a:ext cx="2112652" cy="21126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ED225DC-D958-E744-8086-C66FD8C6E8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723" y="4556505"/>
            <a:ext cx="2180802" cy="211265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A1A0ED4-9765-8B4F-A99E-5F46D43C41B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723" y="3262796"/>
            <a:ext cx="2946990" cy="1146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6087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165752" y="1702445"/>
            <a:ext cx="8179689" cy="4693159"/>
          </a:xfrm>
        </p:spPr>
        <p:txBody>
          <a:bodyPr/>
          <a:lstStyle/>
          <a:p>
            <a:pPr lvl="1"/>
            <a:r>
              <a:rPr lang="en-GB" dirty="0"/>
              <a:t>In active discussions with publishers – such as the Society Publishers’ Coalition, Springer Nature and others – to explore the “transformative journal” model</a:t>
            </a:r>
            <a:endParaRPr lang="en-GB" b="1" dirty="0"/>
          </a:p>
          <a:p>
            <a:pPr marL="288000" lvl="1" indent="0">
              <a:buNone/>
            </a:pPr>
            <a:endParaRPr lang="en-GB" b="1" dirty="0"/>
          </a:p>
          <a:p>
            <a:pPr lvl="1"/>
            <a:endParaRPr lang="en-GB" b="1" dirty="0"/>
          </a:p>
          <a:p>
            <a:pPr marL="576000" lvl="2" indent="0">
              <a:buNone/>
            </a:pPr>
            <a:endParaRPr lang="en-GB" b="1" dirty="0"/>
          </a:p>
          <a:p>
            <a:pPr marL="288000" lvl="1" indent="0">
              <a:buNone/>
            </a:pPr>
            <a:endParaRPr lang="en-GB" sz="1300" b="1" i="1" dirty="0">
              <a:solidFill>
                <a:srgbClr val="00638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400" dirty="0"/>
          </a:p>
          <a:p>
            <a:pPr marL="0" indent="0">
              <a:buNone/>
            </a:pPr>
            <a:endParaRPr lang="nl-B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48C9E0-830D-40D1-A3A2-49E7BF1B48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092" y="3028334"/>
            <a:ext cx="3928504" cy="292146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AD40C85-3ED9-4A33-BDF7-B3F0D85D76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2773" y="3028333"/>
            <a:ext cx="2898813" cy="35545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447204-031B-B14C-9721-A5698BAE8CA5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313" y="25828"/>
            <a:ext cx="1893687" cy="1893687"/>
          </a:xfrm>
          <a:prstGeom prst="rect">
            <a:avLst/>
          </a:prstGeom>
        </p:spPr>
      </p:pic>
      <p:sp>
        <p:nvSpPr>
          <p:cNvPr id="10" name="Title 3">
            <a:extLst>
              <a:ext uri="{FF2B5EF4-FFF2-40B4-BE49-F238E27FC236}">
                <a16:creationId xmlns:a16="http://schemas.microsoft.com/office/drawing/2014/main" id="{C82A762C-6E62-0D4A-AC17-46C783F10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753" y="462396"/>
            <a:ext cx="8978247" cy="900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nl-BE" b="1" dirty="0"/>
              <a:t>Working with key stakeholders: </a:t>
            </a:r>
            <a:br>
              <a:rPr lang="nl-BE" b="1" dirty="0"/>
            </a:br>
            <a:r>
              <a:rPr lang="nl-BE" b="1" dirty="0"/>
              <a:t>publishers</a:t>
            </a:r>
          </a:p>
        </p:txBody>
      </p:sp>
    </p:spTree>
    <p:extLst>
      <p:ext uri="{BB962C8B-B14F-4D97-AF65-F5344CB8AC3E}">
        <p14:creationId xmlns:p14="http://schemas.microsoft.com/office/powerpoint/2010/main" val="30093893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165752" y="1702446"/>
            <a:ext cx="8875965" cy="4631448"/>
          </a:xfrm>
        </p:spPr>
        <p:txBody>
          <a:bodyPr/>
          <a:lstStyle/>
          <a:p>
            <a:pPr lvl="1"/>
            <a:r>
              <a:rPr lang="en-GB" dirty="0"/>
              <a:t>…</a:t>
            </a:r>
            <a:r>
              <a:rPr lang="en-GB" sz="2800" dirty="0"/>
              <a:t>other journals and publishers support “Green Open Access” (at least as an interim model)</a:t>
            </a:r>
          </a:p>
          <a:p>
            <a:pPr lvl="1"/>
            <a:endParaRPr lang="en-GB" b="1" dirty="0"/>
          </a:p>
          <a:p>
            <a:pPr marL="288000" lvl="1" indent="0">
              <a:buNone/>
            </a:pPr>
            <a:endParaRPr lang="en-GB" b="1" dirty="0"/>
          </a:p>
          <a:p>
            <a:pPr lvl="1"/>
            <a:endParaRPr lang="en-GB" b="1" dirty="0"/>
          </a:p>
          <a:p>
            <a:pPr marL="576000" lvl="2" indent="0">
              <a:buNone/>
            </a:pPr>
            <a:endParaRPr lang="en-GB" b="1" dirty="0"/>
          </a:p>
          <a:p>
            <a:pPr marL="288000" lvl="1" indent="0">
              <a:buNone/>
            </a:pPr>
            <a:endParaRPr lang="en-GB" sz="1300" b="1" i="1" dirty="0">
              <a:solidFill>
                <a:srgbClr val="00638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400" dirty="0"/>
          </a:p>
          <a:p>
            <a:pPr marL="0" indent="0">
              <a:buNone/>
            </a:pPr>
            <a:endParaRPr lang="nl-B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978F907-9775-4BA6-9307-92070E675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303" y="2713676"/>
            <a:ext cx="5863948" cy="3960268"/>
          </a:xfrm>
          <a:prstGeom prst="rect">
            <a:avLst/>
          </a:prstGeom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58925259-2A76-EB42-870A-1FA90D2FB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753" y="462396"/>
            <a:ext cx="8978247" cy="900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nl-BE" b="1" dirty="0"/>
              <a:t>Working with key stakeholders: </a:t>
            </a:r>
            <a:br>
              <a:rPr lang="nl-BE" b="1" dirty="0"/>
            </a:br>
            <a:r>
              <a:rPr lang="nl-BE" b="1" dirty="0"/>
              <a:t>publishers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683FD4-145A-2148-8333-4E5D9DAB126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313" y="25828"/>
            <a:ext cx="1893687" cy="18936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B597B83-6C0C-434E-93C8-377BC858FE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916" y="3238407"/>
            <a:ext cx="6651785" cy="34355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1A1232-CE04-314A-9A7A-DB45BBC228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877" y="4018170"/>
            <a:ext cx="4587824" cy="2710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014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165752" y="1702445"/>
            <a:ext cx="8624957" cy="4693159"/>
          </a:xfrm>
        </p:spPr>
        <p:txBody>
          <a:bodyPr/>
          <a:lstStyle/>
          <a:p>
            <a:pPr marL="576000" lvl="2" indent="0">
              <a:buNone/>
            </a:pPr>
            <a:endParaRPr lang="en-GB" b="1" dirty="0"/>
          </a:p>
          <a:p>
            <a:pPr marL="288000" lvl="1" indent="0">
              <a:buNone/>
            </a:pPr>
            <a:endParaRPr lang="en-GB" sz="1300" b="1" i="1" dirty="0">
              <a:solidFill>
                <a:srgbClr val="00638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400" dirty="0"/>
          </a:p>
          <a:p>
            <a:pPr marL="0" indent="0">
              <a:buNone/>
            </a:pPr>
            <a:endParaRPr lang="nl-B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5752" y="462396"/>
            <a:ext cx="8978247" cy="900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nl-BE" b="1" dirty="0"/>
              <a:t>Working with key stakeholders: </a:t>
            </a:r>
            <a:br>
              <a:rPr lang="nl-BE" b="1" dirty="0"/>
            </a:br>
            <a:r>
              <a:rPr lang="nl-BE" b="1" dirty="0"/>
              <a:t>universities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CF302B-7397-4A4A-AE99-A01C88F99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752" y="3246124"/>
            <a:ext cx="8858250" cy="12382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FDCBDE-2A61-445B-971B-46EFD8D735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0523" y="4530679"/>
            <a:ext cx="7561289" cy="18649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A9B0029-A49B-4D8E-BD1B-C84ABC17D3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8595" y="4913757"/>
            <a:ext cx="1571625" cy="13525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4D3F158-23A2-4069-A95D-72F6090F47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291" y="1609835"/>
            <a:ext cx="4607103" cy="153570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ACAE20D-614F-D643-ACC6-AAC75A31D725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8222" l="0" r="99556">
                        <a14:foregroundMark x1="39111" y1="66222" x2="39111" y2="66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212" y="124459"/>
            <a:ext cx="1625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307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1526" y="533187"/>
            <a:ext cx="7704000" cy="706547"/>
          </a:xfrm>
        </p:spPr>
        <p:txBody>
          <a:bodyPr/>
          <a:lstStyle/>
          <a:p>
            <a:r>
              <a:rPr lang="nl-BE" b="1" dirty="0"/>
              <a:t>Summary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537" y="5296607"/>
            <a:ext cx="901149" cy="132739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8DA6AF6-E59E-9948-94B3-690F02C4A71E}"/>
              </a:ext>
            </a:extLst>
          </p:cNvPr>
          <p:cNvSpPr/>
          <p:nvPr/>
        </p:nvSpPr>
        <p:spPr>
          <a:xfrm>
            <a:off x="550639" y="2135852"/>
            <a:ext cx="8173844" cy="362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 algn="l">
              <a:buBlip>
                <a:blip r:embed="rId3"/>
              </a:buBlip>
            </a:pPr>
            <a:r>
              <a:rPr lang="en-US" sz="2800" dirty="0" err="1">
                <a:solidFill>
                  <a:schemeClr val="tx1"/>
                </a:solidFill>
              </a:rPr>
              <a:t>cOAlition</a:t>
            </a:r>
            <a:r>
              <a:rPr lang="en-US" sz="2800" dirty="0">
                <a:solidFill>
                  <a:schemeClr val="tx1"/>
                </a:solidFill>
              </a:rPr>
              <a:t> S</a:t>
            </a:r>
          </a:p>
          <a:p>
            <a:pPr marL="354013" indent="-354013" algn="l">
              <a:buBlip>
                <a:blip r:embed="rId3"/>
              </a:buBlip>
            </a:pPr>
            <a:r>
              <a:rPr lang="en-US" sz="2800" dirty="0">
                <a:solidFill>
                  <a:schemeClr val="tx1"/>
                </a:solidFill>
              </a:rPr>
              <a:t>Why Plan S ?</a:t>
            </a:r>
          </a:p>
          <a:p>
            <a:pPr marL="354013" indent="-354013" algn="l">
              <a:buFontTx/>
              <a:buBlip>
                <a:blip r:embed="rId3"/>
              </a:buBlip>
            </a:pPr>
            <a:r>
              <a:rPr lang="en-US" sz="2800" dirty="0">
                <a:solidFill>
                  <a:schemeClr val="tx1"/>
                </a:solidFill>
              </a:rPr>
              <a:t>Plan S: strong principles</a:t>
            </a:r>
          </a:p>
          <a:p>
            <a:pPr marL="354013" indent="-354013" algn="l">
              <a:buFontTx/>
              <a:buBlip>
                <a:blip r:embed="rId3"/>
              </a:buBlip>
            </a:pPr>
            <a:r>
              <a:rPr lang="en-US" sz="2800" dirty="0">
                <a:solidFill>
                  <a:schemeClr val="tx1"/>
                </a:solidFill>
              </a:rPr>
              <a:t>Implementation guidance and challenges</a:t>
            </a:r>
          </a:p>
          <a:p>
            <a:pPr marL="354013" indent="-354013" algn="l">
              <a:buFontTx/>
              <a:buBlip>
                <a:blip r:embed="rId3"/>
              </a:buBlip>
            </a:pPr>
            <a:r>
              <a:rPr lang="en-US" sz="2800" dirty="0">
                <a:solidFill>
                  <a:schemeClr val="tx1"/>
                </a:solidFill>
              </a:rPr>
              <a:t>Working with key stakeholders</a:t>
            </a:r>
          </a:p>
          <a:p>
            <a:pPr marL="354013" indent="-354013" algn="l">
              <a:buFontTx/>
              <a:buBlip>
                <a:blip r:embed="rId3"/>
              </a:buBlip>
            </a:pPr>
            <a:r>
              <a:rPr lang="en-US" sz="2800" dirty="0">
                <a:solidFill>
                  <a:schemeClr val="tx1"/>
                </a:solidFill>
              </a:rPr>
              <a:t>Other activities  </a:t>
            </a:r>
          </a:p>
          <a:p>
            <a:pPr marL="354013" indent="-354013" algn="l">
              <a:buFontTx/>
              <a:buBlip>
                <a:blip r:embed="rId3"/>
              </a:buBlip>
            </a:pPr>
            <a:r>
              <a:rPr lang="en-US" sz="2800" dirty="0">
                <a:solidFill>
                  <a:schemeClr val="tx1"/>
                </a:solidFill>
              </a:rPr>
              <a:t>Questions and discussion</a:t>
            </a:r>
            <a:endParaRPr lang="en-US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D90C75-8550-3848-A0D7-2D3CBB36C5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11905" y1="42105" x2="11905" y2="42105"/>
                        <a14:foregroundMark x1="50340" y1="59649" x2="50340" y2="59649"/>
                        <a14:foregroundMark x1="29592" y1="6433" x2="29592" y2="6433"/>
                        <a14:foregroundMark x1="30612" y1="3509" x2="30612" y2="3509"/>
                        <a14:foregroundMark x1="62245" y1="6433" x2="62245" y2="6433"/>
                        <a14:foregroundMark x1="84354" y1="35088" x2="84354" y2="35088"/>
                        <a14:foregroundMark x1="93197" y1="87719" x2="93197" y2="87719"/>
                        <a14:foregroundMark x1="96599" y1="19298" x2="96599" y2="192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615" y="111512"/>
            <a:ext cx="2489280" cy="143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12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1526" y="402181"/>
            <a:ext cx="7704000" cy="900000"/>
          </a:xfrm>
        </p:spPr>
        <p:txBody>
          <a:bodyPr/>
          <a:lstStyle/>
          <a:p>
            <a:r>
              <a:rPr lang="nl-BE" b="1" dirty="0"/>
              <a:t>Other activities </a:t>
            </a:r>
            <a:br>
              <a:rPr lang="nl-BE" b="1" dirty="0"/>
            </a:br>
            <a:r>
              <a:rPr lang="nl-BE" b="1" dirty="0"/>
              <a:t>Transparent pricing</a:t>
            </a:r>
            <a:endParaRPr lang="nl-BE" b="1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68CA83-E687-9547-ACC0-9AA3D7FF1ED5}"/>
              </a:ext>
            </a:extLst>
          </p:cNvPr>
          <p:cNvSpPr txBox="1"/>
          <p:nvPr/>
        </p:nvSpPr>
        <p:spPr>
          <a:xfrm>
            <a:off x="101858" y="1675872"/>
            <a:ext cx="9042141" cy="513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algn="l">
              <a:buFontTx/>
              <a:buBlip>
                <a:blip r:embed="rId2"/>
              </a:buBlip>
            </a:pPr>
            <a:r>
              <a:rPr lang="en-US" sz="2400" dirty="0">
                <a:solidFill>
                  <a:schemeClr val="tx1"/>
                </a:solidFill>
              </a:rPr>
              <a:t>Plan S Guidance specifies: “</a:t>
            </a:r>
            <a:r>
              <a:rPr lang="en-GB" sz="2400" i="1" dirty="0" err="1">
                <a:solidFill>
                  <a:schemeClr val="tx1"/>
                </a:solidFill>
              </a:rPr>
              <a:t>cOAlition</a:t>
            </a:r>
            <a:r>
              <a:rPr lang="en-GB" sz="2400" i="1" dirty="0">
                <a:solidFill>
                  <a:schemeClr val="tx1"/>
                </a:solidFill>
              </a:rPr>
              <a:t> S, in partnership with publisher representatives and other stakeholders, will define the various services (e.g., triaging, peer review, editorial work, copy editing) publishers will be asked to price.”</a:t>
            </a:r>
          </a:p>
          <a:p>
            <a:pPr marL="541338" indent="0" algn="l">
              <a:buFont typeface="Arial" panose="020B0604020202020204" pitchFamily="34" charset="0"/>
              <a:buNone/>
            </a:pPr>
            <a:endParaRPr lang="en-US" sz="1100" b="1" dirty="0">
              <a:solidFill>
                <a:schemeClr val="tx1"/>
              </a:solidFill>
            </a:endParaRPr>
          </a:p>
          <a:p>
            <a:pPr marL="354013" indent="-354013" algn="l">
              <a:buBlip>
                <a:blip r:embed="rId2"/>
              </a:buBlip>
            </a:pPr>
            <a:r>
              <a:rPr lang="en-GB" sz="2400" dirty="0" err="1">
                <a:solidFill>
                  <a:schemeClr val="tx1"/>
                </a:solidFill>
              </a:rPr>
              <a:t>cOAlition</a:t>
            </a:r>
            <a:r>
              <a:rPr lang="en-GB" sz="2400" dirty="0">
                <a:solidFill>
                  <a:schemeClr val="tx1"/>
                </a:solidFill>
              </a:rPr>
              <a:t> S aims to help make the nature and prices of OA publishing services more transparent, to build confidence amongst stakeholders that prices are fair and reasonable.</a:t>
            </a:r>
          </a:p>
          <a:p>
            <a:pPr marL="354013" indent="-354013" algn="l">
              <a:buFontTx/>
              <a:buBlip>
                <a:blip r:embed="rId2"/>
              </a:buBlip>
            </a:pPr>
            <a:r>
              <a:rPr lang="en-GB" sz="2400" dirty="0" err="1">
                <a:solidFill>
                  <a:schemeClr val="tx1"/>
                </a:solidFill>
              </a:rPr>
              <a:t>cOAlition</a:t>
            </a:r>
            <a:r>
              <a:rPr lang="en-GB" sz="2400" dirty="0">
                <a:solidFill>
                  <a:schemeClr val="tx1"/>
                </a:solidFill>
              </a:rPr>
              <a:t> S has recently announced </a:t>
            </a:r>
            <a:br>
              <a:rPr lang="en-GB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their price transparency requirements.</a:t>
            </a:r>
          </a:p>
          <a:p>
            <a:pPr marL="354013" indent="-354013" algn="l">
              <a:buFontTx/>
              <a:buBlip>
                <a:blip r:embed="rId2"/>
              </a:buBlip>
            </a:pPr>
            <a:r>
              <a:rPr lang="en-GB" sz="2400" dirty="0">
                <a:solidFill>
                  <a:schemeClr val="tx1"/>
                </a:solidFill>
              </a:rPr>
              <a:t>From July 2022, only publishers adhering to the Plan S price transparency frameworks will be eligible to receive publication funds from </a:t>
            </a:r>
            <a:r>
              <a:rPr lang="en-GB" sz="2400" dirty="0" err="1">
                <a:solidFill>
                  <a:schemeClr val="tx1"/>
                </a:solidFill>
              </a:rPr>
              <a:t>cOAlition</a:t>
            </a:r>
            <a:r>
              <a:rPr lang="en-GB" sz="2400" dirty="0">
                <a:solidFill>
                  <a:schemeClr val="tx1"/>
                </a:solidFill>
              </a:rPr>
              <a:t> S members.</a:t>
            </a:r>
            <a:endParaRPr lang="en-GB" sz="1050" dirty="0">
              <a:solidFill>
                <a:schemeClr val="tx1"/>
              </a:solidFill>
            </a:endParaRPr>
          </a:p>
          <a:p>
            <a:pPr algn="l"/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D6475D-BCEA-AC43-A325-7AE7DEF7AF2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99556">
                        <a14:foregroundMark x1="13333" y1="57333" x2="13333" y2="57333"/>
                        <a14:foregroundMark x1="29333" y1="50222" x2="29333" y2="50222"/>
                        <a14:foregroundMark x1="28000" y1="37333" x2="28000" y2="37333"/>
                        <a14:foregroundMark x1="28889" y1="65333" x2="28889" y2="65333"/>
                        <a14:foregroundMark x1="29778" y1="78667" x2="29778" y2="78667"/>
                        <a14:foregroundMark x1="53333" y1="80444" x2="53333" y2="80444"/>
                        <a14:foregroundMark x1="53333" y1="64889" x2="53333" y2="64889"/>
                        <a14:foregroundMark x1="45333" y1="50667" x2="45333" y2="50667"/>
                        <a14:foregroundMark x1="44889" y1="34667" x2="44889" y2="34667"/>
                        <a14:backgroundMark x1="3556" y1="44000" x2="3556" y2="4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365" y="274796"/>
            <a:ext cx="1027385" cy="1027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139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1526" y="402181"/>
            <a:ext cx="7704000" cy="900000"/>
          </a:xfrm>
        </p:spPr>
        <p:txBody>
          <a:bodyPr/>
          <a:lstStyle/>
          <a:p>
            <a:r>
              <a:rPr lang="nl-BE" b="1" dirty="0"/>
              <a:t>Other activities </a:t>
            </a:r>
            <a:br>
              <a:rPr lang="nl-BE" b="1" dirty="0"/>
            </a:br>
            <a:r>
              <a:rPr lang="nl-BE" b="1" dirty="0"/>
              <a:t>Transparent pricing</a:t>
            </a:r>
            <a:endParaRPr lang="nl-BE" b="1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68CA83-E687-9547-ACC0-9AA3D7FF1ED5}"/>
              </a:ext>
            </a:extLst>
          </p:cNvPr>
          <p:cNvSpPr txBox="1"/>
          <p:nvPr/>
        </p:nvSpPr>
        <p:spPr>
          <a:xfrm>
            <a:off x="101859" y="1889881"/>
            <a:ext cx="9042141" cy="393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algn="l">
              <a:buFontTx/>
              <a:buBlip>
                <a:blip r:embed="rId2"/>
              </a:buBlip>
            </a:pPr>
            <a:r>
              <a:rPr lang="en-US" sz="2400" dirty="0">
                <a:solidFill>
                  <a:schemeClr val="tx1"/>
                </a:solidFill>
              </a:rPr>
              <a:t>The two approved price breakdown frameworks are:</a:t>
            </a:r>
          </a:p>
          <a:p>
            <a:pPr marL="811213" lvl="1" indent="-354013" algn="l">
              <a:buBlip>
                <a:blip r:embed="rId2"/>
              </a:buBlip>
            </a:pPr>
            <a:r>
              <a:rPr lang="en-US" sz="2400" dirty="0">
                <a:solidFill>
                  <a:schemeClr val="tx1"/>
                </a:solidFill>
              </a:rPr>
              <a:t>The </a:t>
            </a:r>
            <a:r>
              <a:rPr lang="en-US" sz="2400" i="1" dirty="0">
                <a:solidFill>
                  <a:schemeClr val="tx1"/>
                </a:solidFill>
              </a:rPr>
              <a:t>Breakdown of Publication Services and Fees </a:t>
            </a:r>
            <a:r>
              <a:rPr lang="en-US" sz="2400" dirty="0">
                <a:solidFill>
                  <a:schemeClr val="tx1"/>
                </a:solidFill>
              </a:rPr>
              <a:t>developed by the Fair Open Access Alliance (FOAA), already implemented by </a:t>
            </a:r>
            <a:r>
              <a:rPr lang="en-US" sz="2400" i="1" dirty="0">
                <a:solidFill>
                  <a:schemeClr val="tx1"/>
                </a:solidFill>
              </a:rPr>
              <a:t>Frontiers, MIT Press, Copernicus </a:t>
            </a:r>
            <a:r>
              <a:rPr lang="en-US" sz="2400" dirty="0">
                <a:solidFill>
                  <a:schemeClr val="tx1"/>
                </a:solidFill>
              </a:rPr>
              <a:t>and</a:t>
            </a:r>
            <a:r>
              <a:rPr lang="en-US" sz="2400" i="1" dirty="0">
                <a:solidFill>
                  <a:schemeClr val="tx1"/>
                </a:solidFill>
              </a:rPr>
              <a:t> MDPI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</a:p>
          <a:p>
            <a:pPr marL="811213" lvl="1" indent="-354013" algn="l">
              <a:buBlip>
                <a:blip r:embed="rId2"/>
              </a:buBlip>
            </a:pPr>
            <a:r>
              <a:rPr lang="en-US" sz="2400" dirty="0">
                <a:solidFill>
                  <a:schemeClr val="tx1"/>
                </a:solidFill>
              </a:rPr>
              <a:t>The </a:t>
            </a:r>
            <a:r>
              <a:rPr lang="en-US" sz="2400" i="1" dirty="0">
                <a:solidFill>
                  <a:schemeClr val="tx1"/>
                </a:solidFill>
              </a:rPr>
              <a:t>Plan S Price and Transparency Framework </a:t>
            </a:r>
            <a:r>
              <a:rPr lang="en-US" sz="2400" dirty="0">
                <a:solidFill>
                  <a:schemeClr val="tx1"/>
                </a:solidFill>
              </a:rPr>
              <a:t>developed by Information Power, which has been piloted by </a:t>
            </a:r>
            <a:r>
              <a:rPr lang="en-US" sz="2400" i="1" dirty="0">
                <a:solidFill>
                  <a:schemeClr val="tx1"/>
                </a:solidFill>
              </a:rPr>
              <a:t>Annual Reviews, Brill, The Company of Biologists, EMBO Press, European Respiratory Society, F1000 Research, </a:t>
            </a:r>
            <a:r>
              <a:rPr lang="en-US" sz="2400" i="1" dirty="0" err="1">
                <a:solidFill>
                  <a:schemeClr val="tx1"/>
                </a:solidFill>
              </a:rPr>
              <a:t>Hindawi</a:t>
            </a:r>
            <a:r>
              <a:rPr lang="en-US" sz="2400" i="1" dirty="0">
                <a:solidFill>
                  <a:schemeClr val="tx1"/>
                </a:solidFill>
              </a:rPr>
              <a:t>, IOP Publishing, PLOS, </a:t>
            </a:r>
            <a:r>
              <a:rPr lang="en-US" sz="2400" dirty="0">
                <a:solidFill>
                  <a:schemeClr val="tx1"/>
                </a:solidFill>
              </a:rPr>
              <a:t>and</a:t>
            </a:r>
            <a:r>
              <a:rPr lang="en-US" sz="2400" i="1" dirty="0">
                <a:solidFill>
                  <a:schemeClr val="tx1"/>
                </a:solidFill>
              </a:rPr>
              <a:t> Springer Nature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D6475D-BCEA-AC43-A325-7AE7DEF7AF2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99556">
                        <a14:foregroundMark x1="13333" y1="57333" x2="13333" y2="57333"/>
                        <a14:foregroundMark x1="29333" y1="50222" x2="29333" y2="50222"/>
                        <a14:foregroundMark x1="28000" y1="37333" x2="28000" y2="37333"/>
                        <a14:foregroundMark x1="28889" y1="65333" x2="28889" y2="65333"/>
                        <a14:foregroundMark x1="29778" y1="78667" x2="29778" y2="78667"/>
                        <a14:foregroundMark x1="53333" y1="80444" x2="53333" y2="80444"/>
                        <a14:foregroundMark x1="53333" y1="64889" x2="53333" y2="64889"/>
                        <a14:foregroundMark x1="45333" y1="50667" x2="45333" y2="50667"/>
                        <a14:foregroundMark x1="44889" y1="34667" x2="44889" y2="34667"/>
                        <a14:backgroundMark x1="3556" y1="44000" x2="3556" y2="4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365" y="274796"/>
            <a:ext cx="1027385" cy="1027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65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1526" y="402181"/>
            <a:ext cx="7704000" cy="900000"/>
          </a:xfrm>
        </p:spPr>
        <p:txBody>
          <a:bodyPr/>
          <a:lstStyle/>
          <a:p>
            <a:r>
              <a:rPr lang="nl-BE" b="1" dirty="0"/>
              <a:t>Other activities</a:t>
            </a:r>
            <a:br>
              <a:rPr lang="nl-BE" b="1" dirty="0"/>
            </a:br>
            <a:r>
              <a:rPr lang="nl-BE" b="1" dirty="0"/>
              <a:t>Transparent pricing – FOAA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D6475D-BCEA-AC43-A325-7AE7DEF7AF2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99556">
                        <a14:foregroundMark x1="13333" y1="57333" x2="13333" y2="57333"/>
                        <a14:foregroundMark x1="29333" y1="50222" x2="29333" y2="50222"/>
                        <a14:foregroundMark x1="28000" y1="37333" x2="28000" y2="37333"/>
                        <a14:foregroundMark x1="28889" y1="65333" x2="28889" y2="65333"/>
                        <a14:foregroundMark x1="29778" y1="78667" x2="29778" y2="78667"/>
                        <a14:foregroundMark x1="53333" y1="80444" x2="53333" y2="80444"/>
                        <a14:foregroundMark x1="53333" y1="64889" x2="53333" y2="64889"/>
                        <a14:foregroundMark x1="45333" y1="50667" x2="45333" y2="50667"/>
                        <a14:foregroundMark x1="44889" y1="34667" x2="44889" y2="34667"/>
                        <a14:backgroundMark x1="3556" y1="44000" x2="3556" y2="4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365" y="274796"/>
            <a:ext cx="1027385" cy="10273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47F63F8-793E-564C-8441-D148289C14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8" t="6812" r="318" b="22174"/>
          <a:stretch/>
        </p:blipFill>
        <p:spPr>
          <a:xfrm>
            <a:off x="191525" y="1627312"/>
            <a:ext cx="7211708" cy="5121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0609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753a1c17d4_0_20"/>
          <p:cNvSpPr txBox="1">
            <a:spLocks noGrp="1"/>
          </p:cNvSpPr>
          <p:nvPr>
            <p:ph type="body" idx="1"/>
          </p:nvPr>
        </p:nvSpPr>
        <p:spPr>
          <a:xfrm>
            <a:off x="121750" y="1635050"/>
            <a:ext cx="8644200" cy="1201200"/>
          </a:xfrm>
          <a:prstGeom prst="rect">
            <a:avLst/>
          </a:prstGeom>
        </p:spPr>
        <p:txBody>
          <a:bodyPr spcFirstLastPara="1" wrap="square" lIns="18000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Char char="•"/>
            </a:pPr>
            <a:r>
              <a:rPr lang="en-GB" dirty="0"/>
              <a:t>Principle 5: </a:t>
            </a:r>
            <a:r>
              <a:rPr lang="en-GB" i="1" dirty="0"/>
              <a:t>"The Funders support the diversity of business models for Open Access journals and platforms."</a:t>
            </a:r>
            <a:br>
              <a:rPr lang="en-GB" i="1" dirty="0"/>
            </a:br>
            <a:endParaRPr sz="1400" i="1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8" name="Google Shape;98;g753a1c17d4_0_20"/>
          <p:cNvSpPr txBox="1">
            <a:spLocks noGrp="1"/>
          </p:cNvSpPr>
          <p:nvPr>
            <p:ph type="body" idx="1"/>
          </p:nvPr>
        </p:nvSpPr>
        <p:spPr>
          <a:xfrm>
            <a:off x="121750" y="2536700"/>
            <a:ext cx="7915800" cy="648900"/>
          </a:xfrm>
          <a:prstGeom prst="rect">
            <a:avLst/>
          </a:prstGeom>
        </p:spPr>
        <p:txBody>
          <a:bodyPr spcFirstLastPara="1" wrap="square" lIns="18000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‘Diamond’ initiatives rarely rely on per-unit payments.</a:t>
            </a:r>
            <a:br>
              <a:rPr lang="en-GB"/>
            </a:br>
            <a:endParaRPr/>
          </a:p>
        </p:txBody>
      </p:sp>
      <p:sp>
        <p:nvSpPr>
          <p:cNvPr id="99" name="Google Shape;99;g753a1c17d4_0_20"/>
          <p:cNvSpPr txBox="1">
            <a:spLocks noGrp="1"/>
          </p:cNvSpPr>
          <p:nvPr>
            <p:ph type="body" idx="1"/>
          </p:nvPr>
        </p:nvSpPr>
        <p:spPr>
          <a:xfrm>
            <a:off x="121750" y="4228825"/>
            <a:ext cx="8644200" cy="1360200"/>
          </a:xfrm>
          <a:prstGeom prst="rect">
            <a:avLst/>
          </a:prstGeom>
        </p:spPr>
        <p:txBody>
          <a:bodyPr spcFirstLastPara="1" wrap="square" lIns="18000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Analysis of global landscape and funding models, potential collaboration, challenges, and recommendations for funding mechanisms.</a:t>
            </a:r>
            <a:br>
              <a:rPr lang="en-GB"/>
            </a:br>
            <a:endParaRPr sz="1400"/>
          </a:p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g753a1c17d4_0_20"/>
          <p:cNvSpPr txBox="1">
            <a:spLocks noGrp="1"/>
          </p:cNvSpPr>
          <p:nvPr>
            <p:ph type="body" idx="1"/>
          </p:nvPr>
        </p:nvSpPr>
        <p:spPr>
          <a:xfrm>
            <a:off x="121750" y="5589025"/>
            <a:ext cx="8644200" cy="1020000"/>
          </a:xfrm>
          <a:prstGeom prst="rect">
            <a:avLst/>
          </a:prstGeom>
        </p:spPr>
        <p:txBody>
          <a:bodyPr spcFirstLastPara="1" wrap="square" lIns="18000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Char char="•"/>
            </a:pPr>
            <a:r>
              <a:rPr lang="en-GB" dirty="0"/>
              <a:t>Tender closed on 24 April, 11 proposals received, </a:t>
            </a:r>
            <a:br>
              <a:rPr lang="en-GB" dirty="0"/>
            </a:br>
            <a:r>
              <a:rPr lang="en-GB" dirty="0"/>
              <a:t>outcome selection expected beginning June 2020.</a:t>
            </a:r>
            <a:endParaRPr dirty="0"/>
          </a:p>
        </p:txBody>
      </p:sp>
      <p:sp>
        <p:nvSpPr>
          <p:cNvPr id="101" name="Google Shape;101;g753a1c17d4_0_20"/>
          <p:cNvSpPr txBox="1">
            <a:spLocks noGrp="1"/>
          </p:cNvSpPr>
          <p:nvPr>
            <p:ph type="body" idx="1"/>
          </p:nvPr>
        </p:nvSpPr>
        <p:spPr>
          <a:xfrm>
            <a:off x="121750" y="3185600"/>
            <a:ext cx="8644200" cy="1119000"/>
          </a:xfrm>
          <a:prstGeom prst="rect">
            <a:avLst/>
          </a:prstGeom>
        </p:spPr>
        <p:txBody>
          <a:bodyPr spcFirstLastPara="1" wrap="square" lIns="18000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Char char="•"/>
            </a:pPr>
            <a:r>
              <a:rPr lang="en-GB" dirty="0"/>
              <a:t>Tender for study on ‘Diamond’ journals and platforms:</a:t>
            </a:r>
            <a:br>
              <a:rPr lang="en-GB" dirty="0"/>
            </a:br>
            <a:r>
              <a:rPr lang="en-GB" dirty="0"/>
              <a:t>How can Plan S funders support ‘Diamond’ publishing?</a:t>
            </a:r>
            <a:br>
              <a:rPr lang="en-GB" dirty="0"/>
            </a:br>
            <a:endParaRPr sz="1500" dirty="0"/>
          </a:p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032659CA-9490-EE44-A72B-5C4BCC71AF4E}"/>
              </a:ext>
            </a:extLst>
          </p:cNvPr>
          <p:cNvSpPr txBox="1">
            <a:spLocks/>
          </p:cNvSpPr>
          <p:nvPr/>
        </p:nvSpPr>
        <p:spPr bwMode="auto">
          <a:xfrm>
            <a:off x="227650" y="542838"/>
            <a:ext cx="7704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spcFirstLastPara="1" vert="horz" wrap="square" lIns="18000" tIns="45700" rIns="18000" bIns="82800" numCol="1" anchor="b" anchorCtr="0" compatLnSpc="1">
            <a:prstTxWarp prst="textNoShape">
              <a:avLst/>
            </a:prstTxWarp>
            <a:noAutofit/>
          </a:bodyPr>
          <a:lstStyle>
            <a:lvl1pPr lvl="0" algn="l" rtl="0" fontAlgn="base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lvl="1" algn="l" rtl="0" fontAlgn="base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>
                <a:solidFill>
                  <a:srgbClr val="008DCC"/>
                </a:solidFill>
                <a:latin typeface="HelveticaNeueLT Std Med Cn" pitchFamily="34" charset="0"/>
                <a:cs typeface="Arial" charset="0"/>
              </a:defRPr>
            </a:lvl2pPr>
            <a:lvl3pPr lvl="2" algn="l" rtl="0" fontAlgn="base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>
                <a:solidFill>
                  <a:srgbClr val="008DCC"/>
                </a:solidFill>
                <a:latin typeface="HelveticaNeueLT Std Med Cn" pitchFamily="34" charset="0"/>
                <a:cs typeface="Arial" charset="0"/>
              </a:defRPr>
            </a:lvl3pPr>
            <a:lvl4pPr lvl="3" algn="l" rtl="0" fontAlgn="base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>
                <a:solidFill>
                  <a:srgbClr val="008DCC"/>
                </a:solidFill>
                <a:latin typeface="HelveticaNeueLT Std Med Cn" pitchFamily="34" charset="0"/>
                <a:cs typeface="Arial" charset="0"/>
              </a:defRPr>
            </a:lvl4pPr>
            <a:lvl5pPr lvl="4" algn="l" rtl="0" fontAlgn="base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>
                <a:solidFill>
                  <a:srgbClr val="008DCC"/>
                </a:solidFill>
                <a:latin typeface="HelveticaNeueLT Std Med Cn" pitchFamily="34" charset="0"/>
                <a:cs typeface="Arial" charset="0"/>
              </a:defRPr>
            </a:lvl5pPr>
            <a:lvl6pPr marL="457200" lvl="5" algn="l" rtl="0" fontAlgn="base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>
                <a:solidFill>
                  <a:srgbClr val="008DCC"/>
                </a:solidFill>
                <a:latin typeface="HelveticaNeueLT Std Med Cn" pitchFamily="34" charset="0"/>
                <a:cs typeface="Arial" charset="0"/>
              </a:defRPr>
            </a:lvl6pPr>
            <a:lvl7pPr marL="914400" lvl="6" algn="l" rtl="0" fontAlgn="base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>
                <a:solidFill>
                  <a:srgbClr val="008DCC"/>
                </a:solidFill>
                <a:latin typeface="HelveticaNeueLT Std Med Cn" pitchFamily="34" charset="0"/>
                <a:cs typeface="Arial" charset="0"/>
              </a:defRPr>
            </a:lvl7pPr>
            <a:lvl8pPr marL="1371600" lvl="7" algn="l" rtl="0" fontAlgn="base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>
                <a:solidFill>
                  <a:srgbClr val="008DCC"/>
                </a:solidFill>
                <a:latin typeface="HelveticaNeueLT Std Med Cn" pitchFamily="34" charset="0"/>
                <a:cs typeface="Arial" charset="0"/>
              </a:defRPr>
            </a:lvl8pPr>
            <a:lvl9pPr marL="1828800" lvl="8" algn="l" rtl="0" fontAlgn="base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>
                <a:solidFill>
                  <a:srgbClr val="008DCC"/>
                </a:solidFill>
                <a:latin typeface="HelveticaNeueLT Std Med Cn" pitchFamily="34" charset="0"/>
                <a:cs typeface="Arial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nl-BE" b="1" kern="0" dirty="0"/>
              <a:t>Other activities</a:t>
            </a:r>
            <a:br>
              <a:rPr lang="nl-BE" b="1" kern="0" dirty="0"/>
            </a:br>
            <a:r>
              <a:rPr lang="nl-BE" b="1" kern="0" dirty="0"/>
              <a:t>Non-APC funding models</a:t>
            </a:r>
          </a:p>
        </p:txBody>
      </p:sp>
      <p:pic>
        <p:nvPicPr>
          <p:cNvPr id="14" name="Google Shape;96;g753a1c17d4_0_20">
            <a:extLst>
              <a:ext uri="{FF2B5EF4-FFF2-40B4-BE49-F238E27FC236}">
                <a16:creationId xmlns:a16="http://schemas.microsoft.com/office/drawing/2014/main" id="{2BED2A5A-1296-2746-995C-7A663E3B5228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15800" y="205900"/>
            <a:ext cx="2223150" cy="1287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666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id="{6090EDC8-3FD3-4E41-A84E-BFCAF248A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526" y="402181"/>
            <a:ext cx="7704000" cy="900000"/>
          </a:xfrm>
        </p:spPr>
        <p:txBody>
          <a:bodyPr/>
          <a:lstStyle/>
          <a:p>
            <a:r>
              <a:rPr lang="nl-BE" b="1" dirty="0"/>
              <a:t>Other activities – cOAlition S office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085A96-A309-2548-A195-625E06B92F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559050"/>
            <a:ext cx="4572000" cy="1739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DB2D0B-DCFE-E341-8876-6CC6B5D3F0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711450"/>
            <a:ext cx="4572000" cy="17399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2A87786-1767-654A-A9D8-AF2815122D3D}"/>
              </a:ext>
            </a:extLst>
          </p:cNvPr>
          <p:cNvSpPr txBox="1"/>
          <p:nvPr/>
        </p:nvSpPr>
        <p:spPr>
          <a:xfrm>
            <a:off x="448003" y="2022850"/>
            <a:ext cx="65623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algn="l">
              <a:buFontTx/>
              <a:buBlip>
                <a:blip r:embed="rId3"/>
              </a:buBlip>
            </a:pPr>
            <a:r>
              <a:rPr lang="en-GB" sz="2400" dirty="0">
                <a:solidFill>
                  <a:schemeClr val="tx1"/>
                </a:solidFill>
              </a:rPr>
              <a:t>A </a:t>
            </a:r>
            <a:r>
              <a:rPr lang="en-GB" sz="2400" dirty="0" err="1">
                <a:solidFill>
                  <a:schemeClr val="tx1"/>
                </a:solidFill>
              </a:rPr>
              <a:t>cOAlition</a:t>
            </a:r>
            <a:r>
              <a:rPr lang="en-GB" sz="2400" dirty="0">
                <a:solidFill>
                  <a:schemeClr val="tx1"/>
                </a:solidFill>
              </a:rPr>
              <a:t> S office has now been established at the </a:t>
            </a:r>
            <a:r>
              <a:rPr lang="en-GB" sz="2400" i="1" dirty="0">
                <a:solidFill>
                  <a:schemeClr val="tx1"/>
                </a:solidFill>
              </a:rPr>
              <a:t>European Science Foundation </a:t>
            </a:r>
            <a:r>
              <a:rPr lang="en-GB" sz="2400" dirty="0">
                <a:solidFill>
                  <a:schemeClr val="tx1"/>
                </a:solidFill>
              </a:rPr>
              <a:t>(ESF) in Strasbourg with </a:t>
            </a:r>
            <a:r>
              <a:rPr lang="en-US" sz="2400" dirty="0">
                <a:solidFill>
                  <a:schemeClr val="tx1"/>
                </a:solidFill>
              </a:rPr>
              <a:t>€</a:t>
            </a:r>
            <a:r>
              <a:rPr lang="en-GB" sz="2400" dirty="0">
                <a:solidFill>
                  <a:schemeClr val="tx1"/>
                </a:solidFill>
              </a:rPr>
              <a:t>2m contributed by a subset of </a:t>
            </a:r>
            <a:r>
              <a:rPr lang="en-GB" sz="2400" dirty="0" err="1">
                <a:solidFill>
                  <a:schemeClr val="tx1"/>
                </a:solidFill>
              </a:rPr>
              <a:t>cOAlition</a:t>
            </a:r>
            <a:r>
              <a:rPr lang="en-GB" sz="2400" dirty="0">
                <a:solidFill>
                  <a:schemeClr val="tx1"/>
                </a:solidFill>
              </a:rPr>
              <a:t> S funders.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FF897F-4D0A-8F4C-9A98-966B716057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1209" y="99312"/>
            <a:ext cx="1483807" cy="14838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FB95286-79BD-BB48-AE64-3345C466F6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740" y="4830575"/>
            <a:ext cx="1478704" cy="190800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8DAEF60-F92E-8E40-91CB-F99001E1CD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067" y="3420509"/>
            <a:ext cx="1606939" cy="160693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57186C6-5FD8-5B48-AAE3-7BF9EF6AFC8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0" t="31734" r="59914" b="13478"/>
          <a:stretch/>
        </p:blipFill>
        <p:spPr>
          <a:xfrm>
            <a:off x="7601209" y="1656645"/>
            <a:ext cx="1431235" cy="177235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C72C18F-6EAE-A141-9D20-9D670C414249}"/>
              </a:ext>
            </a:extLst>
          </p:cNvPr>
          <p:cNvSpPr txBox="1"/>
          <p:nvPr/>
        </p:nvSpPr>
        <p:spPr>
          <a:xfrm>
            <a:off x="448002" y="4223979"/>
            <a:ext cx="6562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algn="l">
              <a:buFontTx/>
              <a:buBlip>
                <a:blip r:embed="rId3"/>
              </a:buBlip>
            </a:pPr>
            <a:r>
              <a:rPr lang="en-US" sz="2400" dirty="0">
                <a:solidFill>
                  <a:schemeClr val="tx1"/>
                </a:solidFill>
              </a:rPr>
              <a:t>Nora Papp-Le Roy (</a:t>
            </a:r>
            <a:r>
              <a:rPr lang="en-US" sz="2400" dirty="0" err="1">
                <a:solidFill>
                  <a:schemeClr val="tx1"/>
                </a:solidFill>
              </a:rPr>
              <a:t>Programme</a:t>
            </a:r>
            <a:r>
              <a:rPr lang="en-US" sz="2400" dirty="0">
                <a:solidFill>
                  <a:schemeClr val="tx1"/>
                </a:solidFill>
              </a:rPr>
              <a:t> Manager)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F5D418-F525-7D48-8EBE-16B39A66C420}"/>
              </a:ext>
            </a:extLst>
          </p:cNvPr>
          <p:cNvSpPr txBox="1"/>
          <p:nvPr/>
        </p:nvSpPr>
        <p:spPr>
          <a:xfrm>
            <a:off x="448002" y="4830575"/>
            <a:ext cx="6562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algn="l">
              <a:buFontTx/>
              <a:buBlip>
                <a:blip r:embed="rId3"/>
              </a:buBlip>
            </a:pPr>
            <a:r>
              <a:rPr lang="en-US" sz="2400" dirty="0">
                <a:solidFill>
                  <a:schemeClr val="tx1"/>
                </a:solidFill>
              </a:rPr>
              <a:t>Robert Kiley (Coordinator)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7CBAA1A-8CFD-7B48-88E6-0890388EBD68}"/>
              </a:ext>
            </a:extLst>
          </p:cNvPr>
          <p:cNvSpPr txBox="1"/>
          <p:nvPr/>
        </p:nvSpPr>
        <p:spPr>
          <a:xfrm>
            <a:off x="448002" y="5437171"/>
            <a:ext cx="65623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algn="l">
              <a:buFontTx/>
              <a:buBlip>
                <a:blip r:embed="rId3"/>
              </a:buBlip>
            </a:pPr>
            <a:r>
              <a:rPr lang="en-US" sz="2400" dirty="0">
                <a:solidFill>
                  <a:schemeClr val="tx1"/>
                </a:solidFill>
              </a:rPr>
              <a:t>Johan </a:t>
            </a:r>
            <a:r>
              <a:rPr lang="en-US" sz="2400" dirty="0" err="1">
                <a:solidFill>
                  <a:schemeClr val="tx1"/>
                </a:solidFill>
              </a:rPr>
              <a:t>Rooryck</a:t>
            </a:r>
            <a:r>
              <a:rPr lang="en-US" sz="2400" dirty="0">
                <a:solidFill>
                  <a:schemeClr val="tx1"/>
                </a:solidFill>
              </a:rPr>
              <a:t> (Open Access Champion)</a:t>
            </a:r>
            <a:br>
              <a:rPr lang="en-US" sz="2400" dirty="0">
                <a:solidFill>
                  <a:schemeClr val="tx1"/>
                </a:solidFill>
              </a:rPr>
            </a:b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00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1526" y="402181"/>
            <a:ext cx="7704000" cy="900000"/>
          </a:xfrm>
        </p:spPr>
        <p:txBody>
          <a:bodyPr/>
          <a:lstStyle/>
          <a:p>
            <a:r>
              <a:rPr lang="nl-BE" b="1" dirty="0"/>
              <a:t>Working together to deliver OA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7D0BD3-4586-4AF0-85E6-1CD847DEF2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7510" y="2012079"/>
            <a:ext cx="2410747" cy="37634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A5F044-6CCB-8D4F-99BE-D852B9EF6C5E}"/>
              </a:ext>
            </a:extLst>
          </p:cNvPr>
          <p:cNvSpPr txBox="1"/>
          <p:nvPr/>
        </p:nvSpPr>
        <p:spPr>
          <a:xfrm>
            <a:off x="448003" y="2036407"/>
            <a:ext cx="5559507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algn="l">
              <a:buFontTx/>
              <a:buBlip>
                <a:blip r:embed="rId3"/>
              </a:buBlip>
            </a:pPr>
            <a:r>
              <a:rPr lang="en-GB" sz="2400" dirty="0">
                <a:solidFill>
                  <a:schemeClr val="tx1"/>
                </a:solidFill>
              </a:rPr>
              <a:t>Plan S is part of a wider open science movement, looking to accelerate the transition to providing research results in Open Access</a:t>
            </a:r>
            <a:br>
              <a:rPr lang="en-GB" sz="2400" dirty="0">
                <a:solidFill>
                  <a:schemeClr val="tx1"/>
                </a:solidFill>
              </a:rPr>
            </a:br>
            <a:endParaRPr lang="en-US" sz="2400" dirty="0">
              <a:solidFill>
                <a:schemeClr val="tx1"/>
              </a:solidFill>
            </a:endParaRPr>
          </a:p>
          <a:p>
            <a:pPr marL="354013" indent="-354013" algn="l">
              <a:buFontTx/>
              <a:buBlip>
                <a:blip r:embed="rId3"/>
              </a:buBlip>
            </a:pPr>
            <a:r>
              <a:rPr lang="en-US" sz="2400" dirty="0">
                <a:solidFill>
                  <a:schemeClr val="tx1"/>
                </a:solidFill>
              </a:rPr>
              <a:t>To fully deliver on its ambition – </a:t>
            </a:r>
            <a:r>
              <a:rPr lang="en-US" sz="2400" b="1" dirty="0">
                <a:solidFill>
                  <a:schemeClr val="tx1"/>
                </a:solidFill>
              </a:rPr>
              <a:t>to make full and immediate OA a reality</a:t>
            </a:r>
            <a:r>
              <a:rPr lang="en-US" sz="2400" dirty="0">
                <a:solidFill>
                  <a:schemeClr val="tx1"/>
                </a:solidFill>
              </a:rPr>
              <a:t> – we need a global coalition of funders, but also institutions, researchers, and publishers</a:t>
            </a:r>
            <a:br>
              <a:rPr lang="en-US" sz="2400" dirty="0">
                <a:solidFill>
                  <a:schemeClr val="tx1"/>
                </a:solidFill>
              </a:rPr>
            </a:b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1B543E3-9913-1246-A327-30C469922AFF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13" b="99688" l="78" r="100000">
                        <a14:foregroundMark x1="20234" y1="46875" x2="20234" y2="46875"/>
                        <a14:foregroundMark x1="15391" y1="22891" x2="15391" y2="22891"/>
                        <a14:foregroundMark x1="45313" y1="92656" x2="45313" y2="92656"/>
                        <a14:foregroundMark x1="55781" y1="75156" x2="55781" y2="75156"/>
                        <a14:foregroundMark x1="65391" y1="37578" x2="65391" y2="375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825" y="283469"/>
            <a:ext cx="1137424" cy="1137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693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1526" y="402181"/>
            <a:ext cx="7704000" cy="900000"/>
          </a:xfrm>
        </p:spPr>
        <p:txBody>
          <a:bodyPr/>
          <a:lstStyle/>
          <a:p>
            <a:r>
              <a:rPr lang="nl-BE" b="1" dirty="0"/>
              <a:t>Questions and discussion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7D0BD3-4586-4AF0-85E6-1CD847DEF2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9873" y="2252011"/>
            <a:ext cx="2410747" cy="37634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3B12D76-DCAC-9C4E-9A80-CAC4EDF2EB1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>
                        <a14:foregroundMark x1="71111" y1="70222" x2="71111" y2="70222"/>
                        <a14:foregroundMark x1="51556" y1="63111" x2="51556" y2="63111"/>
                      </a14:backgroundRemoval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9375" y="166380"/>
            <a:ext cx="1594625" cy="15946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E3E3D1F-152C-574D-9247-04653640FD8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67" b="97500" l="5714" r="91905">
                        <a14:foregroundMark x1="45714" y1="92500" x2="45714" y2="92500"/>
                        <a14:foregroundMark x1="58095" y1="49583" x2="58095" y2="495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0648" y="528794"/>
            <a:ext cx="955572" cy="869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335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1526" y="402181"/>
            <a:ext cx="6306551" cy="900000"/>
          </a:xfrm>
        </p:spPr>
        <p:txBody>
          <a:bodyPr/>
          <a:lstStyle/>
          <a:p>
            <a:r>
              <a:rPr lang="nl-BE" b="1" dirty="0"/>
              <a:t>cOAlition S: 24 funders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7AEBD3-01C5-6A43-8DED-DBAE01C16E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537" y="5296607"/>
            <a:ext cx="901149" cy="132739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16940D-0F39-8D40-B78A-6BF6C5C2AB95}"/>
              </a:ext>
            </a:extLst>
          </p:cNvPr>
          <p:cNvSpPr txBox="1"/>
          <p:nvPr/>
        </p:nvSpPr>
        <p:spPr>
          <a:xfrm>
            <a:off x="2993735" y="2324100"/>
            <a:ext cx="1847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93348A0-23E6-1742-9E82-6C003811DDD8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0471" y="132999"/>
            <a:ext cx="1334215" cy="133421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F5CBBDE-516F-9A4D-B6B3-728AD4835540}"/>
              </a:ext>
            </a:extLst>
          </p:cNvPr>
          <p:cNvSpPr txBox="1"/>
          <p:nvPr/>
        </p:nvSpPr>
        <p:spPr>
          <a:xfrm>
            <a:off x="243223" y="1760604"/>
            <a:ext cx="443287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</a:rPr>
              <a:t>National European funders: </a:t>
            </a:r>
          </a:p>
          <a:p>
            <a:pPr marL="342900" indent="-342900" algn="l">
              <a:spcBef>
                <a:spcPts val="0"/>
              </a:spcBef>
              <a:buFontTx/>
              <a:buBlip>
                <a:blip r:embed="rId4"/>
              </a:buBlip>
            </a:pPr>
            <a:r>
              <a:rPr lang="en-US" sz="1800" dirty="0">
                <a:solidFill>
                  <a:schemeClr val="tx1"/>
                </a:solidFill>
              </a:rPr>
              <a:t>Austria: FWF</a:t>
            </a:r>
          </a:p>
          <a:p>
            <a:pPr marL="342900" indent="-342900" algn="l">
              <a:spcBef>
                <a:spcPts val="0"/>
              </a:spcBef>
              <a:buFontTx/>
              <a:buBlip>
                <a:blip r:embed="rId4"/>
              </a:buBlip>
            </a:pPr>
            <a:r>
              <a:rPr lang="en-US" sz="1800" dirty="0">
                <a:solidFill>
                  <a:schemeClr val="tx1"/>
                </a:solidFill>
              </a:rPr>
              <a:t>Finland: AKA</a:t>
            </a:r>
          </a:p>
          <a:p>
            <a:pPr marL="342900" indent="-342900" algn="l">
              <a:spcBef>
                <a:spcPts val="0"/>
              </a:spcBef>
              <a:buFontTx/>
              <a:buBlip>
                <a:blip r:embed="rId4"/>
              </a:buBlip>
            </a:pPr>
            <a:r>
              <a:rPr lang="en-US" sz="1800" dirty="0">
                <a:solidFill>
                  <a:schemeClr val="tx1"/>
                </a:solidFill>
              </a:rPr>
              <a:t>France: ANR</a:t>
            </a:r>
          </a:p>
          <a:p>
            <a:pPr marL="342900" indent="-342900" algn="l">
              <a:spcBef>
                <a:spcPts val="0"/>
              </a:spcBef>
              <a:buFontTx/>
              <a:buBlip>
                <a:blip r:embed="rId4"/>
              </a:buBlip>
            </a:pPr>
            <a:r>
              <a:rPr lang="en-US" sz="1800" dirty="0">
                <a:solidFill>
                  <a:schemeClr val="tx1"/>
                </a:solidFill>
              </a:rPr>
              <a:t>Ireland: SFI</a:t>
            </a:r>
          </a:p>
          <a:p>
            <a:pPr marL="342900" indent="-342900" algn="l">
              <a:spcBef>
                <a:spcPts val="0"/>
              </a:spcBef>
              <a:buFontTx/>
              <a:buBlip>
                <a:blip r:embed="rId4"/>
              </a:buBlip>
            </a:pPr>
            <a:r>
              <a:rPr lang="en-US" sz="1800" dirty="0">
                <a:solidFill>
                  <a:schemeClr val="tx1"/>
                </a:solidFill>
              </a:rPr>
              <a:t>Italy: INFN</a:t>
            </a:r>
          </a:p>
          <a:p>
            <a:pPr marL="342900" indent="-342900" algn="l">
              <a:spcBef>
                <a:spcPts val="0"/>
              </a:spcBef>
              <a:buFontTx/>
              <a:buBlip>
                <a:blip r:embed="rId4"/>
              </a:buBlip>
            </a:pPr>
            <a:r>
              <a:rPr lang="en-US" sz="1800" dirty="0">
                <a:solidFill>
                  <a:schemeClr val="tx1"/>
                </a:solidFill>
              </a:rPr>
              <a:t>Luxembourg: FNR</a:t>
            </a:r>
          </a:p>
          <a:p>
            <a:pPr marL="342900" indent="-342900" algn="l">
              <a:spcBef>
                <a:spcPts val="0"/>
              </a:spcBef>
              <a:buFontTx/>
              <a:buBlip>
                <a:blip r:embed="rId4"/>
              </a:buBlip>
            </a:pPr>
            <a:r>
              <a:rPr lang="en-US" sz="1800" dirty="0">
                <a:solidFill>
                  <a:schemeClr val="tx1"/>
                </a:solidFill>
              </a:rPr>
              <a:t>Netherlands: NWO</a:t>
            </a:r>
          </a:p>
          <a:p>
            <a:pPr marL="342900" indent="-342900" algn="l">
              <a:spcBef>
                <a:spcPts val="0"/>
              </a:spcBef>
              <a:buFontTx/>
              <a:buBlip>
                <a:blip r:embed="rId4"/>
              </a:buBlip>
            </a:pPr>
            <a:r>
              <a:rPr lang="en-US" sz="1800" dirty="0">
                <a:solidFill>
                  <a:schemeClr val="tx1"/>
                </a:solidFill>
              </a:rPr>
              <a:t>Norway: RCN</a:t>
            </a:r>
          </a:p>
          <a:p>
            <a:pPr marL="342900" indent="-342900" algn="l">
              <a:spcBef>
                <a:spcPts val="0"/>
              </a:spcBef>
              <a:buFontTx/>
              <a:buBlip>
                <a:blip r:embed="rId4"/>
              </a:buBlip>
            </a:pPr>
            <a:r>
              <a:rPr lang="en-US" sz="1800" dirty="0">
                <a:solidFill>
                  <a:schemeClr val="tx1"/>
                </a:solidFill>
              </a:rPr>
              <a:t>Poland: NCN </a:t>
            </a:r>
          </a:p>
          <a:p>
            <a:pPr marL="342900" indent="-342900" algn="l">
              <a:spcBef>
                <a:spcPts val="0"/>
              </a:spcBef>
              <a:buFontTx/>
              <a:buBlip>
                <a:blip r:embed="rId4"/>
              </a:buBlip>
            </a:pPr>
            <a:r>
              <a:rPr lang="en-US" sz="1800" dirty="0">
                <a:solidFill>
                  <a:schemeClr val="tx1"/>
                </a:solidFill>
              </a:rPr>
              <a:t>Slovenia: ARRS</a:t>
            </a:r>
          </a:p>
          <a:p>
            <a:pPr marL="342900" indent="-342900" algn="l">
              <a:spcBef>
                <a:spcPts val="0"/>
              </a:spcBef>
              <a:buFontTx/>
              <a:buBlip>
                <a:blip r:embed="rId4"/>
              </a:buBlip>
            </a:pPr>
            <a:r>
              <a:rPr lang="en-US" sz="1800" dirty="0">
                <a:solidFill>
                  <a:schemeClr val="tx1"/>
                </a:solidFill>
              </a:rPr>
              <a:t>Sweden: FORMAS, FORTE, VINNOVA</a:t>
            </a:r>
          </a:p>
          <a:p>
            <a:pPr marL="342900" indent="-342900" algn="l">
              <a:spcBef>
                <a:spcPts val="0"/>
              </a:spcBef>
              <a:buFontTx/>
              <a:buBlip>
                <a:blip r:embed="rId4"/>
              </a:buBlip>
            </a:pPr>
            <a:r>
              <a:rPr lang="en-US" sz="1800" dirty="0">
                <a:solidFill>
                  <a:schemeClr val="tx1"/>
                </a:solidFill>
              </a:rPr>
              <a:t>UK: UKRI</a:t>
            </a:r>
          </a:p>
          <a:p>
            <a:pPr algn="l">
              <a:spcBef>
                <a:spcPts val="0"/>
              </a:spcBef>
            </a:pPr>
            <a:endParaRPr lang="en-US" sz="1100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</a:rPr>
              <a:t>European funders: </a:t>
            </a:r>
          </a:p>
          <a:p>
            <a:pPr marL="285750" lvl="0" indent="-285750" algn="l" fontAlgn="auto">
              <a:spcBef>
                <a:spcPts val="0"/>
              </a:spcBef>
              <a:spcAft>
                <a:spcPts val="0"/>
              </a:spcAft>
              <a:buBlip>
                <a:blip r:embed="rId4"/>
              </a:buBlip>
              <a:defRPr/>
            </a:pPr>
            <a:r>
              <a:rPr lang="en-US" sz="1800" dirty="0">
                <a:solidFill>
                  <a:schemeClr val="tx1"/>
                </a:solidFill>
              </a:rPr>
              <a:t>European Commission</a:t>
            </a:r>
          </a:p>
          <a:p>
            <a:pPr marL="285750" indent="-285750" algn="l">
              <a:spcBef>
                <a:spcPts val="0"/>
              </a:spcBef>
              <a:buFontTx/>
              <a:buBlip>
                <a:blip r:embed="rId4"/>
              </a:buBlip>
            </a:pPr>
            <a:r>
              <a:rPr lang="en-US" sz="1800" dirty="0">
                <a:solidFill>
                  <a:schemeClr val="tx1"/>
                </a:solidFill>
              </a:rPr>
              <a:t>European Research Council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0A9824-06ED-154A-99AC-57C335AC27AB}"/>
              </a:ext>
            </a:extLst>
          </p:cNvPr>
          <p:cNvSpPr txBox="1"/>
          <p:nvPr/>
        </p:nvSpPr>
        <p:spPr>
          <a:xfrm>
            <a:off x="4171682" y="1779687"/>
            <a:ext cx="497231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</a:rPr>
              <a:t>Charitable foundations:</a:t>
            </a:r>
          </a:p>
          <a:p>
            <a:pPr marL="342900" indent="-342900" algn="l">
              <a:spcBef>
                <a:spcPts val="0"/>
              </a:spcBef>
              <a:buFontTx/>
              <a:buBlip>
                <a:blip r:embed="rId4"/>
              </a:buBlip>
            </a:pPr>
            <a:r>
              <a:rPr lang="en-US" sz="1800" dirty="0">
                <a:solidFill>
                  <a:schemeClr val="tx1"/>
                </a:solidFill>
              </a:rPr>
              <a:t>The </a:t>
            </a:r>
            <a:r>
              <a:rPr lang="en-US" sz="1800" dirty="0" err="1">
                <a:solidFill>
                  <a:schemeClr val="tx1"/>
                </a:solidFill>
              </a:rPr>
              <a:t>Wellcome</a:t>
            </a:r>
            <a:r>
              <a:rPr lang="en-US" sz="1800" dirty="0">
                <a:solidFill>
                  <a:schemeClr val="tx1"/>
                </a:solidFill>
              </a:rPr>
              <a:t> Trust</a:t>
            </a:r>
          </a:p>
          <a:p>
            <a:pPr marL="342900" indent="-342900" algn="l">
              <a:spcBef>
                <a:spcPts val="0"/>
              </a:spcBef>
              <a:buFontTx/>
              <a:buBlip>
                <a:blip r:embed="rId4"/>
              </a:buBlip>
            </a:pPr>
            <a:r>
              <a:rPr lang="en-US" sz="1800" dirty="0">
                <a:solidFill>
                  <a:schemeClr val="tx1"/>
                </a:solidFill>
              </a:rPr>
              <a:t>The Bill &amp; Melinda Gates Foundation</a:t>
            </a:r>
          </a:p>
          <a:p>
            <a:pPr marL="342900" indent="-342900" algn="l">
              <a:spcBef>
                <a:spcPts val="0"/>
              </a:spcBef>
              <a:buFontTx/>
              <a:buBlip>
                <a:blip r:embed="rId4"/>
              </a:buBlip>
            </a:pPr>
            <a:r>
              <a:rPr lang="en-US" sz="1800" dirty="0">
                <a:solidFill>
                  <a:schemeClr val="tx1"/>
                </a:solidFill>
              </a:rPr>
              <a:t>Aligning Science Across Parkinson’s</a:t>
            </a:r>
          </a:p>
          <a:p>
            <a:pPr marL="0" indent="0" algn="l">
              <a:spcBef>
                <a:spcPts val="0"/>
              </a:spcBef>
              <a:buFontTx/>
              <a:buNone/>
            </a:pPr>
            <a:endParaRPr lang="en-US" sz="1800" b="1" dirty="0">
              <a:solidFill>
                <a:schemeClr val="tx1"/>
              </a:solidFill>
            </a:endParaRPr>
          </a:p>
          <a:p>
            <a:pPr marL="0" indent="0" algn="l">
              <a:spcBef>
                <a:spcPts val="0"/>
              </a:spcBef>
              <a:buFontTx/>
              <a:buNone/>
            </a:pPr>
            <a:r>
              <a:rPr lang="en-US" sz="1800" b="1" dirty="0">
                <a:solidFill>
                  <a:schemeClr val="tx1"/>
                </a:solidFill>
              </a:rPr>
              <a:t>Global dimension</a:t>
            </a:r>
          </a:p>
          <a:p>
            <a:pPr marL="342900" indent="-342900" algn="l">
              <a:spcBef>
                <a:spcPts val="0"/>
              </a:spcBef>
              <a:buFontTx/>
              <a:buBlip>
                <a:blip r:embed="rId4"/>
              </a:buBlip>
            </a:pPr>
            <a:r>
              <a:rPr lang="en-US" sz="1800" dirty="0">
                <a:solidFill>
                  <a:schemeClr val="tx1"/>
                </a:solidFill>
              </a:rPr>
              <a:t>World Health </a:t>
            </a:r>
            <a:r>
              <a:rPr lang="en-US" sz="1800" dirty="0" err="1">
                <a:solidFill>
                  <a:schemeClr val="tx1"/>
                </a:solidFill>
              </a:rPr>
              <a:t>Organisation</a:t>
            </a:r>
            <a:r>
              <a:rPr lang="en-US" sz="1800" dirty="0">
                <a:solidFill>
                  <a:schemeClr val="tx1"/>
                </a:solidFill>
              </a:rPr>
              <a:t> + TDR</a:t>
            </a:r>
          </a:p>
          <a:p>
            <a:pPr marL="342900" indent="-342900" algn="l">
              <a:spcBef>
                <a:spcPts val="0"/>
              </a:spcBef>
              <a:buFontTx/>
              <a:buBlip>
                <a:blip r:embed="rId4"/>
              </a:buBlip>
            </a:pPr>
            <a:r>
              <a:rPr lang="en-US" sz="1800" dirty="0">
                <a:solidFill>
                  <a:schemeClr val="tx1"/>
                </a:solidFill>
              </a:rPr>
              <a:t>Jordan: HCST</a:t>
            </a:r>
          </a:p>
          <a:p>
            <a:pPr marL="342900" indent="-342900" algn="l">
              <a:spcBef>
                <a:spcPts val="0"/>
              </a:spcBef>
              <a:buFontTx/>
              <a:buBlip>
                <a:blip r:embed="rId4"/>
              </a:buBlip>
            </a:pPr>
            <a:r>
              <a:rPr lang="en-US" sz="1800" dirty="0">
                <a:solidFill>
                  <a:schemeClr val="tx1"/>
                </a:solidFill>
              </a:rPr>
              <a:t>Zambia : NSTC</a:t>
            </a:r>
          </a:p>
          <a:p>
            <a:pPr marL="342900" indent="-342900" algn="l">
              <a:spcBef>
                <a:spcPts val="0"/>
              </a:spcBef>
              <a:buFontTx/>
              <a:buBlip>
                <a:blip r:embed="rId4"/>
              </a:buBlip>
            </a:pPr>
            <a:r>
              <a:rPr lang="en-US" sz="1800" dirty="0">
                <a:solidFill>
                  <a:schemeClr val="tx1"/>
                </a:solidFill>
              </a:rPr>
              <a:t>South Africa : SAMRC</a:t>
            </a:r>
          </a:p>
          <a:p>
            <a:pPr marL="342900" indent="-342900" algn="l">
              <a:spcBef>
                <a:spcPts val="0"/>
              </a:spcBef>
              <a:buFontTx/>
              <a:buBlip>
                <a:blip r:embed="rId4"/>
              </a:buBlip>
            </a:pPr>
            <a:r>
              <a:rPr lang="en-US" sz="1800" dirty="0">
                <a:solidFill>
                  <a:schemeClr val="tx1"/>
                </a:solidFill>
              </a:rPr>
              <a:t>African Academy of Sciences</a:t>
            </a:r>
            <a:br>
              <a:rPr lang="en-US" sz="1800" dirty="0">
                <a:solidFill>
                  <a:schemeClr val="tx1"/>
                </a:solidFill>
              </a:rPr>
            </a:br>
            <a:endParaRPr lang="en-US" sz="1200" dirty="0">
              <a:solidFill>
                <a:schemeClr val="tx1"/>
              </a:solidFill>
            </a:endParaRPr>
          </a:p>
          <a:p>
            <a:pPr lvl="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tx1"/>
                </a:solidFill>
              </a:rPr>
              <a:t>São Paulo Statement : </a:t>
            </a:r>
            <a:r>
              <a:rPr lang="en-US" sz="1800" dirty="0" err="1">
                <a:solidFill>
                  <a:schemeClr val="tx1"/>
                </a:solidFill>
              </a:rPr>
              <a:t>AmeliCA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 err="1">
                <a:solidFill>
                  <a:schemeClr val="tx1"/>
                </a:solidFill>
              </a:rPr>
              <a:t>SciELo</a:t>
            </a:r>
            <a:r>
              <a:rPr lang="en-US" sz="1800" dirty="0">
                <a:solidFill>
                  <a:schemeClr val="tx1"/>
                </a:solidFill>
              </a:rPr>
              <a:t>, African Open Science 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Platform, OA2020, </a:t>
            </a:r>
            <a:r>
              <a:rPr lang="en-US" sz="1800" dirty="0" err="1">
                <a:solidFill>
                  <a:schemeClr val="tx1"/>
                </a:solidFill>
              </a:rPr>
              <a:t>cOAlition</a:t>
            </a:r>
            <a:r>
              <a:rPr lang="en-US" sz="1800" dirty="0">
                <a:solidFill>
                  <a:schemeClr val="tx1"/>
                </a:solidFill>
              </a:rPr>
              <a:t> S</a:t>
            </a:r>
          </a:p>
          <a:p>
            <a:pPr lvl="0"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tx1"/>
              </a:solidFill>
            </a:endParaRPr>
          </a:p>
          <a:p>
            <a:pPr lvl="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tx1"/>
                </a:solidFill>
              </a:rPr>
              <a:t>Coordinated action with OA2020</a:t>
            </a:r>
          </a:p>
          <a:p>
            <a:pPr lvl="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tx1"/>
                </a:solidFill>
              </a:rPr>
              <a:t>Coordinated action with COAR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690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07AEBD3-01C5-6A43-8DED-DBAE01C16E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537" y="5296607"/>
            <a:ext cx="901149" cy="13273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19DDC9B-CC14-9947-BB5C-6526A415D0C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556">
                        <a14:foregroundMark x1="14222" y1="36444" x2="14222" y2="36444"/>
                        <a14:foregroundMark x1="58222" y1="52000" x2="58222" y2="52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885" y="206280"/>
            <a:ext cx="1291801" cy="1291801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ECACF80-D7B1-1143-9AD1-3F1BC2B44F22}"/>
              </a:ext>
            </a:extLst>
          </p:cNvPr>
          <p:cNvSpPr txBox="1">
            <a:spLocks/>
          </p:cNvSpPr>
          <p:nvPr/>
        </p:nvSpPr>
        <p:spPr bwMode="auto">
          <a:xfrm>
            <a:off x="191526" y="1730200"/>
            <a:ext cx="8864925" cy="4893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91440" bIns="45720" numCol="1" anchor="t" anchorCtr="0" compatLnSpc="1">
            <a:prstTxWarp prst="textNoShape">
              <a:avLst/>
            </a:prstTxWarp>
          </a:bodyPr>
          <a:lstStyle>
            <a:lvl1pPr marL="288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5"/>
              </a:buBlip>
              <a:defRPr sz="24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5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2pPr>
            <a:lvl3pPr marL="864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5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3pPr>
            <a:lvl4pPr marL="1152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5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4pPr>
            <a:lvl5pPr marL="1440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5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9pPr>
          </a:lstStyle>
          <a:p>
            <a:r>
              <a:rPr lang="en-US" dirty="0"/>
              <a:t>Research funding organizations in </a:t>
            </a:r>
            <a:r>
              <a:rPr lang="en-US" dirty="0" err="1"/>
              <a:t>cOAlition</a:t>
            </a:r>
            <a:r>
              <a:rPr lang="en-US" dirty="0"/>
              <a:t> S want:</a:t>
            </a:r>
            <a:br>
              <a:rPr lang="en-US" dirty="0"/>
            </a:br>
            <a:endParaRPr lang="en-GB" b="1" kern="0" dirty="0">
              <a:solidFill>
                <a:srgbClr val="000000"/>
              </a:solidFill>
            </a:endParaRPr>
          </a:p>
          <a:p>
            <a:pPr lvl="1">
              <a:spcAft>
                <a:spcPts val="600"/>
              </a:spcAft>
            </a:pPr>
            <a:r>
              <a:rPr lang="en-US" dirty="0"/>
              <a:t>To accelerate science by making research results immediately available to the largest possible audience worldwide.</a:t>
            </a:r>
            <a:endParaRPr lang="en-GB" kern="0" dirty="0">
              <a:solidFill>
                <a:srgbClr val="000000"/>
              </a:solidFill>
            </a:endParaRPr>
          </a:p>
          <a:p>
            <a:pPr lvl="1">
              <a:spcAft>
                <a:spcPts val="600"/>
              </a:spcAft>
            </a:pPr>
            <a:r>
              <a:rPr lang="en-US" dirty="0"/>
              <a:t>Greater transparency in research communication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A cost-effective transition from the (unsustainable) subscription model to an Open Access model.</a:t>
            </a:r>
          </a:p>
          <a:p>
            <a:pPr lvl="1">
              <a:spcAft>
                <a:spcPts val="600"/>
              </a:spcAft>
            </a:pPr>
            <a:r>
              <a:rPr lang="en-US" kern="0" dirty="0"/>
              <a:t>Use their funding to drive academic publishing </a:t>
            </a:r>
            <a:br>
              <a:rPr lang="en-US" kern="0" dirty="0"/>
            </a:br>
            <a:r>
              <a:rPr lang="en-US" kern="0" dirty="0"/>
              <a:t>towards full and immediate Open Access</a:t>
            </a:r>
            <a:endParaRPr lang="en-GB" kern="0" dirty="0"/>
          </a:p>
          <a:p>
            <a:endParaRPr lang="en-GB" sz="2000" kern="0" dirty="0"/>
          </a:p>
          <a:p>
            <a:pPr marL="0" indent="0">
              <a:buFontTx/>
              <a:buNone/>
            </a:pPr>
            <a:br>
              <a:rPr lang="en-GB" kern="0" dirty="0"/>
            </a:br>
            <a:endParaRPr lang="en-GB" kern="0" dirty="0"/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D1D6653D-A69C-9544-8595-606356263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526" y="598081"/>
            <a:ext cx="7832011" cy="90000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200"/>
              </a:spcAft>
            </a:pPr>
            <a:r>
              <a:rPr lang="nl-BE" b="1" dirty="0"/>
              <a:t>Why Plan S ?  </a:t>
            </a:r>
            <a:br>
              <a:rPr lang="nl-BE" b="1" dirty="0"/>
            </a:br>
            <a:r>
              <a:rPr lang="nl-BE" b="1" dirty="0"/>
              <a:t>Funders</a:t>
            </a:r>
          </a:p>
        </p:txBody>
      </p:sp>
    </p:spTree>
    <p:extLst>
      <p:ext uri="{BB962C8B-B14F-4D97-AF65-F5344CB8AC3E}">
        <p14:creationId xmlns:p14="http://schemas.microsoft.com/office/powerpoint/2010/main" val="2940952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19DDC9B-CC14-9947-BB5C-6526A415D0C3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556">
                        <a14:foregroundMark x1="14222" y1="36444" x2="14222" y2="36444"/>
                        <a14:foregroundMark x1="58222" y1="52000" x2="58222" y2="52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885" y="206280"/>
            <a:ext cx="1291801" cy="1291801"/>
          </a:xfrm>
          <a:prstGeom prst="rect">
            <a:avLst/>
          </a:prstGeo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84DC4C31-D503-1F4C-A68B-41EEE8981E34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00" y="1798131"/>
            <a:ext cx="8332602" cy="2721115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7A02CD-D641-6C46-9084-D981AB3C6A7D}"/>
              </a:ext>
            </a:extLst>
          </p:cNvPr>
          <p:cNvSpPr txBox="1"/>
          <p:nvPr/>
        </p:nvSpPr>
        <p:spPr>
          <a:xfrm>
            <a:off x="191526" y="4592675"/>
            <a:ext cx="55121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dirty="0">
                <a:solidFill>
                  <a:schemeClr val="tx1"/>
                </a:solidFill>
              </a:rPr>
              <a:t>In 2019:</a:t>
            </a:r>
          </a:p>
          <a:p>
            <a:pPr marL="263776" indent="-263776" algn="l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31% of all journal articles are available as “OA”</a:t>
            </a:r>
          </a:p>
          <a:p>
            <a:pPr marL="263776" indent="-263776" algn="l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52% of article views are to “OA” articles</a:t>
            </a:r>
          </a:p>
          <a:p>
            <a:pPr algn="l"/>
            <a:r>
              <a:rPr lang="en-GB" sz="1800" b="1" dirty="0">
                <a:solidFill>
                  <a:schemeClr val="tx1"/>
                </a:solidFill>
              </a:rPr>
              <a:t>Given existing trends, we estimate that by 2025: </a:t>
            </a:r>
          </a:p>
          <a:p>
            <a:pPr marL="263776" indent="-263776" algn="l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44% of all journal articles will be available as “OA”</a:t>
            </a:r>
          </a:p>
          <a:p>
            <a:pPr marL="263776" indent="-263776" algn="l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70% of article views will be to “OA” articles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6D9C90-E315-2D4F-A0C1-EC2822589891}"/>
              </a:ext>
            </a:extLst>
          </p:cNvPr>
          <p:cNvSpPr txBox="1"/>
          <p:nvPr/>
        </p:nvSpPr>
        <p:spPr>
          <a:xfrm>
            <a:off x="5703632" y="4666104"/>
            <a:ext cx="34109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>
                <a:solidFill>
                  <a:schemeClr val="tx1"/>
                </a:solidFill>
              </a:rPr>
              <a:t>Heather Piwowar, Jason </a:t>
            </a:r>
            <a:r>
              <a:rPr lang="en-GB" sz="1800" dirty="0" err="1">
                <a:solidFill>
                  <a:schemeClr val="tx1"/>
                </a:solidFill>
              </a:rPr>
              <a:t>Priem</a:t>
            </a:r>
            <a:r>
              <a:rPr lang="en-GB" sz="1800" dirty="0">
                <a:solidFill>
                  <a:schemeClr val="tx1"/>
                </a:solidFill>
              </a:rPr>
              <a:t>, &amp; Richard Orr (2019) The Future of OA: A large-scale analysis projecting Open Access publication and readership. </a:t>
            </a:r>
            <a:r>
              <a:rPr lang="en-GB" sz="1800" dirty="0" err="1">
                <a:solidFill>
                  <a:schemeClr val="tx1"/>
                </a:solidFill>
              </a:rPr>
              <a:t>doi</a:t>
            </a:r>
            <a:r>
              <a:rPr lang="en-GB" sz="1800" dirty="0">
                <a:solidFill>
                  <a:schemeClr val="tx1"/>
                </a:solidFill>
              </a:rPr>
              <a:t>: https://doi.org/10.1101/795310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F7035666-DA13-9646-973E-651E22FBD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526" y="598081"/>
            <a:ext cx="7832011" cy="90000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200"/>
              </a:spcAft>
            </a:pPr>
            <a:r>
              <a:rPr lang="nl-BE" b="1" dirty="0"/>
              <a:t>Why Plan S ?  </a:t>
            </a:r>
            <a:br>
              <a:rPr lang="nl-BE" b="1" dirty="0"/>
            </a:br>
            <a:r>
              <a:rPr lang="nl-BE" b="1" dirty="0"/>
              <a:t>Research visibility</a:t>
            </a:r>
          </a:p>
        </p:txBody>
      </p:sp>
    </p:spTree>
    <p:extLst>
      <p:ext uri="{BB962C8B-B14F-4D97-AF65-F5344CB8AC3E}">
        <p14:creationId xmlns:p14="http://schemas.microsoft.com/office/powerpoint/2010/main" val="267781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1526" y="402181"/>
            <a:ext cx="7704000" cy="900000"/>
          </a:xfrm>
        </p:spPr>
        <p:txBody>
          <a:bodyPr/>
          <a:lstStyle/>
          <a:p>
            <a:r>
              <a:rPr lang="nl-BE" b="1" dirty="0"/>
              <a:t>Plan S : strong principles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7AEBD3-01C5-6A43-8DED-DBAE01C16E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537" y="5296607"/>
            <a:ext cx="901149" cy="13273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19DDC9B-CC14-9947-BB5C-6526A415D0C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556">
                        <a14:foregroundMark x1="14222" y1="36444" x2="14222" y2="36444"/>
                        <a14:foregroundMark x1="58222" y1="52000" x2="58222" y2="52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885" y="206280"/>
            <a:ext cx="1291801" cy="1291801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ABCA0F06-C30E-3C4F-A463-FB08E893D24E}"/>
              </a:ext>
            </a:extLst>
          </p:cNvPr>
          <p:cNvSpPr txBox="1">
            <a:spLocks/>
          </p:cNvSpPr>
          <p:nvPr/>
        </p:nvSpPr>
        <p:spPr bwMode="auto">
          <a:xfrm>
            <a:off x="191526" y="2031759"/>
            <a:ext cx="8561653" cy="4420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91440" bIns="45720" numCol="1" anchor="t" anchorCtr="0" compatLnSpc="1">
            <a:prstTxWarp prst="textNoShape">
              <a:avLst/>
            </a:prstTxWarp>
          </a:bodyPr>
          <a:lstStyle>
            <a:lvl1pPr marL="288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5"/>
              </a:buBlip>
              <a:defRPr sz="24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5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2pPr>
            <a:lvl3pPr marL="864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5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3pPr>
            <a:lvl4pPr marL="1152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5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4pPr>
            <a:lvl5pPr marL="1440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5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9pPr>
          </a:lstStyle>
          <a:p>
            <a:endParaRPr lang="en-GB" sz="2000" kern="0" dirty="0"/>
          </a:p>
          <a:p>
            <a:pPr marL="0" indent="0">
              <a:buFontTx/>
              <a:buNone/>
            </a:pPr>
            <a:br>
              <a:rPr lang="en-GB" kern="0" dirty="0"/>
            </a:br>
            <a:endParaRPr lang="en-GB" kern="0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E736DB71-5DA1-8E47-8FFC-4DEF78F9CB7F}"/>
              </a:ext>
            </a:extLst>
          </p:cNvPr>
          <p:cNvSpPr txBox="1">
            <a:spLocks/>
          </p:cNvSpPr>
          <p:nvPr/>
        </p:nvSpPr>
        <p:spPr bwMode="auto">
          <a:xfrm>
            <a:off x="363033" y="1860264"/>
            <a:ext cx="8561653" cy="4420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91440" bIns="45720" numCol="1" anchor="t" anchorCtr="0" compatLnSpc="1">
            <a:prstTxWarp prst="textNoShape">
              <a:avLst/>
            </a:prstTxWarp>
          </a:bodyPr>
          <a:lstStyle>
            <a:lvl1pPr marL="288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5"/>
              </a:buBlip>
              <a:defRPr sz="24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5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2pPr>
            <a:lvl3pPr marL="864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5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3pPr>
            <a:lvl4pPr marL="1152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5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4pPr>
            <a:lvl5pPr marL="1440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5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800" dirty="0"/>
              <a:t> </a:t>
            </a:r>
            <a:r>
              <a:rPr lang="en-US" dirty="0"/>
              <a:t>Research results are a public good and should be</a:t>
            </a:r>
            <a:br>
              <a:rPr lang="en-US" dirty="0"/>
            </a:br>
            <a:r>
              <a:rPr lang="en-US" dirty="0"/>
              <a:t> immediately available so as to accelerate science</a:t>
            </a:r>
          </a:p>
          <a:p>
            <a:pPr>
              <a:spcAft>
                <a:spcPts val="600"/>
              </a:spcAft>
            </a:pPr>
            <a:r>
              <a:rPr lang="en-US" b="1" dirty="0"/>
              <a:t> No more paywalled publications</a:t>
            </a:r>
          </a:p>
          <a:p>
            <a:pPr>
              <a:spcAft>
                <a:spcPts val="600"/>
              </a:spcAft>
            </a:pPr>
            <a:r>
              <a:rPr lang="en-US" b="1" dirty="0"/>
              <a:t> </a:t>
            </a:r>
            <a:r>
              <a:rPr lang="en-US" dirty="0"/>
              <a:t>Open Access must be </a:t>
            </a:r>
            <a:r>
              <a:rPr lang="en-US" b="1" dirty="0"/>
              <a:t>immediate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 </a:t>
            </a:r>
            <a:r>
              <a:rPr lang="en-US" b="1" dirty="0"/>
              <a:t>no embargo periods</a:t>
            </a:r>
          </a:p>
          <a:p>
            <a:pPr>
              <a:spcAft>
                <a:spcPts val="600"/>
              </a:spcAft>
            </a:pPr>
            <a:r>
              <a:rPr lang="en-US" dirty="0"/>
              <a:t> Publication under a </a:t>
            </a:r>
            <a:r>
              <a:rPr lang="en-US" b="1" dirty="0"/>
              <a:t>CC-BY license </a:t>
            </a:r>
            <a:r>
              <a:rPr lang="en-US" dirty="0"/>
              <a:t>by</a:t>
            </a:r>
            <a:br>
              <a:rPr lang="en-US" dirty="0"/>
            </a:br>
            <a:r>
              <a:rPr lang="en-US" dirty="0"/>
              <a:t> default, </a:t>
            </a:r>
            <a:r>
              <a:rPr lang="en-US" b="1" dirty="0"/>
              <a:t>no copyright transfer</a:t>
            </a:r>
            <a:r>
              <a:rPr lang="en-US" dirty="0"/>
              <a:t> (</a:t>
            </a:r>
            <a:r>
              <a:rPr lang="en-US" i="1" dirty="0"/>
              <a:t>Principle 1</a:t>
            </a:r>
            <a:r>
              <a:rPr lang="en-US" dirty="0"/>
              <a:t>)</a:t>
            </a:r>
          </a:p>
          <a:p>
            <a:pPr>
              <a:spcAft>
                <a:spcPts val="600"/>
              </a:spcAft>
            </a:pPr>
            <a:r>
              <a:rPr lang="en-US" dirty="0"/>
              <a:t> No ‘hybrid’ model of publication, except as a</a:t>
            </a:r>
            <a:br>
              <a:rPr lang="en-US" dirty="0"/>
            </a:br>
            <a:r>
              <a:rPr lang="en-US" dirty="0"/>
              <a:t> transitional arrangement with a defined endpoint</a:t>
            </a:r>
            <a:br>
              <a:rPr lang="en-US" dirty="0"/>
            </a:br>
            <a:endParaRPr lang="en-GB" kern="0" dirty="0"/>
          </a:p>
          <a:p>
            <a:pPr marL="0" indent="0">
              <a:buFontTx/>
              <a:buNone/>
            </a:pPr>
            <a:br>
              <a:rPr lang="en-GB" kern="0" dirty="0"/>
            </a:b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1976664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1526" y="402181"/>
            <a:ext cx="7704000" cy="900000"/>
          </a:xfrm>
        </p:spPr>
        <p:txBody>
          <a:bodyPr/>
          <a:lstStyle/>
          <a:p>
            <a:r>
              <a:rPr lang="nl-BE" b="1" dirty="0"/>
              <a:t>Plan S : strong principles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F07DB3-35D5-A240-8E6D-4D9A311234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537" y="5296607"/>
            <a:ext cx="901149" cy="1327393"/>
          </a:xfrm>
          <a:prstGeom prst="rect">
            <a:avLst/>
          </a:prstGeom>
        </p:spPr>
      </p:pic>
      <p:graphicFrame>
        <p:nvGraphicFramePr>
          <p:cNvPr id="9" name="Content Placeholder 4">
            <a:extLst>
              <a:ext uri="{FF2B5EF4-FFF2-40B4-BE49-F238E27FC236}">
                <a16:creationId xmlns:a16="http://schemas.microsoft.com/office/drawing/2014/main" id="{F32E7029-9538-0242-A3C9-505521A103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7703851"/>
              </p:ext>
            </p:extLst>
          </p:nvPr>
        </p:nvGraphicFramePr>
        <p:xfrm>
          <a:off x="191525" y="2854211"/>
          <a:ext cx="8733161" cy="8710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66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7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71057">
                <a:tc>
                  <a:txBody>
                    <a:bodyPr/>
                    <a:lstStyle/>
                    <a:p>
                      <a:pPr marL="171450" indent="-171450">
                        <a:buFontTx/>
                        <a:buBlip>
                          <a:blip r:embed="rId4"/>
                        </a:buBlip>
                      </a:pPr>
                      <a:endParaRPr 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Tx/>
                        <a:buBlip>
                          <a:blip r:embed="rId4"/>
                        </a:buBlip>
                      </a:pPr>
                      <a:endParaRPr lang="en-GB" sz="13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2D268E71-0282-C745-B2EC-7FCD6D74B0EA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9556">
                        <a14:foregroundMark x1="14222" y1="36444" x2="14222" y2="36444"/>
                        <a14:foregroundMark x1="58222" y1="52000" x2="58222" y2="52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885" y="206280"/>
            <a:ext cx="1291801" cy="1291801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D6B68DF6-C5EC-0B42-9236-BD29D42C4AC9}"/>
              </a:ext>
            </a:extLst>
          </p:cNvPr>
          <p:cNvSpPr txBox="1">
            <a:spLocks/>
          </p:cNvSpPr>
          <p:nvPr/>
        </p:nvSpPr>
        <p:spPr bwMode="auto">
          <a:xfrm>
            <a:off x="410839" y="1974564"/>
            <a:ext cx="8733161" cy="4649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91440" bIns="45720" numCol="1" anchor="t" anchorCtr="0" compatLnSpc="1">
            <a:prstTxWarp prst="textNoShape">
              <a:avLst/>
            </a:prstTxWarp>
          </a:bodyPr>
          <a:lstStyle>
            <a:lvl1pPr marL="288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4"/>
              </a:buBlip>
              <a:defRPr sz="24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4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2pPr>
            <a:lvl3pPr marL="864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4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3pPr>
            <a:lvl4pPr marL="1152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4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4pPr>
            <a:lvl5pPr marL="1440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4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800" dirty="0"/>
              <a:t> </a:t>
            </a:r>
            <a:r>
              <a:rPr lang="en-US" dirty="0"/>
              <a:t>Pricing, contracts and publication fees should </a:t>
            </a:r>
            <a:br>
              <a:rPr lang="en-US" dirty="0"/>
            </a:br>
            <a:r>
              <a:rPr lang="en-US" dirty="0"/>
              <a:t> be transparent and reasonable (</a:t>
            </a:r>
            <a:r>
              <a:rPr lang="en-US" i="1" dirty="0"/>
              <a:t>Principle 5</a:t>
            </a:r>
            <a:r>
              <a:rPr lang="en-US" dirty="0"/>
              <a:t>)</a:t>
            </a:r>
            <a:endParaRPr lang="en-US" b="1" dirty="0"/>
          </a:p>
          <a:p>
            <a:pPr>
              <a:spcAft>
                <a:spcPts val="600"/>
              </a:spcAft>
            </a:pPr>
            <a:r>
              <a:rPr lang="en-US" b="1" dirty="0"/>
              <a:t> Funders</a:t>
            </a:r>
            <a:r>
              <a:rPr lang="en-US" dirty="0"/>
              <a:t> commit to support such publication fees,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 individual researchers do not pay </a:t>
            </a:r>
            <a:r>
              <a:rPr lang="en-US" dirty="0"/>
              <a:t>(</a:t>
            </a:r>
            <a:r>
              <a:rPr lang="en-US" i="1" dirty="0"/>
              <a:t>Principle 4</a:t>
            </a:r>
            <a:r>
              <a:rPr lang="en-US" dirty="0"/>
              <a:t>)</a:t>
            </a:r>
          </a:p>
          <a:p>
            <a:pPr>
              <a:spcAft>
                <a:spcPts val="600"/>
              </a:spcAft>
            </a:pPr>
            <a:r>
              <a:rPr lang="en-US" b="1" dirty="0"/>
              <a:t> Multiple routes </a:t>
            </a:r>
            <a:r>
              <a:rPr lang="en-US" dirty="0"/>
              <a:t>to OA compliance (</a:t>
            </a:r>
            <a:r>
              <a:rPr lang="en-US" i="1" dirty="0"/>
              <a:t>Principle 5</a:t>
            </a:r>
            <a:r>
              <a:rPr lang="en-US" dirty="0"/>
              <a:t>)</a:t>
            </a:r>
          </a:p>
          <a:p>
            <a:pPr>
              <a:spcAft>
                <a:spcPts val="600"/>
              </a:spcAft>
            </a:pPr>
            <a:r>
              <a:rPr lang="en-US" dirty="0"/>
              <a:t> A commitment to assess research outputs based </a:t>
            </a:r>
            <a:br>
              <a:rPr lang="en-US" dirty="0"/>
            </a:br>
            <a:r>
              <a:rPr lang="en-US" dirty="0"/>
              <a:t> on their </a:t>
            </a:r>
            <a:r>
              <a:rPr lang="en-US" b="1" dirty="0"/>
              <a:t>intrinsic merit </a:t>
            </a:r>
            <a:r>
              <a:rPr lang="en-US" dirty="0"/>
              <a:t>and NOT their venue of</a:t>
            </a:r>
            <a:br>
              <a:rPr lang="en-US" dirty="0"/>
            </a:br>
            <a:r>
              <a:rPr lang="en-US" dirty="0"/>
              <a:t> publication or quantitative metrics </a:t>
            </a:r>
            <a:br>
              <a:rPr lang="en-US" dirty="0"/>
            </a:br>
            <a:r>
              <a:rPr lang="en-US" dirty="0"/>
              <a:t> following DORA (</a:t>
            </a:r>
            <a:r>
              <a:rPr lang="en-US" i="1" dirty="0"/>
              <a:t>Principle 10</a:t>
            </a:r>
            <a:r>
              <a:rPr lang="en-US" dirty="0"/>
              <a:t>).</a:t>
            </a:r>
            <a:endParaRPr lang="en-GB" kern="0" dirty="0"/>
          </a:p>
          <a:p>
            <a:pPr marL="0" indent="0">
              <a:buFontTx/>
              <a:buNone/>
            </a:pPr>
            <a:br>
              <a:rPr lang="en-GB" kern="0" dirty="0"/>
            </a:b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323664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291982" y="1824795"/>
            <a:ext cx="8852018" cy="2385400"/>
          </a:xfrm>
        </p:spPr>
        <p:txBody>
          <a:bodyPr/>
          <a:lstStyle/>
          <a:p>
            <a:r>
              <a:rPr lang="en-GB" b="1" dirty="0"/>
              <a:t>Timeline extended by one year: </a:t>
            </a:r>
          </a:p>
          <a:p>
            <a:pPr lvl="1"/>
            <a:r>
              <a:rPr lang="en-GB" dirty="0"/>
              <a:t>Publications from calls published as </a:t>
            </a:r>
            <a:br>
              <a:rPr lang="en-GB" dirty="0"/>
            </a:br>
            <a:r>
              <a:rPr lang="en-GB" dirty="0"/>
              <a:t>of 1 January 2021 must be in Open Access.</a:t>
            </a:r>
          </a:p>
          <a:p>
            <a:pPr lvl="1"/>
            <a:r>
              <a:rPr lang="en-GB" dirty="0"/>
              <a:t>Transformative arrangements will be </a:t>
            </a:r>
            <a:br>
              <a:rPr lang="en-GB" dirty="0"/>
            </a:br>
            <a:r>
              <a:rPr lang="en-GB" dirty="0"/>
              <a:t>supported until the end of 2024</a:t>
            </a:r>
            <a:br>
              <a:rPr lang="en-GB" dirty="0"/>
            </a:br>
            <a:endParaRPr lang="en-GB" dirty="0"/>
          </a:p>
          <a:p>
            <a:endParaRPr lang="en-GB" sz="2000" dirty="0"/>
          </a:p>
          <a:p>
            <a:pPr marL="0" indent="0">
              <a:buNone/>
            </a:pPr>
            <a:br>
              <a:rPr lang="en-GB" dirty="0"/>
            </a:br>
            <a:endParaRPr lang="en-GB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59E5A3C6-F297-6248-B711-751598ADBE62}"/>
              </a:ext>
            </a:extLst>
          </p:cNvPr>
          <p:cNvSpPr txBox="1">
            <a:spLocks/>
          </p:cNvSpPr>
          <p:nvPr/>
        </p:nvSpPr>
        <p:spPr bwMode="auto">
          <a:xfrm>
            <a:off x="829305" y="4764380"/>
            <a:ext cx="5561767" cy="99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91440" bIns="45720" numCol="1" anchor="t" anchorCtr="0" compatLnSpc="1">
            <a:prstTxWarp prst="textNoShape">
              <a:avLst/>
            </a:prstTxWarp>
          </a:bodyPr>
          <a:lstStyle>
            <a:lvl1pPr marL="288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2pPr>
            <a:lvl3pPr marL="864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3pPr>
            <a:lvl4pPr marL="1152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4pPr>
            <a:lvl5pPr marL="1440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9pPr>
          </a:lstStyle>
          <a:p>
            <a:endParaRPr lang="en-GB" sz="2000" kern="0" dirty="0"/>
          </a:p>
          <a:p>
            <a:pPr marL="0" indent="0">
              <a:buFontTx/>
              <a:buNone/>
            </a:pPr>
            <a:br>
              <a:rPr lang="en-GB" kern="0" dirty="0"/>
            </a:br>
            <a:endParaRPr lang="en-GB" kern="0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1D05D88-4B04-C447-8B73-91A0D56086BE}"/>
              </a:ext>
            </a:extLst>
          </p:cNvPr>
          <p:cNvSpPr txBox="1">
            <a:spLocks/>
          </p:cNvSpPr>
          <p:nvPr/>
        </p:nvSpPr>
        <p:spPr bwMode="auto">
          <a:xfrm>
            <a:off x="291982" y="4120985"/>
            <a:ext cx="8852018" cy="2091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91440" bIns="45720" numCol="1" anchor="t" anchorCtr="0" compatLnSpc="1">
            <a:prstTxWarp prst="textNoShape">
              <a:avLst/>
            </a:prstTxWarp>
          </a:bodyPr>
          <a:lstStyle>
            <a:lvl1pPr marL="288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2pPr>
            <a:lvl3pPr marL="864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3pPr>
            <a:lvl4pPr marL="1152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4pPr>
            <a:lvl5pPr marL="1440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9pPr>
          </a:lstStyle>
          <a:p>
            <a:r>
              <a:rPr lang="en-GB" b="1" kern="0" dirty="0"/>
              <a:t>Greater clarity on compliance routes: </a:t>
            </a:r>
          </a:p>
          <a:p>
            <a:pPr lvl="1"/>
            <a:r>
              <a:rPr lang="en-GB" kern="0" dirty="0" err="1"/>
              <a:t>cOAlition</a:t>
            </a:r>
            <a:r>
              <a:rPr lang="en-GB" kern="0" dirty="0"/>
              <a:t> S supports a diversity of business models</a:t>
            </a:r>
          </a:p>
          <a:p>
            <a:pPr lvl="1"/>
            <a:r>
              <a:rPr lang="en-GB" kern="0" dirty="0"/>
              <a:t>Plan S is </a:t>
            </a:r>
            <a:r>
              <a:rPr lang="en-GB" b="1" kern="0" dirty="0"/>
              <a:t>NOT</a:t>
            </a:r>
            <a:r>
              <a:rPr lang="en-GB" kern="0" dirty="0"/>
              <a:t> just about Gold OA:</a:t>
            </a:r>
          </a:p>
          <a:p>
            <a:pPr lvl="1"/>
            <a:r>
              <a:rPr lang="en-GB" b="1" kern="0" dirty="0">
                <a:solidFill>
                  <a:srgbClr val="00B050"/>
                </a:solidFill>
              </a:rPr>
              <a:t>Immediate Green is fully compliant!</a:t>
            </a:r>
            <a:endParaRPr lang="en-GB" kern="0" dirty="0"/>
          </a:p>
          <a:p>
            <a:pPr marL="288000" lvl="1" indent="0">
              <a:buNone/>
            </a:pPr>
            <a:endParaRPr lang="en-GB" b="1" kern="0" dirty="0">
              <a:solidFill>
                <a:srgbClr val="00B050"/>
              </a:solidFill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F21B69BC-4767-9A40-B0EB-7B6912C8E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553" y="454529"/>
            <a:ext cx="8502659" cy="9951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fr-FR" b="1" dirty="0" err="1"/>
              <a:t>Implementation</a:t>
            </a:r>
            <a:r>
              <a:rPr lang="fr-FR" b="1" dirty="0"/>
              <a:t> guidance:</a:t>
            </a:r>
            <a:br>
              <a:rPr lang="fr-FR" b="1" dirty="0"/>
            </a:br>
            <a:r>
              <a:rPr lang="fr-FR" b="1" dirty="0"/>
              <a:t>key changes</a:t>
            </a:r>
            <a:endParaRPr lang="en-GB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6351B4-7473-C14E-86FE-2539B4083E3F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99556">
                        <a14:foregroundMark x1="24889" y1="37333" x2="24889" y2="37333"/>
                        <a14:foregroundMark x1="60444" y1="74667" x2="60444" y2="74667"/>
                        <a14:foregroundMark x1="51111" y1="33333" x2="51111" y2="3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120" y="313136"/>
            <a:ext cx="1080074" cy="104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080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E614980-B255-5F41-BB3F-2229757945DE}"/>
              </a:ext>
            </a:extLst>
          </p:cNvPr>
          <p:cNvSpPr/>
          <p:nvPr/>
        </p:nvSpPr>
        <p:spPr bwMode="auto">
          <a:xfrm>
            <a:off x="5932915" y="2081719"/>
            <a:ext cx="3104081" cy="4659549"/>
          </a:xfrm>
          <a:prstGeom prst="rect">
            <a:avLst/>
          </a:prstGeom>
          <a:gradFill flip="none" rotWithShape="1">
            <a:gsLst>
              <a:gs pos="0">
                <a:srgbClr val="EF7D00">
                  <a:tint val="66000"/>
                  <a:satMod val="160000"/>
                </a:srgbClr>
              </a:gs>
              <a:gs pos="50000">
                <a:srgbClr val="EF7D00">
                  <a:tint val="44500"/>
                  <a:satMod val="160000"/>
                </a:srgbClr>
              </a:gs>
              <a:gs pos="100000">
                <a:srgbClr val="EF7D0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18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rgbClr val="00638F"/>
              </a:solidFill>
              <a:effectLst/>
              <a:latin typeface="HelveticaNeueLT Std Med Cn" pitchFamily="34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EF9C8E-28CB-F74A-9FE8-274757A788D7}"/>
              </a:ext>
            </a:extLst>
          </p:cNvPr>
          <p:cNvSpPr/>
          <p:nvPr/>
        </p:nvSpPr>
        <p:spPr bwMode="auto">
          <a:xfrm>
            <a:off x="2936075" y="2081719"/>
            <a:ext cx="3050493" cy="4659549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18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rgbClr val="00638F"/>
              </a:solidFill>
              <a:effectLst/>
              <a:latin typeface="HelveticaNeueLT Std Med Cn" pitchFamily="34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A991427-5601-E44B-81B7-3F23A5AB231F}"/>
              </a:ext>
            </a:extLst>
          </p:cNvPr>
          <p:cNvSpPr txBox="1">
            <a:spLocks/>
          </p:cNvSpPr>
          <p:nvPr/>
        </p:nvSpPr>
        <p:spPr bwMode="auto">
          <a:xfrm>
            <a:off x="2970606" y="1688990"/>
            <a:ext cx="3102039" cy="5032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91440" bIns="45720" numCol="1" anchor="t" anchorCtr="0" compatLnSpc="1">
            <a:prstTxWarp prst="textNoShape">
              <a:avLst/>
            </a:prstTxWarp>
          </a:bodyPr>
          <a:lstStyle>
            <a:lvl1pPr marL="288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2pPr>
            <a:lvl3pPr marL="864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3pPr>
            <a:lvl4pPr marL="1152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4pPr>
            <a:lvl5pPr marL="1440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kern="0" dirty="0">
                <a:solidFill>
                  <a:srgbClr val="00B050"/>
                </a:solidFill>
              </a:rPr>
              <a:t>    Green route</a:t>
            </a:r>
          </a:p>
          <a:p>
            <a:r>
              <a:rPr lang="en-GB" sz="2000" b="1" kern="0" dirty="0"/>
              <a:t>Subscription</a:t>
            </a:r>
            <a:br>
              <a:rPr lang="en-GB" sz="2000" b="1" kern="0" dirty="0"/>
            </a:br>
            <a:r>
              <a:rPr lang="en-GB" sz="2000" b="1" kern="0" dirty="0"/>
              <a:t>journals</a:t>
            </a:r>
            <a:endParaRPr lang="en-GB" kern="0" dirty="0"/>
          </a:p>
          <a:p>
            <a:r>
              <a:rPr lang="en-GB" sz="2000" kern="0" dirty="0"/>
              <a:t>Authors </a:t>
            </a:r>
            <a:r>
              <a:rPr lang="en-GB" sz="2000" b="1" kern="0" dirty="0"/>
              <a:t>can</a:t>
            </a:r>
            <a:r>
              <a:rPr lang="en-GB" sz="2000" kern="0" dirty="0"/>
              <a:t> publish in a subscription journal…</a:t>
            </a:r>
          </a:p>
          <a:p>
            <a:r>
              <a:rPr lang="en-GB" sz="2000" kern="0" dirty="0"/>
              <a:t>…*IF* they make the Version of Record or Author Accepted Manuscript instantly available in a repository</a:t>
            </a:r>
            <a:endParaRPr lang="en-GB" kern="0" dirty="0"/>
          </a:p>
          <a:p>
            <a:r>
              <a:rPr lang="en-GB" sz="2000" kern="0" dirty="0" err="1"/>
              <a:t>cOAlition</a:t>
            </a:r>
            <a:r>
              <a:rPr lang="en-GB" sz="2000" kern="0" dirty="0"/>
              <a:t> S funders do *NOT* financially support publication fees in ‘hybrid’ subscription journals</a:t>
            </a:r>
            <a:br>
              <a:rPr lang="en-GB" sz="2000" kern="0" dirty="0"/>
            </a:br>
            <a:endParaRPr lang="en-GB" kern="0" dirty="0"/>
          </a:p>
          <a:p>
            <a:endParaRPr lang="en-GB" sz="2000" kern="0" dirty="0"/>
          </a:p>
          <a:p>
            <a:pPr marL="0" indent="0">
              <a:buFontTx/>
              <a:buNone/>
            </a:pPr>
            <a:br>
              <a:rPr lang="en-GB" kern="0" dirty="0"/>
            </a:br>
            <a:endParaRPr lang="en-GB" kern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E4FFFC6-8DD6-384A-B710-9E4F5570CC2F}"/>
              </a:ext>
            </a:extLst>
          </p:cNvPr>
          <p:cNvSpPr/>
          <p:nvPr/>
        </p:nvSpPr>
        <p:spPr bwMode="auto">
          <a:xfrm>
            <a:off x="117331" y="2081719"/>
            <a:ext cx="2818744" cy="4659549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18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rgbClr val="00638F"/>
              </a:solidFill>
              <a:effectLst/>
              <a:latin typeface="HelveticaNeueLT Std Med Cn" pitchFamily="34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34342" y="1688990"/>
            <a:ext cx="2855386" cy="4663171"/>
          </a:xfrm>
        </p:spPr>
        <p:txBody>
          <a:bodyPr/>
          <a:lstStyle/>
          <a:p>
            <a:pPr marL="0" indent="0">
              <a:buNone/>
            </a:pPr>
            <a:r>
              <a:rPr lang="en-GB" sz="2000" b="1" dirty="0">
                <a:solidFill>
                  <a:srgbClr val="FFC000"/>
                </a:solidFill>
              </a:rPr>
              <a:t>Gold &amp; Diamond route</a:t>
            </a:r>
          </a:p>
          <a:p>
            <a:r>
              <a:rPr lang="en-GB" sz="2000" b="1" dirty="0"/>
              <a:t>Open Access </a:t>
            </a:r>
            <a:br>
              <a:rPr lang="en-GB" sz="2000" b="1" dirty="0"/>
            </a:br>
            <a:r>
              <a:rPr lang="en-GB" sz="2000" b="1" dirty="0"/>
              <a:t>journals/ platforms</a:t>
            </a:r>
            <a:endParaRPr lang="en-GB" dirty="0"/>
          </a:p>
          <a:p>
            <a:r>
              <a:rPr lang="en-GB" sz="2000" dirty="0"/>
              <a:t>Authors publish in Open Access journal…</a:t>
            </a:r>
            <a:br>
              <a:rPr lang="en-GB" sz="2000" dirty="0"/>
            </a:br>
            <a:endParaRPr lang="en-GB" sz="2000" dirty="0"/>
          </a:p>
          <a:p>
            <a:r>
              <a:rPr lang="en-GB" sz="2000" dirty="0"/>
              <a:t>… </a:t>
            </a:r>
            <a:r>
              <a:rPr lang="en-GB" sz="2000" dirty="0" err="1"/>
              <a:t>cOAlition</a:t>
            </a:r>
            <a:r>
              <a:rPr lang="en-GB" sz="2000" dirty="0"/>
              <a:t> S funders financially support publication fees for author.</a:t>
            </a:r>
            <a:br>
              <a:rPr lang="en-GB" sz="2000" dirty="0"/>
            </a:br>
            <a:endParaRPr lang="en-GB" dirty="0"/>
          </a:p>
          <a:p>
            <a:endParaRPr lang="en-GB" sz="2000" dirty="0"/>
          </a:p>
          <a:p>
            <a:pPr marL="0" indent="0">
              <a:buNone/>
            </a:pPr>
            <a:br>
              <a:rPr lang="en-GB" dirty="0"/>
            </a:br>
            <a:endParaRPr lang="en-GB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59E5A3C6-F297-6248-B711-751598ADBE62}"/>
              </a:ext>
            </a:extLst>
          </p:cNvPr>
          <p:cNvSpPr txBox="1">
            <a:spLocks/>
          </p:cNvSpPr>
          <p:nvPr/>
        </p:nvSpPr>
        <p:spPr bwMode="auto">
          <a:xfrm>
            <a:off x="3004639" y="4950292"/>
            <a:ext cx="5561767" cy="99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91440" bIns="45720" numCol="1" anchor="t" anchorCtr="0" compatLnSpc="1">
            <a:prstTxWarp prst="textNoShape">
              <a:avLst/>
            </a:prstTxWarp>
          </a:bodyPr>
          <a:lstStyle>
            <a:lvl1pPr marL="288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2pPr>
            <a:lvl3pPr marL="864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3pPr>
            <a:lvl4pPr marL="1152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4pPr>
            <a:lvl5pPr marL="1440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9pPr>
          </a:lstStyle>
          <a:p>
            <a:endParaRPr lang="en-GB" sz="2000" kern="0" dirty="0"/>
          </a:p>
          <a:p>
            <a:pPr marL="0" indent="0">
              <a:buFontTx/>
              <a:buNone/>
            </a:pPr>
            <a:br>
              <a:rPr lang="en-GB" kern="0" dirty="0"/>
            </a:br>
            <a:endParaRPr lang="en-GB" kern="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F21B69BC-4767-9A40-B0EB-7B6912C8E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553" y="454529"/>
            <a:ext cx="8502659" cy="9951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fr-FR" b="1" dirty="0" err="1"/>
              <a:t>Implementation</a:t>
            </a:r>
            <a:r>
              <a:rPr lang="fr-FR" b="1" dirty="0"/>
              <a:t> guidance:</a:t>
            </a:r>
            <a:br>
              <a:rPr lang="fr-FR" b="1" dirty="0"/>
            </a:br>
            <a:r>
              <a:rPr lang="fr-FR" b="1" dirty="0"/>
              <a:t>Routes to compliance</a:t>
            </a:r>
            <a:endParaRPr lang="en-GB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6351B4-7473-C14E-86FE-2539B4083E3F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99556">
                        <a14:foregroundMark x1="24889" y1="37333" x2="24889" y2="37333"/>
                        <a14:foregroundMark x1="60444" y1="74667" x2="60444" y2="74667"/>
                        <a14:foregroundMark x1="51111" y1="33333" x2="51111" y2="3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120" y="313136"/>
            <a:ext cx="1080074" cy="1047313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9481CBD3-0508-4B47-9A4C-C5767A0B015D}"/>
              </a:ext>
            </a:extLst>
          </p:cNvPr>
          <p:cNvSpPr txBox="1">
            <a:spLocks/>
          </p:cNvSpPr>
          <p:nvPr/>
        </p:nvSpPr>
        <p:spPr bwMode="auto">
          <a:xfrm>
            <a:off x="5998164" y="1685368"/>
            <a:ext cx="3113314" cy="4832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45720" rIns="91440" bIns="45720" numCol="1" anchor="t" anchorCtr="0" compatLnSpc="1">
            <a:prstTxWarp prst="textNoShape">
              <a:avLst/>
            </a:prstTxWarp>
          </a:bodyPr>
          <a:lstStyle>
            <a:lvl1pPr marL="288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2pPr>
            <a:lvl3pPr marL="864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3pPr>
            <a:lvl4pPr marL="1152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4pPr>
            <a:lvl5pPr marL="1440000" indent="-288000" algn="l" rtl="0" fontAlgn="base">
              <a:spcBef>
                <a:spcPts val="600"/>
              </a:spcBef>
              <a:spcAft>
                <a:spcPct val="0"/>
              </a:spcAft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00638F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kern="0" dirty="0"/>
              <a:t>Transformative route</a:t>
            </a:r>
          </a:p>
          <a:p>
            <a:r>
              <a:rPr lang="en-GB" sz="2000" b="1" kern="0" dirty="0"/>
              <a:t>Hybrid/ subscription journals</a:t>
            </a:r>
          </a:p>
          <a:p>
            <a:r>
              <a:rPr lang="en-GB" sz="2000" kern="0" dirty="0"/>
              <a:t>Authors publish in a journal with a Transformative Arrangement.</a:t>
            </a:r>
            <a:br>
              <a:rPr lang="en-GB" sz="2000" kern="0" dirty="0"/>
            </a:br>
            <a:endParaRPr lang="en-GB" sz="2000" kern="0" dirty="0"/>
          </a:p>
          <a:p>
            <a:r>
              <a:rPr lang="en-GB" sz="2000" kern="0" dirty="0" err="1"/>
              <a:t>cOAlition</a:t>
            </a:r>
            <a:r>
              <a:rPr lang="en-GB" sz="2000" kern="0" dirty="0"/>
              <a:t> S funders *CAN* financially support Open Access under Transformative Arrangements</a:t>
            </a:r>
            <a:br>
              <a:rPr lang="en-GB" sz="2000" kern="0" dirty="0"/>
            </a:br>
            <a:endParaRPr lang="en-GB" sz="2000" kern="0" dirty="0"/>
          </a:p>
          <a:p>
            <a:endParaRPr lang="en-GB" sz="2000" kern="0" dirty="0"/>
          </a:p>
          <a:p>
            <a:pPr marL="0" indent="0">
              <a:buFontTx/>
              <a:buNone/>
            </a:pPr>
            <a:br>
              <a:rPr lang="en-GB" kern="0" dirty="0"/>
            </a:br>
            <a:endParaRPr lang="en-GB" kern="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FC55CE-3581-F54D-AA53-F3C9D42C19B7}"/>
              </a:ext>
            </a:extLst>
          </p:cNvPr>
          <p:cNvSpPr/>
          <p:nvPr/>
        </p:nvSpPr>
        <p:spPr bwMode="auto">
          <a:xfrm>
            <a:off x="758757" y="5447489"/>
            <a:ext cx="1245141" cy="90467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18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rgbClr val="00638F"/>
              </a:solidFill>
              <a:effectLst/>
              <a:latin typeface="HelveticaNeueLT Std Med Cn" pitchFamily="34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217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 animBg="1"/>
    </p:bldLst>
  </p:timing>
</p:sld>
</file>

<file path=ppt/theme/theme1.xml><?xml version="1.0" encoding="utf-8"?>
<a:theme xmlns:a="http://schemas.openxmlformats.org/drawingml/2006/main" name="SE Title Slides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SE_Fron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Smokey Glas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45720" rIns="1800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3000" b="0" i="0" u="none" strike="noStrike" cap="none" normalizeH="0" baseline="0" smtClean="0">
            <a:ln>
              <a:noFill/>
            </a:ln>
            <a:solidFill>
              <a:srgbClr val="00638F"/>
            </a:solidFill>
            <a:effectLst/>
            <a:latin typeface="HelveticaNeueLT Std Med Cn" pitchFamily="34" charset="0"/>
            <a:ea typeface="ＭＳ Ｐゴシック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45720" rIns="1800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3000" b="0" i="0" u="none" strike="noStrike" cap="none" normalizeH="0" baseline="0" smtClean="0">
            <a:ln>
              <a:noFill/>
            </a:ln>
            <a:solidFill>
              <a:srgbClr val="00638F"/>
            </a:solidFill>
            <a:effectLst/>
            <a:latin typeface="HelveticaNeueLT Std Med Cn" pitchFamily="34" charset="0"/>
            <a:ea typeface="ＭＳ Ｐゴシック" pitchFamily="34" charset="-128"/>
            <a:cs typeface="Arial" charset="0"/>
          </a:defRPr>
        </a:defPPr>
      </a:lstStyle>
    </a:lnDef>
  </a:objectDefaults>
  <a:extraClrSchemeLst>
    <a:extraClrScheme>
      <a:clrScheme name="SE_Fro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Fro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Fro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Fro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Fro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Fro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Fro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Fro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Fro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Fro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Fro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Fro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8CB5C255-8E2C-420E-9067-D28BA5E9B4FE}" vid="{4E067862-2CE4-4B72-8CEE-AEB53477CEC3}"/>
    </a:ext>
  </a:extLst>
</a:theme>
</file>

<file path=ppt/theme/theme10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Alition S Content Slides 1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SE_2">
      <a:majorFont>
        <a:latin typeface="HelveticaNeueLT Std Med Cn"/>
        <a:ea typeface=""/>
        <a:cs typeface="Arial"/>
      </a:majorFont>
      <a:minorFont>
        <a:latin typeface="HelveticaNeueLT Std Lt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45720" rIns="1800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3000" b="0" i="0" u="none" strike="noStrike" cap="none" normalizeH="0" baseline="0" smtClean="0">
            <a:ln>
              <a:noFill/>
            </a:ln>
            <a:solidFill>
              <a:srgbClr val="00638F"/>
            </a:solidFill>
            <a:effectLst/>
            <a:latin typeface="HelveticaNeueLT Std Med Cn" pitchFamily="34" charset="0"/>
            <a:ea typeface="ＭＳ Ｐゴシック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45720" rIns="1800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3000" b="0" i="0" u="none" strike="noStrike" cap="none" normalizeH="0" baseline="0" smtClean="0">
            <a:ln>
              <a:noFill/>
            </a:ln>
            <a:solidFill>
              <a:srgbClr val="00638F"/>
            </a:solidFill>
            <a:effectLst/>
            <a:latin typeface="HelveticaNeueLT Std Med Cn" pitchFamily="34" charset="0"/>
            <a:ea typeface="ＭＳ Ｐゴシック" pitchFamily="34" charset="-128"/>
            <a:cs typeface="Arial" charset="0"/>
          </a:defRPr>
        </a:defPPr>
      </a:lstStyle>
    </a:lnDef>
  </a:objectDefaults>
  <a:extraClrSchemeLst>
    <a:extraClrScheme>
      <a:clrScheme name="SE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8CB5C255-8E2C-420E-9067-D28BA5E9B4FE}" vid="{C9913BCB-368B-4112-B5F7-334165BCAEE8}"/>
    </a:ext>
  </a:extLst>
</a:theme>
</file>

<file path=ppt/theme/theme3.xml><?xml version="1.0" encoding="utf-8"?>
<a:theme xmlns:a="http://schemas.openxmlformats.org/drawingml/2006/main" name="cOAlition S Content Slides 2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SE_2">
      <a:majorFont>
        <a:latin typeface="HelveticaNeueLT Std Med Cn"/>
        <a:ea typeface=""/>
        <a:cs typeface="Arial"/>
      </a:majorFont>
      <a:minorFont>
        <a:latin typeface="HelveticaNeueLT Std Lt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45720" rIns="1800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3000" b="0" i="0" u="none" strike="noStrike" cap="none" normalizeH="0" baseline="0" smtClean="0">
            <a:ln>
              <a:noFill/>
            </a:ln>
            <a:solidFill>
              <a:srgbClr val="00638F"/>
            </a:solidFill>
            <a:effectLst/>
            <a:latin typeface="HelveticaNeueLT Std Med Cn" pitchFamily="34" charset="0"/>
            <a:ea typeface="ＭＳ Ｐゴシック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45720" rIns="1800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3000" b="0" i="0" u="none" strike="noStrike" cap="none" normalizeH="0" baseline="0" smtClean="0">
            <a:ln>
              <a:noFill/>
            </a:ln>
            <a:solidFill>
              <a:srgbClr val="00638F"/>
            </a:solidFill>
            <a:effectLst/>
            <a:latin typeface="HelveticaNeueLT Std Med Cn" pitchFamily="34" charset="0"/>
            <a:ea typeface="ＭＳ Ｐゴシック" pitchFamily="34" charset="-128"/>
            <a:cs typeface="Arial" charset="0"/>
          </a:defRPr>
        </a:defPPr>
      </a:lstStyle>
    </a:lnDef>
  </a:objectDefaults>
  <a:extraClrSchemeLst>
    <a:extraClrScheme>
      <a:clrScheme name="SE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8CB5C255-8E2C-420E-9067-D28BA5E9B4FE}" vid="{9C426209-AD6E-4E31-93AE-4D9F66A8B14A}"/>
    </a:ext>
  </a:extLst>
</a:theme>
</file>

<file path=ppt/theme/theme4.xml><?xml version="1.0" encoding="utf-8"?>
<a:theme xmlns:a="http://schemas.openxmlformats.org/drawingml/2006/main" name="cOAlition S Slides 3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SE_Title">
      <a:majorFont>
        <a:latin typeface="HelveticaNeueLT Std Med Cn"/>
        <a:ea typeface="ＭＳ Ｐゴシック"/>
        <a:cs typeface=""/>
      </a:majorFont>
      <a:minorFont>
        <a:latin typeface="HelveticaNeueLT Std Lt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45720" rIns="1800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3000" b="0" i="0" u="none" strike="noStrike" cap="none" normalizeH="0" baseline="0" smtClean="0">
            <a:ln>
              <a:noFill/>
            </a:ln>
            <a:solidFill>
              <a:srgbClr val="00638F"/>
            </a:solidFill>
            <a:effectLst/>
            <a:latin typeface="HelveticaNeueLT Std Med Cn" pitchFamily="34" charset="0"/>
            <a:ea typeface="ＭＳ Ｐゴシック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45720" rIns="1800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3000" b="0" i="0" u="none" strike="noStrike" cap="none" normalizeH="0" baseline="0" smtClean="0">
            <a:ln>
              <a:noFill/>
            </a:ln>
            <a:solidFill>
              <a:srgbClr val="00638F"/>
            </a:solidFill>
            <a:effectLst/>
            <a:latin typeface="HelveticaNeueLT Std Med Cn" pitchFamily="34" charset="0"/>
            <a:ea typeface="ＭＳ Ｐゴシック" pitchFamily="34" charset="-128"/>
            <a:cs typeface="Arial" charset="0"/>
          </a:defRPr>
        </a:defPPr>
      </a:lstStyle>
    </a:lnDef>
  </a:objectDefaults>
  <a:extraClrSchemeLst>
    <a:extraClrScheme>
      <a:clrScheme name="SE_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Tit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Tit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Tit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Tit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Tit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Tit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Tit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Tit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Tit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Tit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Tit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8CB5C255-8E2C-420E-9067-D28BA5E9B4FE}" vid="{480A5F3E-04AD-416E-977C-6A8B2DA5D7C1}"/>
    </a:ext>
  </a:extLst>
</a:theme>
</file>

<file path=ppt/theme/theme5.xml><?xml version="1.0" encoding="utf-8"?>
<a:theme xmlns:a="http://schemas.openxmlformats.org/drawingml/2006/main" name="cOAlition S Content Slides 4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SE_Title">
      <a:majorFont>
        <a:latin typeface="HelveticaNeueLT Std Med Cn"/>
        <a:ea typeface="ＭＳ Ｐゴシック"/>
        <a:cs typeface=""/>
      </a:majorFont>
      <a:minorFont>
        <a:latin typeface="HelveticaNeueLT Std Lt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45720" rIns="1800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3000" b="0" i="0" u="none" strike="noStrike" cap="none" normalizeH="0" baseline="0" smtClean="0">
            <a:ln>
              <a:noFill/>
            </a:ln>
            <a:solidFill>
              <a:srgbClr val="00638F"/>
            </a:solidFill>
            <a:effectLst/>
            <a:latin typeface="HelveticaNeueLT Std Med Cn" pitchFamily="34" charset="0"/>
            <a:ea typeface="ＭＳ Ｐゴシック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45720" rIns="1800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3000" b="0" i="0" u="none" strike="noStrike" cap="none" normalizeH="0" baseline="0" smtClean="0">
            <a:ln>
              <a:noFill/>
            </a:ln>
            <a:solidFill>
              <a:srgbClr val="00638F"/>
            </a:solidFill>
            <a:effectLst/>
            <a:latin typeface="HelveticaNeueLT Std Med Cn" pitchFamily="34" charset="0"/>
            <a:ea typeface="ＭＳ Ｐゴシック" pitchFamily="34" charset="-128"/>
            <a:cs typeface="Arial" charset="0"/>
          </a:defRPr>
        </a:defPPr>
      </a:lstStyle>
    </a:lnDef>
  </a:objectDefaults>
  <a:extraClrSchemeLst>
    <a:extraClrScheme>
      <a:clrScheme name="SE_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Tit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Tit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Tit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Tit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Tit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Tit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Tit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Tit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Tit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Tit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Tit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8CB5C255-8E2C-420E-9067-D28BA5E9B4FE}" vid="{548B4809-0419-4A74-BB3E-BCEC685B7FC4}"/>
    </a:ext>
  </a:extLst>
</a:theme>
</file>

<file path=ppt/theme/theme6.xml><?xml version="1.0" encoding="utf-8"?>
<a:theme xmlns:a="http://schemas.openxmlformats.org/drawingml/2006/main" name="cOAlition S Content Slides 5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SE_3">
      <a:majorFont>
        <a:latin typeface="HelveticaNeueLT Std Blk Cn"/>
        <a:ea typeface=""/>
        <a:cs typeface="Arial"/>
      </a:majorFont>
      <a:minorFont>
        <a:latin typeface="HelveticaNeueLT Std Med Cn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45720" rIns="1800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3000" b="0" i="0" u="none" strike="noStrike" cap="none" normalizeH="0" baseline="0" smtClean="0">
            <a:ln>
              <a:noFill/>
            </a:ln>
            <a:solidFill>
              <a:srgbClr val="00638F"/>
            </a:solidFill>
            <a:effectLst/>
            <a:latin typeface="HelveticaNeueLT Std Med Cn" pitchFamily="34" charset="0"/>
            <a:ea typeface="ＭＳ Ｐゴシック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45720" rIns="1800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3000" b="0" i="0" u="none" strike="noStrike" cap="none" normalizeH="0" baseline="0" smtClean="0">
            <a:ln>
              <a:noFill/>
            </a:ln>
            <a:solidFill>
              <a:srgbClr val="00638F"/>
            </a:solidFill>
            <a:effectLst/>
            <a:latin typeface="HelveticaNeueLT Std Med Cn" pitchFamily="34" charset="0"/>
            <a:ea typeface="ＭＳ Ｐゴシック" pitchFamily="34" charset="-128"/>
            <a:cs typeface="Arial" charset="0"/>
          </a:defRPr>
        </a:defPPr>
      </a:lstStyle>
    </a:lnDef>
  </a:objectDefaults>
  <a:extraClrSchemeLst>
    <a:extraClrScheme>
      <a:clrScheme name="SE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8CB5C255-8E2C-420E-9067-D28BA5E9B4FE}" vid="{EF67E411-00D6-43B3-B080-060B59DD2869}"/>
    </a:ext>
  </a:extLst>
</a:theme>
</file>

<file path=ppt/theme/theme7.xml><?xml version="1.0" encoding="utf-8"?>
<a:theme xmlns:a="http://schemas.openxmlformats.org/drawingml/2006/main" name="cOAlition S Content Slides 6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SE_3">
      <a:majorFont>
        <a:latin typeface="HelveticaNeueLT Std Blk Cn"/>
        <a:ea typeface=""/>
        <a:cs typeface="Arial"/>
      </a:majorFont>
      <a:minorFont>
        <a:latin typeface="HelveticaNeueLT Std Med Cn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45720" rIns="1800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3000" b="0" i="0" u="none" strike="noStrike" cap="none" normalizeH="0" baseline="0" smtClean="0">
            <a:ln>
              <a:noFill/>
            </a:ln>
            <a:solidFill>
              <a:srgbClr val="00638F"/>
            </a:solidFill>
            <a:effectLst/>
            <a:latin typeface="HelveticaNeueLT Std Med Cn" pitchFamily="34" charset="0"/>
            <a:ea typeface="ＭＳ Ｐゴシック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45720" rIns="1800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3000" b="0" i="0" u="none" strike="noStrike" cap="none" normalizeH="0" baseline="0" smtClean="0">
            <a:ln>
              <a:noFill/>
            </a:ln>
            <a:solidFill>
              <a:srgbClr val="00638F"/>
            </a:solidFill>
            <a:effectLst/>
            <a:latin typeface="HelveticaNeueLT Std Med Cn" pitchFamily="34" charset="0"/>
            <a:ea typeface="ＭＳ Ｐゴシック" pitchFamily="34" charset="-128"/>
            <a:cs typeface="Arial" charset="0"/>
          </a:defRPr>
        </a:defPPr>
      </a:lstStyle>
    </a:lnDef>
  </a:objectDefaults>
  <a:extraClrSchemeLst>
    <a:extraClrScheme>
      <a:clrScheme name="SE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8CB5C255-8E2C-420E-9067-D28BA5E9B4FE}" vid="{88FD8353-F4E1-4095-9A25-F60C4F845382}"/>
    </a:ext>
  </a:extLst>
</a:theme>
</file>

<file path=ppt/theme/theme8.xml><?xml version="1.0" encoding="utf-8"?>
<a:theme xmlns:a="http://schemas.openxmlformats.org/drawingml/2006/main" name="cOAlition S Content Slides 7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SE_4">
      <a:majorFont>
        <a:latin typeface="HelveticaNeueLT Std Blk Cn"/>
        <a:ea typeface=""/>
        <a:cs typeface="Arial"/>
      </a:majorFont>
      <a:minorFont>
        <a:latin typeface="HelveticaNeueLT Std Med Cn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45720" rIns="1800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3000" b="0" i="0" u="none" strike="noStrike" cap="none" normalizeH="0" baseline="0" smtClean="0">
            <a:ln>
              <a:noFill/>
            </a:ln>
            <a:solidFill>
              <a:srgbClr val="00638F"/>
            </a:solidFill>
            <a:effectLst/>
            <a:latin typeface="HelveticaNeueLT Std Med Cn" pitchFamily="34" charset="0"/>
            <a:ea typeface="ＭＳ Ｐゴシック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45720" rIns="1800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3000" b="0" i="0" u="none" strike="noStrike" cap="none" normalizeH="0" baseline="0" smtClean="0">
            <a:ln>
              <a:noFill/>
            </a:ln>
            <a:solidFill>
              <a:srgbClr val="00638F"/>
            </a:solidFill>
            <a:effectLst/>
            <a:latin typeface="HelveticaNeueLT Std Med Cn" pitchFamily="34" charset="0"/>
            <a:ea typeface="ＭＳ Ｐゴシック" pitchFamily="34" charset="-128"/>
            <a:cs typeface="Arial" charset="0"/>
          </a:defRPr>
        </a:defPPr>
      </a:lstStyle>
    </a:lnDef>
  </a:objectDefaults>
  <a:extraClrSchemeLst>
    <a:extraClrScheme>
      <a:clrScheme name="SE_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8CB5C255-8E2C-420E-9067-D28BA5E9B4FE}" vid="{10E971B4-0754-4009-B9B1-63E36672A160}"/>
    </a:ext>
  </a:extLst>
</a:theme>
</file>

<file path=ppt/theme/theme9.xml><?xml version="1.0" encoding="utf-8"?>
<a:theme xmlns:a="http://schemas.openxmlformats.org/drawingml/2006/main" name="cOAlition S Content Slides 8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SE_4">
      <a:majorFont>
        <a:latin typeface="HelveticaNeueLT Std Blk Cn"/>
        <a:ea typeface=""/>
        <a:cs typeface="Arial"/>
      </a:majorFont>
      <a:minorFont>
        <a:latin typeface="HelveticaNeueLT Std Med Cn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45720" rIns="1800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3000" b="0" i="0" u="none" strike="noStrike" cap="none" normalizeH="0" baseline="0" smtClean="0">
            <a:ln>
              <a:noFill/>
            </a:ln>
            <a:solidFill>
              <a:srgbClr val="00638F"/>
            </a:solidFill>
            <a:effectLst/>
            <a:latin typeface="HelveticaNeueLT Std Med Cn" pitchFamily="34" charset="0"/>
            <a:ea typeface="ＭＳ Ｐゴシック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45720" rIns="1800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3000" b="0" i="0" u="none" strike="noStrike" cap="none" normalizeH="0" baseline="0" smtClean="0">
            <a:ln>
              <a:noFill/>
            </a:ln>
            <a:solidFill>
              <a:srgbClr val="00638F"/>
            </a:solidFill>
            <a:effectLst/>
            <a:latin typeface="HelveticaNeueLT Std Med Cn" pitchFamily="34" charset="0"/>
            <a:ea typeface="ＭＳ Ｐゴシック" pitchFamily="34" charset="-128"/>
            <a:cs typeface="Arial" charset="0"/>
          </a:defRPr>
        </a:defPPr>
      </a:lstStyle>
    </a:lnDef>
  </a:objectDefaults>
  <a:extraClrSchemeLst>
    <a:extraClrScheme>
      <a:clrScheme name="SE_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_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_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8CB5C255-8E2C-420E-9067-D28BA5E9B4FE}" vid="{163AA38A-4D95-4469-99F3-8DF6985A78CC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3BA723A1BC6B644A064FF6CC9F67FE2" ma:contentTypeVersion="11" ma:contentTypeDescription="Create a new document." ma:contentTypeScope="" ma:versionID="0ab7f74456b386a78693bd178c457c58">
  <xsd:schema xmlns:xsd="http://www.w3.org/2001/XMLSchema" xmlns:xs="http://www.w3.org/2001/XMLSchema" xmlns:p="http://schemas.microsoft.com/office/2006/metadata/properties" xmlns:ns3="99ba272d-8c11-4c80-98d9-a1f2536f33fd" xmlns:ns4="18de3254-f808-453f-a615-2c414961d601" targetNamespace="http://schemas.microsoft.com/office/2006/metadata/properties" ma:root="true" ma:fieldsID="6ac32c0318067c1015396f9826938d47" ns3:_="" ns4:_="">
    <xsd:import namespace="99ba272d-8c11-4c80-98d9-a1f2536f33fd"/>
    <xsd:import namespace="18de3254-f808-453f-a615-2c414961d60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ba272d-8c11-4c80-98d9-a1f2536f33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de3254-f808-453f-a615-2c414961d60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466802C-A0BB-43C6-BD5F-BDB3670939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ba272d-8c11-4c80-98d9-a1f2536f33fd"/>
    <ds:schemaRef ds:uri="18de3254-f808-453f-a615-2c414961d60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7C49CE-9A97-404D-AB4C-50EB2CDD4BC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07C22AA-D0B0-409E-BC66-4181167C0823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Science Europe PPT blank slides</Template>
  <TotalTime>13398</TotalTime>
  <Words>1790</Words>
  <Application>Microsoft Macintosh PowerPoint</Application>
  <PresentationFormat>On-screen Show (4:3)</PresentationFormat>
  <Paragraphs>239</Paragraphs>
  <Slides>26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26</vt:i4>
      </vt:variant>
    </vt:vector>
  </HeadingPairs>
  <TitlesOfParts>
    <vt:vector size="42" baseType="lpstr">
      <vt:lpstr>ＭＳ Ｐゴシック</vt:lpstr>
      <vt:lpstr>Arial</vt:lpstr>
      <vt:lpstr>HelveticaNeueLT Std Blk Cn</vt:lpstr>
      <vt:lpstr>HelveticaNeueLT Std Cn</vt:lpstr>
      <vt:lpstr>HelveticaNeueLT Std Lt</vt:lpstr>
      <vt:lpstr>HelveticaNeueLT Std Med Cn</vt:lpstr>
      <vt:lpstr>Verdana</vt:lpstr>
      <vt:lpstr>SE Title Slides</vt:lpstr>
      <vt:lpstr>cOAlition S Content Slides 1</vt:lpstr>
      <vt:lpstr>cOAlition S Content Slides 2</vt:lpstr>
      <vt:lpstr>cOAlition S Slides 3</vt:lpstr>
      <vt:lpstr>cOAlition S Content Slides 4</vt:lpstr>
      <vt:lpstr>cOAlition S Content Slides 5</vt:lpstr>
      <vt:lpstr>cOAlition S Content Slides 6</vt:lpstr>
      <vt:lpstr>cOAlition S Content Slides 7</vt:lpstr>
      <vt:lpstr>cOAlition S Content Slides 8</vt:lpstr>
      <vt:lpstr>  El Pla S d’open access:    reptes i oportunitats  (en angles) </vt:lpstr>
      <vt:lpstr>Summary</vt:lpstr>
      <vt:lpstr>cOAlition S: 24 funders</vt:lpstr>
      <vt:lpstr>Why Plan S ?   Funders</vt:lpstr>
      <vt:lpstr>Why Plan S ?   Research visibility</vt:lpstr>
      <vt:lpstr>Plan S : strong principles</vt:lpstr>
      <vt:lpstr>Plan S : strong principles</vt:lpstr>
      <vt:lpstr>Implementation guidance: key changes</vt:lpstr>
      <vt:lpstr>Implementation guidance: Routes to compliance</vt:lpstr>
      <vt:lpstr>Implementation guidance: Transformative arrangements (1)</vt:lpstr>
      <vt:lpstr>Implementation guidance: Transformative arrangements (1): ESAC</vt:lpstr>
      <vt:lpstr>PowerPoint Presentation</vt:lpstr>
      <vt:lpstr>Implementation guidance: Transformative arrangements (3)</vt:lpstr>
      <vt:lpstr>Implementation: Developing a Journal Checker Tool</vt:lpstr>
      <vt:lpstr>Working with key stakeholders:  researchers</vt:lpstr>
      <vt:lpstr>Working with key stakeholders:  early career researchers (ECR)</vt:lpstr>
      <vt:lpstr>Working with key stakeholders:  publishers</vt:lpstr>
      <vt:lpstr>Working with key stakeholders:  publishers</vt:lpstr>
      <vt:lpstr>Working with key stakeholders:  universities</vt:lpstr>
      <vt:lpstr>Other activities  Transparent pricing</vt:lpstr>
      <vt:lpstr>Other activities  Transparent pricing</vt:lpstr>
      <vt:lpstr>Other activities Transparent pricing – FOAA</vt:lpstr>
      <vt:lpstr>PowerPoint Presentation</vt:lpstr>
      <vt:lpstr>Other activities – cOAlition S office</vt:lpstr>
      <vt:lpstr>Working together to deliver OA</vt:lpstr>
      <vt:lpstr>Questions and discussion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Lorna Stokes</dc:creator>
  <cp:lastModifiedBy>Johan Rooryck</cp:lastModifiedBy>
  <cp:revision>175</cp:revision>
  <cp:lastPrinted>2020-01-20T14:04:43Z</cp:lastPrinted>
  <dcterms:created xsi:type="dcterms:W3CDTF">2018-09-11T11:49:37Z</dcterms:created>
  <dcterms:modified xsi:type="dcterms:W3CDTF">2020-05-27T07:49:03Z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0x010100C3BA723A1BC6B644A064FF6CC9F67FE2</vt:lpwstr>
  </property>
</Properties>
</file>