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4"/>
    <p:sldMasterId id="2147483675" r:id="rId5"/>
    <p:sldMasterId id="2147483680" r:id="rId6"/>
  </p:sldMasterIdLst>
  <p:notesMasterIdLst>
    <p:notesMasterId r:id="rId49"/>
  </p:notesMasterIdLst>
  <p:handoutMasterIdLst>
    <p:handoutMasterId r:id="rId50"/>
  </p:handoutMasterIdLst>
  <p:sldIdLst>
    <p:sldId id="256" r:id="rId7"/>
    <p:sldId id="257" r:id="rId8"/>
    <p:sldId id="258" r:id="rId9"/>
    <p:sldId id="259" r:id="rId10"/>
    <p:sldId id="260" r:id="rId11"/>
    <p:sldId id="261" r:id="rId12"/>
    <p:sldId id="264" r:id="rId13"/>
    <p:sldId id="263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95" r:id="rId30"/>
    <p:sldId id="280" r:id="rId31"/>
    <p:sldId id="281" r:id="rId32"/>
    <p:sldId id="282" r:id="rId33"/>
    <p:sldId id="283" r:id="rId34"/>
    <p:sldId id="285" r:id="rId35"/>
    <p:sldId id="284" r:id="rId36"/>
    <p:sldId id="286" r:id="rId37"/>
    <p:sldId id="287" r:id="rId38"/>
    <p:sldId id="288" r:id="rId39"/>
    <p:sldId id="289" r:id="rId40"/>
    <p:sldId id="290" r:id="rId41"/>
    <p:sldId id="291" r:id="rId42"/>
    <p:sldId id="298" r:id="rId43"/>
    <p:sldId id="292" r:id="rId44"/>
    <p:sldId id="297" r:id="rId45"/>
    <p:sldId id="296" r:id="rId46"/>
    <p:sldId id="294" r:id="rId47"/>
    <p:sldId id="293" r:id="rId48"/>
  </p:sldIdLst>
  <p:sldSz cx="12192000" cy="6858000"/>
  <p:notesSz cx="7099300" cy="10234613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99D9AB-817E-4826-82F6-ABFF43FC1B13}" v="1" dt="2026-09-30T13:34:01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09"/>
    <p:restoredTop sz="94643"/>
  </p:normalViewPr>
  <p:slideViewPr>
    <p:cSldViewPr snapToGrid="0">
      <p:cViewPr varScale="1">
        <p:scale>
          <a:sx n="104" d="100"/>
          <a:sy n="104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73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>
            <a:extLst>
              <a:ext uri="{FF2B5EF4-FFF2-40B4-BE49-F238E27FC236}">
                <a16:creationId xmlns:a16="http://schemas.microsoft.com/office/drawing/2014/main" id="{0D97FDB8-5CAF-43B0-B4C5-FF907506D8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 dirty="0"/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CF7361B6-2EAA-49AF-A615-F1FEB0B502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D1FEC-E571-4DD7-9E5F-C9B6A1D24B48}" type="datetimeFigureOut">
              <a:rPr lang="ca-ES" smtClean="0"/>
              <a:t>1/10/2026</a:t>
            </a:fld>
            <a:endParaRPr lang="ca-ES" dirty="0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312F5FDC-57F3-4D2B-9930-2085B6C07E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CA55533B-45E6-4D5B-8AAB-9424924576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DB0AC-26AE-423E-87BF-21372076E40E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19893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ca-ES" sz="3300" b="0" strike="noStrike" spc="-1">
                <a:solidFill>
                  <a:srgbClr val="000000"/>
                </a:solidFill>
                <a:latin typeface="Arial"/>
              </a:rPr>
              <a:t>Feu clic per a moure la diapositiva</a:t>
            </a: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a-ES" sz="2000" b="0" strike="noStrike" spc="-1">
                <a:latin typeface="Arial"/>
              </a:rPr>
              <a:t>Feu clic per a editar el format de les notes</a:t>
            </a: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a-ES" sz="1400" b="0" strike="noStrike" spc="-1">
                <a:latin typeface="Times New Roman"/>
              </a:rPr>
              <a:t>&lt;capçalera&gt;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ca-ES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ca-ES" sz="1400" b="0" strike="noStrike" spc="-1">
                <a:latin typeface="Times New Roman"/>
              </a:rPr>
              <a:t>&lt;peu de pàgina&gt;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6C45810A-D02F-4618-84FA-01F8AA7F76AF}" type="slidenum">
              <a:rPr lang="ca-ES" sz="1400" b="0" strike="noStrike" spc="-1">
                <a:latin typeface="Times New Roman"/>
              </a:rPr>
              <a:t>‹#›</a:t>
            </a:fld>
            <a:endParaRPr lang="ca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9720" cy="4605120"/>
          </a:xfrm>
          <a:prstGeom prst="rect">
            <a:avLst/>
          </a:prstGeom>
        </p:spPr>
        <p:txBody>
          <a:bodyPr lIns="99000" tIns="49680" rIns="99000" bIns="49680">
            <a:noAutofit/>
          </a:bodyPr>
          <a:lstStyle/>
          <a:p>
            <a:endParaRPr lang="ca-ES" sz="2000" b="0" strike="noStrike" spc="-1">
              <a:latin typeface="Arial"/>
            </a:endParaRPr>
          </a:p>
        </p:txBody>
      </p:sp>
      <p:sp>
        <p:nvSpPr>
          <p:cNvPr id="292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9360">
            <a:noFill/>
          </a:ln>
        </p:spPr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</a:pPr>
            <a:fld id="{55F3D603-884E-4B7E-92F1-D333E560C023}" type="slidenum">
              <a:rPr lang="ca-ES" sz="1300" b="0" strike="noStrike" spc="-1">
                <a:solidFill>
                  <a:srgbClr val="000000"/>
                </a:solidFill>
                <a:latin typeface="Arial"/>
              </a:rPr>
              <a:t>3</a:t>
            </a:fld>
            <a:endParaRPr lang="ca-ES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9720" cy="4605120"/>
          </a:xfrm>
          <a:prstGeom prst="rect">
            <a:avLst/>
          </a:prstGeom>
        </p:spPr>
        <p:txBody>
          <a:bodyPr lIns="99000" tIns="49680" rIns="99000" bIns="49680">
            <a:noAutofit/>
          </a:bodyPr>
          <a:lstStyle/>
          <a:p>
            <a:endParaRPr lang="ca-ES" sz="2000" b="0" strike="noStrike" spc="-1">
              <a:latin typeface="Arial"/>
            </a:endParaRPr>
          </a:p>
        </p:txBody>
      </p:sp>
      <p:sp>
        <p:nvSpPr>
          <p:cNvPr id="298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9360">
            <a:noFill/>
          </a:ln>
        </p:spPr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</a:pPr>
            <a:fld id="{186048FE-31DA-4A6C-BC60-22786F526E80}" type="slidenum">
              <a:rPr lang="ca-ES" sz="1300" b="0" strike="noStrike" spc="-1">
                <a:solidFill>
                  <a:srgbClr val="000000"/>
                </a:solidFill>
                <a:latin typeface="Arial"/>
              </a:rPr>
              <a:t>7</a:t>
            </a:fld>
            <a:endParaRPr lang="ca-ES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9720" cy="4605120"/>
          </a:xfrm>
          <a:prstGeom prst="rect">
            <a:avLst/>
          </a:prstGeom>
        </p:spPr>
        <p:txBody>
          <a:bodyPr lIns="99000" tIns="49680" rIns="99000" bIns="49680">
            <a:noAutofit/>
          </a:bodyPr>
          <a:lstStyle/>
          <a:p>
            <a:endParaRPr lang="ca-ES" sz="2000" b="0" strike="noStrike" spc="-1">
              <a:latin typeface="Arial"/>
            </a:endParaRPr>
          </a:p>
        </p:txBody>
      </p:sp>
      <p:sp>
        <p:nvSpPr>
          <p:cNvPr id="295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9360">
            <a:noFill/>
          </a:ln>
        </p:spPr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</a:pPr>
            <a:fld id="{4965CA3F-EF60-41CB-B096-8DBD83147925}" type="slidenum">
              <a:rPr lang="ca-ES" sz="1300" b="0" strike="noStrike" spc="-1">
                <a:solidFill>
                  <a:srgbClr val="000000"/>
                </a:solidFill>
                <a:latin typeface="Arial"/>
              </a:rPr>
              <a:t>8</a:t>
            </a:fld>
            <a:endParaRPr lang="ca-ES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9720" cy="4605120"/>
          </a:xfrm>
          <a:prstGeom prst="rect">
            <a:avLst/>
          </a:prstGeom>
        </p:spPr>
        <p:txBody>
          <a:bodyPr lIns="99000" tIns="49680" rIns="99000" bIns="49680">
            <a:noAutofit/>
          </a:bodyPr>
          <a:lstStyle/>
          <a:p>
            <a:endParaRPr lang="ca-ES" sz="2000" b="0" strike="noStrike" spc="-1">
              <a:latin typeface="Arial"/>
            </a:endParaRPr>
          </a:p>
        </p:txBody>
      </p:sp>
      <p:sp>
        <p:nvSpPr>
          <p:cNvPr id="301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9360">
            <a:noFill/>
          </a:ln>
        </p:spPr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</a:pPr>
            <a:fld id="{7005C2EA-7C72-498E-8AC2-29F0E270A173}" type="slidenum">
              <a:rPr lang="ca-ES" sz="1300" b="0" strike="noStrike" spc="-1">
                <a:solidFill>
                  <a:srgbClr val="000000"/>
                </a:solidFill>
                <a:latin typeface="Arial"/>
              </a:rPr>
              <a:t>29</a:t>
            </a:fld>
            <a:endParaRPr lang="ca-ES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9720" cy="4605120"/>
          </a:xfrm>
          <a:prstGeom prst="rect">
            <a:avLst/>
          </a:prstGeom>
        </p:spPr>
        <p:txBody>
          <a:bodyPr lIns="99000" tIns="49680" rIns="99000" bIns="49680">
            <a:noAutofit/>
          </a:bodyPr>
          <a:lstStyle/>
          <a:p>
            <a:endParaRPr lang="ca-ES" sz="2000" b="0" strike="noStrike" spc="-1">
              <a:latin typeface="Arial"/>
            </a:endParaRPr>
          </a:p>
        </p:txBody>
      </p:sp>
      <p:sp>
        <p:nvSpPr>
          <p:cNvPr id="304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9360">
            <a:noFill/>
          </a:ln>
        </p:spPr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</a:pPr>
            <a:fld id="{141B7CD7-4E59-4E74-9693-1FE69D6A81DB}" type="slidenum">
              <a:rPr lang="ca-ES" sz="1300" b="0" strike="noStrike" spc="-1">
                <a:solidFill>
                  <a:srgbClr val="000000"/>
                </a:solidFill>
                <a:latin typeface="Arial"/>
              </a:rPr>
              <a:t>32</a:t>
            </a:fld>
            <a:endParaRPr lang="ca-ES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9720" cy="4605120"/>
          </a:xfrm>
          <a:prstGeom prst="rect">
            <a:avLst/>
          </a:prstGeom>
        </p:spPr>
        <p:txBody>
          <a:bodyPr lIns="99000" tIns="49680" rIns="99000" bIns="49680">
            <a:noAutofit/>
          </a:bodyPr>
          <a:lstStyle/>
          <a:p>
            <a:endParaRPr lang="ca-ES" sz="2000" b="0" strike="noStrike" spc="-1">
              <a:latin typeface="Arial"/>
            </a:endParaRPr>
          </a:p>
        </p:txBody>
      </p:sp>
      <p:sp>
        <p:nvSpPr>
          <p:cNvPr id="304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9360">
            <a:noFill/>
          </a:ln>
        </p:spPr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</a:pPr>
            <a:fld id="{141B7CD7-4E59-4E74-9693-1FE69D6A81DB}" type="slidenum">
              <a:rPr lang="ca-ES" sz="1300" b="0" strike="noStrike" spc="-1">
                <a:solidFill>
                  <a:srgbClr val="000000"/>
                </a:solidFill>
                <a:latin typeface="Arial"/>
              </a:rPr>
              <a:t>40</a:t>
            </a:fld>
            <a:endParaRPr lang="ca-ES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171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>
            <a:extLst>
              <a:ext uri="{FF2B5EF4-FFF2-40B4-BE49-F238E27FC236}">
                <a16:creationId xmlns:a16="http://schemas.microsoft.com/office/drawing/2014/main" id="{5D68464B-C807-4178-A81D-9610710102C2}"/>
              </a:ext>
            </a:extLst>
          </p:cNvPr>
          <p:cNvSpPr/>
          <p:nvPr userDrawn="1"/>
        </p:nvSpPr>
        <p:spPr>
          <a:xfrm>
            <a:off x="9956640" y="6453361"/>
            <a:ext cx="1247306" cy="244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000" b="0" strike="noStrike" spc="-1" dirty="0">
                <a:solidFill>
                  <a:srgbClr val="000000"/>
                </a:solidFill>
                <a:latin typeface="Verdana"/>
                <a:ea typeface="Verdana"/>
                <a:hlinkClick r:id="rId2" action="ppaction://hlinksldjump"/>
              </a:rPr>
              <a:t>Tornar al sumari</a:t>
            </a:r>
            <a:endParaRPr lang="ca-ES" sz="1000" b="0" strike="noStrike" spc="-1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31952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802944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431952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802944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2A88D55-AC5C-4478-A9DD-1A8889F1D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>
            <a:extLst>
              <a:ext uri="{FF2B5EF4-FFF2-40B4-BE49-F238E27FC236}">
                <a16:creationId xmlns:a16="http://schemas.microsoft.com/office/drawing/2014/main" id="{D62B282B-B6BF-4BAA-93D3-09D8C63FA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9BA553F9-49D5-4C6B-80FC-48D036E6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96605529-E4F3-4E02-8427-8BBE18D2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13C41815-A533-4282-9AE6-004E03A19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24246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ED340C5-F8A7-4B51-AE30-0D4EDF15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39D5CDB4-74D2-4374-BBBC-957585425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A3BCCFFC-9F03-4B5D-8D8E-A014D6DC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49756217-629D-4645-A6C7-B48E6AA1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6D73EAC3-68DE-43E8-9690-B1BFC69A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17847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8A7A4250-D187-4412-ABC3-8E69D792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F9D441CC-0DF9-42F0-82EE-229A844A3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40D82E1D-3AF7-4A5F-831A-27401BF5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28F44332-CFE0-41A6-8E32-BD497485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5DE2C105-5AB4-4C5C-B9DC-DA91D331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97701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582CF3C4-1F54-4F39-B58B-25B6CFC9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6309E761-905A-4786-B8D3-DD60AA700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25A88356-F2F8-4B91-84AF-A11DCB99F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7277053E-0760-473C-959B-85876CA98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DD74AB43-6401-42CF-AD39-C7B443365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B0B058ED-EB60-4D9B-AC55-2BA51A7C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25275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FE458198-90BA-4C1A-A446-6AD2A365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F9052B01-0123-4AAF-91E2-5DD99E052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4A28657E-08E3-4AC9-9CBD-380CB71A6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>
            <a:extLst>
              <a:ext uri="{FF2B5EF4-FFF2-40B4-BE49-F238E27FC236}">
                <a16:creationId xmlns:a16="http://schemas.microsoft.com/office/drawing/2014/main" id="{D8F5005E-B54F-4A68-83A1-B61AC6D0D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idor de contingut 5">
            <a:extLst>
              <a:ext uri="{FF2B5EF4-FFF2-40B4-BE49-F238E27FC236}">
                <a16:creationId xmlns:a16="http://schemas.microsoft.com/office/drawing/2014/main" id="{B182F69E-30BB-4B4D-823A-CE675FB40A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>
            <a:extLst>
              <a:ext uri="{FF2B5EF4-FFF2-40B4-BE49-F238E27FC236}">
                <a16:creationId xmlns:a16="http://schemas.microsoft.com/office/drawing/2014/main" id="{F72E56FF-8A0A-4FA1-B3FF-91B4C38E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8" name="Contenidor de peu de pàgina 7">
            <a:extLst>
              <a:ext uri="{FF2B5EF4-FFF2-40B4-BE49-F238E27FC236}">
                <a16:creationId xmlns:a16="http://schemas.microsoft.com/office/drawing/2014/main" id="{26B5050E-4C86-4932-8011-ADD8E563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>
            <a:extLst>
              <a:ext uri="{FF2B5EF4-FFF2-40B4-BE49-F238E27FC236}">
                <a16:creationId xmlns:a16="http://schemas.microsoft.com/office/drawing/2014/main" id="{74A99618-CFAE-4C46-88E2-E6D866BB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40390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A6E2763-D5A2-46E7-A991-F51D9629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EB52A8AB-D80D-4443-A589-F9293D1CA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0F24C1B2-7E4E-4BD4-9B87-10DDD1DE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B66E39FA-10F8-43F0-BFAA-42E79115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39961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>
            <a:extLst>
              <a:ext uri="{FF2B5EF4-FFF2-40B4-BE49-F238E27FC236}">
                <a16:creationId xmlns:a16="http://schemas.microsoft.com/office/drawing/2014/main" id="{3CA2E976-9300-43E0-B9E2-3A16674F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3" name="Contenidor de peu de pàgina 2">
            <a:extLst>
              <a:ext uri="{FF2B5EF4-FFF2-40B4-BE49-F238E27FC236}">
                <a16:creationId xmlns:a16="http://schemas.microsoft.com/office/drawing/2014/main" id="{F02C9EF8-5748-4023-8C9D-E5D92191C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B6494693-7C64-4301-BC79-95D56AC2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91384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70A9822-9DD4-4E7E-89F3-A7DC7CE20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154519B2-FF7D-4B40-A7D9-0E1C7AAE6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ABD8CE91-45F9-4153-A009-55224BEA8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CB425EAC-5E75-44D3-838A-95060F0D5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538D92D5-6A44-4B02-A71B-C9D1466C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DEED7F25-A02F-4290-81D7-CDBDE9113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13042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45C9193-2C60-47DB-84B4-509DCED86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>
            <a:extLst>
              <a:ext uri="{FF2B5EF4-FFF2-40B4-BE49-F238E27FC236}">
                <a16:creationId xmlns:a16="http://schemas.microsoft.com/office/drawing/2014/main" id="{D07C3EDA-7DD2-4AF6-904E-9DC41964A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FEF70EFF-193D-4E8F-869F-3606229C2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AF8B0C78-3C48-47FD-8787-C6A4A08F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D244E8EE-56DA-4F2B-8F0B-21A5197D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2C47EFAC-E605-4EAC-B825-37946A39C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3931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D3D0F4C-C32F-4250-9F94-AC82C3E3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630BE6D2-5E50-4BC3-9FD4-47FEB5A09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3E0DC1C9-6680-4A7B-85FC-CF7B3FD6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9ED75127-6B49-4761-A60C-3F308043F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6288109E-60D9-437E-8E4D-6A738A5B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94945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>
            <a:extLst>
              <a:ext uri="{FF2B5EF4-FFF2-40B4-BE49-F238E27FC236}">
                <a16:creationId xmlns:a16="http://schemas.microsoft.com/office/drawing/2014/main" id="{B8F49897-8E7B-4E88-9346-116CFA0F9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AABCA7E3-74E9-4B35-B676-2E0AD2FF5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B60624B0-0EDA-45BD-948F-0AB06682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897890B9-4411-4FAF-AEA5-8A1AB7EFB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02867400-E2B6-4A56-ABA9-5CEFEF76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11739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7" name="Imagen 5">
            <a:extLst>
              <a:ext uri="{FF2B5EF4-FFF2-40B4-BE49-F238E27FC236}">
                <a16:creationId xmlns:a16="http://schemas.microsoft.com/office/drawing/2014/main" id="{D60F7E5E-8FFA-43FD-829A-8DCCF6EEAD18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407368" y="188640"/>
            <a:ext cx="11449272" cy="1800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340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35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98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6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72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23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07768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466A8DC1-B30F-4641-BAC9-F324CB3DCFC6}"/>
              </a:ext>
            </a:extLst>
          </p:cNvPr>
          <p:cNvSpPr/>
          <p:nvPr userDrawn="1"/>
        </p:nvSpPr>
        <p:spPr>
          <a:xfrm>
            <a:off x="9956640" y="6453361"/>
            <a:ext cx="1247306" cy="244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000" b="0" strike="noStrike" spc="-1">
                <a:solidFill>
                  <a:srgbClr val="000000"/>
                </a:solidFill>
                <a:latin typeface="Verdana"/>
                <a:ea typeface="Verdana"/>
                <a:hlinkClick r:id="" action="ppaction://noaction"/>
              </a:rPr>
              <a:t>Tornar al sumari</a:t>
            </a:r>
            <a:endParaRPr lang="ca-ES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5670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80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a-ES"/>
              <a:t>Feu clic a la icona per afegir una imatge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946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6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6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5"/>
          <p:cNvPicPr/>
          <p:nvPr/>
        </p:nvPicPr>
        <p:blipFill>
          <a:blip r:embed="rId14"/>
          <a:stretch/>
        </p:blipFill>
        <p:spPr>
          <a:xfrm>
            <a:off x="204395" y="91799"/>
            <a:ext cx="11758110" cy="1597151"/>
          </a:xfrm>
          <a:prstGeom prst="rect">
            <a:avLst/>
          </a:prstGeom>
          <a:ln>
            <a:noFill/>
          </a:ln>
        </p:spPr>
      </p:pic>
      <p:sp>
        <p:nvSpPr>
          <p:cNvPr id="41" name="CustomShape 1"/>
          <p:cNvSpPr/>
          <p:nvPr/>
        </p:nvSpPr>
        <p:spPr>
          <a:xfrm>
            <a:off x="3431040" y="6525360"/>
            <a:ext cx="5329440" cy="246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Recursos i </a:t>
            </a:r>
            <a:r>
              <a:rPr lang="ca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eines</a:t>
            </a: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 per a </a:t>
            </a:r>
            <a:r>
              <a:rPr lang="ca-ES" sz="1000" b="0" strike="noStrike" spc="-1" noProof="0" dirty="0">
                <a:solidFill>
                  <a:srgbClr val="4D4D4D"/>
                </a:solidFill>
                <a:latin typeface="Verdana"/>
                <a:ea typeface="Verdana"/>
              </a:rPr>
              <a:t>l'elaboració</a:t>
            </a: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 del TFM - </a:t>
            </a:r>
            <a:r>
              <a:rPr lang="ca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Curs</a:t>
            </a: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 2026-27</a:t>
            </a:r>
            <a:endParaRPr lang="ca-ES" sz="1000" b="0" strike="noStrike" spc="-1" dirty="0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ca-ES" sz="3300" b="0" strike="noStrike" spc="-1">
                <a:solidFill>
                  <a:srgbClr val="000000"/>
                </a:solidFill>
                <a:latin typeface="Arial"/>
              </a:rPr>
              <a:t>Feu clic per a editar el format del text del títol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100" b="0" strike="noStrike" spc="-1" dirty="0">
                <a:solidFill>
                  <a:srgbClr val="000000"/>
                </a:solidFill>
                <a:latin typeface="Calibri"/>
              </a:rPr>
              <a:t>Feu clic per a editar el format del text de l'esquema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1500" b="0" strike="noStrike" spc="-1" dirty="0">
                <a:solidFill>
                  <a:srgbClr val="000000"/>
                </a:solidFill>
                <a:latin typeface="Calibri"/>
              </a:rPr>
              <a:t>Segon nivell d'esquema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1300" b="0" strike="noStrike" spc="-1" dirty="0">
                <a:solidFill>
                  <a:srgbClr val="000000"/>
                </a:solidFill>
                <a:latin typeface="Calibri"/>
              </a:rPr>
              <a:t>Tercer nivell d'esquema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1300" b="0" strike="noStrike" spc="-1" dirty="0">
                <a:solidFill>
                  <a:srgbClr val="000000"/>
                </a:solidFill>
                <a:latin typeface="Calibri"/>
              </a:rPr>
              <a:t>Quart nivell d'esquema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 dirty="0">
                <a:solidFill>
                  <a:srgbClr val="000000"/>
                </a:solidFill>
                <a:latin typeface="Calibri"/>
              </a:rPr>
              <a:t>Cinquè nivell d'esquema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 dirty="0">
                <a:solidFill>
                  <a:srgbClr val="000000"/>
                </a:solidFill>
                <a:latin typeface="Calibri"/>
              </a:rPr>
              <a:t>Sisè nivell d'esquema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 dirty="0">
                <a:solidFill>
                  <a:srgbClr val="000000"/>
                </a:solidFill>
                <a:latin typeface="Calibri"/>
              </a:rPr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4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A39FA87B-7F48-44AE-834F-C8719B0D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151C0DB2-EC10-4E25-9128-BDA762218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3096149F-4ED7-474A-B60D-065EBF7BC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6962D-9643-4AC0-A5D5-40B1D9DBED9A}" type="datetimeFigureOut">
              <a:rPr lang="ca-ES" smtClean="0"/>
              <a:t>1/10/2026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533A284A-1D38-4D41-A21C-B62D58C4D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EDC3F75B-AC5D-42E5-A77A-44E229B98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68EEE-88FD-46F9-A72F-D63AFD81ED15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8558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dirty="0"/>
              <a:t>Editeu els estils de text del patró</a:t>
            </a:r>
          </a:p>
          <a:p>
            <a:pPr lvl="1"/>
            <a:r>
              <a:rPr lang="ca-ES" dirty="0"/>
              <a:t>Segon nivell</a:t>
            </a:r>
          </a:p>
          <a:p>
            <a:pPr lvl="2"/>
            <a:r>
              <a:rPr lang="ca-ES" dirty="0"/>
              <a:t>Tercer nivell</a:t>
            </a:r>
          </a:p>
          <a:p>
            <a:pPr lvl="3"/>
            <a:r>
              <a:rPr lang="ca-ES" dirty="0"/>
              <a:t>Quart nivell</a:t>
            </a:r>
          </a:p>
          <a:p>
            <a:pPr lvl="4"/>
            <a:r>
              <a:rPr lang="ca-ES" dirty="0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DEFC903E-8412-4049-9F77-98D3CC313D93}"/>
              </a:ext>
            </a:extLst>
          </p:cNvPr>
          <p:cNvSpPr/>
          <p:nvPr userDrawn="1"/>
        </p:nvSpPr>
        <p:spPr>
          <a:xfrm>
            <a:off x="3431040" y="6422400"/>
            <a:ext cx="5329440" cy="246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Recursos i </a:t>
            </a:r>
            <a:r>
              <a:rPr lang="ca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eines</a:t>
            </a: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 per a </a:t>
            </a:r>
            <a:r>
              <a:rPr lang="ca-ES" sz="1000" b="0" strike="noStrike" spc="-1" noProof="0" dirty="0">
                <a:solidFill>
                  <a:srgbClr val="4D4D4D"/>
                </a:solidFill>
                <a:latin typeface="Verdana"/>
                <a:ea typeface="Verdana"/>
              </a:rPr>
              <a:t>l'elaboració</a:t>
            </a: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 del TFM - </a:t>
            </a:r>
            <a:r>
              <a:rPr lang="ca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Curs</a:t>
            </a:r>
            <a:r>
              <a:rPr lang="es-ES" sz="1000" b="0" strike="noStrike" spc="-1" dirty="0">
                <a:solidFill>
                  <a:srgbClr val="4D4D4D"/>
                </a:solidFill>
                <a:latin typeface="Verdana"/>
                <a:ea typeface="Verdana"/>
              </a:rPr>
              <a:t> 2026-27</a:t>
            </a:r>
            <a:endParaRPr lang="ca-ES" sz="1000" b="0" strike="noStrike" spc="-1" dirty="0">
              <a:latin typeface="Arial"/>
            </a:endParaRPr>
          </a:p>
        </p:txBody>
      </p:sp>
      <p:pic>
        <p:nvPicPr>
          <p:cNvPr id="11" name="Imagen 5">
            <a:extLst>
              <a:ext uri="{FF2B5EF4-FFF2-40B4-BE49-F238E27FC236}">
                <a16:creationId xmlns:a16="http://schemas.microsoft.com/office/drawing/2014/main" id="{71394268-E508-4760-9240-0ECF25FF65CC}"/>
              </a:ext>
            </a:extLst>
          </p:cNvPr>
          <p:cNvPicPr/>
          <p:nvPr userDrawn="1"/>
        </p:nvPicPr>
        <p:blipFill>
          <a:blip r:embed="rId13"/>
          <a:stretch/>
        </p:blipFill>
        <p:spPr>
          <a:xfrm>
            <a:off x="335120" y="188640"/>
            <a:ext cx="11521280" cy="16561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779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7.xml"/><Relationship Id="rId7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40.xml"/><Relationship Id="rId5" Type="http://schemas.openxmlformats.org/officeDocument/2006/relationships/slide" Target="slide9.xml"/><Relationship Id="rId10" Type="http://schemas.openxmlformats.org/officeDocument/2006/relationships/slide" Target="slide32.xml"/><Relationship Id="rId4" Type="http://schemas.openxmlformats.org/officeDocument/2006/relationships/slide" Target="slide8.xml"/><Relationship Id="rId9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cercabib.ub.edu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vocabularis.crai.ub.edu/ca/thub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cercabib.ub.edu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hyperlink" Target="https://cercabib.ub.edu/permalink/34CSUC_UB/1vlttrc/alma99101310531410670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ercabib.ub.edu/permalink/34CSUC_UB/1vlttrc/alma991007748319706708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cercabib.ub.edu/permalink/34CSUC_UB/1vlttrc/alma991003905079706708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ercabib.ub.edu/permalink/34CSUC_UB/1vlttrc/alma991000451569706708" TargetMode="External"/><Relationship Id="rId13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12" Type="http://schemas.openxmlformats.org/officeDocument/2006/relationships/hyperlink" Target="https://cercabib.ub.edu/permalink/34CSUC_UB/1vlttrc/alma991013030513706708" TargetMode="External"/><Relationship Id="rId2" Type="http://schemas.openxmlformats.org/officeDocument/2006/relationships/hyperlink" Target="https://cercabib.ub.edu/permalink/34CSUC_UB/1vlttrc/alma99101044943970670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ercabib.ub.edu/permalink/34CSUC_UB/1vlttrc/alma991008000399706708" TargetMode="External"/><Relationship Id="rId11" Type="http://schemas.openxmlformats.org/officeDocument/2006/relationships/image" Target="../media/image18.png"/><Relationship Id="rId5" Type="http://schemas.openxmlformats.org/officeDocument/2006/relationships/image" Target="../media/image15.jpeg"/><Relationship Id="rId10" Type="http://schemas.openxmlformats.org/officeDocument/2006/relationships/hyperlink" Target="https://cercabib.ub.edu/permalink/34CSUC_UB/1vlttrc/alma991004549309706708" TargetMode="External"/><Relationship Id="rId4" Type="http://schemas.openxmlformats.org/officeDocument/2006/relationships/hyperlink" Target="https://cercabib.ub.edu/permalink/34CSUC_UB/1vlttrc/alma991013030512006708" TargetMode="External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bit.ly/2VfYiBm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bit.ly/3gZ6Rbw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bit.ly/3mZCEMZ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dapestopenaccessinitiative.org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?lang=ca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diposit.ub.edu/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tdx.cat/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doaj.org/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scholar.google.cat/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core.ac.uk/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redib.org/?lng=es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epec.org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cercabib.ub.edu/permalink/34CSUC_UB/1gmcmme/alma991000980759706708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es.csic.es/" TargetMode="External"/><Relationship Id="rId2" Type="http://schemas.openxmlformats.org/officeDocument/2006/relationships/hyperlink" Target="https://bit.ly/3n1fwx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crai.ub.edu/ca/que-ofereix-el-crai/elaboracio-treballs-academics/plagi#alumnes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apastyle.apa.org/beginners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apastyle.apa.org/beginners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apastyle.apa.org/beginners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pastyle.apa.org/beginners" TargetMode="External"/><Relationship Id="rId2" Type="http://schemas.openxmlformats.org/officeDocument/2006/relationships/hyperlink" Target="http://www.mla.org/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.openai.com/" TargetMode="External"/><Relationship Id="rId2" Type="http://schemas.openxmlformats.org/officeDocument/2006/relationships/hyperlink" Target="https://apastyle.apa.org/beginners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crai.ub.edu/serveis-i-recursos/suport-eines-gestio-bibliografic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crai.ub.edu/serveis-i-recursos/i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amendo.com/?language=es" TargetMode="External"/><Relationship Id="rId3" Type="http://schemas.openxmlformats.org/officeDocument/2006/relationships/hyperlink" Target="https://unsplash.com/es" TargetMode="External"/><Relationship Id="rId7" Type="http://schemas.openxmlformats.org/officeDocument/2006/relationships/hyperlink" Target="https://www.fiftysounds.com/es/" TargetMode="External"/><Relationship Id="rId12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pixabay.com/es/" TargetMode="External"/><Relationship Id="rId11" Type="http://schemas.openxmlformats.org/officeDocument/2006/relationships/image" Target="../media/image41.png"/><Relationship Id="rId5" Type="http://schemas.openxmlformats.org/officeDocument/2006/relationships/hyperlink" Target="https://www.magnific.com/es" TargetMode="External"/><Relationship Id="rId10" Type="http://schemas.openxmlformats.org/officeDocument/2006/relationships/image" Target="../media/image40.png"/><Relationship Id="rId4" Type="http://schemas.openxmlformats.org/officeDocument/2006/relationships/hyperlink" Target="https://www.flaticon.es/" TargetMode="External"/><Relationship Id="rId9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pages/responsepage.aspx?id=qzwxosOxOk-7ESFXRH3btMm_5qPcytFLtouIJMkppG1UQzkyTzRSQVUxS0o5OUhEMUE4WkE0VzFIOCQlQCN0PWcu&amp;route=shorturl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2571869" y="2852021"/>
            <a:ext cx="7047902" cy="182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spcBef>
                <a:spcPts val="1400"/>
              </a:spcBef>
            </a:pPr>
            <a:r>
              <a:rPr lang="ca-ES" sz="2800" b="1" spc="-1" dirty="0">
                <a:solidFill>
                  <a:srgbClr val="FFFFFF"/>
                </a:solidFill>
                <a:latin typeface="Verdana"/>
              </a:rPr>
              <a:t>Recursos i eines per a  l’elaboració del TFM</a:t>
            </a:r>
            <a:endParaRPr lang="ca-ES" sz="2800" spc="-1" dirty="0">
              <a:latin typeface="Arial"/>
            </a:endParaRPr>
          </a:p>
          <a:p>
            <a:pPr algn="ctr">
              <a:spcBef>
                <a:spcPts val="1199"/>
              </a:spcBef>
            </a:pPr>
            <a:r>
              <a:rPr lang="ca-ES" sz="2400" b="1" spc="-1" dirty="0">
                <a:solidFill>
                  <a:srgbClr val="FFFFFF"/>
                </a:solidFill>
                <a:latin typeface="Verdana"/>
              </a:rPr>
              <a:t>Ensenyaments de la Facultat d’Economia i Empresa</a:t>
            </a:r>
            <a:endParaRPr lang="ca-ES" sz="2400" spc="-1" dirty="0">
              <a:latin typeface="Arial"/>
            </a:endParaRPr>
          </a:p>
        </p:txBody>
      </p:sp>
      <p:pic>
        <p:nvPicPr>
          <p:cNvPr id="2" name="Imatge 1">
            <a:extLst>
              <a:ext uri="{FF2B5EF4-FFF2-40B4-BE49-F238E27FC236}">
                <a16:creationId xmlns:a16="http://schemas.microsoft.com/office/drawing/2014/main" id="{00DCEBDB-B58B-8016-DE3C-D447EDBB2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" y="244"/>
            <a:ext cx="12191130" cy="68575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1445398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 dirty="0">
                <a:solidFill>
                  <a:srgbClr val="4D4D4D"/>
                </a:solidFill>
                <a:latin typeface="Verdana"/>
                <a:ea typeface="Verdana"/>
              </a:rPr>
              <a:t>Recursos i eines per a l’elaboració del TFM</a:t>
            </a:r>
            <a:endParaRPr lang="ca-ES" sz="2400" spc="-1" dirty="0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1445398" y="1724400"/>
            <a:ext cx="8559736" cy="411257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360000" tIns="360000" rIns="360000" bIns="360000">
            <a:spAutoFit/>
          </a:bodyPr>
          <a:lstStyle/>
          <a:p>
            <a:pPr marL="343080" indent="-342720">
              <a:buClr>
                <a:srgbClr val="005EA4"/>
              </a:buClr>
              <a:buFont typeface="StarSymbol"/>
              <a:buAutoNum type="arabicPeriod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2" action="ppaction://hlinksldjump"/>
              </a:rPr>
              <a:t>Planificació, tria del tema i fonamentació teòrica</a:t>
            </a:r>
            <a:endParaRPr lang="ca-ES" sz="2000" spc="-1" dirty="0"/>
          </a:p>
          <a:p>
            <a:pPr marL="343080" indent="-342720">
              <a:buClr>
                <a:srgbClr val="005EA4"/>
              </a:buClr>
              <a:buFont typeface="StarSymbol"/>
              <a:buAutoNum type="arabicPeriod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3" action="ppaction://hlinksldjump"/>
              </a:rPr>
              <a:t>Cerca d’informació: eines i estratègies</a:t>
            </a:r>
            <a:endParaRPr lang="ca-ES" sz="2000" b="1" spc="-1" dirty="0">
              <a:solidFill>
                <a:srgbClr val="005EA4"/>
              </a:solidFill>
              <a:latin typeface="Verdana"/>
              <a:ea typeface="Verdana"/>
            </a:endParaRPr>
          </a:p>
          <a:p>
            <a:pPr marL="800280" lvl="1" indent="-342720">
              <a:buClr>
                <a:srgbClr val="005EA4"/>
              </a:buClr>
              <a:buFont typeface="Arial"/>
              <a:buChar char="•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4" action="ppaction://hlinksldjump"/>
              </a:rPr>
              <a:t>Operadors booleans</a:t>
            </a:r>
            <a:endParaRPr lang="ca-ES" sz="2000" spc="-1" dirty="0"/>
          </a:p>
          <a:p>
            <a:pPr marL="800280" lvl="1" indent="-342720">
              <a:buClr>
                <a:srgbClr val="005EA4"/>
              </a:buClr>
              <a:buFont typeface="Arial"/>
              <a:buChar char="•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5" action="ppaction://hlinksldjump"/>
              </a:rPr>
              <a:t>Estratègia de cerca</a:t>
            </a:r>
            <a:endParaRPr lang="ca-ES" sz="2000" spc="-1" dirty="0">
              <a:latin typeface="Arial"/>
            </a:endParaRPr>
          </a:p>
          <a:p>
            <a:pPr marL="800280" lvl="1" indent="-342720">
              <a:buClr>
                <a:srgbClr val="005EA4"/>
              </a:buClr>
              <a:buFont typeface="Arial"/>
              <a:buChar char="•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6" action="ppaction://hlinksldjump"/>
              </a:rPr>
              <a:t>Recursos del CRAI</a:t>
            </a:r>
            <a:endParaRPr lang="ca-ES" sz="2000" spc="-1" dirty="0">
              <a:latin typeface="Arial"/>
            </a:endParaRPr>
          </a:p>
          <a:p>
            <a:pPr marL="800280" lvl="1" indent="-342720">
              <a:buClr>
                <a:srgbClr val="005EA4"/>
              </a:buClr>
              <a:buFont typeface="Arial"/>
              <a:buChar char="•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7" action="ppaction://hlinksldjump"/>
              </a:rPr>
              <a:t>Accés obert. Concepte i recursos </a:t>
            </a:r>
            <a:endParaRPr lang="ca-ES" sz="2000" spc="-1" dirty="0">
              <a:latin typeface="Arial"/>
            </a:endParaRPr>
          </a:p>
          <a:p>
            <a:pPr marL="800280" lvl="1" indent="-342720">
              <a:buClr>
                <a:srgbClr val="005EA4"/>
              </a:buClr>
              <a:buFont typeface="Arial"/>
              <a:buChar char="•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8" action="ppaction://hlinksldjump"/>
              </a:rPr>
              <a:t>Altres recursos</a:t>
            </a:r>
            <a:endParaRPr lang="ca-ES" sz="2000" spc="-1" dirty="0">
              <a:latin typeface="Arial"/>
            </a:endParaRPr>
          </a:p>
          <a:p>
            <a:pPr marL="343080" indent="-342720">
              <a:buClr>
                <a:srgbClr val="005EA4"/>
              </a:buClr>
              <a:buFont typeface="StarSymbol"/>
              <a:buAutoNum type="arabicPeriod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9" action="ppaction://hlinksldjump"/>
              </a:rPr>
              <a:t>Pautes d’utilització d’obres alienes: avaluació, drets d’autor, el plagi</a:t>
            </a:r>
            <a:endParaRPr lang="ca-ES" sz="2000" spc="-1" dirty="0">
              <a:latin typeface="Arial"/>
            </a:endParaRPr>
          </a:p>
          <a:p>
            <a:pPr marL="343080" indent="-342720">
              <a:buClr>
                <a:srgbClr val="005EA4"/>
              </a:buClr>
              <a:buFont typeface="StarSymbol"/>
              <a:buAutoNum type="arabicPeriod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10" action="ppaction://hlinksldjump"/>
              </a:rPr>
              <a:t>Com citar i gestionar bibliografia</a:t>
            </a:r>
            <a:endParaRPr lang="ca-ES" sz="2000" b="1" spc="-1" dirty="0">
              <a:solidFill>
                <a:srgbClr val="005EA4"/>
              </a:solidFill>
              <a:latin typeface="Verdana"/>
              <a:ea typeface="Verdana"/>
            </a:endParaRPr>
          </a:p>
          <a:p>
            <a:pPr marL="343080" indent="-342720">
              <a:buClr>
                <a:srgbClr val="005EA4"/>
              </a:buClr>
              <a:buFont typeface="StarSymbol"/>
              <a:buAutoNum type="arabicPeriod"/>
            </a:pPr>
            <a:r>
              <a:rPr lang="ca-ES" sz="2000" b="1" spc="-1" dirty="0">
                <a:solidFill>
                  <a:srgbClr val="005EA4"/>
                </a:solidFill>
                <a:latin typeface="Verdana"/>
                <a:ea typeface="Verdana"/>
                <a:hlinkClick r:id="rId11" action="ppaction://hlinksldjump"/>
              </a:rPr>
              <a:t>Defensa oral</a:t>
            </a:r>
            <a:endParaRPr lang="ca-ES" sz="2000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2387640" y="2492281"/>
            <a:ext cx="7416360" cy="13835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350" indent="-514350" algn="ctr">
              <a:lnSpc>
                <a:spcPct val="100000"/>
              </a:lnSpc>
              <a:buAutoNum type="arabicPeriod"/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Planificació, tria del tema</a:t>
            </a:r>
          </a:p>
          <a:p>
            <a:pPr algn="ctr">
              <a:lnSpc>
                <a:spcPct val="100000"/>
              </a:lnSpc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 i fonamentació teòrica</a:t>
            </a: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Planificació</a:t>
            </a:r>
            <a:endParaRPr lang="ca-ES" sz="2400" spc="-1">
              <a:latin typeface="Arial"/>
            </a:endParaRPr>
          </a:p>
        </p:txBody>
      </p:sp>
      <p:pic>
        <p:nvPicPr>
          <p:cNvPr id="94" name="Imatge 2"/>
          <p:cNvPicPr/>
          <p:nvPr/>
        </p:nvPicPr>
        <p:blipFill>
          <a:blip r:embed="rId2"/>
          <a:stretch/>
        </p:blipFill>
        <p:spPr>
          <a:xfrm>
            <a:off x="2350920" y="2662053"/>
            <a:ext cx="2159640" cy="2159640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Taula 1">
            <a:extLst>
              <a:ext uri="{FF2B5EF4-FFF2-40B4-BE49-F238E27FC236}">
                <a16:creationId xmlns:a16="http://schemas.microsoft.com/office/drawing/2014/main" id="{95535D03-F5F1-4B39-8FBF-50EDC9BB2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652850"/>
              </p:ext>
            </p:extLst>
          </p:nvPr>
        </p:nvGraphicFramePr>
        <p:xfrm>
          <a:off x="5475108" y="2051185"/>
          <a:ext cx="4876800" cy="3381375"/>
        </p:xfrm>
        <a:graphic>
          <a:graphicData uri="http://schemas.openxmlformats.org/drawingml/2006/table">
            <a:tbl>
              <a:tblPr/>
              <a:tblGrid>
                <a:gridCol w="2505075">
                  <a:extLst>
                    <a:ext uri="{9D8B030D-6E8A-4147-A177-3AD203B41FA5}">
                      <a16:colId xmlns:a16="http://schemas.microsoft.com/office/drawing/2014/main" val="1006293923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117673004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4269352324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352329586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2716543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algn="ctr" fontAlgn="base"/>
                      <a:r>
                        <a:rPr lang="ca-ES" sz="1800" b="1" i="0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ACTIVITATS​</a:t>
                      </a:r>
                      <a:endParaRPr lang="ca-ES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ca-ES" sz="1800" b="1" i="0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FB</a:t>
                      </a:r>
                      <a:endParaRPr lang="ca-ES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ca-ES" sz="1800" b="1" i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MÇ​</a:t>
                      </a:r>
                      <a:endParaRPr lang="ca-E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ca-ES" sz="1800" b="1" i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AB​</a:t>
                      </a:r>
                      <a:endParaRPr lang="ca-E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ca-ES" sz="1800" b="1" i="0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MG​</a:t>
                      </a:r>
                      <a:endParaRPr lang="ca-ES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378929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 fontAlgn="base"/>
                      <a:r>
                        <a:rPr lang="ca-ES" sz="1800" b="0" i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Tria del tema​</a:t>
                      </a:r>
                      <a:endParaRPr lang="ca-E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191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171188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 fontAlgn="base"/>
                      <a:r>
                        <a:rPr lang="ca-ES" sz="1800" b="0" i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Cerca d’informació​</a:t>
                      </a:r>
                      <a:endParaRPr lang="ca-E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312674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 fontAlgn="base"/>
                      <a:r>
                        <a:rPr lang="ca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Redacció del treball​</a:t>
                      </a:r>
                      <a:endParaRPr lang="ca-E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50169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 fontAlgn="base"/>
                      <a:r>
                        <a:rPr lang="ca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Revisió​</a:t>
                      </a:r>
                      <a:endParaRPr lang="ca-E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800" b="0" i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​</a:t>
                      </a:r>
                    </a:p>
                  </a:txBody>
                  <a:tcPr anchor="ctr">
                    <a:lnL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6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40231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B7F72925-39F6-4483-B6BF-12CAD88E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108" y="22091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altLang="ca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altLang="ca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Tria del tema</a:t>
            </a:r>
            <a:endParaRPr lang="ca-ES" sz="2400" spc="-1">
              <a:latin typeface="Arial"/>
            </a:endParaRPr>
          </a:p>
        </p:txBody>
      </p:sp>
      <p:grpSp>
        <p:nvGrpSpPr>
          <p:cNvPr id="96" name="Group 2"/>
          <p:cNvGrpSpPr/>
          <p:nvPr/>
        </p:nvGrpSpPr>
        <p:grpSpPr>
          <a:xfrm>
            <a:off x="6568865" y="2157120"/>
            <a:ext cx="3528720" cy="3740400"/>
            <a:chOff x="4786200" y="2155680"/>
            <a:chExt cx="3528720" cy="3740400"/>
          </a:xfrm>
        </p:grpSpPr>
        <p:sp>
          <p:nvSpPr>
            <p:cNvPr id="97" name="CustomShape 3"/>
            <p:cNvSpPr/>
            <p:nvPr/>
          </p:nvSpPr>
          <p:spPr>
            <a:xfrm>
              <a:off x="4786200" y="2155680"/>
              <a:ext cx="3528720" cy="395280"/>
            </a:xfrm>
            <a:prstGeom prst="rect">
              <a:avLst/>
            </a:prstGeom>
            <a:noFill/>
            <a:ln w="9360">
              <a:solidFill>
                <a:srgbClr val="1B6FA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005EA4"/>
                  </a:solidFill>
                  <a:latin typeface="Verdana"/>
                  <a:ea typeface="Verdana"/>
                </a:rPr>
                <a:t>Pluja d’idees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98" name="CustomShape 4"/>
            <p:cNvSpPr/>
            <p:nvPr/>
          </p:nvSpPr>
          <p:spPr>
            <a:xfrm>
              <a:off x="6407280" y="2690640"/>
              <a:ext cx="286920" cy="2235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5EA4"/>
            </a:solidFill>
            <a:ln>
              <a:solidFill>
                <a:srgbClr val="1B6F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99" name="CustomShape 5"/>
            <p:cNvSpPr/>
            <p:nvPr/>
          </p:nvSpPr>
          <p:spPr>
            <a:xfrm>
              <a:off x="4786200" y="2993040"/>
              <a:ext cx="3528720" cy="395280"/>
            </a:xfrm>
            <a:prstGeom prst="rect">
              <a:avLst/>
            </a:prstGeom>
            <a:noFill/>
            <a:ln w="9360">
              <a:solidFill>
                <a:srgbClr val="1B6FA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005EA4"/>
                  </a:solidFill>
                  <a:latin typeface="Verdana"/>
                  <a:ea typeface="Verdana"/>
                </a:rPr>
                <a:t>Mapa conceptual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100" name="CustomShape 6"/>
            <p:cNvSpPr/>
            <p:nvPr/>
          </p:nvSpPr>
          <p:spPr>
            <a:xfrm>
              <a:off x="4786200" y="3833280"/>
              <a:ext cx="3528720" cy="395280"/>
            </a:xfrm>
            <a:prstGeom prst="rect">
              <a:avLst/>
            </a:prstGeom>
            <a:noFill/>
            <a:ln w="9360">
              <a:solidFill>
                <a:srgbClr val="1B6FA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005EA4"/>
                  </a:solidFill>
                  <a:latin typeface="Verdana"/>
                  <a:ea typeface="Verdana"/>
                </a:rPr>
                <a:t>Punts forts i febles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101" name="CustomShape 7"/>
            <p:cNvSpPr/>
            <p:nvPr/>
          </p:nvSpPr>
          <p:spPr>
            <a:xfrm>
              <a:off x="4786200" y="4673880"/>
              <a:ext cx="3528720" cy="395280"/>
            </a:xfrm>
            <a:prstGeom prst="rect">
              <a:avLst/>
            </a:prstGeom>
            <a:noFill/>
            <a:ln w="9360">
              <a:solidFill>
                <a:srgbClr val="1B6FA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005EA4"/>
                  </a:solidFill>
                  <a:latin typeface="Verdana"/>
                  <a:ea typeface="Verdana"/>
                </a:rPr>
                <a:t>Revisió bibliogràfica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102" name="CustomShape 8"/>
            <p:cNvSpPr/>
            <p:nvPr/>
          </p:nvSpPr>
          <p:spPr>
            <a:xfrm>
              <a:off x="4786200" y="5500800"/>
              <a:ext cx="3528720" cy="395280"/>
            </a:xfrm>
            <a:prstGeom prst="rect">
              <a:avLst/>
            </a:prstGeom>
            <a:noFill/>
            <a:ln w="9360">
              <a:solidFill>
                <a:srgbClr val="1B6FA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005EA4"/>
                  </a:solidFill>
                  <a:latin typeface="Verdana"/>
                  <a:ea typeface="Verdana"/>
                </a:rPr>
                <a:t>Acotació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103" name="CustomShape 9"/>
            <p:cNvSpPr/>
            <p:nvPr/>
          </p:nvSpPr>
          <p:spPr>
            <a:xfrm>
              <a:off x="6407280" y="3525840"/>
              <a:ext cx="286920" cy="2235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5EA4"/>
            </a:solidFill>
            <a:ln>
              <a:solidFill>
                <a:srgbClr val="1B6F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104" name="CustomShape 10"/>
            <p:cNvSpPr/>
            <p:nvPr/>
          </p:nvSpPr>
          <p:spPr>
            <a:xfrm>
              <a:off x="6407280" y="4363920"/>
              <a:ext cx="286920" cy="2250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5EA4"/>
            </a:solidFill>
            <a:ln>
              <a:solidFill>
                <a:srgbClr val="1B6F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105" name="CustomShape 11"/>
            <p:cNvSpPr/>
            <p:nvPr/>
          </p:nvSpPr>
          <p:spPr>
            <a:xfrm>
              <a:off x="6407280" y="5210280"/>
              <a:ext cx="286920" cy="22356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5EA4"/>
            </a:solidFill>
            <a:ln>
              <a:solidFill>
                <a:srgbClr val="1B6F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</p:grpSp>
      <p:grpSp>
        <p:nvGrpSpPr>
          <p:cNvPr id="106" name="Group 12"/>
          <p:cNvGrpSpPr/>
          <p:nvPr/>
        </p:nvGrpSpPr>
        <p:grpSpPr>
          <a:xfrm>
            <a:off x="2094415" y="2620260"/>
            <a:ext cx="3501720" cy="2428920"/>
            <a:chOff x="826920" y="2781000"/>
            <a:chExt cx="3501720" cy="2428920"/>
          </a:xfrm>
        </p:grpSpPr>
        <p:grpSp>
          <p:nvGrpSpPr>
            <p:cNvPr id="107" name="Group 13"/>
            <p:cNvGrpSpPr/>
            <p:nvPr/>
          </p:nvGrpSpPr>
          <p:grpSpPr>
            <a:xfrm>
              <a:off x="826920" y="2781000"/>
              <a:ext cx="3501720" cy="2428920"/>
              <a:chOff x="826920" y="2781000"/>
              <a:chExt cx="3501720" cy="2428920"/>
            </a:xfrm>
          </p:grpSpPr>
          <p:sp>
            <p:nvSpPr>
              <p:cNvPr id="108" name="CustomShape 14"/>
              <p:cNvSpPr/>
              <p:nvPr/>
            </p:nvSpPr>
            <p:spPr>
              <a:xfrm>
                <a:off x="826920" y="2781000"/>
                <a:ext cx="3501720" cy="2428920"/>
              </a:xfrm>
              <a:prstGeom prst="rect">
                <a:avLst/>
              </a:prstGeom>
              <a:solidFill>
                <a:srgbClr val="005EA4"/>
              </a:solidFill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es-ES"/>
              </a:p>
            </p:txBody>
          </p:sp>
          <p:sp>
            <p:nvSpPr>
              <p:cNvPr id="109" name="CustomShape 15"/>
              <p:cNvSpPr/>
              <p:nvPr/>
            </p:nvSpPr>
            <p:spPr>
              <a:xfrm>
                <a:off x="1166040" y="3418920"/>
                <a:ext cx="1641240" cy="3678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ca-ES" b="1" spc="-1">
                    <a:solidFill>
                      <a:srgbClr val="FFFFFF"/>
                    </a:solidFill>
                    <a:latin typeface="Verdana"/>
                    <a:ea typeface="Verdana"/>
                  </a:rPr>
                  <a:t>Precís</a:t>
                </a:r>
                <a:endParaRPr lang="ca-ES" spc="-1">
                  <a:latin typeface="Arial"/>
                </a:endParaRPr>
              </a:p>
            </p:txBody>
          </p:sp>
          <p:sp>
            <p:nvSpPr>
              <p:cNvPr id="110" name="CustomShape 16"/>
              <p:cNvSpPr/>
              <p:nvPr/>
            </p:nvSpPr>
            <p:spPr>
              <a:xfrm>
                <a:off x="2895120" y="4026960"/>
                <a:ext cx="1363320" cy="3986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ca-ES" sz="2000" b="1" spc="-1">
                    <a:solidFill>
                      <a:srgbClr val="FFFFFF"/>
                    </a:solidFill>
                    <a:latin typeface="Verdana"/>
                    <a:ea typeface="Verdana"/>
                  </a:rPr>
                  <a:t>Original</a:t>
                </a:r>
                <a:endParaRPr lang="ca-ES" sz="2000" spc="-1">
                  <a:latin typeface="Arial"/>
                </a:endParaRPr>
              </a:p>
            </p:txBody>
          </p:sp>
          <p:sp>
            <p:nvSpPr>
              <p:cNvPr id="111" name="CustomShape 17"/>
              <p:cNvSpPr/>
              <p:nvPr/>
            </p:nvSpPr>
            <p:spPr>
              <a:xfrm>
                <a:off x="1361520" y="3811320"/>
                <a:ext cx="1499760" cy="5217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ca-ES" sz="2800" b="1" spc="-1">
                    <a:solidFill>
                      <a:srgbClr val="FFFFFF"/>
                    </a:solidFill>
                    <a:latin typeface="Verdana"/>
                    <a:ea typeface="Verdana"/>
                  </a:rPr>
                  <a:t>Viable</a:t>
                </a:r>
                <a:endParaRPr lang="ca-ES" sz="2800" spc="-1">
                  <a:latin typeface="Arial"/>
                </a:endParaRPr>
              </a:p>
            </p:txBody>
          </p:sp>
          <p:sp>
            <p:nvSpPr>
              <p:cNvPr id="112" name="CustomShape 18"/>
              <p:cNvSpPr/>
              <p:nvPr/>
            </p:nvSpPr>
            <p:spPr>
              <a:xfrm>
                <a:off x="2105280" y="2963880"/>
                <a:ext cx="1657080" cy="3986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ca-ES" sz="2000" b="1" spc="-1">
                    <a:solidFill>
                      <a:srgbClr val="FFFFFF"/>
                    </a:solidFill>
                    <a:latin typeface="Verdana"/>
                    <a:ea typeface="Verdana"/>
                  </a:rPr>
                  <a:t>Rellevant</a:t>
                </a:r>
                <a:endParaRPr lang="ca-ES" sz="2000" spc="-1">
                  <a:latin typeface="Arial"/>
                </a:endParaRPr>
              </a:p>
            </p:txBody>
          </p:sp>
          <p:sp>
            <p:nvSpPr>
              <p:cNvPr id="113" name="CustomShape 19"/>
              <p:cNvSpPr/>
              <p:nvPr/>
            </p:nvSpPr>
            <p:spPr>
              <a:xfrm>
                <a:off x="2313720" y="3274200"/>
                <a:ext cx="1731600" cy="3986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ca-ES" sz="2000" b="1" spc="-1">
                    <a:solidFill>
                      <a:srgbClr val="FFFFFF"/>
                    </a:solidFill>
                    <a:latin typeface="Verdana"/>
                    <a:ea typeface="Verdana"/>
                  </a:rPr>
                  <a:t>Contrastat</a:t>
                </a:r>
                <a:endParaRPr lang="ca-ES" sz="2000" spc="-1">
                  <a:latin typeface="Arial"/>
                </a:endParaRPr>
              </a:p>
            </p:txBody>
          </p:sp>
        </p:grpSp>
        <p:sp>
          <p:nvSpPr>
            <p:cNvPr id="114" name="CustomShape 20"/>
            <p:cNvSpPr/>
            <p:nvPr/>
          </p:nvSpPr>
          <p:spPr>
            <a:xfrm>
              <a:off x="1861560" y="4346280"/>
              <a:ext cx="161100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ca-ES" b="1" spc="-1">
                  <a:solidFill>
                    <a:srgbClr val="FFFFFF"/>
                  </a:solidFill>
                  <a:latin typeface="Verdana"/>
                  <a:ea typeface="Verdana"/>
                </a:rPr>
                <a:t>Significant</a:t>
              </a:r>
              <a:endParaRPr lang="ca-ES" spc="-1">
                <a:latin typeface="Arial"/>
              </a:endParaRPr>
            </a:p>
          </p:txBody>
        </p:sp>
        <p:sp>
          <p:nvSpPr>
            <p:cNvPr id="115" name="CustomShape 21"/>
            <p:cNvSpPr/>
            <p:nvPr/>
          </p:nvSpPr>
          <p:spPr>
            <a:xfrm>
              <a:off x="1232280" y="4703400"/>
              <a:ext cx="1936800" cy="456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ca-ES" sz="2400" b="1" spc="-1">
                  <a:solidFill>
                    <a:srgbClr val="FFFFFF"/>
                  </a:solidFill>
                  <a:latin typeface="Verdana"/>
                  <a:ea typeface="Verdana"/>
                </a:rPr>
                <a:t>Motivador</a:t>
              </a:r>
              <a:endParaRPr lang="ca-ES" sz="2400" spc="-1">
                <a:latin typeface="Arial"/>
              </a:endParaRPr>
            </a:p>
          </p:txBody>
        </p:sp>
        <p:pic>
          <p:nvPicPr>
            <p:cNvPr id="116" name="Imatge 1"/>
            <p:cNvPicPr/>
            <p:nvPr/>
          </p:nvPicPr>
          <p:blipFill>
            <a:blip r:embed="rId2"/>
            <a:stretch/>
          </p:blipFill>
          <p:spPr>
            <a:xfrm>
              <a:off x="1043640" y="2781000"/>
              <a:ext cx="3068640" cy="2397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7" name="Imatge 2"/>
            <p:cNvPicPr/>
            <p:nvPr/>
          </p:nvPicPr>
          <p:blipFill>
            <a:blip r:embed="rId3"/>
            <a:stretch/>
          </p:blipFill>
          <p:spPr>
            <a:xfrm>
              <a:off x="1141560" y="2864880"/>
              <a:ext cx="2904120" cy="220860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Fonamentació teòrica</a:t>
            </a:r>
            <a:endParaRPr lang="ca-ES" sz="2400" spc="-1">
              <a:latin typeface="Arial"/>
            </a:endParaRPr>
          </a:p>
        </p:txBody>
      </p:sp>
      <p:grpSp>
        <p:nvGrpSpPr>
          <p:cNvPr id="3" name="Agrupa 2">
            <a:extLst>
              <a:ext uri="{FF2B5EF4-FFF2-40B4-BE49-F238E27FC236}">
                <a16:creationId xmlns:a16="http://schemas.microsoft.com/office/drawing/2014/main" id="{4B15273C-6F29-486A-9E95-ACD7826B3E7A}"/>
              </a:ext>
            </a:extLst>
          </p:cNvPr>
          <p:cNvGrpSpPr/>
          <p:nvPr/>
        </p:nvGrpSpPr>
        <p:grpSpPr>
          <a:xfrm>
            <a:off x="2350920" y="1992960"/>
            <a:ext cx="7490160" cy="4316040"/>
            <a:chOff x="825840" y="1992960"/>
            <a:chExt cx="7490160" cy="4316040"/>
          </a:xfrm>
        </p:grpSpPr>
        <p:sp>
          <p:nvSpPr>
            <p:cNvPr id="119" name="CustomShape 2"/>
            <p:cNvSpPr/>
            <p:nvPr/>
          </p:nvSpPr>
          <p:spPr>
            <a:xfrm>
              <a:off x="826920" y="2848320"/>
              <a:ext cx="3528720" cy="1619640"/>
            </a:xfrm>
            <a:prstGeom prst="rect">
              <a:avLst/>
            </a:prstGeom>
            <a:ln>
              <a:solidFill>
                <a:srgbClr val="005EA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/>
          </p:style>
          <p:txBody>
            <a:bodyPr lIns="90000" tIns="45000" rIns="90000" bIns="45000">
              <a:noAutofit/>
            </a:bodyPr>
            <a:lstStyle/>
            <a:p>
              <a:pPr algn="ctr">
                <a:spcAft>
                  <a:spcPts val="1800"/>
                </a:spcAft>
              </a:pPr>
              <a:r>
                <a:rPr lang="ca-ES" sz="2000" b="1" spc="-1" dirty="0">
                  <a:solidFill>
                    <a:srgbClr val="005EA4"/>
                  </a:solidFill>
                  <a:latin typeface="Verdana"/>
                  <a:ea typeface="Verdana"/>
                </a:rPr>
                <a:t>BUSCAR</a:t>
              </a:r>
              <a:endParaRPr lang="ca-ES" sz="2000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fonts primàries </a:t>
              </a: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i secundàries, criteris </a:t>
              </a: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de cerca, paraules clau</a:t>
              </a:r>
              <a:endParaRPr lang="ca-ES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ca-ES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ca-ES" spc="-1" dirty="0">
                <a:latin typeface="Arial"/>
              </a:endParaRPr>
            </a:p>
          </p:txBody>
        </p:sp>
        <p:sp>
          <p:nvSpPr>
            <p:cNvPr id="120" name="CustomShape 3"/>
            <p:cNvSpPr/>
            <p:nvPr/>
          </p:nvSpPr>
          <p:spPr>
            <a:xfrm>
              <a:off x="4787280" y="2844360"/>
              <a:ext cx="3528720" cy="1619640"/>
            </a:xfrm>
            <a:prstGeom prst="rect">
              <a:avLst/>
            </a:prstGeom>
            <a:ln>
              <a:solidFill>
                <a:srgbClr val="005EA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>
                <a:spcAft>
                  <a:spcPts val="2401"/>
                </a:spcAft>
              </a:pPr>
              <a:r>
                <a:rPr lang="ca-ES" sz="2000" b="1" spc="-1" dirty="0">
                  <a:solidFill>
                    <a:srgbClr val="005EA4"/>
                  </a:solidFill>
                  <a:latin typeface="Verdana"/>
                  <a:ea typeface="Verdana"/>
                </a:rPr>
                <a:t>REVISAR</a:t>
              </a: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exhaustivament, començar amb criteris amplis</a:t>
              </a:r>
            </a:p>
          </p:txBody>
        </p:sp>
        <p:sp>
          <p:nvSpPr>
            <p:cNvPr id="121" name="CustomShape 4"/>
            <p:cNvSpPr/>
            <p:nvPr/>
          </p:nvSpPr>
          <p:spPr>
            <a:xfrm>
              <a:off x="827640" y="4689360"/>
              <a:ext cx="3528720" cy="1619640"/>
            </a:xfrm>
            <a:prstGeom prst="rect">
              <a:avLst/>
            </a:prstGeom>
            <a:ln>
              <a:solidFill>
                <a:srgbClr val="005EA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>
                <a:spcAft>
                  <a:spcPts val="1800"/>
                </a:spcAft>
              </a:pPr>
              <a:r>
                <a:rPr lang="ca-ES" sz="2000" b="1" spc="-1" dirty="0">
                  <a:solidFill>
                    <a:srgbClr val="005EA4"/>
                  </a:solidFill>
                  <a:latin typeface="Verdana"/>
                  <a:ea typeface="Verdana"/>
                </a:rPr>
                <a:t>ANALITZAR</a:t>
              </a: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organitzar la informació, mostrar relacions entre conceptes i teories</a:t>
              </a:r>
            </a:p>
          </p:txBody>
        </p:sp>
        <p:sp>
          <p:nvSpPr>
            <p:cNvPr id="122" name="CustomShape 5"/>
            <p:cNvSpPr/>
            <p:nvPr/>
          </p:nvSpPr>
          <p:spPr>
            <a:xfrm>
              <a:off x="4787280" y="4689360"/>
              <a:ext cx="3528720" cy="1619640"/>
            </a:xfrm>
            <a:prstGeom prst="rect">
              <a:avLst/>
            </a:prstGeom>
            <a:ln>
              <a:solidFill>
                <a:srgbClr val="005EA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>
                <a:spcAft>
                  <a:spcPts val="2401"/>
                </a:spcAft>
              </a:pPr>
              <a:r>
                <a:rPr lang="ca-ES" sz="2000" b="1" spc="-1" dirty="0">
                  <a:solidFill>
                    <a:srgbClr val="005EA4"/>
                  </a:solidFill>
                  <a:latin typeface="Verdana"/>
                  <a:ea typeface="Verdana"/>
                </a:rPr>
                <a:t>INTERPRETAR</a:t>
              </a: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principals idees, judicis</a:t>
              </a:r>
            </a:p>
            <a:p>
              <a:pPr algn="ctr">
                <a:lnSpc>
                  <a:spcPct val="100000"/>
                </a:lnSpc>
              </a:pPr>
              <a:r>
                <a:rPr lang="ca-ES" spc="-1" dirty="0">
                  <a:solidFill>
                    <a:srgbClr val="4D4D4D"/>
                  </a:solidFill>
                  <a:latin typeface="Verdana"/>
                  <a:ea typeface="Verdana"/>
                </a:rPr>
                <a:t> de valor fonamentats</a:t>
              </a:r>
            </a:p>
          </p:txBody>
        </p:sp>
        <p:sp>
          <p:nvSpPr>
            <p:cNvPr id="123" name="CustomShape 6"/>
            <p:cNvSpPr/>
            <p:nvPr/>
          </p:nvSpPr>
          <p:spPr>
            <a:xfrm>
              <a:off x="825840" y="1992960"/>
              <a:ext cx="7489080" cy="583321"/>
            </a:xfrm>
            <a:prstGeom prst="rect">
              <a:avLst/>
            </a:prstGeom>
            <a:solidFill>
              <a:srgbClr val="005E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1600" spc="-1" dirty="0">
                  <a:solidFill>
                    <a:srgbClr val="FFFFFF"/>
                  </a:solidFill>
                  <a:latin typeface="Verdana"/>
                  <a:ea typeface="Verdana"/>
                </a:rPr>
                <a:t>Mostrar raonadament les bases teòriques que sostenen el disseny</a:t>
              </a:r>
            </a:p>
            <a:p>
              <a:pPr algn="ctr">
                <a:lnSpc>
                  <a:spcPct val="100000"/>
                </a:lnSpc>
              </a:pPr>
              <a:r>
                <a:rPr lang="ca-ES" sz="1600" spc="-1" dirty="0">
                  <a:solidFill>
                    <a:srgbClr val="FFFFFF"/>
                  </a:solidFill>
                  <a:latin typeface="Verdana"/>
                  <a:ea typeface="Verdana"/>
                </a:rPr>
                <a:t>i elaboració del treball</a:t>
              </a:r>
              <a:endParaRPr lang="ca-ES" sz="1600" spc="-1" dirty="0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2386809" y="2492280"/>
            <a:ext cx="741636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2. Cerca d’informació: </a:t>
            </a:r>
          </a:p>
          <a:p>
            <a:pPr algn="ctr">
              <a:lnSpc>
                <a:spcPct val="100000"/>
              </a:lnSpc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eines i estratègies</a:t>
            </a: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 dirty="0">
                <a:solidFill>
                  <a:srgbClr val="4D4D4D"/>
                </a:solidFill>
                <a:latin typeface="Verdana"/>
                <a:ea typeface="Verdana"/>
              </a:rPr>
              <a:t>Operadors booleans</a:t>
            </a:r>
            <a:endParaRPr lang="ca-ES" sz="2400" spc="-1" dirty="0">
              <a:latin typeface="Arial"/>
            </a:endParaRPr>
          </a:p>
        </p:txBody>
      </p:sp>
      <p:grpSp>
        <p:nvGrpSpPr>
          <p:cNvPr id="2" name="Agrupa 1">
            <a:extLst>
              <a:ext uri="{FF2B5EF4-FFF2-40B4-BE49-F238E27FC236}">
                <a16:creationId xmlns:a16="http://schemas.microsoft.com/office/drawing/2014/main" id="{C7C73253-0031-4E9B-B961-000D80F22E31}"/>
              </a:ext>
            </a:extLst>
          </p:cNvPr>
          <p:cNvGrpSpPr/>
          <p:nvPr/>
        </p:nvGrpSpPr>
        <p:grpSpPr>
          <a:xfrm>
            <a:off x="2022117" y="2298600"/>
            <a:ext cx="8147160" cy="3473640"/>
            <a:chOff x="560520" y="2298600"/>
            <a:chExt cx="8147160" cy="3473640"/>
          </a:xfrm>
        </p:grpSpPr>
        <p:sp>
          <p:nvSpPr>
            <p:cNvPr id="132" name="CustomShape 2"/>
            <p:cNvSpPr/>
            <p:nvPr/>
          </p:nvSpPr>
          <p:spPr>
            <a:xfrm>
              <a:off x="805320" y="2298600"/>
              <a:ext cx="1728360" cy="395280"/>
            </a:xfrm>
            <a:prstGeom prst="rect">
              <a:avLst/>
            </a:prstGeom>
            <a:solidFill>
              <a:srgbClr val="005EA4"/>
            </a:solidFill>
            <a:ln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F2F2F2"/>
                  </a:solidFill>
                  <a:latin typeface="Verdana"/>
                  <a:ea typeface="Verdana"/>
                </a:rPr>
                <a:t>AND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133" name="CustomShape 3"/>
            <p:cNvSpPr/>
            <p:nvPr/>
          </p:nvSpPr>
          <p:spPr>
            <a:xfrm>
              <a:off x="3758040" y="2301840"/>
              <a:ext cx="1728360" cy="395280"/>
            </a:xfrm>
            <a:prstGeom prst="rect">
              <a:avLst/>
            </a:prstGeom>
            <a:solidFill>
              <a:srgbClr val="005EA4"/>
            </a:solidFill>
            <a:ln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F2F2F2"/>
                  </a:solidFill>
                  <a:latin typeface="Verdana"/>
                  <a:ea typeface="Verdana"/>
                </a:rPr>
                <a:t>OR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134" name="CustomShape 4"/>
            <p:cNvSpPr/>
            <p:nvPr/>
          </p:nvSpPr>
          <p:spPr>
            <a:xfrm>
              <a:off x="6711120" y="2298600"/>
              <a:ext cx="1726920" cy="395280"/>
            </a:xfrm>
            <a:prstGeom prst="rect">
              <a:avLst/>
            </a:prstGeom>
            <a:solidFill>
              <a:srgbClr val="005EA4"/>
            </a:solidFill>
            <a:ln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F2F2F2"/>
                  </a:solidFill>
                  <a:latin typeface="Verdana"/>
                  <a:ea typeface="Verdana"/>
                </a:rPr>
                <a:t>NOT</a:t>
              </a:r>
              <a:endParaRPr lang="ca-ES" sz="2000" spc="-1">
                <a:latin typeface="Arial"/>
              </a:endParaRPr>
            </a:p>
          </p:txBody>
        </p:sp>
        <p:grpSp>
          <p:nvGrpSpPr>
            <p:cNvPr id="135" name="Group 5"/>
            <p:cNvGrpSpPr/>
            <p:nvPr/>
          </p:nvGrpSpPr>
          <p:grpSpPr>
            <a:xfrm>
              <a:off x="3586320" y="3732120"/>
              <a:ext cx="2268000" cy="1381680"/>
              <a:chOff x="3586320" y="3732120"/>
              <a:chExt cx="2268000" cy="1381680"/>
            </a:xfrm>
          </p:grpSpPr>
          <p:sp>
            <p:nvSpPr>
              <p:cNvPr id="136" name="CustomShape 6"/>
              <p:cNvSpPr/>
              <p:nvPr/>
            </p:nvSpPr>
            <p:spPr>
              <a:xfrm>
                <a:off x="3586320" y="3746160"/>
                <a:ext cx="1511640" cy="1367640"/>
              </a:xfrm>
              <a:prstGeom prst="ellipse">
                <a:avLst/>
              </a:prstGeom>
              <a:solidFill>
                <a:srgbClr val="005EA4"/>
              </a:solidFill>
              <a:ln>
                <a:solidFill>
                  <a:srgbClr val="005E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es-ES"/>
              </a:p>
            </p:txBody>
          </p:sp>
          <p:sp>
            <p:nvSpPr>
              <p:cNvPr id="137" name="CustomShape 7"/>
              <p:cNvSpPr/>
              <p:nvPr/>
            </p:nvSpPr>
            <p:spPr>
              <a:xfrm>
                <a:off x="4342680" y="3732120"/>
                <a:ext cx="1511640" cy="1367640"/>
              </a:xfrm>
              <a:prstGeom prst="ellipse">
                <a:avLst/>
              </a:prstGeom>
              <a:solidFill>
                <a:srgbClr val="005EA4"/>
              </a:solidFill>
              <a:ln>
                <a:solidFill>
                  <a:srgbClr val="005E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/>
              <a:lstStyle/>
              <a:p>
                <a:endParaRPr lang="es-ES"/>
              </a:p>
            </p:txBody>
          </p:sp>
        </p:grpSp>
        <p:pic>
          <p:nvPicPr>
            <p:cNvPr id="138" name="Imatge 20"/>
            <p:cNvPicPr/>
            <p:nvPr/>
          </p:nvPicPr>
          <p:blipFill>
            <a:blip r:embed="rId3"/>
            <a:stretch/>
          </p:blipFill>
          <p:spPr>
            <a:xfrm>
              <a:off x="560520" y="3716280"/>
              <a:ext cx="2263320" cy="136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9" name="Imatge 21"/>
            <p:cNvPicPr/>
            <p:nvPr/>
          </p:nvPicPr>
          <p:blipFill>
            <a:blip r:embed="rId4"/>
            <a:stretch/>
          </p:blipFill>
          <p:spPr>
            <a:xfrm>
              <a:off x="6441120" y="3720960"/>
              <a:ext cx="2266560" cy="1387080"/>
            </a:xfrm>
            <a:prstGeom prst="rect">
              <a:avLst/>
            </a:prstGeom>
            <a:ln>
              <a:noFill/>
            </a:ln>
          </p:spPr>
        </p:pic>
        <p:sp>
          <p:nvSpPr>
            <p:cNvPr id="140" name="CustomShape 8"/>
            <p:cNvSpPr/>
            <p:nvPr/>
          </p:nvSpPr>
          <p:spPr>
            <a:xfrm>
              <a:off x="4365720" y="3713040"/>
              <a:ext cx="1584000" cy="143316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141" name="CustomShape 9"/>
            <p:cNvSpPr/>
            <p:nvPr/>
          </p:nvSpPr>
          <p:spPr>
            <a:xfrm>
              <a:off x="3560760" y="3716280"/>
              <a:ext cx="1584000" cy="143172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142" name="CustomShape 10"/>
            <p:cNvSpPr/>
            <p:nvPr/>
          </p:nvSpPr>
          <p:spPr>
            <a:xfrm>
              <a:off x="1087560" y="5460840"/>
              <a:ext cx="131040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ca-ES" sz="1400" b="1" spc="-1">
                  <a:solidFill>
                    <a:srgbClr val="004F8A"/>
                  </a:solidFill>
                  <a:latin typeface="Verdana"/>
                  <a:ea typeface="Verdana"/>
                </a:rPr>
                <a:t>Intersecció</a:t>
              </a:r>
              <a:endParaRPr lang="ca-ES" sz="1400" spc="-1">
                <a:latin typeface="Arial"/>
              </a:endParaRPr>
            </a:p>
          </p:txBody>
        </p:sp>
        <p:sp>
          <p:nvSpPr>
            <p:cNvPr id="143" name="CustomShape 11"/>
            <p:cNvSpPr/>
            <p:nvPr/>
          </p:nvSpPr>
          <p:spPr>
            <a:xfrm>
              <a:off x="4256640" y="5467320"/>
              <a:ext cx="63540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s-ES" sz="1400" b="1" spc="-1">
                  <a:solidFill>
                    <a:srgbClr val="004F8A"/>
                  </a:solidFill>
                  <a:latin typeface="Verdana"/>
                  <a:ea typeface="Verdana"/>
                </a:rPr>
                <a:t>Unió</a:t>
              </a:r>
              <a:endParaRPr lang="ca-ES" sz="1400" spc="-1">
                <a:latin typeface="Arial"/>
              </a:endParaRPr>
            </a:p>
          </p:txBody>
        </p:sp>
        <p:sp>
          <p:nvSpPr>
            <p:cNvPr id="144" name="CustomShape 12"/>
            <p:cNvSpPr/>
            <p:nvPr/>
          </p:nvSpPr>
          <p:spPr>
            <a:xfrm>
              <a:off x="7126920" y="5468760"/>
              <a:ext cx="98280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ca-ES" sz="1400" b="1" spc="-1">
                  <a:solidFill>
                    <a:srgbClr val="004F8A"/>
                  </a:solidFill>
                  <a:latin typeface="Verdana"/>
                  <a:ea typeface="Verdana"/>
                </a:rPr>
                <a:t>Negació</a:t>
              </a:r>
              <a:endParaRPr lang="ca-ES" sz="1400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Estratègia de cerca</a:t>
            </a:r>
            <a:endParaRPr lang="ca-ES" sz="2400" spc="-1"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4334802" y="1936800"/>
            <a:ext cx="35287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IDENTIFICAR</a:t>
            </a:r>
            <a:endParaRPr lang="ca-ES" sz="2000" spc="-1">
              <a:latin typeface="Arial"/>
            </a:endParaRPr>
          </a:p>
        </p:txBody>
      </p:sp>
      <p:grpSp>
        <p:nvGrpSpPr>
          <p:cNvPr id="2" name="Agrupa 1">
            <a:extLst>
              <a:ext uri="{FF2B5EF4-FFF2-40B4-BE49-F238E27FC236}">
                <a16:creationId xmlns:a16="http://schemas.microsoft.com/office/drawing/2014/main" id="{5956D2AC-B777-45D4-9597-A00D1578C7D7}"/>
              </a:ext>
            </a:extLst>
          </p:cNvPr>
          <p:cNvGrpSpPr/>
          <p:nvPr/>
        </p:nvGrpSpPr>
        <p:grpSpPr>
          <a:xfrm>
            <a:off x="1973195" y="2768760"/>
            <a:ext cx="8241840" cy="3384360"/>
            <a:chOff x="515880" y="2768760"/>
            <a:chExt cx="8241840" cy="3384360"/>
          </a:xfrm>
        </p:grpSpPr>
        <p:sp>
          <p:nvSpPr>
            <p:cNvPr id="148" name="CustomShape 3"/>
            <p:cNvSpPr/>
            <p:nvPr/>
          </p:nvSpPr>
          <p:spPr>
            <a:xfrm>
              <a:off x="646200" y="3019320"/>
              <a:ext cx="244764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b="1" spc="-1">
                  <a:solidFill>
                    <a:srgbClr val="4D4D4D"/>
                  </a:solidFill>
                  <a:latin typeface="Verdana"/>
                  <a:ea typeface="Verdana"/>
                </a:rPr>
                <a:t>Conceptes clau</a:t>
              </a:r>
              <a:endParaRPr lang="ca-ES" spc="-1">
                <a:latin typeface="Arial"/>
              </a:endParaRPr>
            </a:p>
          </p:txBody>
        </p:sp>
        <p:sp>
          <p:nvSpPr>
            <p:cNvPr id="149" name="CustomShape 4"/>
            <p:cNvSpPr/>
            <p:nvPr/>
          </p:nvSpPr>
          <p:spPr>
            <a:xfrm>
              <a:off x="3305160" y="3019320"/>
              <a:ext cx="264744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b="1" spc="-1">
                  <a:solidFill>
                    <a:srgbClr val="4D4D4D"/>
                  </a:solidFill>
                  <a:latin typeface="Verdana"/>
                  <a:ea typeface="Verdana"/>
                </a:rPr>
                <a:t>Tipus d’informació</a:t>
              </a:r>
              <a:endParaRPr lang="ca-ES" spc="-1">
                <a:latin typeface="Arial"/>
              </a:endParaRPr>
            </a:p>
          </p:txBody>
        </p:sp>
        <p:sp>
          <p:nvSpPr>
            <p:cNvPr id="150" name="CustomShape 5"/>
            <p:cNvSpPr/>
            <p:nvPr/>
          </p:nvSpPr>
          <p:spPr>
            <a:xfrm>
              <a:off x="6072120" y="3019320"/>
              <a:ext cx="266364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b="1" spc="-1">
                  <a:solidFill>
                    <a:srgbClr val="4D4D4D"/>
                  </a:solidFill>
                  <a:latin typeface="Verdana"/>
                  <a:ea typeface="Verdana"/>
                </a:rPr>
                <a:t>Fonts d’informació</a:t>
              </a:r>
              <a:endParaRPr lang="ca-ES" spc="-1">
                <a:latin typeface="Arial"/>
              </a:endParaRPr>
            </a:p>
          </p:txBody>
        </p:sp>
        <p:sp>
          <p:nvSpPr>
            <p:cNvPr id="151" name="CustomShape 6"/>
            <p:cNvSpPr/>
            <p:nvPr/>
          </p:nvSpPr>
          <p:spPr>
            <a:xfrm>
              <a:off x="754200" y="4307040"/>
              <a:ext cx="2231640" cy="8295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Paraules clau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Sinònims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Termes alternatius</a:t>
              </a:r>
              <a:endParaRPr lang="ca-ES" sz="1600" spc="-1">
                <a:latin typeface="Arial"/>
              </a:endParaRPr>
            </a:p>
          </p:txBody>
        </p:sp>
        <p:sp>
          <p:nvSpPr>
            <p:cNvPr id="152" name="CustomShape 7"/>
            <p:cNvSpPr/>
            <p:nvPr/>
          </p:nvSpPr>
          <p:spPr>
            <a:xfrm>
              <a:off x="3270240" y="4002120"/>
              <a:ext cx="2647440" cy="132198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Nivell de contingut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Tipologia de dades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Abast cronològic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Abast social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Abast geogràfic</a:t>
              </a:r>
              <a:endParaRPr lang="ca-ES" sz="1600" spc="-1">
                <a:latin typeface="Arial"/>
              </a:endParaRPr>
            </a:p>
          </p:txBody>
        </p:sp>
        <p:sp>
          <p:nvSpPr>
            <p:cNvPr id="153" name="CustomShape 8"/>
            <p:cNvSpPr/>
            <p:nvPr/>
          </p:nvSpPr>
          <p:spPr>
            <a:xfrm>
              <a:off x="6154560" y="4307040"/>
              <a:ext cx="2476080" cy="8295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Catàlegs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Bases de dades</a:t>
              </a:r>
              <a:endParaRPr lang="ca-ES" sz="1600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004F8A"/>
                  </a:solidFill>
                  <a:latin typeface="Verdana"/>
                  <a:ea typeface="Verdana"/>
                </a:rPr>
                <a:t>Internet</a:t>
              </a:r>
              <a:endParaRPr lang="ca-ES" sz="1600" spc="-1">
                <a:latin typeface="Arial"/>
              </a:endParaRPr>
            </a:p>
          </p:txBody>
        </p:sp>
        <p:sp>
          <p:nvSpPr>
            <p:cNvPr id="154" name="CustomShape 9"/>
            <p:cNvSpPr/>
            <p:nvPr/>
          </p:nvSpPr>
          <p:spPr>
            <a:xfrm>
              <a:off x="515880" y="2768760"/>
              <a:ext cx="2707920" cy="3384360"/>
            </a:xfrm>
            <a:prstGeom prst="rect">
              <a:avLst/>
            </a:prstGeom>
            <a:noFill/>
            <a:ln>
              <a:solidFill>
                <a:srgbClr val="005E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155" name="CustomShape 10"/>
            <p:cNvSpPr/>
            <p:nvPr/>
          </p:nvSpPr>
          <p:spPr>
            <a:xfrm>
              <a:off x="3276720" y="2768760"/>
              <a:ext cx="2707920" cy="3384360"/>
            </a:xfrm>
            <a:prstGeom prst="rect">
              <a:avLst/>
            </a:prstGeom>
            <a:noFill/>
            <a:ln>
              <a:solidFill>
                <a:srgbClr val="005E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156" name="CustomShape 11"/>
            <p:cNvSpPr/>
            <p:nvPr/>
          </p:nvSpPr>
          <p:spPr>
            <a:xfrm>
              <a:off x="6049800" y="2768760"/>
              <a:ext cx="2707920" cy="3384360"/>
            </a:xfrm>
            <a:prstGeom prst="rect">
              <a:avLst/>
            </a:prstGeom>
            <a:noFill/>
            <a:ln>
              <a:solidFill>
                <a:srgbClr val="005E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</a:t>
            </a:r>
            <a:endParaRPr lang="ca-ES" sz="2400" spc="-1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4988640" y="6145560"/>
            <a:ext cx="221400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http://cercabib.ub.edu</a:t>
            </a:r>
            <a:endParaRPr lang="ca-ES" sz="1400" spc="-1" dirty="0">
              <a:latin typeface="Arial"/>
            </a:endParaRPr>
          </a:p>
        </p:txBody>
      </p:sp>
      <p:sp>
        <p:nvSpPr>
          <p:cNvPr id="159" name="CustomShape 3"/>
          <p:cNvSpPr/>
          <p:nvPr/>
        </p:nvSpPr>
        <p:spPr>
          <a:xfrm>
            <a:off x="4334802" y="1936800"/>
            <a:ext cx="35287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CERCABIB</a:t>
            </a:r>
            <a:endParaRPr lang="ca-ES" sz="2000" spc="-1">
              <a:latin typeface="Arial"/>
            </a:endParaRPr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233" y="2996953"/>
            <a:ext cx="8037537" cy="21448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</a:t>
            </a:r>
            <a:endParaRPr lang="ca-ES" sz="2400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3843840" y="6145560"/>
            <a:ext cx="464688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https://vocabularis.crai.ub.edu/ca/thub</a:t>
            </a:r>
            <a:endParaRPr lang="ca-ES" sz="1400" spc="-1" dirty="0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4334802" y="1936800"/>
            <a:ext cx="35287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TESAURUS</a:t>
            </a:r>
            <a:endParaRPr lang="ca-ES" sz="2000" spc="-1">
              <a:latin typeface="Arial"/>
            </a:endParaRPr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762" y="2876857"/>
            <a:ext cx="8038800" cy="21162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</a:t>
            </a:r>
            <a:endParaRPr lang="ca-ES" sz="2400" spc="-1"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4979327" y="6156238"/>
            <a:ext cx="2233345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defRPr/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http://cercabib.ub.edu</a:t>
            </a:r>
            <a:endPara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7" name="CustomShape 3"/>
          <p:cNvSpPr/>
          <p:nvPr/>
        </p:nvSpPr>
        <p:spPr>
          <a:xfrm>
            <a:off x="4334802" y="1947240"/>
            <a:ext cx="3528720" cy="398655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 dirty="0">
                <a:solidFill>
                  <a:srgbClr val="F2F2F2"/>
                </a:solidFill>
                <a:latin typeface="Verdana"/>
                <a:ea typeface="Verdana"/>
              </a:rPr>
              <a:t>CCUC / </a:t>
            </a:r>
            <a:r>
              <a:rPr lang="ca-ES" sz="2000" b="1" spc="-1" dirty="0" err="1">
                <a:solidFill>
                  <a:srgbClr val="F2F2F2"/>
                </a:solidFill>
                <a:latin typeface="Verdana"/>
                <a:ea typeface="Verdana"/>
              </a:rPr>
              <a:t>Cercabib</a:t>
            </a:r>
            <a:r>
              <a:rPr lang="ca-ES" sz="2000" b="1" spc="-1" dirty="0">
                <a:solidFill>
                  <a:srgbClr val="F2F2F2"/>
                </a:solidFill>
                <a:latin typeface="Verdana"/>
                <a:ea typeface="Verdana"/>
              </a:rPr>
              <a:t> </a:t>
            </a: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i més</a:t>
            </a:r>
            <a:endParaRPr lang="ca-ES" sz="2000" spc="-1" dirty="0">
              <a:latin typeface="Arial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DB764A14-55EE-4BA8-ADD5-9D6D3AA4E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27" y="2622199"/>
            <a:ext cx="10259146" cy="296752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4027926" y="1936800"/>
            <a:ext cx="41353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MULTIDISCIPLINÀRIES</a:t>
            </a:r>
            <a:endParaRPr lang="ca-ES" sz="2000" spc="-1"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CRAI: Bases de dades</a:t>
            </a:r>
            <a:endParaRPr lang="ca-ES" sz="2400" spc="-1">
              <a:latin typeface="Arial"/>
            </a:endParaRPr>
          </a:p>
        </p:txBody>
      </p:sp>
      <p:pic>
        <p:nvPicPr>
          <p:cNvPr id="11" name="Imatge 10">
            <a:hlinkClick r:id="rId2"/>
            <a:extLst>
              <a:ext uri="{FF2B5EF4-FFF2-40B4-BE49-F238E27FC236}">
                <a16:creationId xmlns:a16="http://schemas.microsoft.com/office/drawing/2014/main" id="{31E2BF70-048E-4FBF-A4AE-F9A5909A7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264" y="3290000"/>
            <a:ext cx="1541471" cy="1541471"/>
          </a:xfrm>
          <a:prstGeom prst="rect">
            <a:avLst/>
          </a:prstGeom>
        </p:spPr>
      </p:pic>
      <p:pic>
        <p:nvPicPr>
          <p:cNvPr id="12" name="Imatge 11">
            <a:hlinkClick r:id="rId4"/>
            <a:extLst>
              <a:ext uri="{FF2B5EF4-FFF2-40B4-BE49-F238E27FC236}">
                <a16:creationId xmlns:a16="http://schemas.microsoft.com/office/drawing/2014/main" id="{8A628F13-F6C4-407F-8617-B03A13401D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3685532"/>
            <a:ext cx="2964653" cy="851389"/>
          </a:xfrm>
          <a:prstGeom prst="rect">
            <a:avLst/>
          </a:prstGeom>
        </p:spPr>
      </p:pic>
      <p:pic>
        <p:nvPicPr>
          <p:cNvPr id="13" name="Imatge 12">
            <a:hlinkClick r:id="rId6"/>
            <a:extLst>
              <a:ext uri="{FF2B5EF4-FFF2-40B4-BE49-F238E27FC236}">
                <a16:creationId xmlns:a16="http://schemas.microsoft.com/office/drawing/2014/main" id="{1A3D0B09-F31C-4025-9D5A-EC89DCCA1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2834810"/>
            <a:ext cx="2552834" cy="255283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CRAI: Bases de dades</a:t>
            </a:r>
            <a:endParaRPr lang="ca-ES" sz="2400" spc="-1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4027926" y="1936800"/>
            <a:ext cx="41353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ESPECIALITZADES</a:t>
            </a:r>
            <a:endParaRPr lang="ca-ES" sz="2000" spc="-1">
              <a:latin typeface="Arial"/>
            </a:endParaRPr>
          </a:p>
        </p:txBody>
      </p:sp>
      <p:pic>
        <p:nvPicPr>
          <p:cNvPr id="4" name="Imatge 3">
            <a:hlinkClick r:id="rId2"/>
            <a:extLst>
              <a:ext uri="{FF2B5EF4-FFF2-40B4-BE49-F238E27FC236}">
                <a16:creationId xmlns:a16="http://schemas.microsoft.com/office/drawing/2014/main" id="{D627F199-E6A5-59E4-1CBC-9E8BAAD625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344" y="3766730"/>
            <a:ext cx="3028339" cy="600060"/>
          </a:xfrm>
          <a:prstGeom prst="rect">
            <a:avLst/>
          </a:prstGeom>
        </p:spPr>
      </p:pic>
      <p:pic>
        <p:nvPicPr>
          <p:cNvPr id="5" name="Imatge 4">
            <a:hlinkClick r:id="rId4"/>
            <a:extLst>
              <a:ext uri="{FF2B5EF4-FFF2-40B4-BE49-F238E27FC236}">
                <a16:creationId xmlns:a16="http://schemas.microsoft.com/office/drawing/2014/main" id="{C71A606B-02BE-24E0-2C9B-DFD41FCDFC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8" y="3142374"/>
            <a:ext cx="2376264" cy="455355"/>
          </a:xfrm>
          <a:prstGeom prst="rect">
            <a:avLst/>
          </a:prstGeom>
        </p:spPr>
      </p:pic>
      <p:pic>
        <p:nvPicPr>
          <p:cNvPr id="6" name="Imatge 5">
            <a:hlinkClick r:id="rId6"/>
            <a:extLst>
              <a:ext uri="{FF2B5EF4-FFF2-40B4-BE49-F238E27FC236}">
                <a16:creationId xmlns:a16="http://schemas.microsoft.com/office/drawing/2014/main" id="{07004FEE-4744-797F-6B70-74D9696C50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63" y="4717015"/>
            <a:ext cx="1224136" cy="751831"/>
          </a:xfrm>
          <a:prstGeom prst="rect">
            <a:avLst/>
          </a:prstGeom>
        </p:spPr>
      </p:pic>
      <p:pic>
        <p:nvPicPr>
          <p:cNvPr id="7" name="Imatge 6">
            <a:hlinkClick r:id="rId8"/>
            <a:extLst>
              <a:ext uri="{FF2B5EF4-FFF2-40B4-BE49-F238E27FC236}">
                <a16:creationId xmlns:a16="http://schemas.microsoft.com/office/drawing/2014/main" id="{B3B077E8-D33C-2ADB-2ECB-098E89C079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30" y="2772448"/>
            <a:ext cx="2771800" cy="673119"/>
          </a:xfrm>
          <a:prstGeom prst="rect">
            <a:avLst/>
          </a:prstGeom>
        </p:spPr>
      </p:pic>
      <p:pic>
        <p:nvPicPr>
          <p:cNvPr id="8" name="Imatge 7">
            <a:hlinkClick r:id="rId10"/>
            <a:extLst>
              <a:ext uri="{FF2B5EF4-FFF2-40B4-BE49-F238E27FC236}">
                <a16:creationId xmlns:a16="http://schemas.microsoft.com/office/drawing/2014/main" id="{550869F7-B8EC-63AC-48EB-F023FE02C8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8476" y="4439986"/>
            <a:ext cx="3290276" cy="342182"/>
          </a:xfrm>
          <a:prstGeom prst="rect">
            <a:avLst/>
          </a:prstGeom>
        </p:spPr>
      </p:pic>
      <p:pic>
        <p:nvPicPr>
          <p:cNvPr id="9" name="Imatge 8" descr="Imatge que conté Font, logotip, Gràfics, text&#10;&#10;Descripció generada automàticament">
            <a:hlinkClick r:id="rId12"/>
            <a:extLst>
              <a:ext uri="{FF2B5EF4-FFF2-40B4-BE49-F238E27FC236}">
                <a16:creationId xmlns:a16="http://schemas.microsoft.com/office/drawing/2014/main" id="{D65C96FB-B2AE-5F68-DBA8-2E62D0F97A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54527" y="5159498"/>
            <a:ext cx="2758098" cy="6225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CRAI: Bases de dades</a:t>
            </a:r>
            <a:endParaRPr lang="ca-ES" sz="2400" spc="-1"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4027926" y="1936800"/>
            <a:ext cx="41353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SCOPUS</a:t>
            </a:r>
            <a:endParaRPr lang="ca-ES" sz="2000" spc="-1">
              <a:latin typeface="Arial"/>
            </a:endParaRP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7D33B7FC-287D-41C3-9C35-65F278CD2651}"/>
              </a:ext>
            </a:extLst>
          </p:cNvPr>
          <p:cNvSpPr txBox="1"/>
          <p:nvPr/>
        </p:nvSpPr>
        <p:spPr>
          <a:xfrm>
            <a:off x="5004195" y="6145412"/>
            <a:ext cx="218361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https://bit.ly/2VfYiBm</a:t>
            </a:r>
            <a:endPara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Imatge 1">
            <a:extLst>
              <a:ext uri="{FF2B5EF4-FFF2-40B4-BE49-F238E27FC236}">
                <a16:creationId xmlns:a16="http://schemas.microsoft.com/office/drawing/2014/main" id="{6D472BF9-2DF0-4967-9512-51F11ACC6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960" y="2573661"/>
            <a:ext cx="7945717" cy="30160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CRAI: Bases de dades</a:t>
            </a:r>
            <a:endParaRPr lang="ca-ES" sz="2400" spc="-1"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4027926" y="1936800"/>
            <a:ext cx="41353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WEB OF SCIENCE</a:t>
            </a:r>
            <a:endParaRPr lang="ca-ES" sz="2000" spc="-1">
              <a:latin typeface="Arial"/>
            </a:endParaRP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7D4661EC-C5F5-43E9-B4A8-A264D36DD1B4}"/>
              </a:ext>
            </a:extLst>
          </p:cNvPr>
          <p:cNvSpPr txBox="1"/>
          <p:nvPr/>
        </p:nvSpPr>
        <p:spPr>
          <a:xfrm>
            <a:off x="4952090" y="6145412"/>
            <a:ext cx="228780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https://bit.ly/3gZ6Rbw</a:t>
            </a:r>
            <a:endPara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Imatge 1">
            <a:extLst>
              <a:ext uri="{FF2B5EF4-FFF2-40B4-BE49-F238E27FC236}">
                <a16:creationId xmlns:a16="http://schemas.microsoft.com/office/drawing/2014/main" id="{46E1DACC-D949-4DE0-992E-AAB2F8D3A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497" y="2544480"/>
            <a:ext cx="8055006" cy="33726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Recursos del CRAI: Bases de dades</a:t>
            </a:r>
            <a:endParaRPr lang="ca-ES" sz="2400" spc="-1"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4027926" y="1936800"/>
            <a:ext cx="41353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FACTIVA</a:t>
            </a:r>
            <a:endParaRPr lang="ca-ES" sz="2000" spc="-1">
              <a:latin typeface="Arial"/>
            </a:endParaRP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5ECF258-3CE5-4BE1-B962-3EF0E819A9F5}"/>
              </a:ext>
            </a:extLst>
          </p:cNvPr>
          <p:cNvSpPr txBox="1"/>
          <p:nvPr/>
        </p:nvSpPr>
        <p:spPr>
          <a:xfrm>
            <a:off x="4993143" y="6069529"/>
            <a:ext cx="234859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https://bit.ly/3mZCEMZ</a:t>
            </a:r>
            <a:endPara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C083D5A8-139C-4947-A0D3-819EB0398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062" y="2607795"/>
            <a:ext cx="9031048" cy="318601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Accés obert</a:t>
            </a:r>
            <a:endParaRPr lang="ca-ES" sz="2400" spc="-1">
              <a:latin typeface="Arial"/>
            </a:endParaRPr>
          </a:p>
        </p:txBody>
      </p:sp>
      <p:grpSp>
        <p:nvGrpSpPr>
          <p:cNvPr id="2" name="Agrupa 1">
            <a:extLst>
              <a:ext uri="{FF2B5EF4-FFF2-40B4-BE49-F238E27FC236}">
                <a16:creationId xmlns:a16="http://schemas.microsoft.com/office/drawing/2014/main" id="{6ABB44DA-77E2-4417-9D08-34E3F64F9780}"/>
              </a:ext>
            </a:extLst>
          </p:cNvPr>
          <p:cNvGrpSpPr/>
          <p:nvPr/>
        </p:nvGrpSpPr>
        <p:grpSpPr>
          <a:xfrm>
            <a:off x="2244490" y="2276640"/>
            <a:ext cx="7705440" cy="3600000"/>
            <a:chOff x="826920" y="2276640"/>
            <a:chExt cx="7705440" cy="3600000"/>
          </a:xfrm>
        </p:grpSpPr>
        <p:pic>
          <p:nvPicPr>
            <p:cNvPr id="198" name="Picture 2" descr="http://www.ub.edu/web/ub/galeries/imatges/noticies/2012/03/logo-acces-obert.jpg"/>
            <p:cNvPicPr/>
            <p:nvPr/>
          </p:nvPicPr>
          <p:blipFill>
            <a:blip r:embed="rId2"/>
            <a:stretch/>
          </p:blipFill>
          <p:spPr>
            <a:xfrm>
              <a:off x="826920" y="2276640"/>
              <a:ext cx="3600000" cy="360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99" name="CustomShape 2"/>
            <p:cNvSpPr/>
            <p:nvPr/>
          </p:nvSpPr>
          <p:spPr>
            <a:xfrm>
              <a:off x="4932360" y="2276640"/>
              <a:ext cx="3600000" cy="3600000"/>
            </a:xfrm>
            <a:prstGeom prst="rect">
              <a:avLst/>
            </a:prstGeom>
            <a:noFill/>
            <a:ln>
              <a:solidFill>
                <a:srgbClr val="005E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200" name="CustomShape 3"/>
            <p:cNvSpPr/>
            <p:nvPr/>
          </p:nvSpPr>
          <p:spPr>
            <a:xfrm>
              <a:off x="5076720" y="2676600"/>
              <a:ext cx="3311280" cy="27993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Calibri"/>
                </a:rPr>
                <a:t>... entenem com a </a:t>
              </a:r>
              <a:r>
                <a:rPr lang="ca-ES" sz="1600" i="1" spc="-1" dirty="0">
                  <a:solidFill>
                    <a:srgbClr val="4D4D4D"/>
                  </a:solidFill>
                  <a:latin typeface="Calibri"/>
                </a:rPr>
                <a:t>open </a:t>
              </a:r>
              <a:r>
                <a:rPr lang="ca-ES" sz="1600" i="1" spc="-1" dirty="0" err="1">
                  <a:solidFill>
                    <a:srgbClr val="4D4D4D"/>
                  </a:solidFill>
                  <a:latin typeface="Calibri"/>
                </a:rPr>
                <a:t>access</a:t>
              </a:r>
              <a:endParaRPr lang="ca-ES" sz="1600" i="1" spc="-1" dirty="0">
                <a:solidFill>
                  <a:srgbClr val="4D4D4D"/>
                </a:solidFill>
                <a:latin typeface="Calibri"/>
              </a:endParaRPr>
            </a:p>
            <a:p>
              <a:pPr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Calibri"/>
                </a:rPr>
                <a:t>la disponibilitat gratuïta a la xarxa, permetent-ne a qualsevol usuari</a:t>
              </a:r>
            </a:p>
            <a:p>
              <a:pPr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Calibri"/>
                </a:rPr>
                <a:t>la lectura, la descàrrega, la còpia, </a:t>
              </a:r>
            </a:p>
            <a:p>
              <a:pPr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Calibri"/>
                </a:rPr>
                <a:t>la distribució, la impressió, la cerca</a:t>
              </a:r>
            </a:p>
            <a:p>
              <a:pPr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Calibri"/>
                </a:rPr>
                <a:t>o l'ús per a qualsevol propòsit legal, sense cap mena de barrera econòmica, legal o tècnica...</a:t>
              </a:r>
              <a:endParaRPr lang="ca-ES" sz="1600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ca-ES" sz="1600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ca-ES" sz="1600" spc="-1" dirty="0">
                <a:latin typeface="Arial"/>
              </a:endParaRPr>
            </a:p>
            <a:p>
              <a:pPr algn="r">
                <a:lnSpc>
                  <a:spcPct val="100000"/>
                </a:lnSpc>
              </a:pPr>
              <a:r>
                <a:rPr lang="ca-ES" sz="1600" i="1" spc="-1" dirty="0">
                  <a:solidFill>
                    <a:srgbClr val="4D4D4D"/>
                  </a:solidFill>
                  <a:latin typeface="Calibri"/>
                </a:rPr>
                <a:t>Manifest de Budapest, febrer 2002</a:t>
              </a:r>
              <a:endParaRPr lang="ca-ES" sz="1600" spc="-1" dirty="0">
                <a:latin typeface="Arial"/>
              </a:endParaRPr>
            </a:p>
          </p:txBody>
        </p:sp>
      </p:grpSp>
      <p:sp>
        <p:nvSpPr>
          <p:cNvPr id="201" name="CustomShape 4"/>
          <p:cNvSpPr/>
          <p:nvPr/>
        </p:nvSpPr>
        <p:spPr>
          <a:xfrm>
            <a:off x="3997200" y="6145560"/>
            <a:ext cx="43401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>
                <a:solidFill>
                  <a:srgbClr val="0563C1"/>
                </a:solidFill>
                <a:latin typeface="Verdana"/>
                <a:ea typeface="Verdana"/>
                <a:hlinkClick r:id="rId3"/>
              </a:rPr>
              <a:t>http://www.budapestopenaccessinitiative.org/</a:t>
            </a:r>
            <a:endParaRPr lang="ca-ES" sz="1400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Accés obert</a:t>
            </a:r>
            <a:endParaRPr lang="ca-ES" sz="2400" spc="-1">
              <a:latin typeface="Arial"/>
            </a:endParaRPr>
          </a:p>
        </p:txBody>
      </p:sp>
      <p:pic>
        <p:nvPicPr>
          <p:cNvPr id="203" name="Imatge 1"/>
          <p:cNvPicPr/>
          <p:nvPr/>
        </p:nvPicPr>
        <p:blipFill>
          <a:blip r:embed="rId2"/>
          <a:srcRect l="12000" t="32499" r="27989" b="37489"/>
          <a:stretch/>
        </p:blipFill>
        <p:spPr>
          <a:xfrm>
            <a:off x="2493549" y="2781360"/>
            <a:ext cx="7200720" cy="2879280"/>
          </a:xfrm>
          <a:prstGeom prst="rect">
            <a:avLst/>
          </a:prstGeom>
          <a:ln>
            <a:noFill/>
          </a:ln>
        </p:spPr>
      </p:pic>
      <p:sp>
        <p:nvSpPr>
          <p:cNvPr id="204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CREATIVE COMMONS</a:t>
            </a:r>
            <a:endParaRPr lang="ca-ES" sz="2000" spc="-1">
              <a:latin typeface="Arial"/>
            </a:endParaRPr>
          </a:p>
        </p:txBody>
      </p:sp>
      <p:sp>
        <p:nvSpPr>
          <p:cNvPr id="205" name="CustomShape 3"/>
          <p:cNvSpPr/>
          <p:nvPr/>
        </p:nvSpPr>
        <p:spPr>
          <a:xfrm>
            <a:off x="3961920" y="6105600"/>
            <a:ext cx="441036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>
                <a:solidFill>
                  <a:srgbClr val="0563C1"/>
                </a:solidFill>
                <a:latin typeface="Verdana"/>
                <a:ea typeface="Verdana"/>
                <a:hlinkClick r:id="rId3"/>
              </a:rPr>
              <a:t>http://creativecommons.org/licenses/?lang=ca</a:t>
            </a:r>
            <a:endParaRPr lang="ca-ES" sz="1400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L’accés obert a la Universitat de Barcelona</a:t>
            </a:r>
            <a:endParaRPr lang="ca-ES" sz="2400" spc="-1"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DIPÒSIT DIGITAL</a:t>
            </a:r>
            <a:endParaRPr lang="ca-ES" sz="2000" spc="-1">
              <a:latin typeface="Arial"/>
            </a:endParaRPr>
          </a:p>
        </p:txBody>
      </p:sp>
      <p:sp>
        <p:nvSpPr>
          <p:cNvPr id="208" name="CustomShape 3"/>
          <p:cNvSpPr/>
          <p:nvPr/>
        </p:nvSpPr>
        <p:spPr>
          <a:xfrm>
            <a:off x="5057553" y="6164279"/>
            <a:ext cx="207689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http://diposit.ub.edu</a:t>
            </a:r>
            <a:endParaRPr lang="ca-ES" sz="1400" spc="-1" dirty="0"/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C1EFFF61-AEC3-4AA7-9782-2661FBEA6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458" y="2559206"/>
            <a:ext cx="6983083" cy="337794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5101320" y="6145560"/>
            <a:ext cx="19886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u="sng" spc="-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http://www.tdx.cat/</a:t>
            </a:r>
            <a:endParaRPr lang="ca-ES" sz="1400" spc="-1"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L’accés obert a la Universitat de Barcelona</a:t>
            </a:r>
            <a:endParaRPr lang="ca-ES" sz="2400" spc="-1">
              <a:latin typeface="Arial"/>
            </a:endParaRPr>
          </a:p>
        </p:txBody>
      </p:sp>
      <p:sp>
        <p:nvSpPr>
          <p:cNvPr id="213" name="CustomShape 3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TDX</a:t>
            </a:r>
            <a:endParaRPr lang="ca-ES" sz="2000" spc="-1">
              <a:latin typeface="Arial"/>
            </a:endParaRPr>
          </a:p>
        </p:txBody>
      </p:sp>
      <p:pic>
        <p:nvPicPr>
          <p:cNvPr id="2" name="Imatge 1">
            <a:extLst>
              <a:ext uri="{FF2B5EF4-FFF2-40B4-BE49-F238E27FC236}">
                <a16:creationId xmlns:a16="http://schemas.microsoft.com/office/drawing/2014/main" id="{E6F7523C-44D3-4475-B485-47CCE5E4C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276" y="2544480"/>
            <a:ext cx="6623647" cy="34916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 Open Access (OA)</a:t>
            </a:r>
            <a:endParaRPr lang="ca-ES" sz="2400" spc="-1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4334802" y="19170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DOAJ</a:t>
            </a:r>
            <a:endParaRPr lang="ca-ES" sz="2000" spc="-1">
              <a:latin typeface="Arial"/>
            </a:endParaRPr>
          </a:p>
        </p:txBody>
      </p:sp>
      <p:sp>
        <p:nvSpPr>
          <p:cNvPr id="216" name="CustomShape 3"/>
          <p:cNvSpPr/>
          <p:nvPr/>
        </p:nvSpPr>
        <p:spPr>
          <a:xfrm>
            <a:off x="5312280" y="6171197"/>
            <a:ext cx="17096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https://doaj.org/</a:t>
            </a:r>
            <a:endParaRPr lang="ca-ES" sz="1400" spc="-1">
              <a:latin typeface="Arial"/>
            </a:endParaRPr>
          </a:p>
        </p:txBody>
      </p:sp>
      <p:pic>
        <p:nvPicPr>
          <p:cNvPr id="2" name="Imatge 1">
            <a:extLst>
              <a:ext uri="{FF2B5EF4-FFF2-40B4-BE49-F238E27FC236}">
                <a16:creationId xmlns:a16="http://schemas.microsoft.com/office/drawing/2014/main" id="{89553F8B-74DC-4D2C-AE49-7F51ABABD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225" y="2645929"/>
            <a:ext cx="8261750" cy="35252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 OA</a:t>
            </a:r>
            <a:endParaRPr lang="ca-ES" sz="2400" spc="-1"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GOOGLE ACADÈMIC</a:t>
            </a:r>
            <a:endParaRPr lang="ca-ES" sz="2000" spc="-1">
              <a:latin typeface="Arial"/>
            </a:endParaRPr>
          </a:p>
        </p:txBody>
      </p:sp>
      <p:sp>
        <p:nvSpPr>
          <p:cNvPr id="220" name="CustomShape 3"/>
          <p:cNvSpPr/>
          <p:nvPr/>
        </p:nvSpPr>
        <p:spPr>
          <a:xfrm>
            <a:off x="4828347" y="6128470"/>
            <a:ext cx="2677506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https://scholar.google.cat/</a:t>
            </a:r>
            <a:endParaRPr lang="ca-ES" sz="1400" spc="-1" dirty="0">
              <a:latin typeface="Arial"/>
            </a:endParaRPr>
          </a:p>
        </p:txBody>
      </p:sp>
      <p:pic>
        <p:nvPicPr>
          <p:cNvPr id="221" name="Imatge 2"/>
          <p:cNvPicPr/>
          <p:nvPr/>
        </p:nvPicPr>
        <p:blipFill>
          <a:blip r:embed="rId3"/>
          <a:stretch/>
        </p:blipFill>
        <p:spPr>
          <a:xfrm>
            <a:off x="2493549" y="2738160"/>
            <a:ext cx="7199640" cy="2774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 OA</a:t>
            </a:r>
            <a:endParaRPr lang="ca-ES" sz="2400" spc="-1"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 dirty="0">
                <a:solidFill>
                  <a:srgbClr val="F2F2F2"/>
                </a:solidFill>
                <a:latin typeface="Verdana"/>
                <a:ea typeface="Verdana"/>
              </a:rPr>
              <a:t>CORE</a:t>
            </a:r>
            <a:endParaRPr lang="ca-ES" sz="2000" spc="-1" dirty="0">
              <a:latin typeface="Arial"/>
            </a:endParaRPr>
          </a:p>
        </p:txBody>
      </p:sp>
      <p:sp>
        <p:nvSpPr>
          <p:cNvPr id="220" name="CustomShape 3"/>
          <p:cNvSpPr/>
          <p:nvPr/>
        </p:nvSpPr>
        <p:spPr>
          <a:xfrm>
            <a:off x="5143924" y="6128626"/>
            <a:ext cx="190415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https://core.ac.uk/</a:t>
            </a:r>
            <a:endParaRPr lang="ca-ES" sz="1400" spc="-1" dirty="0">
              <a:latin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8D4DB5-38F9-0498-4029-67D777917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940" y="2402781"/>
            <a:ext cx="7176120" cy="34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27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 OA</a:t>
            </a:r>
            <a:endParaRPr lang="ca-ES" sz="2400" spc="-1"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REDIB</a:t>
            </a:r>
            <a:endParaRPr lang="ca-ES" sz="2000" spc="-1">
              <a:latin typeface="Arial"/>
            </a:endParaRPr>
          </a:p>
        </p:txBody>
      </p:sp>
      <p:sp>
        <p:nvSpPr>
          <p:cNvPr id="224" name="CustomShape 3"/>
          <p:cNvSpPr/>
          <p:nvPr/>
        </p:nvSpPr>
        <p:spPr>
          <a:xfrm>
            <a:off x="5031120" y="6145560"/>
            <a:ext cx="220699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https://www.redib.org</a:t>
            </a:r>
            <a:endParaRPr lang="ca-ES" sz="1400" spc="-1" dirty="0">
              <a:latin typeface="Arial"/>
            </a:endParaRPr>
          </a:p>
        </p:txBody>
      </p:sp>
      <p:pic>
        <p:nvPicPr>
          <p:cNvPr id="2" name="Imatge 1">
            <a:extLst>
              <a:ext uri="{FF2B5EF4-FFF2-40B4-BE49-F238E27FC236}">
                <a16:creationId xmlns:a16="http://schemas.microsoft.com/office/drawing/2014/main" id="{5E04A7EE-2ECE-447B-B08E-961B1D878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324" y="2544480"/>
            <a:ext cx="9791352" cy="33910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RePEc</a:t>
            </a:r>
            <a:endParaRPr lang="ca-ES" sz="2000" spc="-1">
              <a:latin typeface="Arial"/>
            </a:endParaRPr>
          </a:p>
        </p:txBody>
      </p:sp>
      <p:sp>
        <p:nvSpPr>
          <p:cNvPr id="227" name="CustomShape 2"/>
          <p:cNvSpPr/>
          <p:nvPr/>
        </p:nvSpPr>
        <p:spPr>
          <a:xfrm>
            <a:off x="2350920" y="1268280"/>
            <a:ext cx="763236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 OA</a:t>
            </a:r>
            <a:endParaRPr lang="ca-ES" sz="24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2400" spc="-1">
              <a:latin typeface="Arial"/>
            </a:endParaRPr>
          </a:p>
        </p:txBody>
      </p:sp>
      <p:pic>
        <p:nvPicPr>
          <p:cNvPr id="228" name="Imatge 5"/>
          <p:cNvPicPr/>
          <p:nvPr/>
        </p:nvPicPr>
        <p:blipFill>
          <a:blip r:embed="rId2"/>
          <a:stretch/>
        </p:blipFill>
        <p:spPr>
          <a:xfrm>
            <a:off x="2858241" y="2549880"/>
            <a:ext cx="6479640" cy="3355200"/>
          </a:xfrm>
          <a:prstGeom prst="rect">
            <a:avLst/>
          </a:prstGeom>
          <a:ln>
            <a:noFill/>
          </a:ln>
        </p:spPr>
      </p:pic>
      <p:sp>
        <p:nvSpPr>
          <p:cNvPr id="229" name="CustomShape 3"/>
          <p:cNvSpPr/>
          <p:nvPr/>
        </p:nvSpPr>
        <p:spPr>
          <a:xfrm>
            <a:off x="5234160" y="6145560"/>
            <a:ext cx="17233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>
                <a:solidFill>
                  <a:srgbClr val="0563C1"/>
                </a:solidFill>
                <a:latin typeface="Verdana"/>
                <a:ea typeface="Verdana"/>
                <a:hlinkClick r:id="rId3"/>
              </a:rPr>
              <a:t>http://repec.org/</a:t>
            </a:r>
            <a:endParaRPr lang="ca-ES" sz="1400" spc="-1"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</a:t>
            </a:r>
            <a:endParaRPr lang="ca-ES" sz="2400" spc="-1">
              <a:latin typeface="Arial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DIALNET</a:t>
            </a:r>
            <a:endParaRPr lang="ca-ES" sz="2000" spc="-1">
              <a:latin typeface="Arial"/>
            </a:endParaRPr>
          </a:p>
        </p:txBody>
      </p:sp>
      <p:sp>
        <p:nvSpPr>
          <p:cNvPr id="232" name="CustomShape 3"/>
          <p:cNvSpPr/>
          <p:nvPr/>
        </p:nvSpPr>
        <p:spPr>
          <a:xfrm>
            <a:off x="4927440" y="6145560"/>
            <a:ext cx="2590687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https://dialnet.unirioja.es/</a:t>
            </a:r>
            <a:endParaRPr lang="ca-ES" sz="1400" spc="-1" dirty="0">
              <a:latin typeface="Arial"/>
            </a:endParaRPr>
          </a:p>
        </p:txBody>
      </p:sp>
      <p:pic>
        <p:nvPicPr>
          <p:cNvPr id="233" name="Imatge 4"/>
          <p:cNvPicPr/>
          <p:nvPr/>
        </p:nvPicPr>
        <p:blipFill>
          <a:blip r:embed="rId3"/>
          <a:stretch/>
        </p:blipFill>
        <p:spPr>
          <a:xfrm>
            <a:off x="3214039" y="2781000"/>
            <a:ext cx="5759640" cy="3094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Altres recursos</a:t>
            </a:r>
            <a:endParaRPr lang="ca-ES" sz="2400" spc="-1"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4334802" y="19368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ÍnDICEs CSIC</a:t>
            </a:r>
            <a:endParaRPr lang="ca-ES" sz="2000" spc="-1">
              <a:latin typeface="Arial"/>
            </a:endParaRPr>
          </a:p>
        </p:txBody>
      </p:sp>
      <p:sp>
        <p:nvSpPr>
          <p:cNvPr id="236" name="CustomShape 3"/>
          <p:cNvSpPr/>
          <p:nvPr/>
        </p:nvSpPr>
        <p:spPr>
          <a:xfrm>
            <a:off x="3378360" y="5315040"/>
            <a:ext cx="557820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buClr>
                <a:srgbClr val="4D4D4D"/>
              </a:buClr>
              <a:buFont typeface="Arial"/>
              <a:buChar char="•"/>
            </a:pPr>
            <a:r>
              <a:rPr lang="ca-ES" sz="1400" spc="-1" dirty="0">
                <a:solidFill>
                  <a:srgbClr val="4D4D4D"/>
                </a:solidFill>
                <a:latin typeface="Verdana"/>
                <a:ea typeface="Verdana"/>
              </a:rPr>
              <a:t>Text complet al Cercabib: 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https://bit.ly/3n1fwxW</a:t>
            </a:r>
            <a:endParaRPr lang="ca-ES" sz="1400" spc="-1" dirty="0">
              <a:latin typeface="Arial"/>
            </a:endParaRPr>
          </a:p>
          <a:p>
            <a:pPr marL="285840" indent="-285480">
              <a:buClr>
                <a:srgbClr val="4D4D4D"/>
              </a:buClr>
              <a:buFont typeface="Arial"/>
              <a:buChar char="•"/>
            </a:pPr>
            <a:r>
              <a:rPr lang="ca-ES" sz="1400" spc="-1" dirty="0">
                <a:solidFill>
                  <a:srgbClr val="4D4D4D"/>
                </a:solidFill>
                <a:latin typeface="Verdana"/>
                <a:ea typeface="Verdana"/>
              </a:rPr>
              <a:t>Consulta gratuïta sumaris: </a:t>
            </a: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3"/>
              </a:rPr>
              <a:t>https://indices.csic.es/</a:t>
            </a:r>
            <a:endParaRPr lang="ca-ES" sz="1400" spc="-1" dirty="0">
              <a:latin typeface="Arial"/>
            </a:endParaRPr>
          </a:p>
        </p:txBody>
      </p:sp>
      <p:pic>
        <p:nvPicPr>
          <p:cNvPr id="237" name="Imatge 7"/>
          <p:cNvPicPr/>
          <p:nvPr/>
        </p:nvPicPr>
        <p:blipFill>
          <a:blip r:embed="rId4"/>
          <a:stretch/>
        </p:blipFill>
        <p:spPr>
          <a:xfrm>
            <a:off x="2858241" y="2781000"/>
            <a:ext cx="6479640" cy="2208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2386809" y="2492281"/>
            <a:ext cx="7416360" cy="22453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3. Pautes d’utilització </a:t>
            </a:r>
          </a:p>
          <a:p>
            <a:pPr algn="ctr">
              <a:lnSpc>
                <a:spcPct val="100000"/>
              </a:lnSpc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d’obres alienes</a:t>
            </a: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Criteris per avaluar la informació</a:t>
            </a:r>
            <a:endParaRPr lang="ca-ES" sz="2400" spc="-1"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2244720" y="2312640"/>
            <a:ext cx="2300040" cy="48924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0000" rIns="90000" bIns="9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 dirty="0">
                <a:solidFill>
                  <a:srgbClr val="F2F2F2"/>
                </a:solidFill>
                <a:latin typeface="Verdana"/>
                <a:ea typeface="Verdana"/>
              </a:rPr>
              <a:t>AUTORIA</a:t>
            </a:r>
            <a:endParaRPr lang="ca-ES" sz="2000" spc="-1" dirty="0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2244720" y="3367128"/>
            <a:ext cx="2300040" cy="48924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0000" rIns="90000" bIns="90000">
            <a:noAutofit/>
          </a:bodyPr>
          <a:lstStyle/>
          <a:p>
            <a:pPr algn="ctr"/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ACTUALITAT</a:t>
            </a:r>
          </a:p>
        </p:txBody>
      </p:sp>
      <p:sp>
        <p:nvSpPr>
          <p:cNvPr id="241" name="CustomShape 4"/>
          <p:cNvSpPr/>
          <p:nvPr/>
        </p:nvSpPr>
        <p:spPr>
          <a:xfrm>
            <a:off x="2244720" y="4421616"/>
            <a:ext cx="2300040" cy="493776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0000" rIns="90000" bIns="9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CONTINGUT</a:t>
            </a:r>
          </a:p>
        </p:txBody>
      </p:sp>
      <p:sp>
        <p:nvSpPr>
          <p:cNvPr id="242" name="CustomShape 5"/>
          <p:cNvSpPr/>
          <p:nvPr/>
        </p:nvSpPr>
        <p:spPr>
          <a:xfrm>
            <a:off x="2254080" y="5480640"/>
            <a:ext cx="2304288" cy="493776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0000" rIns="90000" bIns="90000">
            <a:noAutofit/>
          </a:bodyPr>
          <a:lstStyle/>
          <a:p>
            <a:pPr algn="ctr"/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OBJECTIVITAT</a:t>
            </a:r>
          </a:p>
        </p:txBody>
      </p:sp>
      <p:sp>
        <p:nvSpPr>
          <p:cNvPr id="243" name="CustomShape 6"/>
          <p:cNvSpPr/>
          <p:nvPr/>
        </p:nvSpPr>
        <p:spPr>
          <a:xfrm>
            <a:off x="4901880" y="2268721"/>
            <a:ext cx="532872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Qui és l’autor? Expert en el seu camp? </a:t>
            </a:r>
          </a:p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Cita les fonts? Inclou dades de contacte?</a:t>
            </a:r>
            <a:endParaRPr lang="ca-ES" sz="1600" spc="-1" dirty="0">
              <a:latin typeface="Arial"/>
            </a:endParaRPr>
          </a:p>
        </p:txBody>
      </p:sp>
      <p:sp>
        <p:nvSpPr>
          <p:cNvPr id="244" name="CustomShape 7"/>
          <p:cNvSpPr/>
          <p:nvPr/>
        </p:nvSpPr>
        <p:spPr>
          <a:xfrm>
            <a:off x="4901880" y="3327309"/>
            <a:ext cx="532872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És fàcil localitzar les dades de publicació </a:t>
            </a:r>
          </a:p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o actualització?</a:t>
            </a:r>
            <a:endParaRPr lang="ca-ES" sz="1600" spc="-1" dirty="0">
              <a:latin typeface="Arial"/>
            </a:endParaRPr>
          </a:p>
        </p:txBody>
      </p:sp>
      <p:sp>
        <p:nvSpPr>
          <p:cNvPr id="245" name="CustomShape 8"/>
          <p:cNvSpPr/>
          <p:nvPr/>
        </p:nvSpPr>
        <p:spPr>
          <a:xfrm>
            <a:off x="4901880" y="4379965"/>
            <a:ext cx="532872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És pertinent, útil i rellevant per al teu treball? </a:t>
            </a:r>
          </a:p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Hi ha bibliografia? Conté errors?</a:t>
            </a:r>
            <a:endParaRPr lang="ca-ES" sz="1600" spc="-1" dirty="0">
              <a:latin typeface="Arial"/>
            </a:endParaRPr>
          </a:p>
        </p:txBody>
      </p:sp>
      <p:sp>
        <p:nvSpPr>
          <p:cNvPr id="246" name="CustomShape 9"/>
          <p:cNvSpPr/>
          <p:nvPr/>
        </p:nvSpPr>
        <p:spPr>
          <a:xfrm>
            <a:off x="4901880" y="5432621"/>
            <a:ext cx="5891458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600" spc="-1" dirty="0">
                <a:solidFill>
                  <a:srgbClr val="4D4D4D"/>
                </a:solidFill>
                <a:latin typeface="Verdana"/>
                <a:ea typeface="Verdana"/>
              </a:rPr>
              <a:t>És imparcial i exacta? Conté opinions, estan raonades? La informació està verificada amb citacions?</a:t>
            </a:r>
            <a:endParaRPr lang="ca-ES" sz="1600" spc="-1" dirty="0"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Pautes d’utilització d’obres alienes</a:t>
            </a:r>
            <a:endParaRPr lang="ca-ES" sz="2400" spc="-1">
              <a:latin typeface="Arial"/>
            </a:endParaRPr>
          </a:p>
        </p:txBody>
      </p:sp>
      <p:grpSp>
        <p:nvGrpSpPr>
          <p:cNvPr id="2" name="Agrupa 1">
            <a:extLst>
              <a:ext uri="{FF2B5EF4-FFF2-40B4-BE49-F238E27FC236}">
                <a16:creationId xmlns:a16="http://schemas.microsoft.com/office/drawing/2014/main" id="{266096E1-AC1A-4301-BED1-4FAA790B7D66}"/>
              </a:ext>
            </a:extLst>
          </p:cNvPr>
          <p:cNvGrpSpPr/>
          <p:nvPr/>
        </p:nvGrpSpPr>
        <p:grpSpPr>
          <a:xfrm>
            <a:off x="2280070" y="2293920"/>
            <a:ext cx="7632360" cy="4030560"/>
            <a:chOff x="826920" y="2293920"/>
            <a:chExt cx="7632360" cy="4030560"/>
          </a:xfrm>
        </p:grpSpPr>
        <p:sp>
          <p:nvSpPr>
            <p:cNvPr id="249" name="CustomShape 2"/>
            <p:cNvSpPr/>
            <p:nvPr/>
          </p:nvSpPr>
          <p:spPr>
            <a:xfrm>
              <a:off x="826920" y="2293920"/>
              <a:ext cx="3526920" cy="395280"/>
            </a:xfrm>
            <a:prstGeom prst="rect">
              <a:avLst/>
            </a:prstGeom>
            <a:solidFill>
              <a:srgbClr val="005EA4"/>
            </a:solidFill>
            <a:ln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F2F2F2"/>
                  </a:solidFill>
                  <a:latin typeface="Verdana"/>
                  <a:ea typeface="Verdana"/>
                </a:rPr>
                <a:t>DRETS D’AUTOR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250" name="CustomShape 3"/>
            <p:cNvSpPr/>
            <p:nvPr/>
          </p:nvSpPr>
          <p:spPr>
            <a:xfrm>
              <a:off x="4932360" y="2293920"/>
              <a:ext cx="3526920" cy="395280"/>
            </a:xfrm>
            <a:prstGeom prst="rect">
              <a:avLst/>
            </a:prstGeom>
            <a:solidFill>
              <a:srgbClr val="005EA4"/>
            </a:solidFill>
            <a:ln>
              <a:noFill/>
            </a:ln>
            <a:effectLst>
              <a:outerShdw blurRad="5080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2000" b="1" spc="-1">
                  <a:solidFill>
                    <a:srgbClr val="F2F2F2"/>
                  </a:solidFill>
                  <a:latin typeface="Verdana"/>
                  <a:ea typeface="Verdana"/>
                </a:rPr>
                <a:t>EL PLAGI</a:t>
              </a:r>
              <a:endParaRPr lang="ca-ES" sz="2000" spc="-1">
                <a:latin typeface="Arial"/>
              </a:endParaRPr>
            </a:p>
          </p:txBody>
        </p:sp>
        <p:sp>
          <p:nvSpPr>
            <p:cNvPr id="251" name="CustomShape 4"/>
            <p:cNvSpPr/>
            <p:nvPr/>
          </p:nvSpPr>
          <p:spPr>
            <a:xfrm>
              <a:off x="826920" y="3069000"/>
              <a:ext cx="3526920" cy="132198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1600" spc="-1">
                  <a:solidFill>
                    <a:srgbClr val="4D4D4D"/>
                  </a:solidFill>
                  <a:latin typeface="Verdana"/>
                  <a:ea typeface="Verdana"/>
                </a:rPr>
                <a:t>Respectar els drets d’autor. No es pot utilitzar una obra sense autorització expressa de l’autor o titular dels drets, tret que s’indiqui el contrari.</a:t>
              </a:r>
              <a:endParaRPr lang="ca-ES" sz="1600" spc="-1">
                <a:latin typeface="Arial"/>
              </a:endParaRPr>
            </a:p>
          </p:txBody>
        </p:sp>
        <p:sp>
          <p:nvSpPr>
            <p:cNvPr id="252" name="CustomShape 5"/>
            <p:cNvSpPr/>
            <p:nvPr/>
          </p:nvSpPr>
          <p:spPr>
            <a:xfrm>
              <a:off x="4932360" y="3069000"/>
              <a:ext cx="3526920" cy="16297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Verdana"/>
                  <a:ea typeface="Verdana"/>
                </a:rPr>
                <a:t>El plagi és “l’acte de presentar el treball d’un altre o les seves idees com a pròpies”</a:t>
              </a:r>
            </a:p>
            <a:p>
              <a:pPr algn="ctr">
                <a:lnSpc>
                  <a:spcPct val="100000"/>
                </a:lnSpc>
              </a:pPr>
              <a:r>
                <a:rPr lang="ca-ES" sz="1600" spc="-1" dirty="0">
                  <a:solidFill>
                    <a:srgbClr val="4D4D4D"/>
                  </a:solidFill>
                  <a:latin typeface="Verdana"/>
                  <a:ea typeface="Verdana"/>
                </a:rPr>
                <a:t>(CRAI UB, 2007).</a:t>
              </a:r>
              <a:endParaRPr lang="ca-ES" sz="1600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ca-ES" sz="1600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a-ES" sz="1000" u="sng" spc="-1" dirty="0">
                  <a:solidFill>
                    <a:srgbClr val="0563C1"/>
                  </a:solidFill>
                  <a:latin typeface="Verdana"/>
                  <a:ea typeface="Verdana"/>
                  <a:hlinkClick r:id="rId2"/>
                </a:rPr>
                <a:t>-&gt; Recursos sobre el plagi al CRAI</a:t>
              </a:r>
              <a:endParaRPr lang="ca-ES" sz="1000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ca-ES" sz="1000" spc="-1" dirty="0">
                <a:latin typeface="Arial"/>
              </a:endParaRPr>
            </a:p>
          </p:txBody>
        </p:sp>
        <p:sp>
          <p:nvSpPr>
            <p:cNvPr id="253" name="CustomShape 6"/>
            <p:cNvSpPr/>
            <p:nvPr/>
          </p:nvSpPr>
          <p:spPr>
            <a:xfrm>
              <a:off x="826920" y="4884840"/>
              <a:ext cx="7632360" cy="1439640"/>
            </a:xfrm>
            <a:prstGeom prst="rect">
              <a:avLst/>
            </a:prstGeom>
            <a:noFill/>
            <a:ln>
              <a:solidFill>
                <a:srgbClr val="005E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254" name="CustomShape 7"/>
            <p:cNvSpPr/>
            <p:nvPr/>
          </p:nvSpPr>
          <p:spPr>
            <a:xfrm>
              <a:off x="934920" y="5065560"/>
              <a:ext cx="7416360" cy="95265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marL="285840" indent="-285480">
                <a:buClr>
                  <a:srgbClr val="4D4D4D"/>
                </a:buClr>
                <a:buFont typeface="Wingdings" charset="2"/>
                <a:buChar char=""/>
              </a:pP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Utilitzarem les nostres pròpies paraules per expressar idees d’altres, però incloent sempre les referències bibliogràfiques de les fonts.</a:t>
              </a:r>
              <a:endParaRPr lang="ca-ES" sz="1400" spc="-1" dirty="0">
                <a:latin typeface="Arial"/>
              </a:endParaRPr>
            </a:p>
            <a:p>
              <a:pPr marL="285840" indent="-285480">
                <a:buClr>
                  <a:srgbClr val="4D4D4D"/>
                </a:buClr>
                <a:buFont typeface="Wingdings" charset="2"/>
                <a:buChar char=""/>
              </a:pP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Si citem literalment un fragment d’un llibre, article de revista, contingut d’Internet... l’escriurem entre cometes i farem constar les dades de l’autor.</a:t>
              </a:r>
              <a:endParaRPr lang="ca-ES" sz="1400" spc="-1" dirty="0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/>
          <p:cNvSpPr/>
          <p:nvPr/>
        </p:nvSpPr>
        <p:spPr>
          <a:xfrm>
            <a:off x="2387640" y="2492280"/>
            <a:ext cx="741636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800" b="1" spc="-1">
                <a:solidFill>
                  <a:srgbClr val="005EA4"/>
                </a:solidFill>
                <a:latin typeface="Verdana"/>
                <a:ea typeface="Verdana"/>
              </a:rPr>
              <a:t>4. Com citar i gestionar bibliografia</a:t>
            </a:r>
            <a:endParaRPr lang="ca-ES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>
              <a:latin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Com citar i gestionar bibliografia</a:t>
            </a:r>
            <a:endParaRPr lang="ca-ES" sz="2400" spc="-1">
              <a:latin typeface="Arial"/>
            </a:endParaRPr>
          </a:p>
        </p:txBody>
      </p:sp>
      <p:grpSp>
        <p:nvGrpSpPr>
          <p:cNvPr id="257" name="Group 2"/>
          <p:cNvGrpSpPr/>
          <p:nvPr/>
        </p:nvGrpSpPr>
        <p:grpSpPr>
          <a:xfrm>
            <a:off x="2280070" y="2998800"/>
            <a:ext cx="7632360" cy="2064960"/>
            <a:chOff x="755640" y="2998800"/>
            <a:chExt cx="7632360" cy="2064960"/>
          </a:xfrm>
        </p:grpSpPr>
        <p:sp>
          <p:nvSpPr>
            <p:cNvPr id="258" name="CustomShape 3"/>
            <p:cNvSpPr/>
            <p:nvPr/>
          </p:nvSpPr>
          <p:spPr>
            <a:xfrm>
              <a:off x="755640" y="2998800"/>
              <a:ext cx="7632360" cy="2064960"/>
            </a:xfrm>
            <a:prstGeom prst="rect">
              <a:avLst/>
            </a:prstGeom>
            <a:noFill/>
            <a:ln>
              <a:solidFill>
                <a:srgbClr val="005E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sp>
          <p:nvSpPr>
            <p:cNvPr id="259" name="CustomShape 4"/>
            <p:cNvSpPr/>
            <p:nvPr/>
          </p:nvSpPr>
          <p:spPr>
            <a:xfrm>
              <a:off x="828000" y="3310560"/>
              <a:ext cx="7344360" cy="116809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ca-ES" sz="1400" b="1" spc="-1" dirty="0">
                  <a:solidFill>
                    <a:srgbClr val="005EA4"/>
                  </a:solidFill>
                  <a:latin typeface="Verdana"/>
                  <a:ea typeface="Verdana"/>
                </a:rPr>
                <a:t>Citacions en el text</a:t>
              </a:r>
              <a:endParaRPr lang="ca-ES" sz="1400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ca-ES" sz="1400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Un autor: (Marina, 2011)</a:t>
              </a:r>
              <a:endParaRPr lang="ca-ES" sz="1400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Dos autors: (García, &amp; </a:t>
              </a:r>
              <a:r>
                <a:rPr lang="ca-ES" sz="1400" spc="-1" dirty="0" err="1">
                  <a:solidFill>
                    <a:srgbClr val="4D4D4D"/>
                  </a:solidFill>
                  <a:latin typeface="Verdana"/>
                  <a:ea typeface="Verdana"/>
                </a:rPr>
                <a:t>Magaz</a:t>
              </a: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, 2009)</a:t>
              </a:r>
              <a:endParaRPr lang="ca-ES" sz="1400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Tres o més autors: (</a:t>
              </a:r>
              <a:r>
                <a:rPr lang="ca-ES" sz="1400" spc="-1" dirty="0" err="1">
                  <a:solidFill>
                    <a:srgbClr val="4D4D4D"/>
                  </a:solidFill>
                  <a:latin typeface="Verdana"/>
                  <a:ea typeface="Verdana"/>
                </a:rPr>
                <a:t>Corbillon</a:t>
              </a:r>
              <a:r>
                <a:rPr lang="ca-ES" sz="1400" spc="-1" dirty="0">
                  <a:solidFill>
                    <a:srgbClr val="4D4D4D"/>
                  </a:solidFill>
                  <a:latin typeface="Verdana"/>
                  <a:ea typeface="Verdana"/>
                </a:rPr>
                <a:t> et al., 2008)</a:t>
              </a:r>
              <a:endParaRPr lang="ca-ES" sz="1400" spc="-1" dirty="0">
                <a:latin typeface="Arial"/>
              </a:endParaRPr>
            </a:p>
          </p:txBody>
        </p:sp>
      </p:grpSp>
      <p:sp>
        <p:nvSpPr>
          <p:cNvPr id="260" name="CustomShape 5"/>
          <p:cNvSpPr/>
          <p:nvPr/>
        </p:nvSpPr>
        <p:spPr>
          <a:xfrm>
            <a:off x="5659680" y="6024960"/>
            <a:ext cx="10148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APA </a:t>
            </a:r>
            <a:r>
              <a:rPr lang="ca-ES" sz="1400" u="sng" spc="-1" dirty="0" err="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style</a:t>
            </a:r>
            <a:endParaRPr lang="ca-ES" sz="1400" spc="-1" dirty="0">
              <a:latin typeface="Arial"/>
            </a:endParaRPr>
          </a:p>
        </p:txBody>
      </p:sp>
      <p:sp>
        <p:nvSpPr>
          <p:cNvPr id="261" name="CustomShape 6"/>
          <p:cNvSpPr/>
          <p:nvPr/>
        </p:nvSpPr>
        <p:spPr>
          <a:xfrm>
            <a:off x="4332360" y="21636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FORMAT APA</a:t>
            </a:r>
            <a:endParaRPr lang="ca-ES" sz="2000" spc="-1"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Com citar i gestionar bibliografia</a:t>
            </a:r>
            <a:endParaRPr lang="ca-ES" sz="2400" spc="-1">
              <a:latin typeface="Arial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4332360" y="21636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FORMAT APA</a:t>
            </a:r>
            <a:endParaRPr lang="ca-ES" sz="2000" spc="-1">
              <a:latin typeface="Arial"/>
            </a:endParaRPr>
          </a:p>
        </p:txBody>
      </p:sp>
      <p:sp>
        <p:nvSpPr>
          <p:cNvPr id="264" name="CustomShape 3"/>
          <p:cNvSpPr/>
          <p:nvPr/>
        </p:nvSpPr>
        <p:spPr>
          <a:xfrm>
            <a:off x="2280070" y="2998800"/>
            <a:ext cx="7632360" cy="2641320"/>
          </a:xfrm>
          <a:prstGeom prst="rect">
            <a:avLst/>
          </a:prstGeom>
          <a:noFill/>
          <a:ln>
            <a:solidFill>
              <a:srgbClr val="005E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65" name="CustomShape 4"/>
          <p:cNvSpPr/>
          <p:nvPr/>
        </p:nvSpPr>
        <p:spPr>
          <a:xfrm>
            <a:off x="2424000" y="3308400"/>
            <a:ext cx="734328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1" spc="-1">
                <a:solidFill>
                  <a:srgbClr val="005EA4"/>
                </a:solidFill>
                <a:latin typeface="Verdana"/>
                <a:ea typeface="Verdana"/>
              </a:rPr>
              <a:t>Llibres</a:t>
            </a: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b="1" spc="-1">
                <a:solidFill>
                  <a:srgbClr val="4D4D4D"/>
                </a:solidFill>
                <a:latin typeface="Verdana"/>
                <a:ea typeface="Verdana"/>
              </a:rPr>
              <a:t>Cognom, Inicial nom. (any). </a:t>
            </a:r>
            <a:r>
              <a:rPr lang="ca-ES" sz="1400" b="1" i="1" spc="-1">
                <a:solidFill>
                  <a:srgbClr val="4D4D4D"/>
                </a:solidFill>
                <a:latin typeface="Verdana"/>
                <a:ea typeface="Verdana"/>
              </a:rPr>
              <a:t>Títol en cursiva: Subtítol</a:t>
            </a:r>
            <a:r>
              <a:rPr lang="ca-ES" sz="1400" b="1" spc="-1">
                <a:solidFill>
                  <a:srgbClr val="4D4D4D"/>
                </a:solidFill>
                <a:latin typeface="Verdana"/>
                <a:ea typeface="Verdana"/>
              </a:rPr>
              <a:t> (# edició). Ciutat: Editorial.</a:t>
            </a: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400" spc="-1">
                <a:solidFill>
                  <a:srgbClr val="4D4D4D"/>
                </a:solidFill>
                <a:latin typeface="Verdana"/>
                <a:ea typeface="Verdana"/>
              </a:rPr>
              <a:t>Codina, L. (1996). </a:t>
            </a:r>
            <a:r>
              <a:rPr lang="es-ES" sz="1400" i="1" spc="-1">
                <a:solidFill>
                  <a:srgbClr val="4D4D4D"/>
                </a:solidFill>
                <a:latin typeface="Verdana"/>
                <a:ea typeface="Verdana"/>
              </a:rPr>
              <a:t>El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llibre</a:t>
            </a:r>
            <a:r>
              <a:rPr lang="es-ES" sz="1400" i="1" spc="-1">
                <a:solidFill>
                  <a:srgbClr val="4D4D4D"/>
                </a:solidFill>
                <a:latin typeface="Verdana"/>
                <a:ea typeface="Verdana"/>
              </a:rPr>
              <a:t> digital: Una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exploració</a:t>
            </a:r>
            <a:r>
              <a:rPr lang="es-ES" sz="1400" i="1" spc="-1">
                <a:solidFill>
                  <a:srgbClr val="4D4D4D"/>
                </a:solidFill>
                <a:latin typeface="Verdana"/>
                <a:ea typeface="Verdana"/>
              </a:rPr>
              <a:t> sobre la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informació</a:t>
            </a:r>
            <a:r>
              <a:rPr lang="es-ES" sz="1400" i="1" spc="-1">
                <a:solidFill>
                  <a:srgbClr val="4D4D4D"/>
                </a:solidFill>
                <a:latin typeface="Verdana"/>
                <a:ea typeface="Verdana"/>
              </a:rPr>
              <a:t>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electrònica</a:t>
            </a:r>
            <a:r>
              <a:rPr lang="es-ES" sz="1400" i="1" spc="-1">
                <a:solidFill>
                  <a:srgbClr val="4D4D4D"/>
                </a:solidFill>
                <a:latin typeface="Verdana"/>
                <a:ea typeface="Verdana"/>
              </a:rPr>
              <a:t> i el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futur</a:t>
            </a:r>
            <a:r>
              <a:rPr lang="es-ES" sz="1400" i="1" spc="-1">
                <a:solidFill>
                  <a:srgbClr val="4D4D4D"/>
                </a:solidFill>
                <a:latin typeface="Verdana"/>
                <a:ea typeface="Verdana"/>
              </a:rPr>
              <a:t> de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l’edició</a:t>
            </a:r>
            <a:r>
              <a:rPr lang="es-ES" sz="1400" spc="-1">
                <a:solidFill>
                  <a:srgbClr val="4D4D4D"/>
                </a:solidFill>
                <a:latin typeface="Verdana"/>
                <a:ea typeface="Verdana"/>
              </a:rPr>
              <a:t> (2a ed.). Barcelona: Generalitat de Catalunya, Centre </a:t>
            </a:r>
            <a:r>
              <a:rPr lang="ca-ES" sz="1400" spc="-1">
                <a:solidFill>
                  <a:srgbClr val="4D4D4D"/>
                </a:solidFill>
                <a:latin typeface="Verdana"/>
                <a:ea typeface="Verdana"/>
              </a:rPr>
              <a:t>d’Investigació</a:t>
            </a:r>
            <a:r>
              <a:rPr lang="es-ES" sz="1400" spc="-1">
                <a:solidFill>
                  <a:srgbClr val="4D4D4D"/>
                </a:solidFill>
                <a:latin typeface="Verdana"/>
                <a:ea typeface="Verdana"/>
              </a:rPr>
              <a:t> de la </a:t>
            </a:r>
            <a:r>
              <a:rPr lang="ca-ES" sz="1400" spc="-1">
                <a:solidFill>
                  <a:srgbClr val="4D4D4D"/>
                </a:solidFill>
                <a:latin typeface="Verdana"/>
                <a:ea typeface="Verdana"/>
              </a:rPr>
              <a:t>Comunicació</a:t>
            </a:r>
            <a:r>
              <a:rPr lang="es-ES" sz="1400" spc="-1">
                <a:solidFill>
                  <a:srgbClr val="4D4D4D"/>
                </a:solidFill>
                <a:latin typeface="Verdana"/>
                <a:ea typeface="Verdana"/>
              </a:rPr>
              <a:t>.</a:t>
            </a:r>
            <a:endParaRPr lang="ca-ES" sz="1400" spc="-1">
              <a:latin typeface="Arial"/>
            </a:endParaRP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98571018-1B1F-4CA2-8DD7-D9E4E4E1890C}"/>
              </a:ext>
            </a:extLst>
          </p:cNvPr>
          <p:cNvSpPr/>
          <p:nvPr/>
        </p:nvSpPr>
        <p:spPr>
          <a:xfrm>
            <a:off x="5659680" y="6024960"/>
            <a:ext cx="10148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APA </a:t>
            </a:r>
            <a:r>
              <a:rPr lang="ca-ES" sz="1400" u="sng" spc="-1" dirty="0" err="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style</a:t>
            </a:r>
            <a:endParaRPr lang="ca-ES" sz="1400" spc="-1" dirty="0">
              <a:latin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Com citar i gestionar bibliografia</a:t>
            </a:r>
            <a:endParaRPr lang="ca-ES" sz="2400" spc="-1">
              <a:latin typeface="Arial"/>
            </a:endParaRPr>
          </a:p>
        </p:txBody>
      </p:sp>
      <p:sp>
        <p:nvSpPr>
          <p:cNvPr id="268" name="CustomShape 2"/>
          <p:cNvSpPr/>
          <p:nvPr/>
        </p:nvSpPr>
        <p:spPr>
          <a:xfrm>
            <a:off x="2280070" y="2998800"/>
            <a:ext cx="7632360" cy="2808000"/>
          </a:xfrm>
          <a:prstGeom prst="rect">
            <a:avLst/>
          </a:prstGeom>
          <a:noFill/>
          <a:ln>
            <a:solidFill>
              <a:srgbClr val="005E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69" name="CustomShape 3"/>
          <p:cNvSpPr/>
          <p:nvPr/>
        </p:nvSpPr>
        <p:spPr>
          <a:xfrm>
            <a:off x="2424000" y="3390840"/>
            <a:ext cx="734328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1" spc="-1">
                <a:solidFill>
                  <a:srgbClr val="005EA4"/>
                </a:solidFill>
                <a:latin typeface="Verdana"/>
                <a:ea typeface="Verdana"/>
              </a:rPr>
              <a:t>Articles de revista</a:t>
            </a: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b="1" spc="-1">
                <a:solidFill>
                  <a:srgbClr val="4D4D4D"/>
                </a:solidFill>
                <a:latin typeface="Verdana"/>
                <a:ea typeface="Verdana"/>
              </a:rPr>
              <a:t>Cognom, N. (data). Títol de l’article: Subtítol de l’article. </a:t>
            </a:r>
            <a:r>
              <a:rPr lang="ca-ES" sz="1400" b="1" i="1" spc="-1">
                <a:solidFill>
                  <a:srgbClr val="4D4D4D"/>
                </a:solidFill>
                <a:latin typeface="Verdana"/>
                <a:ea typeface="Verdana"/>
              </a:rPr>
              <a:t>Títol de la revista en cursiva: Subtítol, # volum</a:t>
            </a:r>
            <a:r>
              <a:rPr lang="ca-ES" sz="1400" b="1" spc="-1">
                <a:solidFill>
                  <a:srgbClr val="4D4D4D"/>
                </a:solidFill>
                <a:latin typeface="Verdana"/>
                <a:ea typeface="Verdana"/>
              </a:rPr>
              <a:t> </a:t>
            </a:r>
            <a:r>
              <a:rPr lang="ca-ES" sz="1400" b="1" i="1" spc="-1">
                <a:solidFill>
                  <a:srgbClr val="4D4D4D"/>
                </a:solidFill>
                <a:latin typeface="Verdana"/>
                <a:ea typeface="Verdana"/>
              </a:rPr>
              <a:t>en cursiva</a:t>
            </a:r>
            <a:r>
              <a:rPr lang="ca-ES" sz="1400" b="1" spc="-1">
                <a:solidFill>
                  <a:srgbClr val="4D4D4D"/>
                </a:solidFill>
                <a:latin typeface="Verdana"/>
                <a:ea typeface="Verdana"/>
              </a:rPr>
              <a:t>(# del número), # primera pàgina de l’article-# última pàgina de l’article.</a:t>
            </a: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spc="-1">
                <a:solidFill>
                  <a:srgbClr val="4D4D4D"/>
                </a:solidFill>
                <a:latin typeface="Verdana"/>
                <a:ea typeface="Verdana"/>
              </a:rPr>
              <a:t>Heery, M. (1998). Organització de la biblioteca: Repàs d’estructures. </a:t>
            </a:r>
            <a:r>
              <a:rPr lang="ca-ES" sz="1400" i="1" spc="-1">
                <a:solidFill>
                  <a:srgbClr val="4D4D4D"/>
                </a:solidFill>
                <a:latin typeface="Verdana"/>
                <a:ea typeface="Verdana"/>
              </a:rPr>
              <a:t>Ítem: Revista de biblioteconomia i documentació, 23</a:t>
            </a:r>
            <a:r>
              <a:rPr lang="ca-ES" sz="1400" spc="-1">
                <a:solidFill>
                  <a:srgbClr val="4D4D4D"/>
                </a:solidFill>
                <a:latin typeface="Verdana"/>
                <a:ea typeface="Verdana"/>
              </a:rPr>
              <a:t>, 8-15.</a:t>
            </a:r>
            <a:endParaRPr lang="ca-ES" sz="1400" spc="-1">
              <a:latin typeface="Arial"/>
            </a:endParaRPr>
          </a:p>
        </p:txBody>
      </p:sp>
      <p:sp>
        <p:nvSpPr>
          <p:cNvPr id="270" name="CustomShape 4"/>
          <p:cNvSpPr/>
          <p:nvPr/>
        </p:nvSpPr>
        <p:spPr>
          <a:xfrm>
            <a:off x="4332360" y="21636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FORMAT APA</a:t>
            </a:r>
            <a:endParaRPr lang="ca-ES" sz="2000" spc="-1">
              <a:latin typeface="Arial"/>
            </a:endParaRP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DF34F57C-A649-45E6-BE52-6F59DF10235F}"/>
              </a:ext>
            </a:extLst>
          </p:cNvPr>
          <p:cNvSpPr/>
          <p:nvPr/>
        </p:nvSpPr>
        <p:spPr>
          <a:xfrm>
            <a:off x="5659680" y="6024960"/>
            <a:ext cx="10148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APA </a:t>
            </a:r>
            <a:r>
              <a:rPr lang="ca-ES" sz="1400" u="sng" spc="-1" dirty="0" err="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style</a:t>
            </a:r>
            <a:endParaRPr lang="ca-ES" sz="1400" spc="-1" dirty="0">
              <a:latin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Com citar i gestionar bibliografia</a:t>
            </a:r>
            <a:endParaRPr lang="ca-ES" sz="2400" spc="-1">
              <a:latin typeface="Arial"/>
            </a:endParaRPr>
          </a:p>
        </p:txBody>
      </p:sp>
      <p:sp>
        <p:nvSpPr>
          <p:cNvPr id="273" name="CustomShape 2"/>
          <p:cNvSpPr/>
          <p:nvPr/>
        </p:nvSpPr>
        <p:spPr>
          <a:xfrm>
            <a:off x="2280070" y="2998800"/>
            <a:ext cx="7632360" cy="2374560"/>
          </a:xfrm>
          <a:prstGeom prst="rect">
            <a:avLst/>
          </a:prstGeom>
          <a:noFill/>
          <a:ln>
            <a:solidFill>
              <a:srgbClr val="005E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74" name="CustomShape 3"/>
          <p:cNvSpPr/>
          <p:nvPr/>
        </p:nvSpPr>
        <p:spPr>
          <a:xfrm>
            <a:off x="2424000" y="3451320"/>
            <a:ext cx="7343280" cy="11680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1" spc="-1" dirty="0">
                <a:solidFill>
                  <a:srgbClr val="005EA4"/>
                </a:solidFill>
                <a:latin typeface="Verdana"/>
                <a:ea typeface="Verdana"/>
              </a:rPr>
              <a:t>Pàgines web</a:t>
            </a:r>
            <a:endParaRPr lang="ca-ES" sz="1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b="1" spc="-1" dirty="0">
                <a:solidFill>
                  <a:srgbClr val="4D4D4D"/>
                </a:solidFill>
                <a:latin typeface="Verdana"/>
                <a:ea typeface="Verdana"/>
              </a:rPr>
              <a:t>Autor. (any). </a:t>
            </a:r>
            <a:r>
              <a:rPr lang="ca-ES" sz="1400" b="1" i="1" spc="-1" dirty="0">
                <a:solidFill>
                  <a:srgbClr val="4D4D4D"/>
                </a:solidFill>
                <a:latin typeface="Verdana"/>
                <a:ea typeface="Verdana"/>
              </a:rPr>
              <a:t>Títol en cursiva</a:t>
            </a:r>
            <a:r>
              <a:rPr lang="ca-ES" sz="1400" b="1" spc="-1" dirty="0">
                <a:solidFill>
                  <a:srgbClr val="4D4D4D"/>
                </a:solidFill>
                <a:latin typeface="Verdana"/>
                <a:ea typeface="Verdana"/>
              </a:rPr>
              <a:t>. </a:t>
            </a:r>
            <a:r>
              <a:rPr lang="ca-ES" sz="1400" b="1" spc="-1">
                <a:solidFill>
                  <a:schemeClr val="accent1">
                    <a:lumMod val="75000"/>
                  </a:schemeClr>
                </a:solidFill>
                <a:latin typeface="Verdana"/>
                <a:ea typeface="Verdana"/>
              </a:rPr>
              <a:t>http://adreça URL</a:t>
            </a:r>
            <a:endParaRPr lang="ca-ES" sz="1400" spc="-1">
              <a:solidFill>
                <a:schemeClr val="accent1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  <a:p>
            <a:r>
              <a:rPr lang="fr-FR" sz="1400" spc="-1" dirty="0">
                <a:solidFill>
                  <a:srgbClr val="4D4D4D"/>
                </a:solidFill>
                <a:latin typeface="Verdana"/>
                <a:ea typeface="Verdana"/>
              </a:rPr>
              <a:t>Modern </a:t>
            </a:r>
            <a:r>
              <a:rPr lang="ca-ES" sz="1400" spc="-1" dirty="0">
                <a:solidFill>
                  <a:srgbClr val="4D4D4D"/>
                </a:solidFill>
                <a:latin typeface="Verdana"/>
                <a:ea typeface="Verdana"/>
              </a:rPr>
              <a:t>Language</a:t>
            </a:r>
            <a:r>
              <a:rPr lang="fr-FR" sz="1400" spc="-1" dirty="0">
                <a:solidFill>
                  <a:srgbClr val="4D4D4D"/>
                </a:solidFill>
                <a:latin typeface="Verdana"/>
                <a:ea typeface="Verdana"/>
              </a:rPr>
              <a:t> Association. (2003). </a:t>
            </a:r>
            <a:r>
              <a:rPr lang="fr-FR" sz="1400" i="1" spc="-1" dirty="0">
                <a:solidFill>
                  <a:srgbClr val="4D4D4D"/>
                </a:solidFill>
                <a:latin typeface="Verdana"/>
                <a:ea typeface="Verdana"/>
              </a:rPr>
              <a:t>MLA Style.</a:t>
            </a:r>
            <a:r>
              <a:rPr lang="ca-ES" sz="1400" spc="-1" dirty="0">
                <a:solidFill>
                  <a:srgbClr val="4D4D4D"/>
                </a:solidFill>
                <a:latin typeface="Verdana"/>
                <a:ea typeface="Verdana"/>
              </a:rPr>
              <a:t> </a:t>
            </a:r>
            <a:r>
              <a:rPr lang="fr-FR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http://www.mla.org/</a:t>
            </a:r>
            <a:endParaRPr lang="ca-ES" sz="1400" spc="-1" dirty="0">
              <a:latin typeface="Arial"/>
            </a:endParaRPr>
          </a:p>
        </p:txBody>
      </p:sp>
      <p:sp>
        <p:nvSpPr>
          <p:cNvPr id="275" name="CustomShape 4"/>
          <p:cNvSpPr/>
          <p:nvPr/>
        </p:nvSpPr>
        <p:spPr>
          <a:xfrm>
            <a:off x="4332360" y="21636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FORMAT APA</a:t>
            </a:r>
            <a:endParaRPr lang="ca-ES" sz="2000" spc="-1">
              <a:latin typeface="Arial"/>
            </a:endParaRPr>
          </a:p>
        </p:txBody>
      </p:sp>
      <p:sp>
        <p:nvSpPr>
          <p:cNvPr id="8" name="CustomShape 5">
            <a:extLst>
              <a:ext uri="{FF2B5EF4-FFF2-40B4-BE49-F238E27FC236}">
                <a16:creationId xmlns:a16="http://schemas.microsoft.com/office/drawing/2014/main" id="{EAA540E8-4DE7-466A-9E24-C05E635AA18C}"/>
              </a:ext>
            </a:extLst>
          </p:cNvPr>
          <p:cNvSpPr/>
          <p:nvPr/>
        </p:nvSpPr>
        <p:spPr>
          <a:xfrm>
            <a:off x="5659680" y="6024960"/>
            <a:ext cx="10148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3"/>
              </a:rPr>
              <a:t>APA </a:t>
            </a:r>
            <a:r>
              <a:rPr lang="ca-ES" sz="1400" u="sng" spc="-1" dirty="0" err="1">
                <a:solidFill>
                  <a:srgbClr val="0563C1"/>
                </a:solidFill>
                <a:latin typeface="Verdana"/>
                <a:ea typeface="Verdana"/>
                <a:hlinkClick r:id="rId3"/>
              </a:rPr>
              <a:t>style</a:t>
            </a:r>
            <a:endParaRPr lang="ca-ES" sz="1400" spc="-1" dirty="0">
              <a:latin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 dirty="0">
                <a:solidFill>
                  <a:srgbClr val="4D4D4D"/>
                </a:solidFill>
                <a:latin typeface="Verdana"/>
                <a:ea typeface="Verdana"/>
              </a:rPr>
              <a:t>Com citar i gestionar bibliografia</a:t>
            </a:r>
            <a:endParaRPr lang="ca-ES" sz="2400" spc="-1" dirty="0">
              <a:latin typeface="Arial"/>
            </a:endParaRPr>
          </a:p>
        </p:txBody>
      </p:sp>
      <p:sp>
        <p:nvSpPr>
          <p:cNvPr id="273" name="CustomShape 2"/>
          <p:cNvSpPr/>
          <p:nvPr/>
        </p:nvSpPr>
        <p:spPr>
          <a:xfrm>
            <a:off x="2280070" y="2998800"/>
            <a:ext cx="7632360" cy="2374560"/>
          </a:xfrm>
          <a:prstGeom prst="rect">
            <a:avLst/>
          </a:prstGeom>
          <a:noFill/>
          <a:ln>
            <a:solidFill>
              <a:srgbClr val="005E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75" name="CustomShape 4"/>
          <p:cNvSpPr/>
          <p:nvPr/>
        </p:nvSpPr>
        <p:spPr>
          <a:xfrm>
            <a:off x="4332360" y="2163600"/>
            <a:ext cx="3526920" cy="395280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>
                <a:solidFill>
                  <a:srgbClr val="F2F2F2"/>
                </a:solidFill>
                <a:latin typeface="Verdana"/>
                <a:ea typeface="Verdana"/>
              </a:rPr>
              <a:t>FORMAT APA</a:t>
            </a:r>
            <a:endParaRPr lang="ca-ES" sz="2000" spc="-1">
              <a:latin typeface="Arial"/>
            </a:endParaRPr>
          </a:p>
        </p:txBody>
      </p:sp>
      <p:sp>
        <p:nvSpPr>
          <p:cNvPr id="8" name="CustomShape 5">
            <a:extLst>
              <a:ext uri="{FF2B5EF4-FFF2-40B4-BE49-F238E27FC236}">
                <a16:creationId xmlns:a16="http://schemas.microsoft.com/office/drawing/2014/main" id="{EAA540E8-4DE7-466A-9E24-C05E635AA18C}"/>
              </a:ext>
            </a:extLst>
          </p:cNvPr>
          <p:cNvSpPr/>
          <p:nvPr/>
        </p:nvSpPr>
        <p:spPr>
          <a:xfrm>
            <a:off x="5659680" y="6024960"/>
            <a:ext cx="101484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u="sng" spc="-1" dirty="0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APA </a:t>
            </a:r>
            <a:r>
              <a:rPr lang="ca-ES" sz="1400" u="sng" spc="-1" dirty="0" err="1">
                <a:solidFill>
                  <a:srgbClr val="0563C1"/>
                </a:solidFill>
                <a:latin typeface="Verdana"/>
                <a:ea typeface="Verdana"/>
                <a:hlinkClick r:id="rId2"/>
              </a:rPr>
              <a:t>style</a:t>
            </a:r>
            <a:endParaRPr lang="ca-ES" sz="1400" spc="-1" dirty="0">
              <a:latin typeface="Arial"/>
            </a:endParaRPr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73C196E3-6F39-4507-9C2E-F4676F6E29CD}"/>
              </a:ext>
            </a:extLst>
          </p:cNvPr>
          <p:cNvSpPr/>
          <p:nvPr/>
        </p:nvSpPr>
        <p:spPr>
          <a:xfrm>
            <a:off x="2424000" y="3451320"/>
            <a:ext cx="734328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400" b="1" spc="-1" dirty="0">
                <a:solidFill>
                  <a:srgbClr val="005EA4"/>
                </a:solidFill>
                <a:latin typeface="Verdana"/>
                <a:ea typeface="Verdana"/>
              </a:rPr>
              <a:t>Intel·ligència artificial</a:t>
            </a:r>
          </a:p>
          <a:p>
            <a:pPr>
              <a:lnSpc>
                <a:spcPct val="100000"/>
              </a:lnSpc>
            </a:pPr>
            <a:endParaRPr lang="ca-ES" sz="1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Entitat responsable. (any). Nom de l’eina en cursiva. [descripció addicional]. </a:t>
            </a:r>
            <a:r>
              <a:rPr lang="ca-ES" sz="1400" b="1" spc="-1" dirty="0">
                <a:solidFill>
                  <a:schemeClr val="accent1">
                    <a:lumMod val="75000"/>
                  </a:schemeClr>
                </a:solidFill>
                <a:latin typeface="Verdana"/>
                <a:ea typeface="Verdana"/>
              </a:rPr>
              <a:t>http://adreça URL</a:t>
            </a:r>
            <a:endParaRPr lang="ca-ES" sz="1400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400" spc="-1" dirty="0">
              <a:latin typeface="Arial"/>
            </a:endParaRPr>
          </a:p>
          <a:p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OpenAI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. (2023). 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ChatGPT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versió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 2 de 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novembre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) [Model de 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llenguatge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extens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]. 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https://chat.openai.com/</a:t>
            </a:r>
            <a:endParaRPr lang="es-E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ca-ES" sz="14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55598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2350920" y="1268280"/>
            <a:ext cx="76323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2400" b="1" spc="-1">
                <a:solidFill>
                  <a:srgbClr val="4D4D4D"/>
                </a:solidFill>
                <a:latin typeface="Verdana"/>
                <a:ea typeface="Verdana"/>
              </a:rPr>
              <a:t>Com citar i gestionar bibliografia</a:t>
            </a:r>
            <a:endParaRPr lang="ca-ES" sz="2400" spc="-1"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89569" y="2065404"/>
            <a:ext cx="4212865" cy="398655"/>
          </a:xfrm>
          <a:prstGeom prst="rect">
            <a:avLst/>
          </a:prstGeom>
          <a:solidFill>
            <a:srgbClr val="005EA4"/>
          </a:solidFill>
          <a:ln>
            <a:noFill/>
          </a:ln>
          <a:effectLst>
            <a:outerShdw blurRad="5080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000" b="1" spc="-1" dirty="0">
                <a:solidFill>
                  <a:srgbClr val="F2F2F2"/>
                </a:solidFill>
                <a:latin typeface="Verdana"/>
                <a:ea typeface="Verdana"/>
              </a:rPr>
              <a:t>GESTORS BIBLIOGRÀFICS</a:t>
            </a:r>
            <a:endParaRPr lang="ca-ES" sz="2000" spc="-1" dirty="0"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27799" y="3103099"/>
            <a:ext cx="3556237" cy="1947465"/>
          </a:xfrm>
          <a:prstGeom prst="rect">
            <a:avLst/>
          </a:prstGeom>
          <a:noFill/>
          <a:ln>
            <a:solidFill>
              <a:srgbClr val="005E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a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698394" y="3319765"/>
            <a:ext cx="3284886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Crear una biblioteca personal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Importar documents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Organitzar en carpetes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Incloure citacions</a:t>
            </a:r>
          </a:p>
          <a:p>
            <a:pPr marL="0" indent="0"/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en processadors de text</a:t>
            </a:r>
          </a:p>
          <a:p>
            <a:pPr marL="0" indent="0"/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i generar bibliografies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a-ES" altLang="es-ES" sz="13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Crear un perfil personal</a:t>
            </a:r>
          </a:p>
        </p:txBody>
      </p:sp>
      <p:sp>
        <p:nvSpPr>
          <p:cNvPr id="15" name="1 CuadroTexto"/>
          <p:cNvSpPr txBox="1"/>
          <p:nvPr/>
        </p:nvSpPr>
        <p:spPr>
          <a:xfrm>
            <a:off x="2747824" y="6121486"/>
            <a:ext cx="66963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a-ES" sz="1400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https://crai.ub.edu/serveis-i-recursos/suport-eines-gestio-bibliografica</a:t>
            </a:r>
            <a:endParaRPr lang="ca-E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8" name="Agrupa 7">
            <a:extLst>
              <a:ext uri="{FF2B5EF4-FFF2-40B4-BE49-F238E27FC236}">
                <a16:creationId xmlns:a16="http://schemas.microsoft.com/office/drawing/2014/main" id="{C813B5B5-7A0E-4340-AD2C-6507B27A7C4A}"/>
              </a:ext>
            </a:extLst>
          </p:cNvPr>
          <p:cNvGrpSpPr/>
          <p:nvPr/>
        </p:nvGrpSpPr>
        <p:grpSpPr>
          <a:xfrm>
            <a:off x="2381873" y="2728077"/>
            <a:ext cx="2448381" cy="2921058"/>
            <a:chOff x="2329027" y="2718769"/>
            <a:chExt cx="2448381" cy="2921058"/>
          </a:xfrm>
        </p:grpSpPr>
        <p:pic>
          <p:nvPicPr>
            <p:cNvPr id="9" name="Imatge 8">
              <a:extLst>
                <a:ext uri="{FF2B5EF4-FFF2-40B4-BE49-F238E27FC236}">
                  <a16:creationId xmlns:a16="http://schemas.microsoft.com/office/drawing/2014/main" id="{917D4004-DD7E-4BC9-BAE2-F8029DA71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027" y="2718769"/>
              <a:ext cx="2448381" cy="2448381"/>
            </a:xfrm>
            <a:prstGeom prst="rect">
              <a:avLst/>
            </a:prstGeom>
          </p:spPr>
        </p:pic>
        <p:pic>
          <p:nvPicPr>
            <p:cNvPr id="10" name="Imatge 9">
              <a:extLst>
                <a:ext uri="{FF2B5EF4-FFF2-40B4-BE49-F238E27FC236}">
                  <a16:creationId xmlns:a16="http://schemas.microsoft.com/office/drawing/2014/main" id="{3D252589-4F9F-4351-839D-F96A35225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7409" y="5229201"/>
              <a:ext cx="1831615" cy="4106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2">
            <a:extLst>
              <a:ext uri="{FF2B5EF4-FFF2-40B4-BE49-F238E27FC236}">
                <a16:creationId xmlns:a16="http://schemas.microsoft.com/office/drawing/2014/main" id="{8617EA02-CC37-4968-9A9D-63B26CBB2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9710" y="1257089"/>
            <a:ext cx="79765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>
            <a:defPPr>
              <a:defRPr lang="ca-ES"/>
            </a:defPPr>
            <a:lvl1pPr>
              <a:lnSpc>
                <a:spcPct val="100000"/>
              </a:lnSpc>
              <a:defRPr sz="2400" b="1" spc="-1">
                <a:solidFill>
                  <a:srgbClr val="4D4D4D"/>
                </a:solidFill>
                <a:latin typeface="Verdana"/>
                <a:ea typeface="Verdan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ca-ES" altLang="es-ES" dirty="0"/>
              <a:t>Ús de la intel·ligència artificial a la UB​​</a:t>
            </a:r>
          </a:p>
        </p:txBody>
      </p:sp>
      <p:sp>
        <p:nvSpPr>
          <p:cNvPr id="5" name="11 CuadroTexto">
            <a:extLst>
              <a:ext uri="{FF2B5EF4-FFF2-40B4-BE49-F238E27FC236}">
                <a16:creationId xmlns:a16="http://schemas.microsoft.com/office/drawing/2014/main" id="{5D5E568B-2597-44E8-8C9F-965BD2DD2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0282" y="6113928"/>
            <a:ext cx="38314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auto"/>
            <a:r>
              <a:rPr lang="es-ES" sz="1400" u="sng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https://crai.ub.edu/serveis-i-recursos/ia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115EC2E6-F171-47D3-ADDC-46654D4EB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047" y="1799969"/>
            <a:ext cx="7667905" cy="4143676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EA5C50DA-55B0-46F7-845D-96E4823FB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627" y="5928381"/>
            <a:ext cx="1360325" cy="18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31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/>
          <p:cNvSpPr/>
          <p:nvPr/>
        </p:nvSpPr>
        <p:spPr>
          <a:xfrm>
            <a:off x="2387640" y="2492280"/>
            <a:ext cx="741636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a-ES" sz="2800" b="1" spc="-1" dirty="0">
                <a:solidFill>
                  <a:srgbClr val="005EA4"/>
                </a:solidFill>
                <a:latin typeface="Verdana"/>
                <a:ea typeface="Verdana"/>
              </a:rPr>
              <a:t>4. Defensa oral</a:t>
            </a: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a-ES" sz="28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4362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QuadreDeText 1"/>
          <p:cNvSpPr txBox="1">
            <a:spLocks noChangeArrowheads="1"/>
          </p:cNvSpPr>
          <p:nvPr/>
        </p:nvSpPr>
        <p:spPr bwMode="auto">
          <a:xfrm>
            <a:off x="1548983" y="1255045"/>
            <a:ext cx="7632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ca-ES" altLang="es-ES" sz="2400" b="1" spc="-1" dirty="0">
                <a:solidFill>
                  <a:srgbClr val="4D4D4D"/>
                </a:solidFill>
                <a:latin typeface="Verdana"/>
                <a:ea typeface="Verdana"/>
                <a:cs typeface="+mn-cs"/>
              </a:rPr>
              <a:t>Defensa</a:t>
            </a:r>
            <a:r>
              <a:rPr lang="ca-ES" altLang="es-ES" sz="2400" b="1" dirty="0">
                <a:latin typeface="Verdana"/>
                <a:ea typeface="Verdana"/>
                <a:cs typeface="Verdana" panose="020B0604030504040204" pitchFamily="34" charset="0"/>
              </a:rPr>
              <a:t> </a:t>
            </a:r>
            <a:r>
              <a:rPr lang="ca-ES" altLang="es-ES" sz="2400" b="1" spc="-1" dirty="0">
                <a:solidFill>
                  <a:srgbClr val="4D4D4D"/>
                </a:solidFill>
                <a:latin typeface="Verdana"/>
                <a:ea typeface="Verdana"/>
                <a:cs typeface="+mn-cs"/>
              </a:rPr>
              <a:t>oral </a:t>
            </a:r>
          </a:p>
        </p:txBody>
      </p:sp>
      <p:sp>
        <p:nvSpPr>
          <p:cNvPr id="23" name="QuadreDeText 22">
            <a:extLst>
              <a:ext uri="{FF2B5EF4-FFF2-40B4-BE49-F238E27FC236}">
                <a16:creationId xmlns:a16="http://schemas.microsoft.com/office/drawing/2014/main" id="{A23476C2-4934-484C-9658-8C3078412157}"/>
              </a:ext>
            </a:extLst>
          </p:cNvPr>
          <p:cNvSpPr txBox="1"/>
          <p:nvPr/>
        </p:nvSpPr>
        <p:spPr>
          <a:xfrm>
            <a:off x="1586967" y="2325896"/>
            <a:ext cx="3529012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endParaRPr lang="ca-E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r>
              <a:rPr lang="ca-ES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          </a:t>
            </a:r>
            <a:r>
              <a:rPr lang="ca-ES" sz="20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 PowerPoint</a:t>
            </a:r>
          </a:p>
          <a:p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r>
              <a:rPr lang="ca-ES" sz="20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          </a:t>
            </a:r>
            <a:r>
              <a:rPr lang="ca-ES" sz="20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Google</a:t>
            </a:r>
            <a:r>
              <a:rPr lang="ca-ES" sz="20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lang="ca-ES" sz="20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Slides</a:t>
            </a:r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r>
              <a:rPr lang="ca-ES" sz="20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          </a:t>
            </a:r>
            <a:r>
              <a:rPr lang="ca-ES" sz="20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Canva</a:t>
            </a:r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r>
              <a:rPr lang="ca-ES" sz="20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          </a:t>
            </a:r>
            <a:r>
              <a:rPr lang="ca-ES" sz="20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Prezi</a:t>
            </a:r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ca-ES" sz="2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  <a:p>
            <a:r>
              <a:rPr lang="ca-ES" sz="20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          </a:t>
            </a:r>
            <a:r>
              <a:rPr lang="ca-ES" sz="20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Genially</a:t>
            </a:r>
            <a:endParaRPr lang="ca-ES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6" name="Imatge 8">
            <a:extLst>
              <a:ext uri="{FF2B5EF4-FFF2-40B4-BE49-F238E27FC236}">
                <a16:creationId xmlns:a16="http://schemas.microsoft.com/office/drawing/2014/main" id="{4E5E222A-841D-4E85-AAA6-87866B67B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460" y="3823725"/>
            <a:ext cx="363761" cy="443972"/>
          </a:xfrm>
          <a:prstGeom prst="rect">
            <a:avLst/>
          </a:prstGeom>
        </p:spPr>
      </p:pic>
      <p:sp>
        <p:nvSpPr>
          <p:cNvPr id="28" name="QuadreDeText 27">
            <a:extLst>
              <a:ext uri="{FF2B5EF4-FFF2-40B4-BE49-F238E27FC236}">
                <a16:creationId xmlns:a16="http://schemas.microsoft.com/office/drawing/2014/main" id="{05DB242E-C205-4184-94C3-519BBA77A878}"/>
              </a:ext>
            </a:extLst>
          </p:cNvPr>
          <p:cNvSpPr txBox="1"/>
          <p:nvPr/>
        </p:nvSpPr>
        <p:spPr>
          <a:xfrm>
            <a:off x="5852159" y="4154833"/>
            <a:ext cx="127820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6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3"/>
              </a:rPr>
              <a:t>Unsplash</a:t>
            </a:r>
            <a:endParaRPr lang="ca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QuadreDeText 30">
            <a:extLst>
              <a:ext uri="{FF2B5EF4-FFF2-40B4-BE49-F238E27FC236}">
                <a16:creationId xmlns:a16="http://schemas.microsoft.com/office/drawing/2014/main" id="{600C0BEB-B25E-432F-9558-F4920ACE1B2C}"/>
              </a:ext>
            </a:extLst>
          </p:cNvPr>
          <p:cNvSpPr txBox="1"/>
          <p:nvPr/>
        </p:nvSpPr>
        <p:spPr>
          <a:xfrm>
            <a:off x="8444099" y="4987414"/>
            <a:ext cx="126642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6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4"/>
              </a:rPr>
              <a:t>Flaticon</a:t>
            </a:r>
            <a:endParaRPr lang="ca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2" name="QuadreDeText 31">
            <a:extLst>
              <a:ext uri="{FF2B5EF4-FFF2-40B4-BE49-F238E27FC236}">
                <a16:creationId xmlns:a16="http://schemas.microsoft.com/office/drawing/2014/main" id="{98BDD05F-EA7B-42AF-8069-E650EC148245}"/>
              </a:ext>
            </a:extLst>
          </p:cNvPr>
          <p:cNvSpPr txBox="1"/>
          <p:nvPr/>
        </p:nvSpPr>
        <p:spPr>
          <a:xfrm>
            <a:off x="6624957" y="4987414"/>
            <a:ext cx="126642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6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5"/>
              </a:rPr>
              <a:t>Magnific</a:t>
            </a:r>
            <a:endParaRPr lang="ca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</p:txBody>
      </p:sp>
      <p:sp>
        <p:nvSpPr>
          <p:cNvPr id="33" name="QuadreDeText 32">
            <a:extLst>
              <a:ext uri="{FF2B5EF4-FFF2-40B4-BE49-F238E27FC236}">
                <a16:creationId xmlns:a16="http://schemas.microsoft.com/office/drawing/2014/main" id="{ABB67432-A634-47C8-B876-392392B7AB02}"/>
              </a:ext>
            </a:extLst>
          </p:cNvPr>
          <p:cNvSpPr txBox="1"/>
          <p:nvPr/>
        </p:nvSpPr>
        <p:spPr>
          <a:xfrm>
            <a:off x="5770858" y="3407960"/>
            <a:ext cx="132008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6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6"/>
              </a:rPr>
              <a:t>Pixabay</a:t>
            </a:r>
            <a:endParaRPr lang="ca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QuadreDeText 33">
            <a:extLst>
              <a:ext uri="{FF2B5EF4-FFF2-40B4-BE49-F238E27FC236}">
                <a16:creationId xmlns:a16="http://schemas.microsoft.com/office/drawing/2014/main" id="{E65B5703-F886-4CC5-987D-9056DB81AEDA}"/>
              </a:ext>
            </a:extLst>
          </p:cNvPr>
          <p:cNvSpPr txBox="1"/>
          <p:nvPr/>
        </p:nvSpPr>
        <p:spPr>
          <a:xfrm>
            <a:off x="9343331" y="3398162"/>
            <a:ext cx="163132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6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7"/>
              </a:rPr>
              <a:t>FiftySounds</a:t>
            </a:r>
            <a:endParaRPr lang="ca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QuadreDeText 34">
            <a:extLst>
              <a:ext uri="{FF2B5EF4-FFF2-40B4-BE49-F238E27FC236}">
                <a16:creationId xmlns:a16="http://schemas.microsoft.com/office/drawing/2014/main" id="{57A2530F-3ECF-4FC2-85B9-2489826C909D}"/>
              </a:ext>
            </a:extLst>
          </p:cNvPr>
          <p:cNvSpPr txBox="1"/>
          <p:nvPr/>
        </p:nvSpPr>
        <p:spPr>
          <a:xfrm>
            <a:off x="9231663" y="4182386"/>
            <a:ext cx="137337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a-ES" sz="1600" b="1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8"/>
              </a:rPr>
              <a:t>Jamendo</a:t>
            </a:r>
            <a:endParaRPr lang="ca-ES" sz="1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6" name="Connector de fletxa recta 35">
            <a:extLst>
              <a:ext uri="{FF2B5EF4-FFF2-40B4-BE49-F238E27FC236}">
                <a16:creationId xmlns:a16="http://schemas.microsoft.com/office/drawing/2014/main" id="{420C4A4C-355D-46A5-8BCB-4F5FF411650D}"/>
              </a:ext>
            </a:extLst>
          </p:cNvPr>
          <p:cNvCxnSpPr>
            <a:cxnSpLocks/>
          </p:cNvCxnSpPr>
          <p:nvPr/>
        </p:nvCxnSpPr>
        <p:spPr>
          <a:xfrm>
            <a:off x="8126752" y="3179394"/>
            <a:ext cx="627399" cy="17516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QuadreDeText 36">
            <a:extLst>
              <a:ext uri="{FF2B5EF4-FFF2-40B4-BE49-F238E27FC236}">
                <a16:creationId xmlns:a16="http://schemas.microsoft.com/office/drawing/2014/main" id="{66EA2C09-316B-48B6-B308-C023BCAB2445}"/>
              </a:ext>
            </a:extLst>
          </p:cNvPr>
          <p:cNvSpPr txBox="1"/>
          <p:nvPr/>
        </p:nvSpPr>
        <p:spPr>
          <a:xfrm>
            <a:off x="1432828" y="2096175"/>
            <a:ext cx="3837290" cy="707886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ca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EINES PER PREPARAR </a:t>
            </a:r>
          </a:p>
          <a:p>
            <a:pPr algn="ctr">
              <a:defRPr/>
            </a:pPr>
            <a:r>
              <a:rPr lang="ca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EL MATERIAL DE SUPORT</a:t>
            </a:r>
            <a:endParaRPr lang="ca-E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8" name="QuadreDeText 37">
            <a:extLst>
              <a:ext uri="{FF2B5EF4-FFF2-40B4-BE49-F238E27FC236}">
                <a16:creationId xmlns:a16="http://schemas.microsoft.com/office/drawing/2014/main" id="{904AC4C7-D5C2-4FAC-8C00-055C0E4344B2}"/>
              </a:ext>
            </a:extLst>
          </p:cNvPr>
          <p:cNvSpPr txBox="1"/>
          <p:nvPr/>
        </p:nvSpPr>
        <p:spPr>
          <a:xfrm>
            <a:off x="6357219" y="2096175"/>
            <a:ext cx="3539065" cy="707886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ca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RECURSOS D'IMATGE, VÍDEO I SO</a:t>
            </a:r>
            <a:endParaRPr lang="ca-E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9" name="Connector de fletxa recta 38">
            <a:extLst>
              <a:ext uri="{FF2B5EF4-FFF2-40B4-BE49-F238E27FC236}">
                <a16:creationId xmlns:a16="http://schemas.microsoft.com/office/drawing/2014/main" id="{6E555AB2-CD55-4F42-B4E9-6E4ACDF8D09D}"/>
              </a:ext>
            </a:extLst>
          </p:cNvPr>
          <p:cNvCxnSpPr>
            <a:cxnSpLocks/>
          </p:cNvCxnSpPr>
          <p:nvPr/>
        </p:nvCxnSpPr>
        <p:spPr>
          <a:xfrm flipH="1">
            <a:off x="7390572" y="3179394"/>
            <a:ext cx="736180" cy="173825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de fletxa recta 39">
            <a:extLst>
              <a:ext uri="{FF2B5EF4-FFF2-40B4-BE49-F238E27FC236}">
                <a16:creationId xmlns:a16="http://schemas.microsoft.com/office/drawing/2014/main" id="{D515DEF4-1C8D-4C83-A802-8DD319D6C7E7}"/>
              </a:ext>
            </a:extLst>
          </p:cNvPr>
          <p:cNvCxnSpPr>
            <a:cxnSpLocks/>
          </p:cNvCxnSpPr>
          <p:nvPr/>
        </p:nvCxnSpPr>
        <p:spPr>
          <a:xfrm flipH="1">
            <a:off x="7042993" y="3179394"/>
            <a:ext cx="1083759" cy="100299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de fletxa recta 40">
            <a:extLst>
              <a:ext uri="{FF2B5EF4-FFF2-40B4-BE49-F238E27FC236}">
                <a16:creationId xmlns:a16="http://schemas.microsoft.com/office/drawing/2014/main" id="{6FDA4494-37D3-4B99-A6FE-55871E45B7DB}"/>
              </a:ext>
            </a:extLst>
          </p:cNvPr>
          <p:cNvCxnSpPr>
            <a:cxnSpLocks/>
          </p:cNvCxnSpPr>
          <p:nvPr/>
        </p:nvCxnSpPr>
        <p:spPr>
          <a:xfrm>
            <a:off x="8131853" y="3173831"/>
            <a:ext cx="983243" cy="100855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de fletxa recta 41">
            <a:extLst>
              <a:ext uri="{FF2B5EF4-FFF2-40B4-BE49-F238E27FC236}">
                <a16:creationId xmlns:a16="http://schemas.microsoft.com/office/drawing/2014/main" id="{E74552AD-814A-49A3-A804-E63A4EFAD2A2}"/>
              </a:ext>
            </a:extLst>
          </p:cNvPr>
          <p:cNvCxnSpPr>
            <a:cxnSpLocks/>
          </p:cNvCxnSpPr>
          <p:nvPr/>
        </p:nvCxnSpPr>
        <p:spPr>
          <a:xfrm flipH="1">
            <a:off x="6869206" y="3173831"/>
            <a:ext cx="1257546" cy="39360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de fletxa recta 42">
            <a:extLst>
              <a:ext uri="{FF2B5EF4-FFF2-40B4-BE49-F238E27FC236}">
                <a16:creationId xmlns:a16="http://schemas.microsoft.com/office/drawing/2014/main" id="{D61F570F-0DD8-4243-9C13-7D83EE3AB7F4}"/>
              </a:ext>
            </a:extLst>
          </p:cNvPr>
          <p:cNvCxnSpPr>
            <a:cxnSpLocks/>
          </p:cNvCxnSpPr>
          <p:nvPr/>
        </p:nvCxnSpPr>
        <p:spPr>
          <a:xfrm>
            <a:off x="8126752" y="3173831"/>
            <a:ext cx="1211478" cy="39360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tge 9">
            <a:extLst>
              <a:ext uri="{FF2B5EF4-FFF2-40B4-BE49-F238E27FC236}">
                <a16:creationId xmlns:a16="http://schemas.microsoft.com/office/drawing/2014/main" id="{7523394A-3B93-4F58-A48C-6339CC7C6B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932" y="3225003"/>
            <a:ext cx="407993" cy="407993"/>
          </a:xfrm>
          <a:prstGeom prst="rect">
            <a:avLst/>
          </a:prstGeom>
        </p:spPr>
      </p:pic>
      <p:pic>
        <p:nvPicPr>
          <p:cNvPr id="67" name="Imatge 66">
            <a:extLst>
              <a:ext uri="{FF2B5EF4-FFF2-40B4-BE49-F238E27FC236}">
                <a16:creationId xmlns:a16="http://schemas.microsoft.com/office/drawing/2014/main" id="{EAB606C8-9657-4300-B73F-4D070585A0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742" y="5068169"/>
            <a:ext cx="417679" cy="423298"/>
          </a:xfrm>
          <a:prstGeom prst="rect">
            <a:avLst/>
          </a:prstGeom>
        </p:spPr>
      </p:pic>
      <p:pic>
        <p:nvPicPr>
          <p:cNvPr id="69" name="Imatge 68">
            <a:extLst>
              <a:ext uri="{FF2B5EF4-FFF2-40B4-BE49-F238E27FC236}">
                <a16:creationId xmlns:a16="http://schemas.microsoft.com/office/drawing/2014/main" id="{A3B48EFC-8109-4A69-AE3F-520167831C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161" y="5629319"/>
            <a:ext cx="460839" cy="459006"/>
          </a:xfrm>
          <a:prstGeom prst="rect">
            <a:avLst/>
          </a:prstGeom>
        </p:spPr>
      </p:pic>
      <p:pic>
        <p:nvPicPr>
          <p:cNvPr id="74" name="Imatge 73">
            <a:extLst>
              <a:ext uri="{FF2B5EF4-FFF2-40B4-BE49-F238E27FC236}">
                <a16:creationId xmlns:a16="http://schemas.microsoft.com/office/drawing/2014/main" id="{F988F9B1-F871-4C5C-A1C2-3F59C0AD2E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0558" y="4444867"/>
            <a:ext cx="444048" cy="44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05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2"/>
          <p:cNvSpPr/>
          <p:nvPr/>
        </p:nvSpPr>
        <p:spPr>
          <a:xfrm>
            <a:off x="4917720" y="2552400"/>
            <a:ext cx="184320" cy="64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1893EB78-F661-4618-9A05-1A698EFC5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tge 3">
            <a:hlinkClick r:id="rId3"/>
            <a:extLst>
              <a:ext uri="{FF2B5EF4-FFF2-40B4-BE49-F238E27FC236}">
                <a16:creationId xmlns:a16="http://schemas.microsoft.com/office/drawing/2014/main" id="{5E00372E-8405-4112-A605-243668AE5C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475" y="4572000"/>
            <a:ext cx="3155939" cy="8540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seny personalitzat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seny personalitzat">
  <a:themeElements>
    <a:clrScheme name="Tema de l'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l'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l'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F9348BB7FA90A4CBBED082F348621EC" ma:contentTypeVersion="18" ma:contentTypeDescription="Crear nuevo documento." ma:contentTypeScope="" ma:versionID="45aa24ac87da1961cec994c2a7857fcb">
  <xsd:schema xmlns:xsd="http://www.w3.org/2001/XMLSchema" xmlns:xs="http://www.w3.org/2001/XMLSchema" xmlns:p="http://schemas.microsoft.com/office/2006/metadata/properties" xmlns:ns3="65cc4a26-dc1f-4df6-b7b7-06d9eab657c0" xmlns:ns4="23eecfc4-08cd-44e1-96c0-9dcc266f16ab" targetNamespace="http://schemas.microsoft.com/office/2006/metadata/properties" ma:root="true" ma:fieldsID="ce8719e83c30ca539aa10692ff8308f8" ns3:_="" ns4:_="">
    <xsd:import namespace="65cc4a26-dc1f-4df6-b7b7-06d9eab657c0"/>
    <xsd:import namespace="23eecfc4-08cd-44e1-96c0-9dcc266f16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cc4a26-dc1f-4df6-b7b7-06d9eab65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ecfc4-08cd-44e1-96c0-9dcc266f16a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5cc4a26-dc1f-4df6-b7b7-06d9eab657c0" xsi:nil="true"/>
  </documentManagement>
</p:properties>
</file>

<file path=customXml/itemProps1.xml><?xml version="1.0" encoding="utf-8"?>
<ds:datastoreItem xmlns:ds="http://schemas.openxmlformats.org/officeDocument/2006/customXml" ds:itemID="{96867136-F962-4FC5-B085-8A405BC4F8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3EC54C-1662-4476-A851-17030BE735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cc4a26-dc1f-4df6-b7b7-06d9eab657c0"/>
    <ds:schemaRef ds:uri="23eecfc4-08cd-44e1-96c0-9dcc266f16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33887B-30A7-4200-A77A-64C2F267F923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23eecfc4-08cd-44e1-96c0-9dcc266f16ab"/>
    <ds:schemaRef ds:uri="http://schemas.microsoft.com/office/2006/metadata/properties"/>
    <ds:schemaRef ds:uri="65cc4a26-dc1f-4df6-b7b7-06d9eab657c0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3166</TotalTime>
  <Words>1215</Words>
  <Application>Microsoft Office PowerPoint</Application>
  <PresentationFormat>Pantalla panoràmica</PresentationFormat>
  <Paragraphs>266</Paragraphs>
  <Slides>42</Slides>
  <Notes>6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9</vt:i4>
      </vt:variant>
      <vt:variant>
        <vt:lpstr>Tema</vt:lpstr>
      </vt:variant>
      <vt:variant>
        <vt:i4>3</vt:i4>
      </vt:variant>
      <vt:variant>
        <vt:lpstr>Títols de les diapositives</vt:lpstr>
      </vt:variant>
      <vt:variant>
        <vt:i4>42</vt:i4>
      </vt:variant>
    </vt:vector>
  </HeadingPairs>
  <TitlesOfParts>
    <vt:vector size="54" baseType="lpstr">
      <vt:lpstr>StarSymbol</vt:lpstr>
      <vt:lpstr>Arial</vt:lpstr>
      <vt:lpstr>Calibri</vt:lpstr>
      <vt:lpstr>Calibri Light</vt:lpstr>
      <vt:lpstr>DejaVu Sans</vt:lpstr>
      <vt:lpstr>Symbol</vt:lpstr>
      <vt:lpstr>Times New Roman</vt:lpstr>
      <vt:lpstr>Verdana</vt:lpstr>
      <vt:lpstr>Wingdings</vt:lpstr>
      <vt:lpstr>Office Theme</vt:lpstr>
      <vt:lpstr>Disseny personalitzat</vt:lpstr>
      <vt:lpstr>1_Disseny personalitzat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Recursos i eines per l’elaboració del TFM: ensenyaments de la Facultat d’Economia i Empresa. Curs 2026-2027</dc:title>
  <dc:subject/>
  <dc:creator>CRAI Biblioteca d'Economia i Empresa</dc:creator>
  <cp:keywords>CRAI, Biblioteca, Economia, Empresa, formació d'usuaris, Universitat de Barcelona, UB, TFM, treballs acadèmics, serveis, recursos d'informació</cp:keywords>
  <dc:description/>
  <cp:lastModifiedBy>Laia Bonet Bagant</cp:lastModifiedBy>
  <cp:revision>346</cp:revision>
  <dcterms:created xsi:type="dcterms:W3CDTF">2011-04-27T09:10:14Z</dcterms:created>
  <dcterms:modified xsi:type="dcterms:W3CDTF">2026-10-01T05:42:15Z</dcterms:modified>
  <dc:language>ca-ES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Universitat de Barcelona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5</vt:i4>
  </property>
  <property fmtid="{D5CDD505-2E9C-101B-9397-08002B2CF9AE}" pid="9" name="PresentationFormat">
    <vt:lpwstr>Presentació en pantalla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38</vt:i4>
  </property>
  <property fmtid="{D5CDD505-2E9C-101B-9397-08002B2CF9AE}" pid="13" name="ContentTypeId">
    <vt:lpwstr>0x0101005F9348BB7FA90A4CBBED082F348621EC</vt:lpwstr>
  </property>
  <property fmtid="{D5CDD505-2E9C-101B-9397-08002B2CF9AE}" pid="14" name="MediaServiceImageTags">
    <vt:lpwstr/>
  </property>
</Properties>
</file>