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20" r:id="rId2"/>
  </p:sldMasterIdLst>
  <p:notesMasterIdLst>
    <p:notesMasterId r:id="rId34"/>
  </p:notesMasterIdLst>
  <p:sldIdLst>
    <p:sldId id="261" r:id="rId3"/>
    <p:sldId id="266" r:id="rId4"/>
    <p:sldId id="318" r:id="rId5"/>
    <p:sldId id="301" r:id="rId6"/>
    <p:sldId id="302" r:id="rId7"/>
    <p:sldId id="271" r:id="rId8"/>
    <p:sldId id="315" r:id="rId9"/>
    <p:sldId id="304" r:id="rId10"/>
    <p:sldId id="332" r:id="rId11"/>
    <p:sldId id="333" r:id="rId12"/>
    <p:sldId id="286" r:id="rId13"/>
    <p:sldId id="338" r:id="rId14"/>
    <p:sldId id="284" r:id="rId15"/>
    <p:sldId id="339" r:id="rId16"/>
    <p:sldId id="291" r:id="rId17"/>
    <p:sldId id="298" r:id="rId18"/>
    <p:sldId id="295" r:id="rId19"/>
    <p:sldId id="296" r:id="rId20"/>
    <p:sldId id="308" r:id="rId21"/>
    <p:sldId id="317" r:id="rId22"/>
    <p:sldId id="320" r:id="rId23"/>
    <p:sldId id="322" r:id="rId24"/>
    <p:sldId id="324" r:id="rId25"/>
    <p:sldId id="326" r:id="rId26"/>
    <p:sldId id="340" r:id="rId27"/>
    <p:sldId id="327" r:id="rId28"/>
    <p:sldId id="331" r:id="rId29"/>
    <p:sldId id="330" r:id="rId30"/>
    <p:sldId id="341" r:id="rId31"/>
    <p:sldId id="342" r:id="rId32"/>
    <p:sldId id="343" r:id="rId33"/>
  </p:sldIdLst>
  <p:sldSz cx="9144000" cy="6858000" type="screen4x3"/>
  <p:notesSz cx="6797675" cy="9928225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3C1"/>
    <a:srgbClr val="C0C0C0"/>
    <a:srgbClr val="646464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22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pPr/>
              <a:t>4/2/2022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pPr/>
              <a:t>1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7567881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Què és?</a:t>
            </a:r>
          </a:p>
          <a:p>
            <a:pPr eaLnBrk="1" hangingPunct="1"/>
            <a:r>
              <a:rPr lang="es-ES" altLang="ca-ES"/>
              <a:t>A què respon?</a:t>
            </a:r>
          </a:p>
        </p:txBody>
      </p:sp>
    </p:spTree>
    <p:extLst>
      <p:ext uri="{BB962C8B-B14F-4D97-AF65-F5344CB8AC3E}">
        <p14:creationId xmlns:p14="http://schemas.microsoft.com/office/powerpoint/2010/main" val="37887915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6"/>
          <p:cNvSpPr txBox="1">
            <a:spLocks noGrp="1" noChangeArrowheads="1"/>
          </p:cNvSpPr>
          <p:nvPr/>
        </p:nvSpPr>
        <p:spPr bwMode="auto">
          <a:xfrm>
            <a:off x="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t>Conèixer la Biblioteca de ........ (2005-2006) </a:t>
            </a:r>
          </a:p>
        </p:txBody>
      </p:sp>
      <p:sp>
        <p:nvSpPr>
          <p:cNvPr id="71683" name="Rectangle 7"/>
          <p:cNvSpPr txBox="1">
            <a:spLocks noGrp="1" noChangeArrowheads="1"/>
          </p:cNvSpPr>
          <p:nvPr/>
        </p:nvSpPr>
        <p:spPr bwMode="auto">
          <a:xfrm>
            <a:off x="552639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D8B6FA5-00D1-4FAA-9934-717D48511E12}" type="slidenum"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18</a:t>
            </a:fld>
            <a:endParaRPr lang="en-GB" altLang="ca-ES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Què és?</a:t>
            </a:r>
          </a:p>
          <a:p>
            <a:pPr eaLnBrk="1" hangingPunct="1"/>
            <a:r>
              <a:rPr lang="es-ES" altLang="ca-ES"/>
              <a:t>A què respon?</a:t>
            </a:r>
          </a:p>
        </p:txBody>
      </p:sp>
    </p:spTree>
    <p:extLst>
      <p:ext uri="{BB962C8B-B14F-4D97-AF65-F5344CB8AC3E}">
        <p14:creationId xmlns:p14="http://schemas.microsoft.com/office/powerpoint/2010/main" val="35124192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6"/>
          <p:cNvSpPr txBox="1">
            <a:spLocks noGrp="1" noChangeArrowheads="1"/>
          </p:cNvSpPr>
          <p:nvPr/>
        </p:nvSpPr>
        <p:spPr bwMode="auto">
          <a:xfrm>
            <a:off x="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t>Conèixer la Biblioteca de ........ (2005-2006) </a:t>
            </a:r>
          </a:p>
        </p:txBody>
      </p:sp>
      <p:sp>
        <p:nvSpPr>
          <p:cNvPr id="71683" name="Rectangle 7"/>
          <p:cNvSpPr txBox="1">
            <a:spLocks noGrp="1" noChangeArrowheads="1"/>
          </p:cNvSpPr>
          <p:nvPr/>
        </p:nvSpPr>
        <p:spPr bwMode="auto">
          <a:xfrm>
            <a:off x="552639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D8B6FA5-00D1-4FAA-9934-717D48511E12}" type="slidenum"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19</a:t>
            </a:fld>
            <a:endParaRPr lang="en-GB" altLang="ca-ES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Què és?</a:t>
            </a:r>
          </a:p>
          <a:p>
            <a:pPr eaLnBrk="1" hangingPunct="1"/>
            <a:r>
              <a:rPr lang="es-ES" altLang="ca-ES"/>
              <a:t>A què respon?</a:t>
            </a:r>
          </a:p>
        </p:txBody>
      </p:sp>
    </p:spTree>
    <p:extLst>
      <p:ext uri="{BB962C8B-B14F-4D97-AF65-F5344CB8AC3E}">
        <p14:creationId xmlns:p14="http://schemas.microsoft.com/office/powerpoint/2010/main" val="34106685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Contenidor de not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a-ES" altLang="ca-ES" dirty="0"/>
          </a:p>
        </p:txBody>
      </p:sp>
      <p:sp>
        <p:nvSpPr>
          <p:cNvPr id="59396" name="Contenidor de peu de pà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ca-E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Conèixer el CRAI Biblioteca de XXXX. Curs 20xx-xx</a:t>
            </a:r>
            <a:endParaRPr kumimoji="0" lang="en-GB" altLang="ca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76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34064929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ca-E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Conèixer el CRAI Biblioteca de XXXX. Curs 20xx-xx</a:t>
            </a:r>
            <a:endParaRPr kumimoji="0" lang="en-GB" altLang="ca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Aules: explicar les normes d’ús</a:t>
            </a:r>
          </a:p>
        </p:txBody>
      </p:sp>
    </p:spTree>
    <p:extLst>
      <p:ext uri="{BB962C8B-B14F-4D97-AF65-F5344CB8AC3E}">
        <p14:creationId xmlns:p14="http://schemas.microsoft.com/office/powerpoint/2010/main" val="386518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dirty="0"/>
          </a:p>
        </p:txBody>
      </p:sp>
    </p:spTree>
    <p:extLst>
      <p:ext uri="{BB962C8B-B14F-4D97-AF65-F5344CB8AC3E}">
        <p14:creationId xmlns:p14="http://schemas.microsoft.com/office/powerpoint/2010/main" val="15837532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dirty="0"/>
          </a:p>
        </p:txBody>
      </p:sp>
    </p:spTree>
    <p:extLst>
      <p:ext uri="{BB962C8B-B14F-4D97-AF65-F5344CB8AC3E}">
        <p14:creationId xmlns:p14="http://schemas.microsoft.com/office/powerpoint/2010/main" val="2502009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10768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810753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798964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3870206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pPr/>
              <a:t>9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190267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ca-ES" altLang="ca-ES"/>
              <a:t>El CRAI és el </a:t>
            </a:r>
            <a:r>
              <a:rPr lang="ca-ES" altLang="ca-ES" i="1"/>
              <a:t>Centre de Recursos per a l’Aprenentatge i la Investigació</a:t>
            </a:r>
            <a:r>
              <a:rPr lang="ca-ES" altLang="ca-ES"/>
              <a:t>, una part del qual són totes la Biblioteques de la UB</a:t>
            </a:r>
          </a:p>
          <a:p>
            <a:pPr eaLnBrk="1" hangingPunct="1"/>
            <a:r>
              <a:rPr lang="ca-ES" altLang="ca-ES"/>
              <a:t>Hi podeu accedir des de:</a:t>
            </a:r>
          </a:p>
          <a:p>
            <a:pPr lvl="1" eaLnBrk="1" hangingPunct="1"/>
            <a:r>
              <a:rPr lang="ca-ES" altLang="ca-ES" b="1"/>
              <a:t>El web de la UB </a:t>
            </a:r>
            <a:r>
              <a:rPr lang="ca-ES" altLang="ca-ES" b="1">
                <a:sym typeface="Wingdings" panose="05000000000000000000" pitchFamily="2" charset="2"/>
              </a:rPr>
              <a:t> Informació sobre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El web de la Facultat  Serveis  Biblioteca</a:t>
            </a:r>
            <a:endParaRPr lang="ca-ES" altLang="ca-ES" b="1"/>
          </a:p>
          <a:p>
            <a:pPr lvl="1" eaLnBrk="1" hangingPunct="1"/>
            <a:r>
              <a:rPr lang="ca-ES" altLang="ca-ES" b="1"/>
              <a:t>MonUB </a:t>
            </a:r>
            <a:r>
              <a:rPr lang="ca-ES" altLang="ca-ES" b="1">
                <a:sym typeface="Wingdings" panose="05000000000000000000" pitchFamily="2" charset="2"/>
              </a:rPr>
              <a:t> Beques i Serveis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Directe des de Bookmarks/Favorits    </a:t>
            </a:r>
            <a:r>
              <a:rPr lang="ca-ES" altLang="ca-ES" sz="1000" b="1">
                <a:sym typeface="Wingdings" panose="05000000000000000000" pitchFamily="2" charset="2"/>
              </a:rPr>
              <a:t>http://www.bib.ub.es/bub/bub.htm</a:t>
            </a:r>
            <a:endParaRPr lang="es-ES" altLang="ca-ES" sz="1000" b="1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335828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9809696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Què és?</a:t>
            </a:r>
          </a:p>
          <a:p>
            <a:pPr eaLnBrk="1" hangingPunct="1"/>
            <a:r>
              <a:rPr lang="es-ES" altLang="ca-ES"/>
              <a:t>A què respon?</a:t>
            </a:r>
          </a:p>
        </p:txBody>
      </p:sp>
    </p:spTree>
    <p:extLst>
      <p:ext uri="{BB962C8B-B14F-4D97-AF65-F5344CB8AC3E}">
        <p14:creationId xmlns:p14="http://schemas.microsoft.com/office/powerpoint/2010/main" val="2963946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EAC1-E807-46CC-BC95-F1726FDF775C}" type="datetime1">
              <a:rPr lang="ca-ES" smtClean="0"/>
              <a:pPr/>
              <a:t>4/2/2022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pPr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FAC2-643E-4B51-A9A9-0BF21F39A75F}" type="datetime1">
              <a:rPr lang="ca-ES" smtClean="0"/>
              <a:pPr/>
              <a:t>4/2/2022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pPr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A95A-7CFF-4E6D-BE05-B062D97F539F}" type="datetime1">
              <a:rPr lang="ca-ES" smtClean="0"/>
              <a:pPr/>
              <a:t>4/2/2022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pPr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98F61-3328-4F0A-89CE-1A81E7C94E72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4/2/2022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F427B-4520-4430-99B5-7C0D38C61095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096775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N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galeria d'imatges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ca-ES" noProof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6A128-C7C5-4697-9172-AB1863DDF8F3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4/2/2022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61B92-C2A6-491B-BA54-C30C4EDD6CF0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737771"/>
      </p:ext>
    </p:extLst>
  </p:cSld>
  <p:clrMapOvr>
    <a:masterClrMapping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3C7B6-928A-45CB-BE05-8263923B6BFB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4/2/2022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7F0A0-5320-469F-BF2A-F89E9452E50C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676413"/>
      </p:ext>
    </p:extLst>
  </p:cSld>
  <p:clrMapOvr>
    <a:masterClrMapping/>
  </p:clrMapOvr>
  <p:transition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BD143-0DB9-49BB-A339-CD7C4BDEFF93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4/2/2022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E8353-AA2F-4777-A764-4107BD7ADFF1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172044"/>
      </p:ext>
    </p:extLst>
  </p:cSld>
  <p:clrMapOvr>
    <a:masterClrMapping/>
  </p:clrMapOvr>
  <p:transition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CF356-53C1-47CA-A914-CA884ABC6790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4/2/2022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EE760-6D00-4349-AD4C-E63837D80DD8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460927"/>
      </p:ext>
    </p:extLst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EAC1-E807-46CC-BC95-F1726FDF775C}" type="datetime1">
              <a:rPr lang="ca-ES" smtClean="0"/>
              <a:pPr/>
              <a:t>4/2/2022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pPr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8337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5083-2BEF-4AB5-8468-FDA7A5D50F8C}" type="datetime1">
              <a:rPr lang="ca-ES" smtClean="0"/>
              <a:pPr/>
              <a:t>4/2/2022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pPr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531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36F0D-4877-4CB1-9F16-B70BDF6D6CBE}" type="datetime1">
              <a:rPr lang="ca-ES" smtClean="0"/>
              <a:pPr/>
              <a:t>4/2/2022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pPr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105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5083-2BEF-4AB5-8468-FDA7A5D50F8C}" type="datetime1">
              <a:rPr lang="ca-ES" smtClean="0"/>
              <a:pPr/>
              <a:t>4/2/2022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pPr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60D6-806C-40E2-AC58-C9E511C887CA}" type="datetime1">
              <a:rPr lang="ca-ES" smtClean="0"/>
              <a:pPr/>
              <a:t>4/2/2022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pPr/>
              <a:t>‹#›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0798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7577-0E50-4682-8E68-0C962A97F9BF}" type="datetime1">
              <a:rPr lang="ca-ES" smtClean="0"/>
              <a:pPr/>
              <a:t>4/2/2022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pPr/>
              <a:t>‹#›</a:t>
            </a:fld>
            <a:endParaRPr lang="ca-ES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5387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8775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88B1-DFC1-45F9-A8C9-C292CD8F3857}" type="datetime1">
              <a:rPr lang="ca-ES" smtClean="0"/>
              <a:pPr/>
              <a:t>4/2/2022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pPr/>
              <a:t>‹#›</a:t>
            </a:fld>
            <a:endParaRPr lang="ca-ES"/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6538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8B5E0-7BD1-4A61-B63B-F1873C86CA6B}" type="datetime1">
              <a:rPr lang="ca-ES" smtClean="0"/>
              <a:pPr/>
              <a:t>4/2/2022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pPr/>
              <a:t>‹#›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6511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CBC3-EBA3-4983-BBFB-F9326D6CDAED}" type="datetime1">
              <a:rPr lang="ca-ES" smtClean="0"/>
              <a:pPr/>
              <a:t>4/2/2022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pPr/>
              <a:t>‹#›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3644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FAC2-643E-4B51-A9A9-0BF21F39A75F}" type="datetime1">
              <a:rPr lang="ca-ES" smtClean="0"/>
              <a:pPr/>
              <a:t>4/2/2022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pPr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2913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A95A-7CFF-4E6D-BE05-B062D97F539F}" type="datetime1">
              <a:rPr lang="ca-ES" smtClean="0"/>
              <a:pPr/>
              <a:t>4/2/2022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pPr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0357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98F61-3328-4F0A-89CE-1A81E7C94E72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4/2/2022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F427B-4520-4430-99B5-7C0D38C61095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315342"/>
      </p:ext>
    </p:extLst>
  </p:cSld>
  <p:clrMapOvr>
    <a:masterClrMapping/>
  </p:clrMapOvr>
  <p:transition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137AE-A3ED-4551-B28A-2060AC3876F8}" type="datetime1">
              <a:rPr lang="ca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4/2/2022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srgbClr val="000000">
                    <a:tint val="75000"/>
                  </a:srgb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3EB99-730A-4785-AEA8-5C4E982C463B}" type="slidenum">
              <a:rPr lang="es-ES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8127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36F0D-4877-4CB1-9F16-B70BDF6D6CBE}" type="datetime1">
              <a:rPr lang="ca-ES" smtClean="0"/>
              <a:pPr/>
              <a:t>4/2/2022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pPr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859DF-4FDC-4618-9CB1-11BB1B9D06EE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4/2/2022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B9B43-F497-4D87-9501-B78B86356444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290328"/>
      </p:ext>
    </p:extLst>
  </p:cSld>
  <p:clrMapOvr>
    <a:masterClrMapping/>
  </p:clrMapOvr>
  <p:transition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199" y="98284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18DEF-5EF7-4859-B850-CC30D618ADB1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4/2/2022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ca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40708-317D-4A96-BF86-362F3D53F49E}" type="slidenum">
              <a:rPr lang="ca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a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2" y="108766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553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N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galeria d'imatges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ca-ES" noProof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6A128-C7C5-4697-9172-AB1863DDF8F3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4/2/2022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61B92-C2A6-491B-BA54-C30C4EDD6CF0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38108"/>
      </p:ext>
    </p:extLst>
  </p:cSld>
  <p:clrMapOvr>
    <a:masterClrMapping/>
  </p:clrMapOvr>
  <p:transition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2D621-ED4F-48CA-B1A8-867AF237B02D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4/2/2022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D69C7-FF1B-4868-A7D1-6EF043F99738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151184"/>
      </p:ext>
    </p:extLst>
  </p:cSld>
  <p:clrMapOvr>
    <a:masterClrMapping/>
  </p:clrMapOvr>
  <p:transition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CD8ED-7B4E-48E1-89A1-373B45C4D21B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4/2/2022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89B5A-FFE9-4214-94A0-3D49F2CF88F2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589678"/>
      </p:ext>
    </p:extLst>
  </p:cSld>
  <p:clrMapOvr>
    <a:masterClrMapping/>
  </p:clrMapOvr>
  <p:transition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3C7B6-928A-45CB-BE05-8263923B6BFB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4/2/2022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7F0A0-5320-469F-BF2A-F89E9452E50C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825274"/>
      </p:ext>
    </p:extLst>
  </p:cSld>
  <p:clrMapOvr>
    <a:masterClrMapping/>
  </p:clrMapOvr>
  <p:transition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CBD05-9B25-4E0C-B0C5-90A4F2EA400E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4/2/2022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FD8B2-7DCD-46F6-8F39-F02F37682B65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71155"/>
      </p:ext>
    </p:extLst>
  </p:cSld>
  <p:clrMapOvr>
    <a:masterClrMapping/>
  </p:clrMapOvr>
  <p:transition>
    <p:fade thruBlk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BD143-0DB9-49BB-A339-CD7C4BDEFF93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4/2/2022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E8353-AA2F-4777-A764-4107BD7ADFF1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389912"/>
      </p:ext>
    </p:extLst>
  </p:cSld>
  <p:clrMapOvr>
    <a:masterClrMapping/>
  </p:clrMapOvr>
  <p:transition>
    <p:fade thruBlk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CF356-53C1-47CA-A914-CA884ABC6790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4/2/2022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EE760-6D00-4349-AD4C-E63837D80DD8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226969"/>
      </p:ext>
    </p:extLst>
  </p:cSld>
  <p:clrMapOvr>
    <a:masterClrMapping/>
  </p:clrMapOvr>
  <p:transition>
    <p:fade thruBlk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52C51-A826-4399-9FDB-864057F230C8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4/2/2022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14D3E-9893-42A1-A3B0-D5BA8AE8F3A2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072769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60D6-806C-40E2-AC58-C9E511C887CA}" type="datetime1">
              <a:rPr lang="ca-ES" smtClean="0"/>
              <a:pPr/>
              <a:t>4/2/2022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pPr/>
              <a:t>‹#›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7577-0E50-4682-8E68-0C962A97F9BF}" type="datetime1">
              <a:rPr lang="ca-ES" smtClean="0"/>
              <a:pPr/>
              <a:t>4/2/2022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pPr/>
              <a:t>‹#›</a:t>
            </a:fld>
            <a:endParaRPr lang="ca-ES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88B1-DFC1-45F9-A8C9-C292CD8F3857}" type="datetime1">
              <a:rPr lang="ca-ES" smtClean="0"/>
              <a:pPr/>
              <a:t>4/2/2022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pPr/>
              <a:t>‹#›</a:t>
            </a:fld>
            <a:endParaRPr lang="ca-ES"/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8B5E0-7BD1-4A61-B63B-F1873C86CA6B}" type="datetime1">
              <a:rPr lang="ca-ES" smtClean="0"/>
              <a:pPr/>
              <a:t>4/2/2022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pPr/>
              <a:t>‹#›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CBC3-EBA3-4983-BBFB-F9326D6CDAED}" type="datetime1">
              <a:rPr lang="ca-ES" smtClean="0"/>
              <a:pPr/>
              <a:t>4/2/2022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pPr/>
              <a:t>‹#›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37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4518-C8D6-4A22-ADB0-38CAA77BE472}" type="datetime1">
              <a:rPr lang="ca-ES" smtClean="0"/>
              <a:pPr/>
              <a:t>4/2/2022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08" r:id="rId12"/>
    <p:sldLayoutId id="2147483712" r:id="rId13"/>
    <p:sldLayoutId id="2147483715" r:id="rId14"/>
    <p:sldLayoutId id="2147483717" r:id="rId15"/>
    <p:sldLayoutId id="2147483718" r:id="rId1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4518-C8D6-4A22-ADB0-38CAA77BE472}" type="datetime1">
              <a:rPr lang="ca-ES" smtClean="0"/>
              <a:pPr/>
              <a:t>4/2/2022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629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  <p:sldLayoutId id="2147483738" r:id="rId18"/>
    <p:sldLayoutId id="2147483739" r:id="rId19"/>
    <p:sldLayoutId id="2147483740" r:id="rId20"/>
    <p:sldLayoutId id="2147483741" r:id="rId21"/>
    <p:sldLayoutId id="2147483742" r:id="rId22"/>
    <p:sldLayoutId id="2147483743" r:id="rId2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.edu/carnet/ca/alumnat.html" TargetMode="Externa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ub.edu/app-socub/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sire" TargetMode="External"/><Relationship Id="rId2" Type="http://schemas.openxmlformats.org/officeDocument/2006/relationships/hyperlink" Target="https://crai.ub.edu/ca/que-ofereix-el-crai/acces-recursos/library-access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ampusvirtual.ub.edu/" TargetMode="External"/><Relationship Id="rId2" Type="http://schemas.openxmlformats.org/officeDocument/2006/relationships/hyperlink" Target="https://campusvirtual2.ub.edu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que-ofereix-el-crai/acces-recursos/acces-recursos-wifi-eduroam" TargetMode="External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ub.edu/iub/eduroam/inici.html" TargetMode="External"/><Relationship Id="rId5" Type="http://schemas.openxmlformats.org/officeDocument/2006/relationships/hyperlink" Target="https://www.ub.edu/portal/web/iub/credencials" TargetMode="External"/><Relationship Id="rId4" Type="http://schemas.openxmlformats.org/officeDocument/2006/relationships/hyperlink" Target="https://www.ub.edu/portal/web/iub/wifi-o-eduroam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que-ofereix-el-crai/sau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formacio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hyperlink" Target="https://crai.ub.edu/ca/que-ofereix-el-crai/formacio-usuaris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6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5.xml"/><Relationship Id="rId2" Type="http://schemas.openxmlformats.org/officeDocument/2006/relationships/notesSlide" Target="../notesSlides/notesSlide2.xml"/><Relationship Id="rId16" Type="http://schemas.openxmlformats.org/officeDocument/2006/relationships/slide" Target="slide19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7.xml"/><Relationship Id="rId11" Type="http://schemas.openxmlformats.org/officeDocument/2006/relationships/slide" Target="slide13.xml"/><Relationship Id="rId5" Type="http://schemas.openxmlformats.org/officeDocument/2006/relationships/slide" Target="slide6.xml"/><Relationship Id="rId15" Type="http://schemas.openxmlformats.org/officeDocument/2006/relationships/slide" Target="slide18.xml"/><Relationship Id="rId10" Type="http://schemas.openxmlformats.org/officeDocument/2006/relationships/slide" Target="slide12.xml"/><Relationship Id="rId4" Type="http://schemas.openxmlformats.org/officeDocument/2006/relationships/slide" Target="slide5.xml"/><Relationship Id="rId9" Type="http://schemas.openxmlformats.org/officeDocument/2006/relationships/slide" Target="slide11.xml"/><Relationship Id="rId14" Type="http://schemas.openxmlformats.org/officeDocument/2006/relationships/slide" Target="slide1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crai.ub.edu/coneix-el-crai/estrategia-qualitat/carta-serveis" TargetMode="External"/><Relationship Id="rId3" Type="http://schemas.openxmlformats.org/officeDocument/2006/relationships/hyperlink" Target="https://crai.ub.edu/ca/coneix-el-crai/biblioteques/biblioteca-campus-mundet" TargetMode="External"/><Relationship Id="rId7" Type="http://schemas.openxmlformats.org/officeDocument/2006/relationships/hyperlink" Target="http://diposit.ub.edu/dspace/bitstream/2445/180128/1/reg-crai-bib-2021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1.jpeg"/><Relationship Id="rId5" Type="http://schemas.openxmlformats.org/officeDocument/2006/relationships/hyperlink" Target="https://crai.ub.edu/ca/coneix-el-crai/biblioteques" TargetMode="External"/><Relationship Id="rId4" Type="http://schemas.openxmlformats.org/officeDocument/2006/relationships/hyperlink" Target="mailto:bib_mundet@ub.edu" TargetMode="External"/><Relationship Id="rId9" Type="http://schemas.openxmlformats.org/officeDocument/2006/relationships/hyperlink" Target="https://crai.ub.edu/coneix-el-crai/horaris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coneix-el-crai/biblioteques/biblioteca-campus-mundet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crai.ub.edu/sites/default/files/desiderates/desiderates.html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s://crai.ub.edu/ca/coneix-el-crai/biblioteques/biblioteca-campus-mundet/serveis-whatsapp" TargetMode="Externa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CRAImundet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s://play.google.com/store/apps/details?id=edu.ub.Mundet2049&amp;hl=es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1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crai.ub.edu/ca/coneix-el-crai/difusio-marqueting/exposicions-virtuals" TargetMode="External"/><Relationship Id="rId3" Type="http://schemas.openxmlformats.org/officeDocument/2006/relationships/hyperlink" Target="http://crai.ub.edu/ca/coneix-el-crai/difusio-marqueting/blogs-i-xarxes-socials" TargetMode="External"/><Relationship Id="rId7" Type="http://schemas.openxmlformats.org/officeDocument/2006/relationships/hyperlink" Target="http://www.youtube.com/channel/UCAvm8Yv97vnECk1WJYLglOg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twitter.com/craimundet" TargetMode="External"/><Relationship Id="rId11" Type="http://schemas.openxmlformats.org/officeDocument/2006/relationships/image" Target="../media/image36.png"/><Relationship Id="rId5" Type="http://schemas.openxmlformats.org/officeDocument/2006/relationships/hyperlink" Target="https://crai.ub.edu/ca/coneix-el-crai/biblioteques/biblioteca-campus-mundet/serveis-whatsapp" TargetMode="External"/><Relationship Id="rId10" Type="http://schemas.openxmlformats.org/officeDocument/2006/relationships/image" Target="../media/image44.jpeg"/><Relationship Id="rId4" Type="http://schemas.openxmlformats.org/officeDocument/2006/relationships/image" Target="../media/image42.png"/><Relationship Id="rId9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13" Type="http://schemas.openxmlformats.org/officeDocument/2006/relationships/slide" Target="slide29.xml"/><Relationship Id="rId3" Type="http://schemas.openxmlformats.org/officeDocument/2006/relationships/slide" Target="slide19.xml"/><Relationship Id="rId7" Type="http://schemas.openxmlformats.org/officeDocument/2006/relationships/slide" Target="slide23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" Target="slide22.xml"/><Relationship Id="rId11" Type="http://schemas.openxmlformats.org/officeDocument/2006/relationships/slide" Target="slide27.xml"/><Relationship Id="rId5" Type="http://schemas.openxmlformats.org/officeDocument/2006/relationships/slide" Target="slide21.xml"/><Relationship Id="rId10" Type="http://schemas.openxmlformats.org/officeDocument/2006/relationships/slide" Target="slide26.xml"/><Relationship Id="rId4" Type="http://schemas.openxmlformats.org/officeDocument/2006/relationships/slide" Target="slide20.xml"/><Relationship Id="rId9" Type="http://schemas.openxmlformats.org/officeDocument/2006/relationships/slide" Target="slide25.xml"/><Relationship Id="rId14" Type="http://schemas.openxmlformats.org/officeDocument/2006/relationships/slide" Target="slide3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que-ofereix-el-crai/sau" TargetMode="External"/><Relationship Id="rId2" Type="http://schemas.openxmlformats.org/officeDocument/2006/relationships/hyperlink" Target="https://crai.ub.edu/ca/pmf-generals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jpeg"/><Relationship Id="rId4" Type="http://schemas.openxmlformats.org/officeDocument/2006/relationships/image" Target="../media/image4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hyperlink" Target="http://bit.ly/2sO5WCQ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hyperlink" Target="https://www.ub.edu/web/portal/ca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crai.ub.ed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crai.ub.edu/coneix-el-crai/inicia-t-en-el-crai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crai.ub.edu/ca/recursos-d-informacio/patrimoni-bibliografic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hyperlink" Target="https://www.mdx.cat/" TargetMode="External"/><Relationship Id="rId3" Type="http://schemas.openxmlformats.org/officeDocument/2006/relationships/hyperlink" Target="http://diposit.ub.edu/dspace/" TargetMode="External"/><Relationship Id="rId7" Type="http://schemas.openxmlformats.org/officeDocument/2006/relationships/hyperlink" Target="https://raco.cat/raco/index.php/es/inicio/#gsc.tab=0" TargetMode="External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11" Type="http://schemas.openxmlformats.org/officeDocument/2006/relationships/hyperlink" Target="https://www.recercat.cat/" TargetMode="External"/><Relationship Id="rId5" Type="http://schemas.openxmlformats.org/officeDocument/2006/relationships/hyperlink" Target="https://revistes.ub.edu/" TargetMode="External"/><Relationship Id="rId10" Type="http://schemas.openxmlformats.org/officeDocument/2006/relationships/image" Target="../media/image15.png"/><Relationship Id="rId4" Type="http://schemas.openxmlformats.org/officeDocument/2006/relationships/image" Target="../media/image12.png"/><Relationship Id="rId9" Type="http://schemas.openxmlformats.org/officeDocument/2006/relationships/hyperlink" Target="https://www.tesisenred.net/" TargetMode="External"/><Relationship Id="rId1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37160" y="3062353"/>
            <a:ext cx="88696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ca-ES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Conèixer</a:t>
            </a:r>
            <a:r>
              <a:rPr lang="es-ES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 el CRAI </a:t>
            </a:r>
            <a:r>
              <a:rPr lang="ca-ES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Biblioteca</a:t>
            </a:r>
            <a:r>
              <a:rPr lang="es-ES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 del Campus de Mundet </a:t>
            </a:r>
            <a:r>
              <a:rPr lang="en-GB" altLang="ca-ES" b="1">
                <a:solidFill>
                  <a:schemeClr val="bg1"/>
                </a:solidFill>
                <a:latin typeface="Verdana" panose="020B0604030504040204" pitchFamily="34" charset="0"/>
              </a:rPr>
              <a:t>Curs </a:t>
            </a:r>
            <a:r>
              <a:rPr lang="en-GB" altLang="ca-ES" b="1" smtClean="0">
                <a:solidFill>
                  <a:schemeClr val="bg1"/>
                </a:solidFill>
                <a:latin typeface="Verdana" panose="020B0604030504040204" pitchFamily="34" charset="0"/>
              </a:rPr>
              <a:t>2021-22</a:t>
            </a:r>
            <a:endParaRPr lang="en-GB" altLang="ca-ES" b="1" dirty="0">
              <a:solidFill>
                <a:schemeClr val="bg1"/>
              </a:solidFill>
              <a:latin typeface="Verdana" panose="020B0604030504040204" pitchFamily="34" charset="0"/>
            </a:endParaRPr>
          </a:p>
          <a:p>
            <a:pPr algn="ctr"/>
            <a:r>
              <a:rPr lang="ca-ES" altLang="ca-ES" b="1" dirty="0">
                <a:solidFill>
                  <a:schemeClr val="bg1"/>
                </a:solidFill>
                <a:latin typeface="Verdana" panose="020B0604030504040204" pitchFamily="34" charset="0"/>
              </a:rPr>
              <a:t>Alumnat Universitat de l’Experiència</a:t>
            </a:r>
          </a:p>
        </p:txBody>
      </p:sp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ext 1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Contenidor d'imatges en línia 2"/>
          <p:cNvSpPr>
            <a:spLocks noGrp="1"/>
          </p:cNvSpPr>
          <p:nvPr>
            <p:ph type="clipArt" sz="half" idx="2"/>
          </p:nvPr>
        </p:nvSpPr>
        <p:spPr/>
      </p:sp>
      <p:pic>
        <p:nvPicPr>
          <p:cNvPr id="5122" name="Picture 2" descr="https://euc-powerpoint.officeapps.live.com/pods/GetClipboardImage.ashx?Id=5ccbef03-2bd0-474a-8f06-0f10f9ebabbb&amp;DC=GEU8&amp;pkey=0941559f-c425-4a93-8a3a-a3b1e82b163f&amp;wdwaccluster=GEU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5723" cy="686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8203223" y="6444762"/>
            <a:ext cx="281354" cy="2110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1"/>
          </p:nvPr>
        </p:nvSpPr>
        <p:spPr>
          <a:xfrm>
            <a:off x="6553200" y="6367706"/>
            <a:ext cx="2057400" cy="365125"/>
          </a:xfrm>
        </p:spPr>
        <p:txBody>
          <a:bodyPr/>
          <a:lstStyle/>
          <a:p>
            <a:pPr>
              <a:defRPr/>
            </a:pPr>
            <a:fld id="{8F361B92-C2A6-491B-BA54-C30C4EDD6CF0}" type="slidenum">
              <a:rPr lang="es-E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es-ES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88352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783770" y="4228829"/>
            <a:ext cx="2349278" cy="701731"/>
          </a:xfr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ca-ES" altLang="ca-ES" sz="1400" b="1" dirty="0">
                <a:solidFill>
                  <a:srgbClr val="336699"/>
                </a:solidFill>
                <a:latin typeface="Verdana" panose="020B0604030504040204" pitchFamily="34" charset="0"/>
              </a:rPr>
              <a:t>Servei de préstec consorciat (PUC)</a:t>
            </a:r>
            <a:r>
              <a:rPr lang="ca-ES" altLang="ca-ES" sz="1600" b="1" dirty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16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400" b="1" dirty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4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200" b="1" dirty="0">
                <a:solidFill>
                  <a:srgbClr val="336699"/>
                </a:solidFill>
                <a:latin typeface="Verdana" panose="020B0604030504040204" pitchFamily="34" charset="0"/>
              </a:rPr>
              <a:t>(cal carnet de la UB)</a:t>
            </a:r>
          </a:p>
        </p:txBody>
      </p:sp>
      <p:sp>
        <p:nvSpPr>
          <p:cNvPr id="52229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B5CD85B-F6B6-4DDE-99B3-A5335D57E777}" type="slidenum">
              <a:rPr lang="ca-ES" altLang="en-US" smtClean="0">
                <a:solidFill>
                  <a:srgbClr val="898989"/>
                </a:solidFill>
              </a:rPr>
              <a:pPr/>
              <a:t>11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23558" name="4 Subtítulo"/>
          <p:cNvSpPr>
            <a:spLocks/>
          </p:cNvSpPr>
          <p:nvPr/>
        </p:nvSpPr>
        <p:spPr bwMode="auto">
          <a:xfrm>
            <a:off x="3260777" y="4178119"/>
            <a:ext cx="5159923" cy="1372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 eaLnBrk="1" hangingPunct="1">
              <a:defRPr/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Servei de préstec consorciat gratuït que permet als usuaris sol·licitar i tenir en préstec documents d’una altra biblioteca del Consorci de Serveis Universitaris de Catalunya (CSUC). </a:t>
            </a:r>
          </a:p>
          <a:p>
            <a:pPr algn="just" eaLnBrk="1" hangingPunct="1">
              <a:spcBef>
                <a:spcPct val="20000"/>
              </a:spcBef>
              <a:defRPr/>
            </a:pPr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Rectangle 7"/>
          <p:cNvSpPr txBox="1">
            <a:spLocks noChangeArrowheads="1"/>
          </p:cNvSpPr>
          <p:nvPr/>
        </p:nvSpPr>
        <p:spPr bwMode="auto">
          <a:xfrm>
            <a:off x="783770" y="1519344"/>
            <a:ext cx="2324861" cy="70173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altLang="ca-ES" sz="1400" b="1" dirty="0">
                <a:solidFill>
                  <a:srgbClr val="336699"/>
                </a:solidFill>
                <a:latin typeface="Verdana" panose="020B0604030504040204" pitchFamily="34" charset="0"/>
              </a:rPr>
              <a:t>Servei de préstec </a:t>
            </a:r>
          </a:p>
          <a:p>
            <a:pPr algn="ctr"/>
            <a:r>
              <a:rPr lang="ca-ES" altLang="ca-ES" sz="1400" b="1" dirty="0">
                <a:solidFill>
                  <a:srgbClr val="336699"/>
                </a:solidFill>
                <a:latin typeface="Verdana" panose="020B0604030504040204" pitchFamily="34" charset="0"/>
              </a:rPr>
              <a:t>de documents</a:t>
            </a:r>
          </a:p>
          <a:p>
            <a:pPr algn="ctr"/>
            <a:endParaRPr lang="ca-ES" altLang="ca-ES" sz="400" b="1" dirty="0">
              <a:solidFill>
                <a:srgbClr val="336699"/>
              </a:solidFill>
              <a:latin typeface="Verdana" panose="020B0604030504040204" pitchFamily="34" charset="0"/>
            </a:endParaRPr>
          </a:p>
          <a:p>
            <a:pPr algn="ctr"/>
            <a:r>
              <a:rPr lang="ca-ES" altLang="ca-ES" sz="1200" b="1" dirty="0">
                <a:solidFill>
                  <a:srgbClr val="336699"/>
                </a:solidFill>
                <a:latin typeface="Verdana" panose="020B0604030504040204" pitchFamily="34" charset="0"/>
              </a:rPr>
              <a:t>(cal carnet de la UB)</a:t>
            </a:r>
          </a:p>
        </p:txBody>
      </p:sp>
      <p:sp>
        <p:nvSpPr>
          <p:cNvPr id="2" name="Rectangle 1"/>
          <p:cNvSpPr/>
          <p:nvPr/>
        </p:nvSpPr>
        <p:spPr>
          <a:xfrm>
            <a:off x="3260777" y="1452627"/>
            <a:ext cx="50626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El préstec de documents facilita la consulta dels fons bibliogràfics del CRAI fora dels seus recintes per un període de temps determinat.</a:t>
            </a:r>
          </a:p>
          <a:p>
            <a:pPr algn="just"/>
            <a:endParaRPr lang="ca-ES" altLang="es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783770" y="5519932"/>
            <a:ext cx="2349278" cy="71558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1400" b="1" dirty="0">
                <a:solidFill>
                  <a:srgbClr val="336699"/>
                </a:solidFill>
                <a:latin typeface="Verdana" panose="020B0604030504040204" pitchFamily="34" charset="0"/>
              </a:rPr>
              <a:t>Servei de préstec interbibliotecari</a:t>
            </a:r>
          </a:p>
          <a:p>
            <a:endParaRPr lang="ca-ES" altLang="ca-ES" sz="500" b="1" dirty="0">
              <a:solidFill>
                <a:srgbClr val="336699"/>
              </a:solidFill>
              <a:latin typeface="Verdana" panose="020B0604030504040204" pitchFamily="34" charset="0"/>
            </a:endParaRPr>
          </a:p>
          <a:p>
            <a:r>
              <a:rPr lang="ca-ES" altLang="ca-ES" sz="1200" b="1" dirty="0">
                <a:solidFill>
                  <a:srgbClr val="336699"/>
                </a:solidFill>
                <a:latin typeface="Verdana" panose="020B0604030504040204" pitchFamily="34" charset="0"/>
              </a:rPr>
              <a:t>(cal carnet de la UB)</a:t>
            </a:r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8" name="4 Subtítulo"/>
          <p:cNvSpPr>
            <a:spLocks/>
          </p:cNvSpPr>
          <p:nvPr/>
        </p:nvSpPr>
        <p:spPr bwMode="auto">
          <a:xfrm>
            <a:off x="2892489" y="5412406"/>
            <a:ext cx="552821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20000"/>
              </a:spcBef>
              <a:defRPr/>
            </a:pPr>
            <a:r>
              <a:rPr lang="es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</a:t>
            </a:r>
            <a:r>
              <a:rPr lang="ca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Localitza i obté l'original o la còpia de qualsevol tipus de document que no es trobi al CRAI de la </a:t>
            </a:r>
            <a:r>
              <a:rPr lang="es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UB i que </a:t>
            </a:r>
            <a:r>
              <a:rPr lang="ca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tampoc no estigui disponible en altres universitats</a:t>
            </a:r>
            <a:r>
              <a:rPr lang="es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catalanes a través del PUC. Aquest </a:t>
            </a:r>
            <a:r>
              <a:rPr lang="ca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servei està subjecte </a:t>
            </a:r>
            <a:r>
              <a:rPr lang="es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tarifes.</a:t>
            </a:r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783770" y="2823653"/>
            <a:ext cx="2337070" cy="89563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1400" b="1" dirty="0">
                <a:solidFill>
                  <a:srgbClr val="336699"/>
                </a:solidFill>
                <a:latin typeface="Verdana" panose="020B0604030504040204" pitchFamily="34" charset="0"/>
              </a:rPr>
              <a:t>Préstec de sales de treball, portàtils</a:t>
            </a:r>
            <a:r>
              <a:rPr lang="pt-BR" sz="1400" b="1" dirty="0">
                <a:solidFill>
                  <a:srgbClr val="336699"/>
                </a:solidFill>
                <a:latin typeface="Verdana" panose="020B0604030504040204" pitchFamily="34" charset="0"/>
              </a:rPr>
              <a:t> i </a:t>
            </a:r>
            <a:r>
              <a:rPr lang="ca-ES" sz="1400" b="1" dirty="0">
                <a:solidFill>
                  <a:srgbClr val="336699"/>
                </a:solidFill>
                <a:latin typeface="Verdana" panose="020B0604030504040204" pitchFamily="34" charset="0"/>
              </a:rPr>
              <a:t>altres equipaments</a:t>
            </a:r>
          </a:p>
          <a:p>
            <a:endParaRPr lang="ca-ES" sz="400" b="1" dirty="0">
              <a:solidFill>
                <a:srgbClr val="336699"/>
              </a:solidFill>
              <a:latin typeface="Verdana" panose="020B0604030504040204" pitchFamily="34" charset="0"/>
            </a:endParaRPr>
          </a:p>
          <a:p>
            <a:r>
              <a:rPr lang="ca-ES" altLang="ca-ES" sz="1200" b="1" dirty="0">
                <a:solidFill>
                  <a:srgbClr val="336699"/>
                </a:solidFill>
                <a:latin typeface="Verdana" panose="020B0604030504040204" pitchFamily="34" charset="0"/>
              </a:rPr>
              <a:t>(cal carnet de la UB)</a:t>
            </a:r>
          </a:p>
        </p:txBody>
      </p:sp>
      <p:sp>
        <p:nvSpPr>
          <p:cNvPr id="10" name="4 Subtítulo"/>
          <p:cNvSpPr>
            <a:spLocks/>
          </p:cNvSpPr>
          <p:nvPr/>
        </p:nvSpPr>
        <p:spPr bwMode="auto">
          <a:xfrm>
            <a:off x="3260777" y="2629712"/>
            <a:ext cx="515992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 eaLnBrk="1" hangingPunct="1">
              <a:defRPr/>
            </a:pPr>
            <a:r>
              <a:rPr lang="ca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Aquest</a:t>
            </a:r>
            <a:r>
              <a:rPr lang="es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servei de préstec té per objecte </a:t>
            </a:r>
            <a:r>
              <a:rPr lang="es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facilitar </a:t>
            </a:r>
            <a:r>
              <a:rPr lang="ca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ordinadors portàtils, sales de treball </a:t>
            </a:r>
            <a:r>
              <a:rPr lang="es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ca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equipaments propis en funció dels ensenyaments que s'imparteixen al centre on </a:t>
            </a:r>
            <a:r>
              <a:rPr lang="es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</a:t>
            </a:r>
            <a:r>
              <a:rPr lang="ca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troben</a:t>
            </a:r>
            <a:r>
              <a:rPr lang="es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Rectangle 13"/>
          <p:cNvSpPr txBox="1">
            <a:spLocks noChangeArrowheads="1"/>
          </p:cNvSpPr>
          <p:nvPr/>
        </p:nvSpPr>
        <p:spPr bwMode="auto">
          <a:xfrm>
            <a:off x="689381" y="899538"/>
            <a:ext cx="3091914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Servei de Préstec</a:t>
            </a:r>
          </a:p>
        </p:txBody>
      </p:sp>
    </p:spTree>
    <p:extLst>
      <p:ext uri="{BB962C8B-B14F-4D97-AF65-F5344CB8AC3E}">
        <p14:creationId xmlns:p14="http://schemas.microsoft.com/office/powerpoint/2010/main" val="42529136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15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716768" y="1543793"/>
            <a:ext cx="6789818" cy="646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indent="0" eaLnBrk="1" hangingPunct="1">
              <a:spcBef>
                <a:spcPct val="100000"/>
              </a:spcBef>
              <a:buClr>
                <a:schemeClr val="tx1"/>
              </a:buClr>
              <a:buSzPct val="75000"/>
              <a:buNone/>
            </a:pP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Només necessiteu el 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carnet de la UB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/>
            </a:r>
            <a:b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</a:b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N’existeixen dos formats: </a:t>
            </a:r>
          </a:p>
        </p:txBody>
      </p:sp>
      <p:sp>
        <p:nvSpPr>
          <p:cNvPr id="3993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FA99448-F44A-449F-A187-61DE68913ADF}" type="slidenum">
              <a:rPr lang="es-ES" altLang="en-US" smtClean="0">
                <a:solidFill>
                  <a:srgbClr val="898989"/>
                </a:solidFill>
              </a:rPr>
              <a:pPr/>
              <a:t>12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39940" name="Rectangle 1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93578" y="862817"/>
            <a:ext cx="8351837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Què heu de fer per endur-vos llibres en préstec?</a:t>
            </a:r>
          </a:p>
        </p:txBody>
      </p:sp>
      <p:pic>
        <p:nvPicPr>
          <p:cNvPr id="39941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26934" y="2411021"/>
            <a:ext cx="1843021" cy="116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Imagen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91694" y="2377400"/>
            <a:ext cx="1932511" cy="122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AutoShape 18"/>
          <p:cNvSpPr>
            <a:spLocks noChangeArrowheads="1"/>
          </p:cNvSpPr>
          <p:nvPr/>
        </p:nvSpPr>
        <p:spPr bwMode="auto">
          <a:xfrm>
            <a:off x="5709684" y="3789000"/>
            <a:ext cx="2288713" cy="854993"/>
          </a:xfrm>
          <a:prstGeom prst="wedgeRoundRectCallout">
            <a:avLst>
              <a:gd name="adj1" fmla="val -46218"/>
              <a:gd name="adj2" fmla="val -87115"/>
              <a:gd name="adj3" fmla="val 16667"/>
            </a:avLst>
          </a:prstGeom>
          <a:solidFill>
            <a:srgbClr val="336699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ca-ES" sz="1400" b="1" dirty="0">
                <a:solidFill>
                  <a:prstClr val="white"/>
                </a:solidFill>
                <a:latin typeface="Verdana" panose="020B0604030504040204" pitchFamily="34" charset="0"/>
              </a:rPr>
              <a:t>Núm. d’usuari UB</a:t>
            </a:r>
          </a:p>
          <a:p>
            <a:pPr algn="ctr"/>
            <a:r>
              <a:rPr lang="ca-ES" altLang="ca-ES" sz="1400" b="1" dirty="0">
                <a:solidFill>
                  <a:prstClr val="white"/>
                </a:solidFill>
                <a:latin typeface="Verdana" panose="020B0604030504040204" pitchFamily="34" charset="0"/>
              </a:rPr>
              <a:t>(codi de barres del carnet)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1052623" y="2488019"/>
            <a:ext cx="28388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Targeta universitària intel·ligent</a:t>
            </a:r>
          </a:p>
        </p:txBody>
      </p:sp>
      <p:sp>
        <p:nvSpPr>
          <p:cNvPr id="4" name="QuadreDeText 3"/>
          <p:cNvSpPr txBox="1"/>
          <p:nvPr/>
        </p:nvSpPr>
        <p:spPr>
          <a:xfrm>
            <a:off x="1052623" y="4645195"/>
            <a:ext cx="4508205" cy="797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  <p:sp>
        <p:nvSpPr>
          <p:cNvPr id="6" name="QuadreDeText 5"/>
          <p:cNvSpPr txBox="1"/>
          <p:nvPr/>
        </p:nvSpPr>
        <p:spPr>
          <a:xfrm>
            <a:off x="1052623" y="4765529"/>
            <a:ext cx="262729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Carnet digital disponible des de l’app </a:t>
            </a:r>
            <a:r>
              <a:rPr lang="ca-ES" sz="2000" dirty="0">
                <a:solidFill>
                  <a:srgbClr val="646464"/>
                </a:solidFill>
                <a:latin typeface="Verdana" panose="020B0604030504040204" pitchFamily="34" charset="0"/>
                <a:hlinkClick r:id="rId6"/>
              </a:rPr>
              <a:t>SocUB</a:t>
            </a:r>
            <a:endParaRPr lang="ca-ES" sz="20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a-ES" dirty="0"/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651" y="4323543"/>
            <a:ext cx="1150304" cy="224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714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8497" y="1376034"/>
            <a:ext cx="1870366" cy="1485624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0179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3E9DDFE-0367-4966-BCF8-DC4692717881}" type="slidenum">
              <a:rPr lang="es-ES" altLang="en-US" smtClean="0">
                <a:solidFill>
                  <a:srgbClr val="898989"/>
                </a:solidFill>
              </a:rPr>
              <a:pPr/>
              <a:t>13</a:t>
            </a:fld>
            <a:endParaRPr lang="es-ES" altLang="en-US" dirty="0">
              <a:solidFill>
                <a:srgbClr val="898989"/>
              </a:solidFill>
            </a:endParaRPr>
          </a:p>
        </p:txBody>
      </p:sp>
      <p:sp>
        <p:nvSpPr>
          <p:cNvPr id="50180" name="Rectangle 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99795" y="818584"/>
            <a:ext cx="82296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Què podeu tenir en préstec? </a:t>
            </a:r>
            <a:r>
              <a:rPr lang="ca-ES" altLang="ca-ES" sz="2000" b="1" i="1" dirty="0">
                <a:solidFill>
                  <a:srgbClr val="336699"/>
                </a:solidFill>
                <a:latin typeface="Verdana" panose="020B0604030504040204" pitchFamily="34" charset="0"/>
              </a:rPr>
              <a:t>El meu compte</a:t>
            </a:r>
            <a:endParaRPr lang="ca-ES" altLang="ca-ES" sz="2000" b="1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17" name="Rectangle arrodonit 16"/>
          <p:cNvSpPr/>
          <p:nvPr/>
        </p:nvSpPr>
        <p:spPr>
          <a:xfrm>
            <a:off x="1873680" y="2454176"/>
            <a:ext cx="405288" cy="148347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a-ES">
              <a:solidFill>
                <a:prstClr val="black"/>
              </a:solidFill>
            </a:endParaRP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7828" y="3253478"/>
            <a:ext cx="1892807" cy="1151031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249833" y="1763420"/>
            <a:ext cx="45913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100000"/>
              </a:spcBef>
            </a:pP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Aquest servei us permet accedir al vostre </a:t>
            </a:r>
            <a:r>
              <a:rPr lang="ca-ES" altLang="es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registre d’usuari</a:t>
            </a: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 del CRAI. 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249833" y="3115445"/>
            <a:ext cx="459138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100000"/>
              </a:spcBef>
            </a:pP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Una vegada identificats, podeu veure i renovar els vostres préstecs, reservar documents o crear llistes de registres, entre altres serveis.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631E0D1-D8BD-4729-A703-368ADB2491C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t="7919"/>
          <a:stretch/>
        </p:blipFill>
        <p:spPr>
          <a:xfrm>
            <a:off x="1319286" y="4646168"/>
            <a:ext cx="5886450" cy="2140603"/>
          </a:xfrm>
          <a:prstGeom prst="rect">
            <a:avLst/>
          </a:prstGeom>
        </p:spPr>
      </p:pic>
      <p:sp>
        <p:nvSpPr>
          <p:cNvPr id="10" name="QuadreDeText 9"/>
          <p:cNvSpPr txBox="1"/>
          <p:nvPr/>
        </p:nvSpPr>
        <p:spPr>
          <a:xfrm>
            <a:off x="6088284" y="5960962"/>
            <a:ext cx="89125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ca-ES" b="1" dirty="0">
                <a:solidFill>
                  <a:schemeClr val="accent5">
                    <a:lumMod val="75000"/>
                  </a:schemeClr>
                </a:solidFill>
              </a:rPr>
              <a:t>21 dies</a:t>
            </a:r>
            <a:endParaRPr lang="es-ES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520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62618C4-7A72-44EE-B45C-2647ECE67699}" type="slidenum">
              <a:rPr lang="ca-ES" altLang="en-US" smtClean="0">
                <a:solidFill>
                  <a:srgbClr val="898989"/>
                </a:solidFill>
              </a:rPr>
              <a:pPr/>
              <a:t>14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63491" name="Rectangle 2"/>
          <p:cNvSpPr>
            <a:spLocks noChangeArrowheads="1"/>
          </p:cNvSpPr>
          <p:nvPr/>
        </p:nvSpPr>
        <p:spPr bwMode="auto">
          <a:xfrm>
            <a:off x="510023" y="925100"/>
            <a:ext cx="856773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Accés als recursos electrònics</a:t>
            </a:r>
            <a:endParaRPr lang="ca-ES" altLang="ca-ES" sz="16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3492" name="2 CuadroTexto"/>
          <p:cNvSpPr txBox="1">
            <a:spLocks noChangeArrowheads="1"/>
          </p:cNvSpPr>
          <p:nvPr/>
        </p:nvSpPr>
        <p:spPr bwMode="auto">
          <a:xfrm>
            <a:off x="422100" y="1846190"/>
            <a:ext cx="8422962" cy="5432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Mitjançant el Servei Intermediari </a:t>
            </a:r>
            <a:r>
              <a:rPr lang="ca-ES" altLang="ca-ES" dirty="0" smtClean="0">
                <a:solidFill>
                  <a:srgbClr val="646464"/>
                </a:solidFill>
                <a:latin typeface="Verdana" panose="020B0604030504040204" pitchFamily="34" charset="0"/>
              </a:rPr>
              <a:t>d’accés 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als Recursos Electrònics (SIRE), des d’un ordinador/dispositiu situat dins o fora de la xarxa de la UB podeu accedir als recursos electrònics d’informació contractats pel CRAI de la UB. </a:t>
            </a:r>
          </a:p>
          <a:p>
            <a:pPr algn="just"/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/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Per entrar-hi, heu de disposar de l’</a:t>
            </a:r>
            <a:r>
              <a:rPr lang="ca-ES" altLang="ca-ES" b="1" dirty="0">
                <a:solidFill>
                  <a:srgbClr val="646464"/>
                </a:solidFill>
                <a:latin typeface="Verdana" panose="020B0604030504040204" pitchFamily="34" charset="0"/>
              </a:rPr>
              <a:t>identificador UB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 i de la </a:t>
            </a:r>
            <a:r>
              <a:rPr lang="ca-ES" altLang="ca-ES" b="1" dirty="0">
                <a:solidFill>
                  <a:srgbClr val="646464"/>
                </a:solidFill>
                <a:latin typeface="Verdana" panose="020B0604030504040204" pitchFamily="34" charset="0"/>
              </a:rPr>
              <a:t>contrasenya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 amb què accediu a la intranet de la UB (PDI, PAS o Món UB).</a:t>
            </a:r>
          </a:p>
          <a:p>
            <a:pPr algn="just"/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/>
            <a:r>
              <a:rPr lang="ca-ES" altLang="ca-ES" b="1" dirty="0" err="1">
                <a:solidFill>
                  <a:srgbClr val="336699"/>
                </a:solidFill>
                <a:latin typeface="Verdana" panose="020B0604030504040204" pitchFamily="34" charset="0"/>
              </a:rPr>
              <a:t>Library</a:t>
            </a:r>
            <a:r>
              <a:rPr lang="ca-ES" altLang="ca-ES" b="1" dirty="0">
                <a:solidFill>
                  <a:srgbClr val="336699"/>
                </a:solidFill>
                <a:latin typeface="Verdana" panose="020B0604030504040204" pitchFamily="34" charset="0"/>
              </a:rPr>
              <a:t> Access: </a:t>
            </a:r>
            <a:r>
              <a:rPr lang="es-ES" sz="1500" dirty="0"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crai.ub.edu/</a:t>
            </a:r>
            <a:r>
              <a:rPr lang="es-ES" sz="1500" dirty="0" err="1"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ca</a:t>
            </a:r>
            <a:r>
              <a:rPr lang="es-ES" sz="1500" dirty="0"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/que-</a:t>
            </a:r>
            <a:r>
              <a:rPr lang="es-ES" sz="1500" dirty="0" err="1"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ofereix</a:t>
            </a:r>
            <a:r>
              <a:rPr lang="es-ES" sz="1500" dirty="0"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-el-</a:t>
            </a:r>
            <a:r>
              <a:rPr lang="es-ES" sz="1500" dirty="0" err="1"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crai</a:t>
            </a:r>
            <a:r>
              <a:rPr lang="es-ES" sz="1500" dirty="0"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/</a:t>
            </a:r>
            <a:r>
              <a:rPr lang="es-ES" sz="1500" dirty="0" err="1"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acces</a:t>
            </a:r>
            <a:r>
              <a:rPr lang="es-ES" sz="1500" dirty="0"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-recursos/</a:t>
            </a:r>
            <a:r>
              <a:rPr lang="es-ES" sz="1500" dirty="0" err="1"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library-access</a:t>
            </a:r>
            <a:endParaRPr lang="ca-ES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ts val="1200"/>
              </a:lnSpc>
            </a:pPr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/>
            <a:r>
              <a:rPr lang="ca-ES" altLang="ca-ES" dirty="0" err="1">
                <a:solidFill>
                  <a:srgbClr val="646464"/>
                </a:solidFill>
                <a:latin typeface="Verdana" panose="020B0604030504040204" pitchFamily="34" charset="0"/>
              </a:rPr>
              <a:t>Library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 Access és una </a:t>
            </a:r>
            <a:r>
              <a:rPr lang="ca-ES" altLang="ca-ES" b="1" dirty="0">
                <a:solidFill>
                  <a:srgbClr val="646464"/>
                </a:solidFill>
                <a:latin typeface="Verdana" panose="020B0604030504040204" pitchFamily="34" charset="0"/>
              </a:rPr>
              <a:t>extensió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 del navegador que facilita l'accés als recursos electrònics subscrits pel CRAI de la Universitat de Barcelona. Mentre navegueu per revistes electròniques, bases de dades i altres recursos electrònics, l'extensió detectarà aquells que el CRAI tingui subscrits, us mostrarà un anunci emergent </a:t>
            </a:r>
            <a:r>
              <a:rPr lang="ca-ES" altLang="ca-ES" i="1" dirty="0">
                <a:solidFill>
                  <a:srgbClr val="646464"/>
                </a:solidFill>
                <a:latin typeface="Verdana" panose="020B0604030504040204" pitchFamily="34" charset="0"/>
              </a:rPr>
              <a:t>(pop-up)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 i tindreu accés directe al contingut. </a:t>
            </a:r>
          </a:p>
          <a:p>
            <a:pPr algn="just"/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/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2100" y="1476858"/>
            <a:ext cx="2807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altLang="ca-ES" b="1" dirty="0">
                <a:solidFill>
                  <a:srgbClr val="336699"/>
                </a:solidFill>
                <a:latin typeface="Verdana" panose="020B0604030504040204" pitchFamily="34" charset="0"/>
              </a:rPr>
              <a:t>SIRE: </a:t>
            </a:r>
            <a:r>
              <a:rPr lang="es-ES" dirty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crai.ub.edu/sire</a:t>
            </a:r>
            <a:endParaRPr lang="ca-ES" altLang="ca-ES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6806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4AD6CBE-C156-456A-AF15-24E1C8D3CC64}" type="slidenum">
              <a:rPr lang="ca-ES" altLang="en-US" smtClean="0">
                <a:solidFill>
                  <a:srgbClr val="898989"/>
                </a:solidFill>
              </a:rPr>
              <a:pPr/>
              <a:t>15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64516" name="4 Título"/>
          <p:cNvSpPr>
            <a:spLocks/>
          </p:cNvSpPr>
          <p:nvPr/>
        </p:nvSpPr>
        <p:spPr bwMode="auto">
          <a:xfrm>
            <a:off x="591445" y="979284"/>
            <a:ext cx="8229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Campus Virtual </a:t>
            </a:r>
            <a:b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altLang="ca-ES" sz="2000" dirty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es-ES" altLang="ca-ES" sz="2000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ca-ES" altLang="ca-ES" sz="20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64517" name="QuadreDeText 1">
            <a:hlinkClick r:id="rId2"/>
          </p:cNvPr>
          <p:cNvSpPr txBox="1">
            <a:spLocks noChangeArrowheads="1"/>
          </p:cNvSpPr>
          <p:nvPr/>
        </p:nvSpPr>
        <p:spPr bwMode="auto">
          <a:xfrm>
            <a:off x="679988" y="1316875"/>
            <a:ext cx="69119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1600" dirty="0">
                <a:solidFill>
                  <a:prstClr val="black"/>
                </a:solidFill>
                <a:latin typeface="Verdana" panose="020B0604030504040204" pitchFamily="34" charset="0"/>
                <a:hlinkClick r:id="rId3"/>
              </a:rPr>
              <a:t>https://campusvirtual.ub.edu</a:t>
            </a:r>
            <a:endParaRPr lang="ca-ES" altLang="ca-ES" sz="1600" dirty="0">
              <a:solidFill>
                <a:prstClr val="black"/>
              </a:solidFill>
              <a:latin typeface="Verdana" panose="020B0604030504040204" pitchFamily="34" charset="0"/>
            </a:endParaRPr>
          </a:p>
          <a:p>
            <a:endParaRPr lang="ca-ES" altLang="ca-ES" sz="1600" dirty="0">
              <a:solidFill>
                <a:prstClr val="black"/>
              </a:solidFill>
            </a:endParaRPr>
          </a:p>
        </p:txBody>
      </p:sp>
      <p:sp>
        <p:nvSpPr>
          <p:cNvPr id="12" name="Rectángulo 2">
            <a:extLst>
              <a:ext uri="{FF2B5EF4-FFF2-40B4-BE49-F238E27FC236}">
                <a16:creationId xmlns:a16="http://schemas.microsoft.com/office/drawing/2014/main" id="{2C033838-C672-4B13-A4E4-0674A00C66FF}"/>
              </a:ext>
            </a:extLst>
          </p:cNvPr>
          <p:cNvSpPr/>
          <p:nvPr/>
        </p:nvSpPr>
        <p:spPr>
          <a:xfrm>
            <a:off x="673100" y="1801351"/>
            <a:ext cx="7792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És l’eina de treball amb què accediu a les vostres assignatures i visualitzeu la bibliografia recomanada, els materials docents i les activitats. </a:t>
            </a:r>
          </a:p>
        </p:txBody>
      </p:sp>
      <p:pic>
        <p:nvPicPr>
          <p:cNvPr id="13" name="Imatg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03"/>
          <a:stretch>
            <a:fillRect/>
          </a:stretch>
        </p:blipFill>
        <p:spPr>
          <a:xfrm>
            <a:off x="907299" y="2707256"/>
            <a:ext cx="7380830" cy="380784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7075" y="2617788"/>
            <a:ext cx="1363663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arrodonit 14"/>
          <p:cNvSpPr/>
          <p:nvPr/>
        </p:nvSpPr>
        <p:spPr>
          <a:xfrm>
            <a:off x="7071862" y="2597938"/>
            <a:ext cx="1335537" cy="47546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a-ES">
              <a:solidFill>
                <a:prstClr val="black"/>
              </a:solidFill>
            </a:endParaRPr>
          </a:p>
        </p:txBody>
      </p:sp>
      <p:sp>
        <p:nvSpPr>
          <p:cNvPr id="16" name="7 Flecha derecha"/>
          <p:cNvSpPr/>
          <p:nvPr/>
        </p:nvSpPr>
        <p:spPr>
          <a:xfrm rot="13296633">
            <a:off x="8068597" y="3240101"/>
            <a:ext cx="971958" cy="680870"/>
          </a:xfrm>
          <a:prstGeom prst="rightArrow">
            <a:avLst>
              <a:gd name="adj1" fmla="val 52625"/>
              <a:gd name="adj2" fmla="val 50000"/>
            </a:avLst>
          </a:prstGeom>
          <a:solidFill>
            <a:srgbClr val="3366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055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13C89D9-17C6-40D8-8C89-372BDB03659C}" type="slidenum">
              <a:rPr lang="es-ES" altLang="en-US" smtClean="0">
                <a:solidFill>
                  <a:srgbClr val="898989"/>
                </a:solidFill>
              </a:rPr>
              <a:pPr/>
              <a:t>16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77783" y="933060"/>
            <a:ext cx="6227885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/>
            <a:r>
              <a:rPr lang="ca-ES" altLang="ca-ES" sz="2000" b="1" dirty="0" err="1" smtClean="0">
                <a:solidFill>
                  <a:srgbClr val="336699"/>
                </a:solidFill>
                <a:latin typeface="Verdana" panose="020B0604030504040204" pitchFamily="34" charset="0"/>
              </a:rPr>
              <a:t>Wifi</a:t>
            </a:r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i accés als ordinadors de la Facultat</a:t>
            </a:r>
          </a:p>
        </p:txBody>
      </p:sp>
      <p:sp>
        <p:nvSpPr>
          <p:cNvPr id="74756" name="Rectangle 12"/>
          <p:cNvSpPr>
            <a:spLocks noChangeArrowheads="1"/>
          </p:cNvSpPr>
          <p:nvPr/>
        </p:nvSpPr>
        <p:spPr bwMode="auto">
          <a:xfrm>
            <a:off x="677783" y="1246994"/>
            <a:ext cx="8596843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</a:pPr>
            <a:r>
              <a:rPr lang="es-ES" altLang="ca-ES" sz="1400" dirty="0">
                <a:solidFill>
                  <a:prstClr val="black"/>
                </a:solidFill>
                <a:latin typeface="Verdana" panose="020B0604030504040204" pitchFamily="34" charset="0"/>
                <a:hlinkClick r:id="rId3"/>
              </a:rPr>
              <a:t>https://crai.ub.edu/ca/que-ofereix-el-crai/acces-recursos/acces-recursos-wifi-eduroam</a:t>
            </a:r>
            <a:endParaRPr lang="es-ES" altLang="ca-ES" sz="1400" dirty="0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74757" name="Text Box 9"/>
          <p:cNvSpPr txBox="1">
            <a:spLocks noChangeArrowheads="1"/>
          </p:cNvSpPr>
          <p:nvPr/>
        </p:nvSpPr>
        <p:spPr bwMode="auto">
          <a:xfrm>
            <a:off x="715108" y="1830923"/>
            <a:ext cx="8145616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El servei de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Wifi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de la Universitat ofereix connexió a Internet sense haver de disposar d’una connexió fixa a la xarxa. Per utilitzar-lo, cal que 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configureu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el vostre ordinador portàtil i us identifiqueu amb l’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5"/>
              </a:rPr>
              <a:t>identificador local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algn="just"/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/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La Universitat de Barcelona participa en el projecte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Eduroam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, que té com a objectiu promoure un espai únic de mobilitat que permeti als usuaris, en arribar a una altra organització, disposar d’un entorn de treball virtual amb connexió a Internet. Podeu consultar la 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6"/>
              </a:rPr>
              <a:t>Guia de configuració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  <a:hlinkClick r:id="rId6"/>
              </a:rPr>
              <a:t>d’Eduroam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17749" y="4017701"/>
            <a:ext cx="7959969" cy="143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1035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C332F0A-F36F-4A83-B65A-7A2AB775E453}" type="slidenum">
              <a:rPr lang="es-ES" altLang="en-US" smtClean="0">
                <a:solidFill>
                  <a:srgbClr val="898989"/>
                </a:solidFill>
              </a:rPr>
              <a:pPr/>
              <a:t>17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27788" y="963943"/>
            <a:ext cx="8229600" cy="81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Servei d’Atenció als Usuaris (S@U)</a:t>
            </a:r>
            <a:b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https://crai.ub.edu/que-ofereix-el-crai/sau</a:t>
            </a:r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68612" name="Text Box 14"/>
          <p:cNvSpPr txBox="1">
            <a:spLocks noChangeArrowheads="1"/>
          </p:cNvSpPr>
          <p:nvPr/>
        </p:nvSpPr>
        <p:spPr bwMode="auto">
          <a:xfrm>
            <a:off x="740075" y="4045880"/>
            <a:ext cx="7732593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És un servei d’informació i referència virtual actiu les 24 hores del dia i els 7 dies de la setmana, i atès per bibliotecaris especialitzats. </a:t>
            </a:r>
          </a:p>
          <a:p>
            <a:pPr algn="just">
              <a:spcBef>
                <a:spcPct val="50000"/>
              </a:spcBef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Està pensat per resoldre qualsevol qüestió sobre els CRAI 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biblioteca 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i sobre els seus serveis i recursos.</a:t>
            </a:r>
          </a:p>
          <a:p>
            <a:pPr algn="just">
              <a:spcBef>
                <a:spcPct val="50000"/>
              </a:spcBef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A través del S@U també ens podeu fer arribar queixes, suggeriments i agraïments.</a:t>
            </a:r>
          </a:p>
        </p:txBody>
      </p:sp>
      <p:pic>
        <p:nvPicPr>
          <p:cNvPr id="68613" name="Imat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742" y="1750495"/>
            <a:ext cx="5064857" cy="212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16275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81761DD-7D1C-4C7D-B8E0-9005A9C14CDE}" type="slidenum">
              <a:rPr lang="ca-ES" altLang="en-US" smtClean="0">
                <a:solidFill>
                  <a:srgbClr val="898989"/>
                </a:solidFill>
              </a:rPr>
              <a:pPr/>
              <a:t>18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40873" y="781525"/>
            <a:ext cx="8229600" cy="81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Formació d’usuaris</a:t>
            </a:r>
            <a:b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sz="1600" dirty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crai.ub.edu/</a:t>
            </a:r>
            <a:r>
              <a:rPr lang="es-ES" sz="1600" dirty="0" err="1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formacio</a:t>
            </a:r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70660" name="Text Box 9"/>
          <p:cNvSpPr txBox="1">
            <a:spLocks noChangeArrowheads="1"/>
          </p:cNvSpPr>
          <p:nvPr/>
        </p:nvSpPr>
        <p:spPr bwMode="auto">
          <a:xfrm>
            <a:off x="640873" y="1472128"/>
            <a:ext cx="8229600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Us oferim cursos avançats de formació perquè milloreu els vostres coneixements i habilitats de cerca, com ara cursos sobre bases de dades especialitzades o sobre el gestor bibliogràfic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Mendeley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Podeu consultar a la pàgina del 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Servei de Formació d’usuaris 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del web del CRAI, els cursos de formació programats, o bé podeu sol·licitar un curs a mida que respongui a les vostres necessitats.</a:t>
            </a:r>
          </a:p>
          <a:p>
            <a:pPr algn="just">
              <a:spcAft>
                <a:spcPts val="600"/>
              </a:spcAft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També trobareu el material d’autoaprenentatge dels diferents serveis i recursos.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D1FCF6D9-A81E-4DE5-93C6-A1A2E29E6A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5673" y="4099285"/>
            <a:ext cx="3863927" cy="1677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Des de les biblioteques del CRAI s’organitzen visites guiades per tal de donar a conèixer el nostre patrimoni bibliogràfic, incloent també, el Taller de 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Restauració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E7C7308-3EC2-4BDC-9DBC-CEE9A2E3D731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38597" y="3912647"/>
            <a:ext cx="3817076" cy="214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431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81761DD-7D1C-4C7D-B8E0-9005A9C14CDE}" type="slidenum">
              <a:rPr lang="ca-ES" altLang="en-US" smtClean="0">
                <a:solidFill>
                  <a:srgbClr val="898989"/>
                </a:solidFill>
              </a:rPr>
              <a:pPr/>
              <a:t>19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93097" y="942939"/>
            <a:ext cx="8229600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Ús ètic de la informació </a:t>
            </a:r>
            <a:b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2774301" y="1813457"/>
            <a:ext cx="540864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Propietat temporal que </a:t>
            </a:r>
            <a:r>
              <a:rPr 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concedeix drets a autors </a:t>
            </a:r>
            <a:r>
              <a:rPr 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i prestadors per a obres originals creades en qualsevol mitjà o suport.</a:t>
            </a: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2792962" y="2964439"/>
            <a:ext cx="540864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Per a la realització de qualsevol treball acadèmic </a:t>
            </a:r>
            <a:r>
              <a:rPr lang="ca-ES" altLang="es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és necessari </a:t>
            </a: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especificar les fonts utilitzades mitjançant la cita bibliogràfica.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Aquestes fonts poden ser llibres, capítols de llibres, articles de revistes, imatges, fotografies, etc.</a:t>
            </a:r>
          </a:p>
        </p:txBody>
      </p:sp>
      <p:sp>
        <p:nvSpPr>
          <p:cNvPr id="2" name="Rectangle 1"/>
          <p:cNvSpPr/>
          <p:nvPr/>
        </p:nvSpPr>
        <p:spPr>
          <a:xfrm>
            <a:off x="2811624" y="4854084"/>
            <a:ext cx="550242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El plagi és l’acte de presentar el treball </a:t>
            </a:r>
            <a:r>
              <a:rPr lang="ca-ES" altLang="es-ES" sz="1600" dirty="0" smtClean="0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d’altres </a:t>
            </a: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o les seves idees com a </a:t>
            </a:r>
            <a:r>
              <a:rPr lang="ca-ES" altLang="es-ES" sz="1600" dirty="0" smtClean="0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pròpies (</a:t>
            </a: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CRAI UB, 2007).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És un delicte que atenta contra els drets d’autor, tant morals como d’explotació.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ca-ES" altLang="es-ES" sz="1600" dirty="0">
              <a:solidFill>
                <a:srgbClr val="646464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7"/>
          <p:cNvSpPr txBox="1">
            <a:spLocks noChangeArrowheads="1"/>
          </p:cNvSpPr>
          <p:nvPr/>
        </p:nvSpPr>
        <p:spPr bwMode="auto">
          <a:xfrm>
            <a:off x="791903" y="1952933"/>
            <a:ext cx="1833106" cy="36933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altLang="ca-ES" sz="1600" b="1" dirty="0">
                <a:solidFill>
                  <a:srgbClr val="336699"/>
                </a:solidFill>
                <a:latin typeface="Verdana" panose="020B0604030504040204" pitchFamily="34" charset="0"/>
              </a:rPr>
              <a:t>Drets d’autor</a:t>
            </a:r>
          </a:p>
          <a:p>
            <a:pPr algn="ctr"/>
            <a:endParaRPr lang="ca-ES" altLang="ca-ES" sz="400" b="1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22" name="Rectangle 7"/>
          <p:cNvSpPr txBox="1">
            <a:spLocks noChangeArrowheads="1"/>
          </p:cNvSpPr>
          <p:nvPr/>
        </p:nvSpPr>
        <p:spPr bwMode="auto">
          <a:xfrm>
            <a:off x="791903" y="3115499"/>
            <a:ext cx="1833106" cy="31393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altLang="ca-ES" sz="1600" b="1" dirty="0">
                <a:solidFill>
                  <a:srgbClr val="336699"/>
                </a:solidFill>
                <a:latin typeface="Verdana" panose="020B0604030504040204" pitchFamily="34" charset="0"/>
              </a:rPr>
              <a:t>Citar la </a:t>
            </a:r>
            <a:r>
              <a:rPr lang="ca-ES" altLang="ca-ES" sz="16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font</a:t>
            </a:r>
            <a:endParaRPr lang="ca-ES" altLang="ca-ES" sz="1600" b="1" dirty="0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sp>
        <p:nvSpPr>
          <p:cNvPr id="23" name="Rectangle 7"/>
          <p:cNvSpPr txBox="1">
            <a:spLocks noChangeArrowheads="1"/>
          </p:cNvSpPr>
          <p:nvPr/>
        </p:nvSpPr>
        <p:spPr bwMode="auto">
          <a:xfrm>
            <a:off x="791903" y="4958254"/>
            <a:ext cx="1833106" cy="31393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altLang="ca-ES" sz="1600" b="1" dirty="0">
                <a:solidFill>
                  <a:srgbClr val="336699"/>
                </a:solidFill>
                <a:latin typeface="Verdana" panose="020B0604030504040204" pitchFamily="34" charset="0"/>
              </a:rPr>
              <a:t>El </a:t>
            </a:r>
            <a:r>
              <a:rPr lang="ca-ES" altLang="ca-ES" sz="16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plagi</a:t>
            </a:r>
            <a:endParaRPr lang="ca-ES" altLang="ca-ES" sz="1600" b="1" dirty="0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1029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9527090-CCAC-45BD-AFEB-08E62F5731F6}" type="slidenum">
              <a:rPr lang="es-ES" altLang="en-US" smtClean="0">
                <a:solidFill>
                  <a:srgbClr val="898989"/>
                </a:solidFill>
              </a:rPr>
              <a:pPr/>
              <a:t>2</a:t>
            </a:fld>
            <a:endParaRPr lang="es-ES" altLang="en-US" dirty="0">
              <a:solidFill>
                <a:srgbClr val="898989"/>
              </a:solidFill>
            </a:endParaRPr>
          </a:p>
        </p:txBody>
      </p:sp>
      <p:sp>
        <p:nvSpPr>
          <p:cNvPr id="19459" name="Rectangle 1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707193"/>
            <a:ext cx="1872714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/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Sumari </a:t>
            </a:r>
          </a:p>
        </p:txBody>
      </p:sp>
      <p:sp>
        <p:nvSpPr>
          <p:cNvPr id="19460" name="Rectangle 14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703295" y="723921"/>
            <a:ext cx="7909950" cy="599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</a:pP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None/>
            </a:pP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3" action="ppaction://hlinksldjump"/>
              </a:rPr>
              <a:t>La Universitat de Barcelona</a:t>
            </a: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4" action="ppaction://hlinksldjump"/>
              </a:rPr>
              <a:t>El CRAI de la Universitat de Barcelona</a:t>
            </a: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5" action="ppaction://hlinksldjump"/>
              </a:rPr>
              <a:t>El fons bibliogràfics</a:t>
            </a: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6" action="ppaction://hlinksldjump"/>
              </a:rPr>
              <a:t>El Patrimoni bibliogràfic i documental de la Universitat de Barcelona</a:t>
            </a: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7" action="ppaction://hlinksldjump"/>
              </a:rPr>
              <a:t>Repositoris digitals</a:t>
            </a: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8" action="ppaction://hlinksldjump"/>
              </a:rPr>
              <a:t>Cercabib</a:t>
            </a: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9" action="ppaction://hlinksldjump"/>
              </a:rPr>
              <a:t>Servei de préstec</a:t>
            </a: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10" action="ppaction://hlinksldjump"/>
              </a:rPr>
              <a:t>Carnet de la UB </a:t>
            </a: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11" action="ppaction://hlinksldjump"/>
              </a:rPr>
              <a:t>Què podeu tenir en préstec? El meu compte</a:t>
            </a: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11" action="ppaction://hlinksldjump"/>
              </a:rPr>
              <a:t>Accés als recursos electrònics</a:t>
            </a: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12" action="ppaction://hlinksldjump"/>
              </a:rPr>
              <a:t>Campus </a:t>
            </a:r>
            <a:r>
              <a:rPr lang="ca-ES" sz="1400" dirty="0" smtClean="0">
                <a:solidFill>
                  <a:srgbClr val="646464"/>
                </a:solidFill>
                <a:latin typeface="Verdana" panose="020B0604030504040204" pitchFamily="34" charset="0"/>
                <a:hlinkClick r:id="rId12" action="ppaction://hlinksldjump"/>
              </a:rPr>
              <a:t>Virtual</a:t>
            </a:r>
            <a:endParaRPr 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sz="1400" dirty="0" err="1" smtClean="0">
                <a:solidFill>
                  <a:srgbClr val="646464"/>
                </a:solidFill>
                <a:latin typeface="Verdana" panose="020B0604030504040204" pitchFamily="34" charset="0"/>
                <a:hlinkClick r:id="rId13" action="ppaction://hlinksldjump"/>
              </a:rPr>
              <a:t>Wifi</a:t>
            </a:r>
            <a:r>
              <a:rPr lang="ca-ES" sz="1400" dirty="0" smtClean="0">
                <a:solidFill>
                  <a:srgbClr val="646464"/>
                </a:solidFill>
                <a:latin typeface="Verdana" panose="020B0604030504040204" pitchFamily="34" charset="0"/>
                <a:hlinkClick r:id="rId13" action="ppaction://hlinksldjump"/>
              </a:rPr>
              <a:t> </a:t>
            </a:r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13" action="ppaction://hlinksldjump"/>
              </a:rPr>
              <a:t>i accés als ordinadors de la </a:t>
            </a:r>
            <a:r>
              <a:rPr lang="ca-ES" sz="1400" dirty="0" smtClean="0">
                <a:solidFill>
                  <a:srgbClr val="646464"/>
                </a:solidFill>
                <a:latin typeface="Verdana" panose="020B0604030504040204" pitchFamily="34" charset="0"/>
                <a:hlinkClick r:id="rId13" action="ppaction://hlinksldjump"/>
              </a:rPr>
              <a:t>Facultat</a:t>
            </a:r>
            <a:endParaRPr 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14" action="ppaction://hlinksldjump"/>
              </a:rPr>
              <a:t>Servei d’Atenció als Usuaris (S@U)</a:t>
            </a: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15" action="ppaction://hlinksldjump"/>
              </a:rPr>
              <a:t>Formació d’usuaris</a:t>
            </a:r>
            <a:endParaRPr 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16" action="ppaction://hlinksldjump"/>
              </a:rPr>
              <a:t>Ús ètic de la informació</a:t>
            </a: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ctr">
              <a:spcBef>
                <a:spcPct val="100000"/>
              </a:spcBef>
              <a:buClr>
                <a:schemeClr val="accent2"/>
              </a:buClr>
              <a:buSzPct val="75000"/>
            </a:pP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1343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ED5737-C9E8-41C9-8699-CA70C9167784}" type="slidenum">
              <a:rPr kumimoji="0" lang="es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s-ES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555" name="Rectangle 10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799" y="647712"/>
            <a:ext cx="8080131" cy="867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On som i quan podeu venir?</a:t>
            </a:r>
            <a:b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sz="1600" dirty="0">
                <a:solidFill>
                  <a:srgbClr val="FF0000"/>
                </a:solidFill>
                <a:latin typeface="Verdana" panose="020B0604030504040204" pitchFamily="34" charset="0"/>
                <a:hlinkClick r:id="rId3"/>
              </a:rPr>
              <a:t>https://crai.ub.edu/ca/coneix-el-crai/biblioteques/biblioteca-campus-mundet</a:t>
            </a:r>
            <a:endParaRPr lang="ca-ES" altLang="ca-ES" sz="1600" dirty="0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sp>
        <p:nvSpPr>
          <p:cNvPr id="6" name="Rectangle 1027"/>
          <p:cNvSpPr txBox="1">
            <a:spLocks noChangeArrowheads="1"/>
          </p:cNvSpPr>
          <p:nvPr/>
        </p:nvSpPr>
        <p:spPr bwMode="auto">
          <a:xfrm>
            <a:off x="4531454" y="1739047"/>
            <a:ext cx="4201579" cy="2866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ca-ES" altLang="ca-ES" sz="1600" b="1" i="0" u="none" strike="noStrike" kern="1200" cap="none" spc="0" normalizeH="0" baseline="0" noProof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Adreça:</a:t>
            </a:r>
          </a:p>
          <a:p>
            <a:pPr marL="228600" marR="0" lvl="0" indent="-22860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a-ES" altLang="ca-ES" sz="1600" b="0" i="0" u="none" strike="noStrike" kern="1200" cap="none" spc="0" normalizeH="0" baseline="0" noProof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	Passeig de la Vall d’Hebron, 171</a:t>
            </a:r>
            <a:br>
              <a:rPr kumimoji="0" lang="ca-ES" altLang="ca-ES" sz="1600" b="0" i="0" u="none" strike="noStrike" kern="1200" cap="none" spc="0" normalizeH="0" baseline="0" noProof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</a:br>
            <a:r>
              <a:rPr kumimoji="0" lang="ca-ES" altLang="ca-ES" sz="1600" b="0" i="0" u="none" strike="noStrike" kern="1200" cap="none" spc="0" normalizeH="0" baseline="0" noProof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934 021 035 </a:t>
            </a:r>
            <a:br>
              <a:rPr kumimoji="0" lang="ca-ES" altLang="ca-ES" sz="1600" b="0" i="0" u="none" strike="noStrike" kern="1200" cap="none" spc="0" normalizeH="0" baseline="0" noProof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</a:br>
            <a:r>
              <a:rPr kumimoji="0" lang="ca-ES" altLang="ca-ES" sz="1600" b="0" i="0" u="none" strike="noStrike" kern="1200" cap="none" spc="0" normalizeH="0" baseline="0" noProof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  <a:hlinkClick r:id="rId4"/>
              </a:rPr>
              <a:t>bib_mundet@ub.edu</a:t>
            </a:r>
            <a:endParaRPr kumimoji="0" lang="ca-ES" altLang="ca-ES" sz="1600" b="0" i="0" u="none" strike="noStrike" kern="1200" cap="none" spc="0" normalizeH="0" baseline="0" noProof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600" b="0" i="0" u="none" strike="noStrike" kern="1200" cap="none" spc="0" normalizeH="0" baseline="0" noProof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	</a:t>
            </a:r>
            <a:r>
              <a:rPr kumimoji="0" lang="ca-ES" altLang="ca-ES" sz="1600" b="0" i="0" u="none" strike="noStrike" kern="1200" cap="none" spc="0" normalizeH="0" baseline="0" noProof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  <a:hlinkClick r:id="rId5"/>
              </a:rPr>
              <a:t>Adreces de les altres biblioteques</a:t>
            </a:r>
            <a:endParaRPr kumimoji="0" lang="ca-ES" altLang="ca-ES" sz="1600" b="0" i="0" u="none" strike="noStrike" kern="1200" cap="none" spc="0" normalizeH="0" baseline="0" noProof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600" b="0" i="0" u="none" strike="noStrike" kern="1200" cap="none" spc="0" normalizeH="0" baseline="0" noProof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ca-ES" altLang="ca-ES" sz="1600" b="1" i="0" u="none" strike="noStrike" kern="1200" cap="none" spc="0" normalizeH="0" baseline="0" noProof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Horari</a:t>
            </a:r>
            <a:r>
              <a:rPr kumimoji="0" lang="ca-ES" altLang="ca-ES" sz="1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*</a:t>
            </a:r>
            <a:r>
              <a:rPr kumimoji="0" lang="ca-ES" altLang="ca-ES" sz="1600" b="1" i="0" u="none" strike="noStrike" kern="1200" cap="none" spc="0" normalizeH="0" baseline="0" noProof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:</a:t>
            </a:r>
          </a:p>
          <a:p>
            <a:pPr marL="228600" marR="0" lvl="0" indent="-228600" algn="l" defTabSz="914400" rtl="0" eaLnBrk="1" fontAlgn="auto" latinLnBrk="0" hangingPunct="1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a-ES" altLang="ca-ES" sz="1600" b="0" i="0" u="none" strike="noStrike" kern="1200" cap="none" spc="0" normalizeH="0" baseline="0" noProof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	Dl-Dv: 	  de 8:30 a 20:30h</a:t>
            </a:r>
          </a:p>
          <a:p>
            <a:pPr marL="228600" marR="0" lvl="0" indent="-228600" algn="l" defTabSz="914400" rtl="0" eaLnBrk="1" fontAlgn="auto" latinLnBrk="0" hangingPunct="1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a-ES" altLang="ca-ES" sz="1600" b="0" i="0" u="none" strike="noStrike" kern="1200" cap="none" spc="0" normalizeH="0" baseline="0" noProof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	Caps de setmana </a:t>
            </a:r>
          </a:p>
          <a:p>
            <a:pPr marL="228600" marR="0" lvl="0" indent="-228600" algn="l" defTabSz="914400" rtl="0" eaLnBrk="1" fontAlgn="auto" latinLnBrk="0" hangingPunct="1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a-ES" altLang="ca-ES" sz="1600" b="0" i="0" u="none" strike="noStrike" kern="1200" cap="none" spc="0" normalizeH="0" baseline="0" noProof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    i festius: 	  de 9:30 a 20:30h</a:t>
            </a:r>
            <a:endParaRPr kumimoji="0" lang="ca-ES" altLang="ca-ES" sz="16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pic>
        <p:nvPicPr>
          <p:cNvPr id="8" name="Imatg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20" y="1985881"/>
            <a:ext cx="3828916" cy="224390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68095" y="6340298"/>
            <a:ext cx="749773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  <a:hlinkClick r:id="rId7"/>
              </a:rPr>
              <a:t>Reglament dels serveis de </a:t>
            </a:r>
            <a:r>
              <a:rPr lang="ca-ES" altLang="ca-ES" sz="1500" dirty="0" smtClean="0">
                <a:solidFill>
                  <a:srgbClr val="646464"/>
                </a:solidFill>
                <a:latin typeface="Verdana" panose="020B0604030504040204" pitchFamily="34" charset="0"/>
                <a:hlinkClick r:id="rId7"/>
              </a:rPr>
              <a:t>biblioteca</a:t>
            </a: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	</a:t>
            </a:r>
            <a:r>
              <a:rPr lang="ca-ES" altLang="ca-ES" sz="15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	</a:t>
            </a:r>
            <a:r>
              <a:rPr lang="ca-ES" altLang="ca-ES" sz="1500" dirty="0" smtClean="0">
                <a:solidFill>
                  <a:srgbClr val="646464"/>
                </a:solidFill>
                <a:latin typeface="Verdana" panose="020B0604030504040204" pitchFamily="34" charset="0"/>
                <a:hlinkClick r:id="rId8"/>
              </a:rPr>
              <a:t>Carta </a:t>
            </a: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  <a:hlinkClick r:id="rId8"/>
              </a:rPr>
              <a:t>de serveis del CRAI</a:t>
            </a:r>
            <a:endParaRPr lang="ca-ES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4185" y="4511532"/>
            <a:ext cx="84813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None/>
            </a:pPr>
            <a:r>
              <a:rPr lang="ca-ES" altLang="ca-ES" sz="1600" dirty="0">
                <a:solidFill>
                  <a:srgbClr val="FF0000"/>
                </a:solidFill>
                <a:latin typeface="Verdana" panose="020B0604030504040204" pitchFamily="34" charset="0"/>
              </a:rPr>
              <a:t>*Aquests horaris es poden modificar</a:t>
            </a:r>
          </a:p>
          <a:p>
            <a:pPr marL="514350" indent="-285750">
              <a:buFontTx/>
              <a:buChar char="-"/>
            </a:pPr>
            <a:r>
              <a:rPr lang="ca-ES" altLang="ca-ES" sz="1600" dirty="0">
                <a:solidFill>
                  <a:srgbClr val="FF0000"/>
                </a:solidFill>
                <a:latin typeface="Verdana" panose="020B0604030504040204" pitchFamily="34" charset="0"/>
              </a:rPr>
              <a:t>En períodes d’exàmens i vacances</a:t>
            </a:r>
          </a:p>
          <a:p>
            <a:pPr marL="514350" indent="-285750">
              <a:buFontTx/>
              <a:buChar char="-"/>
            </a:pPr>
            <a:r>
              <a:rPr lang="ca-ES" altLang="ca-ES" sz="1600" dirty="0">
                <a:solidFill>
                  <a:srgbClr val="FF0000"/>
                </a:solidFill>
                <a:latin typeface="Verdana" panose="020B0604030504040204" pitchFamily="34" charset="0"/>
              </a:rPr>
              <a:t>Per motius sanitaris</a:t>
            </a:r>
          </a:p>
          <a:p>
            <a:pPr marL="514350" indent="-285750">
              <a:buFontTx/>
              <a:buChar char="-"/>
            </a:pPr>
            <a:endParaRPr lang="ca-ES" altLang="ca-ES" sz="1600" dirty="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 indent="0">
              <a:buNone/>
            </a:pPr>
            <a:r>
              <a:rPr lang="ca-ES" altLang="ca-ES" sz="1600" dirty="0">
                <a:solidFill>
                  <a:srgbClr val="FF0000"/>
                </a:solidFill>
                <a:latin typeface="Verdana" panose="020B0604030504040204" pitchFamily="34" charset="0"/>
              </a:rPr>
              <a:t>També pot ser necessari demanar </a:t>
            </a:r>
            <a:r>
              <a:rPr lang="ca-ES" altLang="ca-ES" sz="1600" b="1" dirty="0">
                <a:solidFill>
                  <a:srgbClr val="FF0000"/>
                </a:solidFill>
                <a:latin typeface="Verdana" panose="020B0604030504040204" pitchFamily="34" charset="0"/>
              </a:rPr>
              <a:t>cita prèvia</a:t>
            </a:r>
            <a:r>
              <a:rPr lang="ca-ES" altLang="ca-ES" sz="1600" dirty="0">
                <a:solidFill>
                  <a:srgbClr val="FF0000"/>
                </a:solidFill>
                <a:latin typeface="Verdana" panose="020B0604030504040204" pitchFamily="34" charset="0"/>
              </a:rPr>
              <a:t> per venir a estudiar i/o endur-se llibres en préstec, consulteu sempre el 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9"/>
              </a:rPr>
              <a:t>web</a:t>
            </a:r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0497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3529830" y="659756"/>
            <a:ext cx="8229600" cy="396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Plànol de la biblioteca</a:t>
            </a:r>
          </a:p>
        </p:txBody>
      </p:sp>
      <p:sp>
        <p:nvSpPr>
          <p:cNvPr id="8" name="Rectangle 7"/>
          <p:cNvSpPr/>
          <p:nvPr/>
        </p:nvSpPr>
        <p:spPr>
          <a:xfrm>
            <a:off x="7409098" y="2123148"/>
            <a:ext cx="1743237" cy="47260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xfrm>
            <a:off x="6047515" y="6345334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AFF1255-B81C-4446-B66A-F47305DEE373}" type="slidenum">
              <a:rPr lang="ca-ES" altLang="en-US" smtClean="0">
                <a:solidFill>
                  <a:srgbClr val="898989"/>
                </a:solidFill>
              </a:rPr>
              <a:pPr/>
              <a:t>21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10" name="Imatg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18" b="37028"/>
          <a:stretch/>
        </p:blipFill>
        <p:spPr>
          <a:xfrm>
            <a:off x="212651" y="3189059"/>
            <a:ext cx="7790752" cy="366894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900897" y="3475119"/>
            <a:ext cx="1178805" cy="413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Imatg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08" b="60442"/>
          <a:stretch/>
        </p:blipFill>
        <p:spPr>
          <a:xfrm>
            <a:off x="0" y="584790"/>
            <a:ext cx="7790751" cy="3543291"/>
          </a:xfrm>
          <a:prstGeom prst="rect">
            <a:avLst/>
          </a:prstGeom>
        </p:spPr>
      </p:pic>
      <p:sp>
        <p:nvSpPr>
          <p:cNvPr id="13" name="Rectangle 15"/>
          <p:cNvSpPr txBox="1">
            <a:spLocks noChangeArrowheads="1"/>
          </p:cNvSpPr>
          <p:nvPr/>
        </p:nvSpPr>
        <p:spPr bwMode="auto">
          <a:xfrm>
            <a:off x="370248" y="5140354"/>
            <a:ext cx="1530903" cy="34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1800" b="1" dirty="0">
                <a:latin typeface="Verdana" panose="020B0604030504040204" pitchFamily="34" charset="0"/>
              </a:rPr>
              <a:t>Planta 1</a:t>
            </a:r>
          </a:p>
        </p:txBody>
      </p:sp>
      <p:sp>
        <p:nvSpPr>
          <p:cNvPr id="14" name="Rectangle 15"/>
          <p:cNvSpPr txBox="1">
            <a:spLocks noChangeArrowheads="1"/>
          </p:cNvSpPr>
          <p:nvPr/>
        </p:nvSpPr>
        <p:spPr bwMode="auto">
          <a:xfrm>
            <a:off x="0" y="2351228"/>
            <a:ext cx="1530903" cy="34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1800" b="1" dirty="0">
                <a:latin typeface="Verdana" panose="020B0604030504040204" pitchFamily="34" charset="0"/>
              </a:rPr>
              <a:t>Planta 2</a:t>
            </a:r>
          </a:p>
        </p:txBody>
      </p:sp>
      <p:pic>
        <p:nvPicPr>
          <p:cNvPr id="15" name="Imatge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0" t="68412" r="77519" b="25834"/>
          <a:stretch/>
        </p:blipFill>
        <p:spPr>
          <a:xfrm>
            <a:off x="0" y="5621377"/>
            <a:ext cx="1586429" cy="1244905"/>
          </a:xfrm>
          <a:prstGeom prst="rect">
            <a:avLst/>
          </a:prstGeom>
        </p:spPr>
      </p:pic>
      <p:pic>
        <p:nvPicPr>
          <p:cNvPr id="16" name="Imatge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6" t="66955" r="59986" b="25770"/>
          <a:stretch/>
        </p:blipFill>
        <p:spPr>
          <a:xfrm>
            <a:off x="7460667" y="2123149"/>
            <a:ext cx="1409390" cy="1346454"/>
          </a:xfrm>
          <a:prstGeom prst="rect">
            <a:avLst/>
          </a:prstGeom>
        </p:spPr>
      </p:pic>
      <p:pic>
        <p:nvPicPr>
          <p:cNvPr id="17" name="Imatge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18" t="67134" r="42571" b="25591"/>
          <a:stretch/>
        </p:blipFill>
        <p:spPr>
          <a:xfrm>
            <a:off x="7438633" y="3469603"/>
            <a:ext cx="1494567" cy="1346454"/>
          </a:xfrm>
          <a:prstGeom prst="rect">
            <a:avLst/>
          </a:prstGeom>
        </p:spPr>
      </p:pic>
      <p:pic>
        <p:nvPicPr>
          <p:cNvPr id="18" name="Imatg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67" t="67372" r="27835" b="27036"/>
          <a:stretch/>
        </p:blipFill>
        <p:spPr>
          <a:xfrm>
            <a:off x="7449650" y="4839639"/>
            <a:ext cx="1299764" cy="1034936"/>
          </a:xfrm>
          <a:prstGeom prst="rect">
            <a:avLst/>
          </a:prstGeom>
        </p:spPr>
      </p:pic>
      <p:pic>
        <p:nvPicPr>
          <p:cNvPr id="19" name="Imatge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43" t="67074" r="6290" b="26954"/>
          <a:stretch/>
        </p:blipFill>
        <p:spPr>
          <a:xfrm>
            <a:off x="7409098" y="5832220"/>
            <a:ext cx="1751941" cy="102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300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131F2-18B2-4A5A-B054-06EC8A409A99}" type="slidenum">
              <a:rPr kumimoji="0" lang="es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s-ES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7651" name="Rectangle 1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23900" y="930593"/>
            <a:ext cx="6858000" cy="39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Equipament</a:t>
            </a:r>
          </a:p>
        </p:txBody>
      </p:sp>
      <p:sp>
        <p:nvSpPr>
          <p:cNvPr id="5" name="5 Subtítulo"/>
          <p:cNvSpPr>
            <a:spLocks/>
          </p:cNvSpPr>
          <p:nvPr/>
        </p:nvSpPr>
        <p:spPr bwMode="auto">
          <a:xfrm>
            <a:off x="-308225" y="1298577"/>
            <a:ext cx="9452225" cy="463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800100" marR="0" lvl="1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ca-ES" altLang="ca-ES" sz="20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Aula de formació amb </a:t>
            </a:r>
            <a:r>
              <a:rPr kumimoji="0" lang="ca-ES" altLang="ca-E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20 ordinadors</a:t>
            </a:r>
            <a:r>
              <a:rPr kumimoji="0" lang="ca-ES" altLang="ca-E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*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kumimoji="0" lang="ca-ES" altLang="ca-ES" sz="20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51 ordinadors de consulta</a:t>
            </a:r>
            <a:r>
              <a:rPr lang="ca-ES" altLang="ca-ES" sz="2000" dirty="0">
                <a:solidFill>
                  <a:srgbClr val="FF0000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000" b="1" dirty="0">
                <a:solidFill>
                  <a:srgbClr val="FF0000"/>
                </a:solidFill>
                <a:latin typeface="Verdana" panose="020B0604030504040204" pitchFamily="34" charset="0"/>
              </a:rPr>
              <a:t>*</a:t>
            </a:r>
            <a:endParaRPr kumimoji="0" lang="ca-ES" altLang="ca-ES" sz="20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kumimoji="0" lang="ca-ES" altLang="ca-ES" sz="20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8 sales de treball per treballar en grup o individualment,</a:t>
            </a:r>
            <a:r>
              <a:rPr kumimoji="0" lang="ca-ES" altLang="ca-ES" sz="2000" b="0" i="0" u="none" strike="noStrike" kern="1200" cap="none" spc="0" normalizeH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totes amb pissarra</a:t>
            </a:r>
            <a:r>
              <a:rPr lang="ca-ES" altLang="ca-ES" sz="2000" dirty="0">
                <a:solidFill>
                  <a:srgbClr val="FF0000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000" b="1" dirty="0">
                <a:solidFill>
                  <a:srgbClr val="FF0000"/>
                </a:solidFill>
                <a:latin typeface="Verdana" panose="020B0604030504040204" pitchFamily="34" charset="0"/>
              </a:rPr>
              <a:t>*</a:t>
            </a:r>
            <a:endParaRPr kumimoji="0" lang="ca-ES" altLang="ca-ES" sz="2000" b="0" i="0" u="none" strike="noStrike" kern="1200" cap="none" spc="0" normalizeH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kumimoji="0" lang="ca-ES" altLang="ca-E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17 ordinadors portàtils </a:t>
            </a:r>
            <a:r>
              <a:rPr kumimoji="0" lang="ca-ES" altLang="ca-ES" sz="20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per a préstec</a:t>
            </a:r>
            <a:r>
              <a:rPr lang="ca-ES" altLang="ca-ES" sz="2000" dirty="0">
                <a:solidFill>
                  <a:srgbClr val="FF0000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000" b="1" dirty="0">
                <a:solidFill>
                  <a:srgbClr val="FF0000"/>
                </a:solidFill>
                <a:latin typeface="Verdana" panose="020B0604030504040204" pitchFamily="34" charset="0"/>
              </a:rPr>
              <a:t>*</a:t>
            </a:r>
            <a:endParaRPr kumimoji="0" lang="ca-ES" altLang="ca-ES" sz="20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ca-ES" altLang="ca-ES" sz="20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Zona </a:t>
            </a:r>
            <a:r>
              <a:rPr kumimoji="0" lang="ca-ES" altLang="ca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Wifi</a:t>
            </a:r>
            <a:endParaRPr kumimoji="0" lang="ca-ES" altLang="ca-ES" sz="20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kumimoji="0" lang="ca-ES" altLang="ca-ES" sz="20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846 punts de lectura, </a:t>
            </a:r>
            <a:r>
              <a:rPr kumimoji="0" lang="ca-ES" altLang="ca-E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245 en cas de restriccions sanitàries</a:t>
            </a:r>
            <a:r>
              <a:rPr lang="ca-ES" altLang="ca-ES" sz="2000" b="1" dirty="0">
                <a:solidFill>
                  <a:srgbClr val="FF0000"/>
                </a:solidFill>
                <a:latin typeface="Verdana" panose="020B0604030504040204" pitchFamily="34" charset="0"/>
              </a:rPr>
              <a:t> *</a:t>
            </a:r>
            <a:endParaRPr kumimoji="0" lang="ca-ES" altLang="ca-ES" sz="20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ca-ES" altLang="ca-ES" sz="20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2 bústies per a la devolució de llibres (una al vestíbul de l’edifici de Llevant i l’altra al costat del bar)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kumimoji="0" lang="ca-ES" altLang="ca-ES" sz="20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Màquina </a:t>
            </a:r>
            <a:r>
              <a:rPr kumimoji="0" lang="ca-ES" altLang="ca-E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d’autopréstec</a:t>
            </a:r>
            <a:r>
              <a:rPr lang="ca-ES" altLang="ca-ES" sz="2000" dirty="0">
                <a:solidFill>
                  <a:srgbClr val="FF0000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000" b="1" dirty="0">
                <a:solidFill>
                  <a:srgbClr val="FF0000"/>
                </a:solidFill>
                <a:latin typeface="Verdana" panose="020B0604030504040204" pitchFamily="34" charset="0"/>
              </a:rPr>
              <a:t>*</a:t>
            </a:r>
            <a:endParaRPr kumimoji="0" lang="ca-ES" altLang="ca-ES" sz="20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ca-ES" altLang="ca-E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Projector informatiu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kumimoji="0" lang="ca-ES" altLang="ca-E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Serveis per a discapacitats visuals: taula amb llum-lupa i 2 ordinadors amb programes </a:t>
            </a:r>
            <a:r>
              <a:rPr kumimoji="0" lang="ca-ES" altLang="ca-ES" sz="2000" b="0" i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Zoom Text,</a:t>
            </a:r>
            <a:r>
              <a:rPr kumimoji="0" lang="ca-ES" altLang="ca-E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a-ES" altLang="ca-ES" sz="2000" b="0" i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Non Visual Desktop Access </a:t>
            </a:r>
            <a:r>
              <a:rPr kumimoji="0" lang="ca-ES" altLang="ca-E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(NVDA) </a:t>
            </a:r>
            <a:r>
              <a:rPr kumimoji="0" lang="ca-ES" altLang="ca-ES" sz="2000" b="0" i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i </a:t>
            </a:r>
            <a:r>
              <a:rPr kumimoji="0" lang="ca-ES" altLang="ca-ES" sz="2000" b="0" i="1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ClaroRead</a:t>
            </a:r>
            <a:r>
              <a:rPr lang="ca-ES" altLang="ca-ES" sz="2000" dirty="0">
                <a:solidFill>
                  <a:srgbClr val="FF0000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000" b="1" dirty="0">
                <a:solidFill>
                  <a:srgbClr val="FF0000"/>
                </a:solidFill>
                <a:latin typeface="Verdana" panose="020B0604030504040204" pitchFamily="34" charset="0"/>
              </a:rPr>
              <a:t>*</a:t>
            </a:r>
            <a:endParaRPr kumimoji="0" lang="ca-ES" altLang="ca-ES" sz="2000" b="0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ca-ES" altLang="ca-E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Serveis per a persones</a:t>
            </a:r>
            <a:r>
              <a:rPr kumimoji="0" lang="ca-ES" altLang="ca-ES" sz="2000" b="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amb mobilitat reduïda: </a:t>
            </a:r>
            <a:r>
              <a:rPr kumimoji="0" lang="ca-ES" altLang="ca-E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taula amb alçada especial per a cadira de rodes i</a:t>
            </a:r>
            <a:r>
              <a:rPr kumimoji="0" lang="ca-ES" altLang="ca-ES" sz="2000" b="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cadira per llegir a peu dret</a:t>
            </a:r>
            <a:endParaRPr kumimoji="0" lang="ca-ES" altLang="ca-ES" sz="20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7032" y="6103104"/>
            <a:ext cx="77949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a-ES" altLang="ca-ES" sz="1600" b="1" dirty="0">
                <a:solidFill>
                  <a:srgbClr val="FF0000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* </a:t>
            </a:r>
            <a:r>
              <a:rPr lang="ca-ES" altLang="ca-ES" sz="1600" b="1" dirty="0">
                <a:solidFill>
                  <a:srgbClr val="FF0000"/>
                </a:solidFill>
                <a:latin typeface="Verdana" panose="020B0604030504040204" pitchFamily="34" charset="0"/>
              </a:rPr>
              <a:t>Es pot restringir l’ús de serveis i instal·lacions a causa de restriccions sanitàries.</a:t>
            </a:r>
          </a:p>
        </p:txBody>
      </p:sp>
    </p:spTree>
    <p:extLst>
      <p:ext uri="{BB962C8B-B14F-4D97-AF65-F5344CB8AC3E}">
        <p14:creationId xmlns:p14="http://schemas.microsoft.com/office/powerpoint/2010/main" val="41877516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idor de número de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361B92-C2A6-491B-BA54-C30C4EDD6CF0}" type="slidenum">
              <a:rPr kumimoji="0" lang="es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s-ES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14"/>
          <p:cNvSpPr txBox="1">
            <a:spLocks noChangeArrowheads="1"/>
          </p:cNvSpPr>
          <p:nvPr/>
        </p:nvSpPr>
        <p:spPr bwMode="auto">
          <a:xfrm>
            <a:off x="712470" y="925559"/>
            <a:ext cx="68580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20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j-ea"/>
                <a:cs typeface="+mj-cs"/>
              </a:rPr>
              <a:t>Zonificació en espais segons nivell de soroll</a:t>
            </a: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43" y="1705657"/>
            <a:ext cx="4115584" cy="4758644"/>
          </a:xfrm>
          <a:prstGeom prst="rect">
            <a:avLst/>
          </a:prstGeom>
        </p:spPr>
      </p:pic>
      <p:sp>
        <p:nvSpPr>
          <p:cNvPr id="7" name="QuadreDeText 6"/>
          <p:cNvSpPr txBox="1"/>
          <p:nvPr/>
        </p:nvSpPr>
        <p:spPr>
          <a:xfrm>
            <a:off x="4864100" y="1841500"/>
            <a:ext cx="365125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905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Zona de </a:t>
            </a:r>
            <a:r>
              <a:rPr kumimoji="0" lang="ca-ES" sz="1600" b="1" i="0" u="none" strike="noStrike" kern="1200" cap="none" spc="0" normalizeH="0" baseline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silenci</a:t>
            </a: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kumimoji="0" lang="ca-ES" sz="1600" b="1" i="0" u="none" strike="noStrike" kern="1200" cap="none" spc="0" normalizeH="0" baseline="0" dirty="0">
                <a:ln>
                  <a:noFill/>
                </a:ln>
                <a:solidFill>
                  <a:srgbClr val="BD072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vermella</a:t>
            </a: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538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sz="1600" b="0" i="0" u="none" strike="noStrike" kern="1200" cap="none" spc="0" normalizeH="0" baseline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Espais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silenciosos per facilitar la concentració. No pot haver-hi cap soroll.</a:t>
            </a:r>
          </a:p>
          <a:p>
            <a:pPr marL="0" marR="538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sz="16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Zona de treball individual (</a:t>
            </a: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F59E0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taronja</a:t>
            </a: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845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Espais de lectura o consulta. S’hi pot treballar però no hi ha silenci absolut.</a:t>
            </a:r>
          </a:p>
          <a:p>
            <a:pPr marL="0" marR="845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845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Zona de treball en grup (</a:t>
            </a: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008B4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verda</a:t>
            </a: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Espais de lectura o consulta. S’hi concentra el nivell més alt de soroll.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18605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141F58E-AA42-4851-A9D3-67BBD4F9DB7A}" type="slidenum">
              <a:rPr lang="es-ES" altLang="en-US" smtClean="0">
                <a:solidFill>
                  <a:srgbClr val="898989"/>
                </a:solidFill>
              </a:rPr>
              <a:pPr/>
              <a:t>24</a:t>
            </a:fld>
            <a:endParaRPr lang="es-ES" altLang="en-US" dirty="0">
              <a:solidFill>
                <a:srgbClr val="898989"/>
              </a:solidFill>
            </a:endParaRPr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39140" y="930593"/>
            <a:ext cx="8229600" cy="39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El fons: llibres, revistes, etc.</a:t>
            </a:r>
          </a:p>
        </p:txBody>
      </p:sp>
      <p:sp>
        <p:nvSpPr>
          <p:cNvPr id="5" name="5 Subtítulo"/>
          <p:cNvSpPr>
            <a:spLocks/>
          </p:cNvSpPr>
          <p:nvPr/>
        </p:nvSpPr>
        <p:spPr bwMode="auto">
          <a:xfrm>
            <a:off x="390525" y="1619525"/>
            <a:ext cx="8362950" cy="48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El CRAI Biblioteca del Campus de Mundet combina els fons d’investigació i els fons especialitzats dels estudis següents: Educació social, Formació del professorat, Pedagogia, Psicologia, Psicopedagogia i Treball Social.</a:t>
            </a:r>
            <a:endParaRPr lang="ca-ES" altLang="ca-ES" sz="19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</a:pPr>
            <a:endParaRPr lang="ca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Els fons estan formats per monografies, revistes en paper, recursos electrònics i material audiovisual.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</a:pPr>
            <a:endParaRPr lang="ca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Els llibres i el material audiovisual s’ordenen segons la classificació</a:t>
            </a:r>
            <a:r>
              <a:rPr lang="ca-ES" altLang="ca-ES" sz="1900" i="1" dirty="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En canvi, les revistes s’ordenen alfabèticament.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</a:pPr>
            <a:endParaRPr lang="ca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A la </a:t>
            </a:r>
            <a:r>
              <a:rPr lang="ca-ES" altLang="ca-ES" sz="19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Biblioteca </a:t>
            </a: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també hi ha </a:t>
            </a:r>
            <a:r>
              <a:rPr lang="ca-ES" altLang="ca-ES" sz="1900" b="1" dirty="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col·leccions especials</a:t>
            </a: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: Biblioteca de l’Escola Normal de la Generalitat (1931-1939), tests psicològics, llibres de text, literatura infantil i juvenil i el fons bibliogràfic de l’Editorial Mateu.</a:t>
            </a:r>
          </a:p>
          <a:p>
            <a:pPr marL="0" indent="0" algn="just">
              <a:lnSpc>
                <a:spcPct val="80000"/>
              </a:lnSpc>
              <a:spcBef>
                <a:spcPct val="20000"/>
              </a:spcBef>
            </a:pPr>
            <a:endParaRPr lang="ca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Podeu fer-nos arribar la vostra proposta de compra de llibres des d’aquest </a:t>
            </a: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formulari</a:t>
            </a: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607218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idor de número de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F361B92-C2A6-491B-BA54-C30C4EDD6CF0}" type="slidenum">
              <a:rPr lang="es-E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523701" y="894175"/>
            <a:ext cx="6414455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Instagram del CRAI Campus de Mundet</a:t>
            </a:r>
          </a:p>
          <a:p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6" name="5 Subtítulo"/>
          <p:cNvSpPr>
            <a:spLocks/>
          </p:cNvSpPr>
          <p:nvPr/>
        </p:nvSpPr>
        <p:spPr bwMode="auto">
          <a:xfrm>
            <a:off x="375338" y="1485106"/>
            <a:ext cx="8362950" cy="3599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 algn="just">
              <a:lnSpc>
                <a:spcPct val="80000"/>
              </a:lnSpc>
              <a:spcBef>
                <a:spcPct val="20000"/>
              </a:spcBef>
            </a:pP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El </a:t>
            </a:r>
            <a:r>
              <a:rPr lang="ca-ES" altLang="ca-ES" sz="1900" b="1" dirty="0">
                <a:solidFill>
                  <a:srgbClr val="646464"/>
                </a:solidFill>
                <a:latin typeface="Verdana" panose="020B0604030504040204" pitchFamily="34" charset="0"/>
              </a:rPr>
              <a:t>CRAI Biblioteca del Campus de Mundet</a:t>
            </a: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 disposa d’un compte a Instagram. </a:t>
            </a:r>
          </a:p>
          <a:p>
            <a:pPr marL="0" indent="0" algn="just">
              <a:lnSpc>
                <a:spcPct val="80000"/>
              </a:lnSpc>
              <a:spcBef>
                <a:spcPct val="20000"/>
              </a:spcBef>
            </a:pP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Seguiu-nos per conèixer les novetats de la Biblioteca i feu-vos partícips de la vida del campus!</a:t>
            </a:r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28" y="2756754"/>
            <a:ext cx="5875468" cy="3668984"/>
          </a:xfrm>
          <a:prstGeom prst="rect">
            <a:avLst/>
          </a:prstGeom>
        </p:spPr>
      </p:pic>
      <p:pic>
        <p:nvPicPr>
          <p:cNvPr id="8" name="Imat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156" y="2756754"/>
            <a:ext cx="1626974" cy="154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35251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idor de número de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F361B92-C2A6-491B-BA54-C30C4EDD6CF0}" type="slidenum">
              <a:rPr lang="es-E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48851" y="1039391"/>
            <a:ext cx="6414455" cy="1034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Servei de WhatsApp </a:t>
            </a:r>
          </a:p>
          <a:p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https://crai.ub.edu/ca/coneix-el-crai/biblioteques/biblioteca-campus-mundet/serveis-whatsapp</a:t>
            </a:r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  <a:p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9" name="5 Subtítulo"/>
          <p:cNvSpPr>
            <a:spLocks/>
          </p:cNvSpPr>
          <p:nvPr/>
        </p:nvSpPr>
        <p:spPr bwMode="auto">
          <a:xfrm>
            <a:off x="416901" y="2756754"/>
            <a:ext cx="8362950" cy="3599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 algn="just">
              <a:lnSpc>
                <a:spcPct val="80000"/>
              </a:lnSpc>
              <a:spcBef>
                <a:spcPct val="20000"/>
              </a:spcBef>
            </a:pP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El </a:t>
            </a:r>
            <a:r>
              <a:rPr lang="ca-ES" altLang="ca-ES" sz="1900" b="1" dirty="0">
                <a:solidFill>
                  <a:srgbClr val="646464"/>
                </a:solidFill>
                <a:latin typeface="Verdana" panose="020B0604030504040204" pitchFamily="34" charset="0"/>
              </a:rPr>
              <a:t>CRAI Biblioteca del Campus de Mundet </a:t>
            </a: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posa a la vostra disposició un servei de </a:t>
            </a:r>
            <a:r>
              <a:rPr lang="ca-ES" altLang="ca-ES" sz="1900" b="1" dirty="0">
                <a:solidFill>
                  <a:srgbClr val="646464"/>
                </a:solidFill>
                <a:latin typeface="Verdana" panose="020B0604030504040204" pitchFamily="34" charset="0"/>
              </a:rPr>
              <a:t>WhatsApp </a:t>
            </a: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per atendre les vostres consultes relacionades amb la B</a:t>
            </a:r>
            <a:r>
              <a:rPr lang="ca-ES" altLang="ca-ES" sz="19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iblioteca</a:t>
            </a: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: renovar llibres, localitzar documents, resoldre dubtes, etc.</a:t>
            </a:r>
          </a:p>
          <a:p>
            <a:pPr marL="0" indent="0" algn="just">
              <a:lnSpc>
                <a:spcPct val="80000"/>
              </a:lnSpc>
              <a:spcBef>
                <a:spcPct val="20000"/>
              </a:spcBef>
            </a:pPr>
            <a:endParaRPr lang="ca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marL="0" indent="0" algn="just">
              <a:lnSpc>
                <a:spcPct val="80000"/>
              </a:lnSpc>
              <a:spcBef>
                <a:spcPct val="20000"/>
              </a:spcBef>
            </a:pP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Us podeu donar d'alta al servei seguint els passos següents:</a:t>
            </a:r>
          </a:p>
          <a:p>
            <a:pPr marL="800100" lvl="2" indent="0" algn="just">
              <a:lnSpc>
                <a:spcPct val="80000"/>
              </a:lnSpc>
              <a:spcBef>
                <a:spcPct val="20000"/>
              </a:spcBef>
            </a:pP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1. Emplenar el formulari </a:t>
            </a:r>
            <a:r>
              <a:rPr lang="ca-ES" altLang="ca-ES" sz="19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d'alta </a:t>
            </a:r>
            <a:endParaRPr lang="ca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marL="800100" lvl="2" indent="0" algn="just">
              <a:lnSpc>
                <a:spcPct val="80000"/>
              </a:lnSpc>
              <a:spcBef>
                <a:spcPct val="20000"/>
              </a:spcBef>
            </a:pP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2. Enviar un missatge de WhatsApp amb la paraula </a:t>
            </a:r>
            <a:r>
              <a:rPr lang="ca-ES" altLang="ca-ES" sz="1900" b="1" dirty="0">
                <a:solidFill>
                  <a:srgbClr val="646464"/>
                </a:solidFill>
                <a:latin typeface="Verdana" panose="020B0604030504040204" pitchFamily="34" charset="0"/>
              </a:rPr>
              <a:t>ALTA</a:t>
            </a: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 al número </a:t>
            </a:r>
            <a:r>
              <a:rPr lang="ca-ES" altLang="ca-ES" sz="1900" b="1" dirty="0">
                <a:solidFill>
                  <a:srgbClr val="646464"/>
                </a:solidFill>
                <a:latin typeface="Verdana" panose="020B0604030504040204" pitchFamily="34" charset="0"/>
              </a:rPr>
              <a:t>648 971 585</a:t>
            </a:r>
          </a:p>
          <a:p>
            <a:pPr marL="800100" lvl="2" indent="0" algn="just">
              <a:lnSpc>
                <a:spcPct val="80000"/>
              </a:lnSpc>
              <a:spcBef>
                <a:spcPct val="20000"/>
              </a:spcBef>
            </a:pP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3. Afegir aquest número de telèfon a la vostra Llista de contactes</a:t>
            </a:r>
          </a:p>
          <a:p>
            <a:pPr marL="0" indent="0" algn="just">
              <a:lnSpc>
                <a:spcPct val="80000"/>
              </a:lnSpc>
              <a:spcBef>
                <a:spcPct val="20000"/>
              </a:spcBef>
            </a:pPr>
            <a:endParaRPr lang="ca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marL="0" indent="0" algn="just">
              <a:lnSpc>
                <a:spcPct val="80000"/>
              </a:lnSpc>
              <a:spcBef>
                <a:spcPct val="20000"/>
              </a:spcBef>
            </a:pP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Us atendrem dins l’horari d’obertura de la </a:t>
            </a:r>
            <a:r>
              <a:rPr lang="ca-ES" altLang="ca-ES" sz="19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Biblioteca.</a:t>
            </a:r>
            <a:endParaRPr lang="ca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marL="800100" lvl="2" indent="0" algn="just">
              <a:lnSpc>
                <a:spcPct val="80000"/>
              </a:lnSpc>
              <a:spcBef>
                <a:spcPct val="20000"/>
              </a:spcBef>
            </a:pPr>
            <a:endParaRPr lang="ca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pic>
        <p:nvPicPr>
          <p:cNvPr id="11" name="Imatg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6" t="13949" r="29974" b="17003"/>
          <a:stretch/>
        </p:blipFill>
        <p:spPr>
          <a:xfrm>
            <a:off x="6898031" y="705364"/>
            <a:ext cx="1881820" cy="1987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51357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3333" y="1664129"/>
            <a:ext cx="5652443" cy="405482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41158" y="896598"/>
            <a:ext cx="7772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altLang="ca-ES" b="1" dirty="0">
                <a:solidFill>
                  <a:srgbClr val="336699"/>
                </a:solidFill>
                <a:latin typeface="Verdana" panose="020B0604030504040204" pitchFamily="34" charset="0"/>
              </a:rPr>
              <a:t>Twitter del CRAI Campus Mundet</a:t>
            </a:r>
          </a:p>
          <a:p>
            <a:r>
              <a:rPr lang="ca-ES" altLang="ca-ES" sz="14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https://twitter.com/CRAImundet</a:t>
            </a:r>
            <a:r>
              <a:rPr lang="ca-ES" altLang="ca-ES" sz="1400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5" name="5 Subtítulo"/>
          <p:cNvSpPr>
            <a:spLocks/>
          </p:cNvSpPr>
          <p:nvPr/>
        </p:nvSpPr>
        <p:spPr bwMode="auto">
          <a:xfrm>
            <a:off x="441158" y="5997770"/>
            <a:ext cx="7248024" cy="444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800100" lvl="2" indent="0" algn="just">
              <a:lnSpc>
                <a:spcPct val="80000"/>
              </a:lnSpc>
              <a:spcBef>
                <a:spcPct val="20000"/>
              </a:spcBef>
            </a:pP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Seguiu-nos per estar al dia de totes les novetats!</a:t>
            </a:r>
          </a:p>
          <a:p>
            <a:pPr marL="800100" lvl="2" indent="0" algn="just">
              <a:lnSpc>
                <a:spcPct val="80000"/>
              </a:lnSpc>
              <a:spcBef>
                <a:spcPct val="20000"/>
              </a:spcBef>
            </a:pPr>
            <a:endParaRPr lang="ca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marL="800100" lvl="2" indent="0" algn="just">
              <a:lnSpc>
                <a:spcPct val="80000"/>
              </a:lnSpc>
              <a:spcBef>
                <a:spcPct val="20000"/>
              </a:spcBef>
            </a:pPr>
            <a:endParaRPr lang="ca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marL="800100" lvl="2" indent="0" algn="just">
              <a:lnSpc>
                <a:spcPct val="80000"/>
              </a:lnSpc>
              <a:spcBef>
                <a:spcPct val="20000"/>
              </a:spcBef>
            </a:pPr>
            <a:endParaRPr lang="ca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marL="800100" lvl="2" indent="0" algn="just">
              <a:lnSpc>
                <a:spcPct val="80000"/>
              </a:lnSpc>
              <a:spcBef>
                <a:spcPct val="20000"/>
              </a:spcBef>
            </a:pPr>
            <a:endParaRPr lang="ca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7" t="12572" r="20170" b="15950"/>
          <a:stretch/>
        </p:blipFill>
        <p:spPr>
          <a:xfrm>
            <a:off x="6457950" y="1007219"/>
            <a:ext cx="2149642" cy="194109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739140" y="1084899"/>
            <a:ext cx="8229600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Videojoc “Mundet 2049”</a:t>
            </a:r>
          </a:p>
          <a:p>
            <a:r>
              <a:rPr 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https://play.google.com/store/apps/details?id=edu.ub.Mundet2049&amp;hl=es</a:t>
            </a:r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5 Subtítulo"/>
          <p:cNvSpPr>
            <a:spLocks/>
          </p:cNvSpPr>
          <p:nvPr/>
        </p:nvSpPr>
        <p:spPr bwMode="auto">
          <a:xfrm>
            <a:off x="483576" y="1958975"/>
            <a:ext cx="8362950" cy="845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 algn="just">
              <a:lnSpc>
                <a:spcPct val="80000"/>
              </a:lnSpc>
              <a:spcBef>
                <a:spcPct val="20000"/>
              </a:spcBef>
            </a:pP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Vols protagonitzar una inquietant aventura a la </a:t>
            </a:r>
            <a:r>
              <a:rPr lang="ca-ES" altLang="ca-ES" dirty="0" smtClean="0">
                <a:solidFill>
                  <a:srgbClr val="646464"/>
                </a:solidFill>
                <a:latin typeface="Verdana" panose="020B0604030504040204" pitchFamily="34" charset="0"/>
              </a:rPr>
              <a:t>Biblioteca 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del futur?</a:t>
            </a:r>
          </a:p>
          <a:p>
            <a:pPr marL="0" indent="0" algn="just">
              <a:lnSpc>
                <a:spcPct val="80000"/>
              </a:lnSpc>
              <a:spcBef>
                <a:spcPct val="20000"/>
              </a:spcBef>
            </a:pP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Et veus amb cor de conèixer el terrorífic secret que s’amaga entre les seves parets?</a:t>
            </a:r>
          </a:p>
          <a:p>
            <a:pPr marL="0" indent="0" algn="just">
              <a:lnSpc>
                <a:spcPct val="80000"/>
              </a:lnSpc>
              <a:spcBef>
                <a:spcPct val="20000"/>
              </a:spcBef>
            </a:pP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Juga a “</a:t>
            </a:r>
            <a:r>
              <a:rPr lang="ca-ES" altLang="ca-ES" b="1" i="1" dirty="0">
                <a:solidFill>
                  <a:srgbClr val="646464"/>
                </a:solidFill>
                <a:latin typeface="Verdana" panose="020B0604030504040204" pitchFamily="34" charset="0"/>
              </a:rPr>
              <a:t>Mundet 2049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” i descobreix tots els racons de la </a:t>
            </a:r>
            <a:r>
              <a:rPr lang="ca-ES" altLang="ca-ES" dirty="0" smtClean="0">
                <a:solidFill>
                  <a:srgbClr val="646464"/>
                </a:solidFill>
                <a:latin typeface="Verdana" panose="020B0604030504040204" pitchFamily="34" charset="0"/>
              </a:rPr>
              <a:t>Biblioteca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!</a:t>
            </a:r>
          </a:p>
          <a:p>
            <a:pPr marL="0" indent="0" algn="just">
              <a:lnSpc>
                <a:spcPct val="80000"/>
              </a:lnSpc>
              <a:spcBef>
                <a:spcPct val="20000"/>
              </a:spcBef>
            </a:pPr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805" y="3305905"/>
            <a:ext cx="4783018" cy="2690448"/>
          </a:xfrm>
          <a:prstGeom prst="rect">
            <a:avLst/>
          </a:prstGeom>
        </p:spPr>
      </p:pic>
      <p:pic>
        <p:nvPicPr>
          <p:cNvPr id="5" name="Imat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462" y="3816715"/>
            <a:ext cx="1476375" cy="14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12031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6C280C0-3E3C-4023-9FF2-98EDB282C531}" type="slidenum">
              <a:rPr lang="es-ES" altLang="en-US" smtClean="0">
                <a:solidFill>
                  <a:srgbClr val="898989"/>
                </a:solidFill>
              </a:rPr>
              <a:pPr/>
              <a:t>29</a:t>
            </a:fld>
            <a:endParaRPr lang="es-ES" altLang="en-US" dirty="0">
              <a:solidFill>
                <a:srgbClr val="898989"/>
              </a:solidFill>
            </a:endParaRPr>
          </a:p>
        </p:txBody>
      </p:sp>
      <p:sp>
        <p:nvSpPr>
          <p:cNvPr id="7680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47758" y="840815"/>
            <a:ext cx="8569325" cy="826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ca-ES" altLang="ca-ES" sz="1700" b="1" dirty="0">
                <a:solidFill>
                  <a:srgbClr val="336699"/>
                </a:solidFill>
                <a:latin typeface="Verdana" panose="020B0604030504040204" pitchFamily="34" charset="0"/>
              </a:rPr>
              <a:t>Seguiu-nos a les xarxes!</a:t>
            </a:r>
            <a:br>
              <a:rPr lang="ca-ES" altLang="ca-ES" sz="17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crai.ub.edu/ca/coneix-el-crai/difusio-marqueting/blogs-i-xarxes-socials</a:t>
            </a:r>
            <a:r>
              <a:rPr lang="ca-ES" altLang="ca-ES" sz="2000" dirty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ca-ES" altLang="ca-ES" sz="20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76806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827" y="3708960"/>
            <a:ext cx="490451" cy="491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8" name="Rectangle 4"/>
          <p:cNvSpPr>
            <a:spLocks noChangeArrowheads="1"/>
          </p:cNvSpPr>
          <p:nvPr/>
        </p:nvSpPr>
        <p:spPr bwMode="auto">
          <a:xfrm>
            <a:off x="2298831" y="1769611"/>
            <a:ext cx="5978834" cy="4370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1400" b="1" dirty="0">
                <a:solidFill>
                  <a:srgbClr val="336699"/>
                </a:solidFill>
                <a:latin typeface="Verdana" panose="020B0604030504040204" pitchFamily="34" charset="0"/>
              </a:rPr>
              <a:t>Instagram del CRAI Biblioteca del Campus de Mundet</a:t>
            </a:r>
          </a:p>
          <a:p>
            <a:r>
              <a:rPr lang="ca-ES" altLang="ca-ES" sz="1400" dirty="0">
                <a:solidFill>
                  <a:srgbClr val="336699"/>
                </a:solidFill>
                <a:latin typeface="Verdana" panose="020B0604030504040204" pitchFamily="34" charset="0"/>
              </a:rPr>
              <a:t>@</a:t>
            </a:r>
            <a:r>
              <a:rPr lang="ca-ES" altLang="ca-ES" sz="1400" dirty="0" err="1">
                <a:solidFill>
                  <a:srgbClr val="336699"/>
                </a:solidFill>
                <a:latin typeface="Verdana" panose="020B0604030504040204" pitchFamily="34" charset="0"/>
              </a:rPr>
              <a:t>craimundet</a:t>
            </a:r>
            <a:endParaRPr lang="ca-ES" altLang="ca-ES" sz="1400" dirty="0">
              <a:solidFill>
                <a:srgbClr val="336699"/>
              </a:solidFill>
              <a:latin typeface="Verdana" panose="020B0604030504040204" pitchFamily="34" charset="0"/>
            </a:endParaRPr>
          </a:p>
          <a:p>
            <a:endParaRPr lang="ca-ES" altLang="ca-ES" sz="1400" b="1" dirty="0">
              <a:solidFill>
                <a:srgbClr val="336699"/>
              </a:solidFill>
              <a:latin typeface="Verdana" panose="020B0604030504040204" pitchFamily="34" charset="0"/>
            </a:endParaRPr>
          </a:p>
          <a:p>
            <a:endParaRPr lang="ca-ES" altLang="ca-ES" sz="1400" b="1" dirty="0">
              <a:solidFill>
                <a:srgbClr val="336699"/>
              </a:solidFill>
              <a:latin typeface="Verdana" panose="020B0604030504040204" pitchFamily="34" charset="0"/>
            </a:endParaRPr>
          </a:p>
          <a:p>
            <a:r>
              <a:rPr lang="ca-ES" altLang="ca-ES" sz="1400" b="1" dirty="0">
                <a:solidFill>
                  <a:srgbClr val="336699"/>
                </a:solidFill>
                <a:latin typeface="Verdana" panose="020B0604030504040204" pitchFamily="34" charset="0"/>
              </a:rPr>
              <a:t>WhatsApp del CRAI Biblioteca del Campus de Mundet</a:t>
            </a:r>
          </a:p>
          <a:p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crai.ub.edu/ca/coneix-el-crai/biblioteques/biblioteca-campus-mundet/serveis-whatsapp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ca-ES" altLang="ca-ES" sz="1400" b="1" dirty="0">
              <a:solidFill>
                <a:srgbClr val="3366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ca-ES" altLang="ca-ES" sz="1400" b="1" dirty="0">
              <a:solidFill>
                <a:srgbClr val="3366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ES" altLang="ca-ES" sz="1400" b="1" dirty="0">
                <a:solidFill>
                  <a:srgbClr val="336699"/>
                </a:solidFill>
                <a:latin typeface="Verdana" panose="020B0604030504040204" pitchFamily="34" charset="0"/>
              </a:rPr>
              <a:t>Twitter del CRAI Biblioteca del Campus de Mundet</a:t>
            </a:r>
            <a:endParaRPr lang="es-ES" altLang="ca-ES" sz="1400" dirty="0">
              <a:solidFill>
                <a:srgbClr val="E7E6E6"/>
              </a:solidFill>
              <a:latin typeface="Verdana" panose="020B0604030504040204" pitchFamily="34" charset="0"/>
            </a:endParaRPr>
          </a:p>
          <a:p>
            <a:r>
              <a:rPr lang="es-ES" altLang="ca-ES" sz="1400" dirty="0">
                <a:solidFill>
                  <a:prstClr val="black"/>
                </a:solidFill>
                <a:latin typeface="Verdana" panose="020B0604030504040204" pitchFamily="34" charset="0"/>
                <a:hlinkClick r:id="rId6"/>
              </a:rPr>
              <a:t>twitter.com/craimundet</a:t>
            </a:r>
            <a:r>
              <a:rPr lang="es-ES" altLang="ca-ES" sz="1400" dirty="0">
                <a:solidFill>
                  <a:prstClr val="black"/>
                </a:solidFill>
                <a:latin typeface="Verdana" panose="020B0604030504040204" pitchFamily="34" charset="0"/>
              </a:rPr>
              <a:t> </a:t>
            </a:r>
          </a:p>
          <a:p>
            <a:endParaRPr lang="ca-ES" altLang="ca-ES" sz="1400" dirty="0">
              <a:solidFill>
                <a:prstClr val="black"/>
              </a:solidFill>
              <a:latin typeface="Verdana" panose="020B0604030504040204" pitchFamily="34" charset="0"/>
            </a:endParaRPr>
          </a:p>
          <a:p>
            <a:endParaRPr lang="ca-ES" altLang="ca-ES" sz="1400" dirty="0">
              <a:solidFill>
                <a:prstClr val="black"/>
              </a:solidFill>
              <a:latin typeface="Verdana" panose="020B0604030504040204" pitchFamily="34" charset="0"/>
            </a:endParaRPr>
          </a:p>
          <a:p>
            <a:pPr lvl="0"/>
            <a:r>
              <a:rPr lang="es-ES" altLang="ca-ES" sz="1400" b="1" dirty="0">
                <a:solidFill>
                  <a:srgbClr val="336699"/>
                </a:solidFill>
                <a:latin typeface="Verdana" panose="020B0604030504040204" pitchFamily="34" charset="0"/>
              </a:rPr>
              <a:t>YouTube del CRAI Biblioteca del Campus de Mundet</a:t>
            </a:r>
            <a:endParaRPr lang="es-ES" altLang="ca-ES" sz="1300" dirty="0">
              <a:solidFill>
                <a:prstClr val="black"/>
              </a:solidFill>
              <a:latin typeface="Verdana" panose="020B0604030504040204" pitchFamily="34" charset="0"/>
            </a:endParaRPr>
          </a:p>
          <a:p>
            <a:r>
              <a:rPr lang="es-ES" sz="1300" dirty="0">
                <a:solidFill>
                  <a:srgbClr val="0461C1"/>
                </a:solidFill>
                <a:latin typeface="Verdana" panose="020B0604030504040204" pitchFamily="34" charset="0"/>
                <a:hlinkClick r:id="rId7"/>
              </a:rPr>
              <a:t>youtube.com/channel/UCAvm8Yv97vnECk1WJYLglOg</a:t>
            </a:r>
            <a:endParaRPr lang="ca-ES" altLang="ca-ES" sz="1400" b="1" dirty="0">
              <a:solidFill>
                <a:srgbClr val="3366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ca-ES" altLang="ca-ES" sz="1400" b="1" dirty="0">
              <a:solidFill>
                <a:srgbClr val="336699"/>
              </a:solidFill>
              <a:latin typeface="Verdana" panose="020B0604030504040204" pitchFamily="34" charset="0"/>
            </a:endParaRPr>
          </a:p>
          <a:p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endParaRPr lang="es-ES" altLang="ca-ES" sz="1400" dirty="0">
              <a:solidFill>
                <a:prstClr val="black"/>
              </a:solidFill>
              <a:latin typeface="Verdana" panose="020B0604030504040204" pitchFamily="34" charset="0"/>
            </a:endParaRPr>
          </a:p>
          <a:p>
            <a:r>
              <a:rPr lang="es-ES" sz="1300" dirty="0">
                <a:solidFill>
                  <a:srgbClr val="0461C1"/>
                </a:solidFill>
                <a:latin typeface="Verdana" panose="020B0604030504040204" pitchFamily="34" charset="0"/>
              </a:rPr>
              <a:t> </a:t>
            </a:r>
            <a:endParaRPr lang="es-ES" altLang="ca-ES" sz="1300" dirty="0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76809" name="Rectangle 15"/>
          <p:cNvSpPr>
            <a:spLocks noChangeArrowheads="1"/>
          </p:cNvSpPr>
          <p:nvPr/>
        </p:nvSpPr>
        <p:spPr bwMode="auto">
          <a:xfrm>
            <a:off x="547758" y="5448534"/>
            <a:ext cx="8748712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ca-ES" altLang="ca-ES" sz="1700" b="1" dirty="0">
                <a:solidFill>
                  <a:srgbClr val="336699"/>
                </a:solidFill>
                <a:latin typeface="Verdana" panose="020B0604030504040204" pitchFamily="34" charset="0"/>
              </a:rPr>
              <a:t>I a les exposicions virtuals:</a:t>
            </a:r>
          </a:p>
          <a:p>
            <a:pPr algn="just"/>
            <a:r>
              <a:rPr lang="ca-ES" altLang="ca-ES" sz="1600" dirty="0">
                <a:solidFill>
                  <a:prstClr val="black"/>
                </a:solidFill>
                <a:latin typeface="Verdana" panose="020B0604030504040204" pitchFamily="34" charset="0"/>
                <a:hlinkClick r:id="rId8"/>
              </a:rPr>
              <a:t>crai.ub.edu/ca/coneix-el-crai/difusio-marqueting/exposicions-virtuals</a:t>
            </a:r>
            <a:endParaRPr lang="ca-ES" altLang="ca-ES" sz="1600" dirty="0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097" y="4527713"/>
            <a:ext cx="913958" cy="525526"/>
          </a:xfrm>
          <a:prstGeom prst="rect">
            <a:avLst/>
          </a:prstGeom>
        </p:spPr>
      </p:pic>
      <p:pic>
        <p:nvPicPr>
          <p:cNvPr id="3" name="Imatg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266" y="2571445"/>
            <a:ext cx="727574" cy="720298"/>
          </a:xfrm>
          <a:prstGeom prst="rect">
            <a:avLst/>
          </a:prstGeom>
        </p:spPr>
      </p:pic>
      <p:pic>
        <p:nvPicPr>
          <p:cNvPr id="10" name="Imatge 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110" y="1748063"/>
            <a:ext cx="647887" cy="61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5918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320" y="653773"/>
            <a:ext cx="1932599" cy="536494"/>
          </a:xfrm>
          <a:prstGeom prst="rect">
            <a:avLst/>
          </a:prstGeom>
        </p:spPr>
      </p:pic>
      <p:sp>
        <p:nvSpPr>
          <p:cNvPr id="6" name="Rectangle 14"/>
          <p:cNvSpPr txBox="1">
            <a:spLocks noChangeArrowheads="1"/>
          </p:cNvSpPr>
          <p:nvPr/>
        </p:nvSpPr>
        <p:spPr bwMode="auto">
          <a:xfrm>
            <a:off x="703295" y="723921"/>
            <a:ext cx="7909950" cy="5025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</a:pP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  <a:hlinkClick r:id="rId3" action="ppaction://hlinksldjump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4" action="ppaction://hlinksldjump"/>
              </a:rPr>
              <a:t>El CRAI Biblioteca del Campus de Mundet</a:t>
            </a: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  <a:hlinkClick r:id="rId3" action="ppaction://hlinksldjump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4" action="ppaction://hlinksldjump"/>
              </a:rPr>
              <a:t>On som i quan podeu venir?</a:t>
            </a: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  <a:hlinkClick r:id="rId3" action="ppaction://hlinksldjump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5" action="ppaction://hlinksldjump"/>
              </a:rPr>
              <a:t>Plànol de la </a:t>
            </a:r>
            <a:r>
              <a:rPr lang="ca-ES" altLang="ca-ES" sz="1400" dirty="0" smtClean="0">
                <a:solidFill>
                  <a:srgbClr val="646464"/>
                </a:solidFill>
                <a:latin typeface="Verdana" panose="020B0604030504040204" pitchFamily="34" charset="0"/>
                <a:hlinkClick r:id="rId5" action="ppaction://hlinksldjump"/>
              </a:rPr>
              <a:t>Biblioteca</a:t>
            </a: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  <a:hlinkClick r:id="rId3" action="ppaction://hlinksldjump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6" action="ppaction://hlinksldjump"/>
              </a:rPr>
              <a:t>Equipament</a:t>
            </a: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  <a:hlinkClick r:id="rId3" action="ppaction://hlinksldjump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es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7" action="ppaction://hlinksldjump"/>
              </a:rPr>
              <a:t>Zonificació en </a:t>
            </a:r>
            <a:r>
              <a:rPr lang="ca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7" action="ppaction://hlinksldjump"/>
              </a:rPr>
              <a:t>espais</a:t>
            </a:r>
            <a:r>
              <a:rPr lang="es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7" action="ppaction://hlinksldjump"/>
              </a:rPr>
              <a:t> segons nivell de soroll</a:t>
            </a:r>
            <a:endParaRPr lang="es-ES" altLang="ca-ES" sz="1400" dirty="0">
              <a:solidFill>
                <a:srgbClr val="646464"/>
              </a:solidFill>
              <a:latin typeface="Verdana" panose="020B0604030504040204" pitchFamily="34" charset="0"/>
              <a:hlinkClick r:id="rId3" action="ppaction://hlinksldjump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8" action="ppaction://hlinksldjump"/>
              </a:rPr>
              <a:t>El fons: llibres, revistes, etc</a:t>
            </a:r>
            <a:r>
              <a:rPr lang="ca-ES" altLang="ca-ES" sz="1400" dirty="0" smtClean="0">
                <a:solidFill>
                  <a:srgbClr val="646464"/>
                </a:solidFill>
                <a:latin typeface="Verdana" panose="020B0604030504040204" pitchFamily="34" charset="0"/>
                <a:hlinkClick r:id="rId8" action="ppaction://hlinksldjump"/>
              </a:rPr>
              <a:t>.</a:t>
            </a:r>
            <a:endParaRPr lang="ca-ES" altLang="ca-ES" sz="14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altLang="ca-ES" sz="1400" u="sng" dirty="0" smtClean="0">
                <a:solidFill>
                  <a:srgbClr val="0563C1"/>
                </a:solidFill>
                <a:latin typeface="Verdana" panose="020B0604030504040204" pitchFamily="34" charset="0"/>
                <a:hlinkClick r:id="rId9" action="ppaction://hlinksldjump"/>
              </a:rPr>
              <a:t>Instagram del CRAI Campus Mundet</a:t>
            </a:r>
            <a:endParaRPr lang="ca-ES" altLang="ca-ES" sz="1400" u="sng" dirty="0">
              <a:solidFill>
                <a:srgbClr val="0563C1"/>
              </a:solidFill>
              <a:latin typeface="Verdana" panose="020B0604030504040204" pitchFamily="34" charset="0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10" action="ppaction://hlinksldjump"/>
              </a:rPr>
              <a:t>Servei de WhatsApp</a:t>
            </a: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altLang="ca-ES" sz="1400" dirty="0" err="1" smtClean="0">
                <a:solidFill>
                  <a:srgbClr val="646464"/>
                </a:solidFill>
                <a:latin typeface="Verdana" panose="020B0604030504040204" pitchFamily="34" charset="0"/>
                <a:hlinkClick r:id="rId11" action="ppaction://hlinksldjump"/>
              </a:rPr>
              <a:t>Twitter</a:t>
            </a: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12" action="ppaction://hlinksldjump"/>
              </a:rPr>
              <a:t>Videojoc “Mundet 2049”</a:t>
            </a: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  <a:hlinkClick r:id="rId3" action="ppaction://hlinksldjump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13" action="ppaction://hlinksldjump"/>
              </a:rPr>
              <a:t>Seguiu-nos a les xarxes </a:t>
            </a: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lang="ca-ES" altLang="ca-ES" sz="1400" dirty="0">
                <a:solidFill>
                  <a:srgbClr val="646464"/>
                </a:solidFill>
                <a:latin typeface="Verdana" panose="020B0604030504040204" pitchFamily="34" charset="0"/>
                <a:hlinkClick r:id="rId14" action="ppaction://hlinksldjump"/>
              </a:rPr>
              <a:t>Dubtes</a:t>
            </a: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ctr">
              <a:spcBef>
                <a:spcPct val="100000"/>
              </a:spcBef>
              <a:buClr>
                <a:schemeClr val="accent2"/>
              </a:buClr>
              <a:buSzPct val="75000"/>
            </a:pP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6095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708449" y="1005860"/>
            <a:ext cx="65532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I si encara teniu dubtes...</a:t>
            </a:r>
          </a:p>
        </p:txBody>
      </p:sp>
      <p:sp>
        <p:nvSpPr>
          <p:cNvPr id="78851" name="5 Subtítulo"/>
          <p:cNvSpPr>
            <a:spLocks/>
          </p:cNvSpPr>
          <p:nvPr/>
        </p:nvSpPr>
        <p:spPr bwMode="auto">
          <a:xfrm>
            <a:off x="184639" y="1524794"/>
            <a:ext cx="8660424" cy="4831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ca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Pregunteu al CRAI Biblioteca</a:t>
            </a:r>
          </a:p>
          <a:p>
            <a:pPr algn="ctr">
              <a:spcBef>
                <a:spcPct val="20000"/>
              </a:spcBef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El personal de la 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Biblioteca 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resoldrà els vostres dubtes.</a:t>
            </a:r>
          </a:p>
          <a:p>
            <a:pPr algn="ctr">
              <a:spcBef>
                <a:spcPct val="20000"/>
              </a:spcBef>
            </a:pPr>
            <a:endParaRPr lang="ca-ES" altLang="ca-ES" sz="20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ctr">
              <a:spcBef>
                <a:spcPct val="20000"/>
              </a:spcBef>
            </a:pPr>
            <a:r>
              <a:rPr lang="ca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Accediu al web inicial del CRAI</a:t>
            </a:r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 algn="ctr">
              <a:spcBef>
                <a:spcPct val="20000"/>
              </a:spcBef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A la secció «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2"/>
              </a:rPr>
              <a:t>Preguntes més freqüents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»</a:t>
            </a:r>
          </a:p>
          <a:p>
            <a:pPr lvl="1" algn="ctr">
              <a:spcBef>
                <a:spcPct val="20000"/>
              </a:spcBef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trobareu les consultes més habituals ja respostes.</a:t>
            </a:r>
          </a:p>
          <a:p>
            <a:pPr lvl="1" algn="ctr">
              <a:spcBef>
                <a:spcPct val="20000"/>
              </a:spcBef>
            </a:pPr>
            <a:endParaRPr lang="ca-ES" altLang="ca-ES" sz="20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 algn="ctr">
              <a:spcBef>
                <a:spcPct val="20000"/>
              </a:spcBef>
            </a:pPr>
            <a:r>
              <a:rPr lang="ca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Adreceu-vos al S@U</a:t>
            </a:r>
          </a:p>
          <a:p>
            <a:pPr lvl="1" algn="ctr">
              <a:spcBef>
                <a:spcPct val="20000"/>
              </a:spcBef>
            </a:pPr>
            <a:r>
              <a:rPr lang="ca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	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Servei d’informació virtual per a qualsevol consulta sobre els CRAI 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b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iblioteca 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i els seus recursos i serveis. </a:t>
            </a:r>
          </a:p>
          <a:p>
            <a:pPr algn="ctr"/>
            <a:endParaRPr lang="ca-ES" altLang="ca-ES" sz="20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ctr"/>
            <a:r>
              <a:rPr lang="ca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Escriviu al WhatsApp del CRAI Biblioteca del Campus de Mundet</a:t>
            </a:r>
          </a:p>
          <a:p>
            <a:pPr algn="ctr"/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648 971 585</a:t>
            </a:r>
            <a:endParaRPr lang="ca-ES" altLang="ca-ES" sz="16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ctr"/>
            <a:endParaRPr lang="ca-ES" altLang="ca-ES" sz="16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ctr"/>
            <a:r>
              <a:rPr lang="ca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O bé truqueu-nos! </a:t>
            </a:r>
          </a:p>
          <a:p>
            <a:pPr algn="ctr"/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934 021 035</a:t>
            </a:r>
          </a:p>
        </p:txBody>
      </p:sp>
      <p:pic>
        <p:nvPicPr>
          <p:cNvPr id="78852" name="Picture 15" descr="Logo del Servei d'Atenció als Usuaris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048" y="3520220"/>
            <a:ext cx="1265238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3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99CEB4F-6F47-414F-BAAC-CF48B0BC61B5}" type="slidenum">
              <a:rPr lang="ca-ES" altLang="en-US" smtClean="0">
                <a:solidFill>
                  <a:srgbClr val="898989"/>
                </a:solidFill>
              </a:rPr>
              <a:pPr/>
              <a:t>30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2838" y="4534838"/>
            <a:ext cx="602225" cy="596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6165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954409" y="3429000"/>
            <a:ext cx="27975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Moltes gràcies!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69751" y="630118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curs 2021-22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5325" y="6291482"/>
            <a:ext cx="792549" cy="274344"/>
          </a:xfrm>
          <a:prstGeom prst="rect">
            <a:avLst/>
          </a:prstGeom>
        </p:spPr>
      </p:pic>
      <p:pic>
        <p:nvPicPr>
          <p:cNvPr id="9" name="Imagen 8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725" y="4555133"/>
            <a:ext cx="4500563" cy="122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16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pPr/>
              <a:t>4</a:t>
            </a:fld>
            <a:endParaRPr lang="ca-ES" dirty="0"/>
          </a:p>
        </p:txBody>
      </p:sp>
      <p:sp>
        <p:nvSpPr>
          <p:cNvPr id="3" name="QuadreDeText 2"/>
          <p:cNvSpPr txBox="1"/>
          <p:nvPr/>
        </p:nvSpPr>
        <p:spPr>
          <a:xfrm>
            <a:off x="3516923" y="1421850"/>
            <a:ext cx="44129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Universitat de Barcelona és la principal universitat pública de Catalunya, la que té un nombre més gran d’estudiants i l’oferta formativa més àmplia i completa. </a:t>
            </a:r>
            <a:endParaRPr lang="ca-ES" sz="1400" dirty="0"/>
          </a:p>
        </p:txBody>
      </p:sp>
      <p:sp>
        <p:nvSpPr>
          <p:cNvPr id="4" name="AutoShape 2" descr="Resultat d'imatges de universitat de barcelona"/>
          <p:cNvSpPr>
            <a:spLocks noChangeAspect="1" noChangeArrowheads="1"/>
          </p:cNvSpPr>
          <p:nvPr/>
        </p:nvSpPr>
        <p:spPr bwMode="auto">
          <a:xfrm>
            <a:off x="624497" y="1558557"/>
            <a:ext cx="887779" cy="887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 dirty="0"/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801" y="1426214"/>
            <a:ext cx="2013193" cy="1185871"/>
          </a:xfrm>
          <a:prstGeom prst="rect">
            <a:avLst/>
          </a:prstGeom>
          <a:ln>
            <a:noFill/>
          </a:ln>
        </p:spPr>
      </p:pic>
      <p:pic>
        <p:nvPicPr>
          <p:cNvPr id="6" name="Imat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481" y="2655077"/>
            <a:ext cx="1519604" cy="1530062"/>
          </a:xfrm>
          <a:prstGeom prst="rect">
            <a:avLst/>
          </a:prstGeom>
          <a:ln>
            <a:noFill/>
          </a:ln>
        </p:spPr>
      </p:pic>
      <p:sp>
        <p:nvSpPr>
          <p:cNvPr id="7" name="QuadreDeText 6"/>
          <p:cNvSpPr txBox="1"/>
          <p:nvPr/>
        </p:nvSpPr>
        <p:spPr>
          <a:xfrm>
            <a:off x="991394" y="2887347"/>
            <a:ext cx="49379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ca-ES" sz="14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 </a:t>
            </a:r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principal centre de recerca universitari de l’Estat i un dels més importants d’Europa, tant pel nombre de programes de recerca com per l’excel·lència assolida en aquest terreny.</a:t>
            </a:r>
          </a:p>
        </p:txBody>
      </p:sp>
      <p:sp>
        <p:nvSpPr>
          <p:cNvPr id="10" name="QuadreDeText 9"/>
          <p:cNvSpPr txBox="1"/>
          <p:nvPr/>
        </p:nvSpPr>
        <p:spPr>
          <a:xfrm>
            <a:off x="3460374" y="4300498"/>
            <a:ext cx="441294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Estretament vinculada a la història de Barcelona i de Catalunya, la UB combina els valors de la tradició amb el fet de ser una institució innovadora i excel·lent en l’àmbit docent.</a:t>
            </a:r>
          </a:p>
        </p:txBody>
      </p:sp>
      <p:pic>
        <p:nvPicPr>
          <p:cNvPr id="12" name="Imatg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45"/>
          <a:stretch/>
        </p:blipFill>
        <p:spPr>
          <a:xfrm>
            <a:off x="1135769" y="4290735"/>
            <a:ext cx="1989225" cy="1262673"/>
          </a:xfrm>
          <a:prstGeom prst="rect">
            <a:avLst/>
          </a:prstGeom>
        </p:spPr>
      </p:pic>
      <p:pic>
        <p:nvPicPr>
          <p:cNvPr id="11" name="Imatg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993" y="5386157"/>
            <a:ext cx="1093729" cy="1093729"/>
          </a:xfrm>
          <a:prstGeom prst="rect">
            <a:avLst/>
          </a:prstGeom>
        </p:spPr>
      </p:pic>
      <p:pic>
        <p:nvPicPr>
          <p:cNvPr id="13" name="Imatg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3" r="6020"/>
          <a:stretch/>
        </p:blipFill>
        <p:spPr>
          <a:xfrm>
            <a:off x="2334657" y="5590556"/>
            <a:ext cx="4000486" cy="824266"/>
          </a:xfrm>
          <a:prstGeom prst="rect">
            <a:avLst/>
          </a:prstGeom>
        </p:spPr>
      </p:pic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686941" y="638251"/>
            <a:ext cx="6553200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La Universitat de Barcelona</a:t>
            </a:r>
          </a:p>
          <a:p>
            <a:r>
              <a:rPr lang="ca-ES" altLang="ca-ES" sz="1600" dirty="0">
                <a:solidFill>
                  <a:srgbClr val="FF0000"/>
                </a:solidFill>
                <a:latin typeface="Verdana" panose="020B0604030504040204" pitchFamily="34" charset="0"/>
                <a:hlinkClick r:id="rId7"/>
              </a:rPr>
              <a:t>https://www.ub.edu/web/portal/ca</a:t>
            </a:r>
            <a:r>
              <a:rPr lang="ca-ES" altLang="ca-ES" sz="1600" dirty="0" smtClean="0">
                <a:solidFill>
                  <a:srgbClr val="FF0000"/>
                </a:solidFill>
                <a:latin typeface="Verdana" panose="020B0604030504040204" pitchFamily="34" charset="0"/>
                <a:hlinkClick r:id="rId7"/>
              </a:rPr>
              <a:t>/</a:t>
            </a:r>
            <a:r>
              <a:rPr lang="ca-ES" altLang="ca-ES" sz="16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  </a:t>
            </a:r>
            <a:endParaRPr lang="ca-ES" altLang="ca-ES" sz="1600" dirty="0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60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pPr/>
              <a:t>5</a:t>
            </a:fld>
            <a:endParaRPr lang="ca-ES" dirty="0"/>
          </a:p>
        </p:txBody>
      </p:sp>
      <p:sp>
        <p:nvSpPr>
          <p:cNvPr id="3" name="QuadreDeText 2"/>
          <p:cNvSpPr txBox="1"/>
          <p:nvPr/>
        </p:nvSpPr>
        <p:spPr>
          <a:xfrm>
            <a:off x="5179548" y="3798709"/>
            <a:ext cx="357290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4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16</a:t>
            </a:r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biblioteques especialitzades</a:t>
            </a:r>
          </a:p>
          <a:p>
            <a:r>
              <a:rPr lang="ca-ES" sz="14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6.467</a:t>
            </a:r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punts de lectura</a:t>
            </a:r>
          </a:p>
          <a:p>
            <a:r>
              <a:rPr lang="ca-ES" sz="14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1.675.012 </a:t>
            </a:r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llibres en format paper</a:t>
            </a:r>
          </a:p>
          <a:p>
            <a:r>
              <a:rPr lang="ca-ES" sz="14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187.632 </a:t>
            </a:r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llibres</a:t>
            </a:r>
            <a:r>
              <a:rPr lang="es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electrònics</a:t>
            </a:r>
            <a:endParaRPr lang="ca-ES" sz="1400" b="1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sz="14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40.282 </a:t>
            </a:r>
            <a:r>
              <a:rPr lang="es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revistes en </a:t>
            </a:r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format</a:t>
            </a:r>
            <a:r>
              <a:rPr lang="es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paper</a:t>
            </a:r>
          </a:p>
          <a:p>
            <a:r>
              <a:rPr lang="ca-ES" sz="14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36.682 </a:t>
            </a:r>
            <a:r>
              <a:rPr lang="es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revistes </a:t>
            </a:r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electròniques</a:t>
            </a:r>
          </a:p>
          <a:p>
            <a:r>
              <a:rPr lang="ca-ES" sz="14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46.888 </a:t>
            </a:r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documents al Dipòsit </a:t>
            </a:r>
            <a:r>
              <a:rPr lang="es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</a:p>
          <a:p>
            <a:r>
              <a:rPr lang="ca-ES" sz="14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7.695 </a:t>
            </a:r>
            <a:r>
              <a:rPr lang="es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tesis </a:t>
            </a:r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doctorals </a:t>
            </a:r>
          </a:p>
          <a:p>
            <a:r>
              <a:rPr lang="ca-ES" sz="14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2.150 </a:t>
            </a:r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manuscrits</a:t>
            </a:r>
          </a:p>
          <a:p>
            <a:r>
              <a:rPr lang="ca-ES" sz="14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1.240</a:t>
            </a:r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incunables</a:t>
            </a:r>
          </a:p>
          <a:p>
            <a:r>
              <a:rPr lang="ca-ES" sz="14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890</a:t>
            </a:r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pergamins</a:t>
            </a:r>
            <a:endParaRPr lang="es-ES" sz="14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AutoShape 2" descr="Resultat d'imatges de universitat de barcelona"/>
          <p:cNvSpPr>
            <a:spLocks noChangeAspect="1" noChangeArrowheads="1"/>
          </p:cNvSpPr>
          <p:nvPr/>
        </p:nvSpPr>
        <p:spPr bwMode="auto">
          <a:xfrm>
            <a:off x="624497" y="1558557"/>
            <a:ext cx="887779" cy="887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 dirty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661821" y="726810"/>
            <a:ext cx="6754006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El CRAI de la Universitat de Barcelona</a:t>
            </a:r>
          </a:p>
          <a:p>
            <a:r>
              <a:rPr lang="ca-ES" altLang="ca-ES" sz="1600" u="sng" dirty="0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https://crai.ub.edu/</a:t>
            </a:r>
            <a:endParaRPr lang="ca-ES" altLang="ca-ES" sz="1600" u="sng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10" name="AutoShape 8" descr="Resultat d'imatges de biblioteques universitat barcelon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 dirty="0"/>
          </a:p>
        </p:txBody>
      </p:sp>
      <p:pic>
        <p:nvPicPr>
          <p:cNvPr id="9" name="Imat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05" y="4089627"/>
            <a:ext cx="2406944" cy="1597612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20C8A980-BA3B-42BF-9859-EE81E0FA6E87}"/>
              </a:ext>
            </a:extLst>
          </p:cNvPr>
          <p:cNvSpPr/>
          <p:nvPr/>
        </p:nvSpPr>
        <p:spPr>
          <a:xfrm>
            <a:off x="689814" y="1341598"/>
            <a:ext cx="8317865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a-ES" sz="1600" b="1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el CRAI oferim</a:t>
            </a:r>
            <a:r>
              <a:rPr lang="ca-E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pPr algn="just"/>
            <a:endParaRPr lang="ca-ES" sz="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a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una àmplia selecció de recursos d’informació, en diversos suports, especialitzats en els ensenyaments que s’imparteixen a la nostra Universitat</a:t>
            </a:r>
          </a:p>
          <a:p>
            <a:pPr algn="just"/>
            <a:endParaRPr lang="ca-ES" sz="500" b="1" dirty="0">
              <a:solidFill>
                <a:srgbClr val="3366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ca-ES" sz="1600" b="1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També,</a:t>
            </a:r>
          </a:p>
          <a:p>
            <a:pPr algn="just"/>
            <a:endParaRPr lang="ca-ES" sz="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a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custodiem i difonem un dels fons antics i patrimonials més important de tot l’Estat espanyol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a-ES" sz="16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a-ES" sz="16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facilitem </a:t>
            </a:r>
            <a:r>
              <a:rPr lang="ca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publicació i difusió de la producció científica de la UB mitjançant la gestió del </a:t>
            </a:r>
            <a:r>
              <a:rPr lang="ca-ES" sz="1600" dirty="0" err="1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repositoris</a:t>
            </a:r>
            <a:r>
              <a:rPr lang="ca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institucionals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2BE95DD-A3E7-4D13-AB22-39745D300243}"/>
              </a:ext>
            </a:extLst>
          </p:cNvPr>
          <p:cNvSpPr txBox="1"/>
          <p:nvPr/>
        </p:nvSpPr>
        <p:spPr>
          <a:xfrm>
            <a:off x="3619060" y="4528633"/>
            <a:ext cx="1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Algunes xifres del CRAI</a:t>
            </a:r>
          </a:p>
        </p:txBody>
      </p:sp>
      <p:sp>
        <p:nvSpPr>
          <p:cNvPr id="8" name="Abrir llave 7">
            <a:extLst>
              <a:ext uri="{FF2B5EF4-FFF2-40B4-BE49-F238E27FC236}">
                <a16:creationId xmlns:a16="http://schemas.microsoft.com/office/drawing/2014/main" id="{D0FA8008-D6D8-497E-9B38-1A3AE9A79E1B}"/>
              </a:ext>
            </a:extLst>
          </p:cNvPr>
          <p:cNvSpPr/>
          <p:nvPr/>
        </p:nvSpPr>
        <p:spPr>
          <a:xfrm>
            <a:off x="4994033" y="3759192"/>
            <a:ext cx="227719" cy="246221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EE68E280-F7F8-43E3-BC59-3BFA61D404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4954" y="5744191"/>
            <a:ext cx="3905836" cy="521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1400" b="1" dirty="0">
                <a:solidFill>
                  <a:srgbClr val="336699"/>
                </a:solidFill>
                <a:latin typeface="Verdana" panose="020B0604030504040204" pitchFamily="34" charset="0"/>
              </a:rPr>
              <a:t>Inicieu-vos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400" b="1" dirty="0">
                <a:solidFill>
                  <a:srgbClr val="336699"/>
                </a:solidFill>
                <a:latin typeface="Verdana" panose="020B0604030504040204" pitchFamily="34" charset="0"/>
              </a:rPr>
              <a:t>en el CRAI!</a:t>
            </a:r>
            <a:br>
              <a:rPr lang="ca-ES" altLang="ca-ES" sz="14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100" dirty="0">
                <a:solidFill>
                  <a:srgbClr val="336699"/>
                </a:solidFill>
                <a:latin typeface="Verdana" panose="020B0604030504040204" pitchFamily="34" charset="0"/>
                <a:hlinkClick r:id="rId4"/>
              </a:rPr>
              <a:t>http://crai.ub.edu/coneix-el-crai/inicia-t-en-el-crai</a:t>
            </a:r>
            <a:endParaRPr lang="ca-ES" altLang="ca-ES" sz="11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56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141F58E-AA42-4851-A9D3-67BBD4F9DB7A}" type="slidenum">
              <a:rPr lang="es-ES" altLang="en-US" smtClean="0">
                <a:solidFill>
                  <a:srgbClr val="898989"/>
                </a:solidFill>
              </a:rPr>
              <a:pPr/>
              <a:t>6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99796" y="727485"/>
            <a:ext cx="4805265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/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Els fons bibliogràfics</a:t>
            </a:r>
          </a:p>
        </p:txBody>
      </p:sp>
      <p:sp>
        <p:nvSpPr>
          <p:cNvPr id="29700" name="5 Subtítulo"/>
          <p:cNvSpPr>
            <a:spLocks/>
          </p:cNvSpPr>
          <p:nvPr/>
        </p:nvSpPr>
        <p:spPr bwMode="auto">
          <a:xfrm>
            <a:off x="699796" y="1146896"/>
            <a:ext cx="8005665" cy="1840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20000"/>
              </a:spcBef>
              <a:buFontTx/>
              <a:buChar char="•"/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El CRAI combina els fons d’investigació i els fons especialitzats de tots els graus de la 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UB.</a:t>
            </a:r>
            <a:endParaRPr lang="ca-ES" altLang="ca-ES" sz="16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</a:pPr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spcBef>
                <a:spcPct val="20000"/>
              </a:spcBef>
              <a:buFontTx/>
              <a:buChar char="•"/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Els fons estan formats per monografies, revistes en paper, recursos electrònics, tesis doctorals i material audiovisual.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</a:pPr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spcBef>
                <a:spcPct val="20000"/>
              </a:spcBef>
              <a:buFontTx/>
              <a:buChar char="•"/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Als CRAI també hi ha </a:t>
            </a:r>
            <a:r>
              <a:rPr lang="ca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col·leccions especials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: fons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Grewe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d’alimentació i gastronomia, fons Sabater Pi, fons Oriol Martorell.</a:t>
            </a:r>
          </a:p>
          <a:p>
            <a:pPr marL="0" indent="0" algn="just">
              <a:spcBef>
                <a:spcPct val="20000"/>
              </a:spcBef>
            </a:pPr>
            <a:endParaRPr lang="ca-ES" altLang="ca-ES" sz="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marL="0" indent="0" algn="just">
              <a:spcBef>
                <a:spcPct val="20000"/>
              </a:spcBef>
            </a:pPr>
            <a:endParaRPr lang="ca-ES" altLang="ca-ES" sz="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marL="0" indent="0" algn="just">
              <a:lnSpc>
                <a:spcPct val="80000"/>
              </a:lnSpc>
              <a:spcBef>
                <a:spcPct val="20000"/>
              </a:spcBef>
            </a:pPr>
            <a:r>
              <a:rPr lang="ca-ES" altLang="ca-ES" b="1" dirty="0">
                <a:solidFill>
                  <a:srgbClr val="336699"/>
                </a:solidFill>
                <a:latin typeface="Verdana" panose="020B0604030504040204" pitchFamily="34" charset="0"/>
              </a:rPr>
              <a:t>Fons i col·leccions</a:t>
            </a:r>
          </a:p>
          <a:p>
            <a:pPr marL="0" indent="0" algn="just">
              <a:lnSpc>
                <a:spcPct val="80000"/>
              </a:lnSpc>
              <a:spcBef>
                <a:spcPct val="20000"/>
              </a:spcBef>
            </a:pPr>
            <a:endParaRPr lang="ca-ES" altLang="ca-ES" b="1" dirty="0">
              <a:solidFill>
                <a:srgbClr val="336699"/>
              </a:solidFill>
              <a:latin typeface="Verdana" panose="020B0604030504040204" pitchFamily="34" charset="0"/>
            </a:endParaRPr>
          </a:p>
          <a:p>
            <a:pPr marL="0" indent="0" algn="just">
              <a:lnSpc>
                <a:spcPct val="80000"/>
              </a:lnSpc>
              <a:spcBef>
                <a:spcPct val="20000"/>
              </a:spcBef>
            </a:pPr>
            <a:endParaRPr lang="ca-ES" altLang="ca-ES" sz="1900" b="1" dirty="0">
              <a:solidFill>
                <a:srgbClr val="336699"/>
              </a:solidFill>
              <a:latin typeface="Verdana" panose="020B0604030504040204" pitchFamily="34" charset="0"/>
            </a:endParaRPr>
          </a:p>
          <a:p>
            <a:pPr marL="0" indent="0" algn="just">
              <a:lnSpc>
                <a:spcPct val="80000"/>
              </a:lnSpc>
              <a:spcBef>
                <a:spcPct val="20000"/>
              </a:spcBef>
            </a:pPr>
            <a:endParaRPr lang="ca-ES" altLang="ca-ES" sz="1900" b="1" dirty="0">
              <a:solidFill>
                <a:srgbClr val="336699"/>
              </a:solidFill>
              <a:latin typeface="Verdana" panose="020B0604030504040204" pitchFamily="34" charset="0"/>
            </a:endParaRPr>
          </a:p>
          <a:p>
            <a:pPr marL="0" indent="0" algn="just">
              <a:lnSpc>
                <a:spcPct val="80000"/>
              </a:lnSpc>
              <a:spcBef>
                <a:spcPct val="20000"/>
              </a:spcBef>
            </a:pPr>
            <a:endParaRPr lang="ca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026C519F-F893-4E73-A096-06761B1B5A05}"/>
              </a:ext>
            </a:extLst>
          </p:cNvPr>
          <p:cNvSpPr/>
          <p:nvPr/>
        </p:nvSpPr>
        <p:spPr>
          <a:xfrm>
            <a:off x="699796" y="3801448"/>
            <a:ext cx="3523024" cy="229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Cada CRAI Biblioteca recull en la seva web una </a:t>
            </a:r>
            <a:r>
              <a:rPr lang="ca-ES" altLang="es-ES" sz="1600" b="1" dirty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selecció de recursos</a:t>
            </a:r>
            <a:r>
              <a:rPr lang="ca-ES" altLang="es-ES" sz="1600" dirty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d’informació que inclou bases de dades, llibres i  </a:t>
            </a:r>
            <a:r>
              <a:rPr lang="ca-ES" altLang="es-ES" sz="16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revistes electròniques</a:t>
            </a: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manuals, etc.  </a:t>
            </a:r>
          </a:p>
          <a:p>
            <a:pPr algn="just">
              <a:defRPr/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Trobareu aquesta selecció de recursos en l’apartat </a:t>
            </a:r>
            <a:r>
              <a:rPr lang="ca-ES" altLang="ca-ES" sz="1600" b="1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Fons i col·leccions.</a:t>
            </a:r>
            <a:endParaRPr lang="ca-ES" altLang="es-ES" sz="1600" dirty="0">
              <a:solidFill>
                <a:srgbClr val="E7E6E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E43AE23-4347-4BCD-A586-A2C798CEBF0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5156" t="5429" r="3590"/>
          <a:stretch/>
        </p:blipFill>
        <p:spPr>
          <a:xfrm>
            <a:off x="4433207" y="3430159"/>
            <a:ext cx="4049485" cy="3034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7987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141F58E-AA42-4851-A9D3-67BBD4F9DB7A}" type="slidenum">
              <a:rPr lang="es-ES" altLang="en-US" smtClean="0">
                <a:solidFill>
                  <a:srgbClr val="898989"/>
                </a:solidFill>
              </a:rPr>
              <a:pPr/>
              <a:t>7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47160" y="617437"/>
            <a:ext cx="8229600" cy="867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El Patrimoni bibliogràfic i documental de la Universitat de Barcelona</a:t>
            </a:r>
            <a:b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29700" name="5 Subtítulo"/>
          <p:cNvSpPr>
            <a:spLocks/>
          </p:cNvSpPr>
          <p:nvPr/>
        </p:nvSpPr>
        <p:spPr bwMode="auto">
          <a:xfrm>
            <a:off x="703146" y="2727324"/>
            <a:ext cx="8173615" cy="413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 algn="just">
              <a:spcBef>
                <a:spcPct val="20000"/>
              </a:spcBef>
            </a:pPr>
            <a:r>
              <a:rPr lang="ca-ES" sz="1400" b="1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Format per:</a:t>
            </a:r>
          </a:p>
          <a:p>
            <a:pPr marL="0" indent="0" algn="just">
              <a:spcBef>
                <a:spcPct val="20000"/>
              </a:spcBef>
            </a:pPr>
            <a:endParaRPr lang="ca-ES" sz="8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ca-ES" sz="1400" b="1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fons antic: </a:t>
            </a:r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conté manuscrits, incunables i edicions des del segle XVI fins al XIX, entre altres documents bibliogràfics, dipositats principalment al CRAI Biblioteca de </a:t>
            </a:r>
            <a:r>
              <a:rPr lang="ca-ES" sz="14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Fons Antic.</a:t>
            </a:r>
            <a:endParaRPr lang="ca-ES" sz="14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spcBef>
                <a:spcPct val="20000"/>
              </a:spcBef>
            </a:pPr>
            <a:endParaRPr lang="ca-ES" sz="12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ca-ES" sz="1400" b="1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Els fons personals i col·leccions temàtiques: </a:t>
            </a:r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conserven les obres que tenen el seu origen en la donació de documents per part de persones i institucions vinculades amb la </a:t>
            </a:r>
            <a:r>
              <a:rPr lang="ca-ES" sz="14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Universitat.</a:t>
            </a:r>
            <a:endParaRPr lang="ca-ES" sz="14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spcBef>
                <a:spcPct val="20000"/>
              </a:spcBef>
            </a:pPr>
            <a:endParaRPr lang="es-ES" sz="14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a-ES" sz="1400" b="1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BiPaDi (Biblioteca Patrimonial Digital): </a:t>
            </a:r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conté les còpies digitalitzades dels fons patrimonials, bibliogràfics i documentals de la Universitat de Barcelona: manuscrits, incunables i impresos del segle XVI al XIX.</a:t>
            </a:r>
          </a:p>
          <a:p>
            <a:pPr algn="just"/>
            <a:endParaRPr lang="es-ES" sz="14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a-ES" sz="1400" b="1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MDC (Memòria Digital de Catalunya): </a:t>
            </a:r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ca-ES" sz="14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onté </a:t>
            </a:r>
            <a:r>
              <a:rPr 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col·leccions digitalitzades relacionades amb Catalunya i el seu patrimoni o que formen part de col·leccions especials d'institucions científiques, culturals i/o erudites catalanes. </a:t>
            </a:r>
          </a:p>
          <a:p>
            <a:pPr marL="0" indent="0" algn="just">
              <a:spcBef>
                <a:spcPct val="20000"/>
              </a:spcBef>
            </a:pPr>
            <a:endParaRPr lang="ca-ES" altLang="ca-ES" sz="14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237" y="1621891"/>
            <a:ext cx="6206455" cy="1075786"/>
          </a:xfrm>
          <a:prstGeom prst="rect">
            <a:avLst/>
          </a:prstGeom>
        </p:spPr>
      </p:pic>
      <p:sp>
        <p:nvSpPr>
          <p:cNvPr id="2" name="QuadreDeText 1"/>
          <p:cNvSpPr txBox="1"/>
          <p:nvPr/>
        </p:nvSpPr>
        <p:spPr>
          <a:xfrm>
            <a:off x="703146" y="1222912"/>
            <a:ext cx="8006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altLang="ca-ES" dirty="0">
                <a:solidFill>
                  <a:srgbClr val="336699"/>
                </a:solidFill>
                <a:latin typeface="Verdana" panose="020B0604030504040204" pitchFamily="34" charset="0"/>
                <a:hlinkClick r:id="rId4"/>
              </a:rPr>
              <a:t>https://crai.ub.edu/ca/recursos-d-informacio/patrimoni-bibliografic</a:t>
            </a:r>
            <a:r>
              <a:rPr lang="ca-ES" altLang="ca-ES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601072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141F58E-AA42-4851-A9D3-67BBD4F9DB7A}" type="slidenum">
              <a:rPr lang="es-ES" altLang="en-US" smtClean="0">
                <a:solidFill>
                  <a:srgbClr val="898989"/>
                </a:solidFill>
              </a:rPr>
              <a:pPr/>
              <a:t>8</a:t>
            </a:fld>
            <a:endParaRPr lang="es-ES" altLang="en-US" dirty="0">
              <a:solidFill>
                <a:srgbClr val="898989"/>
              </a:solidFill>
            </a:endParaRPr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38479" y="973708"/>
            <a:ext cx="82296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Repositoris digitals</a:t>
            </a:r>
          </a:p>
        </p:txBody>
      </p:sp>
      <p:sp>
        <p:nvSpPr>
          <p:cNvPr id="29700" name="5 Subtítulo"/>
          <p:cNvSpPr>
            <a:spLocks/>
          </p:cNvSpPr>
          <p:nvPr/>
        </p:nvSpPr>
        <p:spPr bwMode="auto">
          <a:xfrm>
            <a:off x="757141" y="1484383"/>
            <a:ext cx="7537774" cy="370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 algn="just">
              <a:spcBef>
                <a:spcPct val="20000"/>
              </a:spcBef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Recullen les publicacions digitals derivades de l’activitat científica i docent de la Universitat de Barcelona: revistes, articles, tesis doctorals, treball de fi de grau i de màster dels alumnes de la UB així com els </a:t>
            </a:r>
            <a:r>
              <a:rPr 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materials i recursos digitals resultants de l'activitat docent </a:t>
            </a:r>
            <a:r>
              <a:rPr lang="fr-FR" sz="1600" dirty="0">
                <a:solidFill>
                  <a:srgbClr val="646464"/>
                </a:solidFill>
                <a:latin typeface="Verdana" panose="020B0604030504040204" pitchFamily="34" charset="0"/>
              </a:rPr>
              <a:t>que es porta a terme a les </a:t>
            </a:r>
            <a:r>
              <a:rPr 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universitats membres del </a:t>
            </a:r>
            <a:r>
              <a:rPr lang="fr-FR" sz="1600" dirty="0">
                <a:solidFill>
                  <a:srgbClr val="646464"/>
                </a:solidFill>
                <a:latin typeface="Verdana" panose="020B0604030504040204" pitchFamily="34" charset="0"/>
              </a:rPr>
              <a:t>CBUC.</a:t>
            </a:r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marL="0" indent="0" algn="just">
              <a:lnSpc>
                <a:spcPct val="80000"/>
              </a:lnSpc>
              <a:spcBef>
                <a:spcPct val="20000"/>
              </a:spcBef>
            </a:pPr>
            <a:endParaRPr lang="ca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pic>
        <p:nvPicPr>
          <p:cNvPr id="3" name="Imatge 2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0050" y="3009857"/>
            <a:ext cx="2371725" cy="952500"/>
          </a:xfrm>
          <a:prstGeom prst="rect">
            <a:avLst/>
          </a:prstGeom>
        </p:spPr>
      </p:pic>
      <p:pic>
        <p:nvPicPr>
          <p:cNvPr id="4" name="Imatge 3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1699" y="4186402"/>
            <a:ext cx="3676650" cy="666750"/>
          </a:xfrm>
          <a:prstGeom prst="rect">
            <a:avLst/>
          </a:prstGeom>
        </p:spPr>
      </p:pic>
      <p:pic>
        <p:nvPicPr>
          <p:cNvPr id="5" name="Imatge 4">
            <a:hlinkClick r:id="rId7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1699" y="5077197"/>
            <a:ext cx="2476500" cy="666750"/>
          </a:xfrm>
          <a:prstGeom prst="rect">
            <a:avLst/>
          </a:prstGeom>
        </p:spPr>
      </p:pic>
      <p:pic>
        <p:nvPicPr>
          <p:cNvPr id="11" name="Imatge 10">
            <a:hlinkClick r:id="rId9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28467" y="3095803"/>
            <a:ext cx="3464157" cy="859624"/>
          </a:xfrm>
          <a:prstGeom prst="rect">
            <a:avLst/>
          </a:prstGeom>
        </p:spPr>
      </p:pic>
      <p:pic>
        <p:nvPicPr>
          <p:cNvPr id="12" name="Imatge 11">
            <a:hlinkClick r:id="rId11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02906" y="4206749"/>
            <a:ext cx="2479569" cy="666000"/>
          </a:xfrm>
          <a:prstGeom prst="rect">
            <a:avLst/>
          </a:prstGeom>
        </p:spPr>
      </p:pic>
      <p:pic>
        <p:nvPicPr>
          <p:cNvPr id="13" name="Imatge 12">
            <a:hlinkClick r:id="rId13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02906" y="5077947"/>
            <a:ext cx="1843565" cy="66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9153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ext 1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Contenidor d'imatges en línia 2"/>
          <p:cNvSpPr>
            <a:spLocks noGrp="1"/>
          </p:cNvSpPr>
          <p:nvPr>
            <p:ph type="clipArt" sz="half" idx="2"/>
          </p:nvPr>
        </p:nvSpPr>
        <p:spPr/>
      </p:sp>
      <p:sp>
        <p:nvSpPr>
          <p:cNvPr id="4" name="Contenidor de número de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F361B92-C2A6-491B-BA54-C30C4EDD6CF0}" type="slidenum">
              <a:rPr lang="es-E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 </a:t>
            </a:r>
          </a:p>
        </p:txBody>
      </p:sp>
      <p:pic>
        <p:nvPicPr>
          <p:cNvPr id="4098" name="Picture 2" descr="https://euc-powerpoint.officeapps.live.com/pods/GetClipboardImage.ashx?Id=472f1eec-52fc-41a3-8f7d-35c9f16e20fc&amp;DC=GEU8&amp;pkey=07ad2960-ea0a-4af8-a8a4-94d1cdf4133f&amp;wdwaccluster=GEU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773" y="0"/>
            <a:ext cx="9174773" cy="6881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7957038" y="6427177"/>
            <a:ext cx="729762" cy="2942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 bwMode="auto">
          <a:xfrm>
            <a:off x="6457950" y="6391763"/>
            <a:ext cx="20574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ca-E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fld id="{C141F58E-AA42-4851-A9D3-67BBD4F9DB7A}" type="slidenum">
              <a:rPr lang="es-ES" altLang="en-US" smtClean="0">
                <a:solidFill>
                  <a:srgbClr val="898989"/>
                </a:solidFill>
              </a:rPr>
              <a:pPr/>
              <a:t>9</a:t>
            </a:fld>
            <a:endParaRPr lang="es-ES" altLang="en-US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24718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58262671-2CD7-44FD-BF02-ADCFD66979BF}"/>
    </a:ext>
  </a:extLst>
</a:theme>
</file>

<file path=ppt/theme/theme2.xml><?xml version="1.0" encoding="utf-8"?>
<a:theme xmlns:a="http://schemas.openxmlformats.org/drawingml/2006/main" name="1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58262671-2CD7-44FD-BF02-ADCFD66979BF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3_Disseny personalitzat 2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9999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2018_presentacio_CRAIgenerica</Template>
  <TotalTime>1705</TotalTime>
  <Words>2598</Words>
  <Application>Microsoft Office PowerPoint</Application>
  <PresentationFormat>Presentació en pantalla (4:3)</PresentationFormat>
  <Paragraphs>328</Paragraphs>
  <Slides>31</Slides>
  <Notes>17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5</vt:i4>
      </vt:variant>
      <vt:variant>
        <vt:lpstr>Tema</vt:lpstr>
      </vt:variant>
      <vt:variant>
        <vt:i4>2</vt:i4>
      </vt:variant>
      <vt:variant>
        <vt:lpstr>Títols de les diapositives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Calibri Light</vt:lpstr>
      <vt:lpstr>Verdana</vt:lpstr>
      <vt:lpstr>Wingdings</vt:lpstr>
      <vt:lpstr>Tema de Office</vt:lpstr>
      <vt:lpstr>1_Tema de Office</vt:lpstr>
      <vt:lpstr>Presentació del PowerPoint</vt:lpstr>
      <vt:lpstr>Sumari </vt:lpstr>
      <vt:lpstr>Presentació del PowerPoint</vt:lpstr>
      <vt:lpstr>Presentació del PowerPoint</vt:lpstr>
      <vt:lpstr>Presentació del PowerPoint</vt:lpstr>
      <vt:lpstr>Els fons bibliogràfics</vt:lpstr>
      <vt:lpstr>El Patrimoni bibliogràfic i documental de la Universitat de Barcelona </vt:lpstr>
      <vt:lpstr>Repositoris digitals</vt:lpstr>
      <vt:lpstr>Presentació del PowerPoint</vt:lpstr>
      <vt:lpstr>Presentació del PowerPoint</vt:lpstr>
      <vt:lpstr>Servei de préstec consorciat (PUC)  (cal carnet de la UB)</vt:lpstr>
      <vt:lpstr>Què heu de fer per endur-vos llibres en préstec?</vt:lpstr>
      <vt:lpstr>Què podeu tenir en préstec? El meu compte</vt:lpstr>
      <vt:lpstr>Presentació del PowerPoint</vt:lpstr>
      <vt:lpstr>Presentació del PowerPoint</vt:lpstr>
      <vt:lpstr>Wifi i accés als ordinadors de la Facultat</vt:lpstr>
      <vt:lpstr>Servei d’Atenció als Usuaris (S@U) https://crai.ub.edu/que-ofereix-el-crai/sau </vt:lpstr>
      <vt:lpstr>Formació d’usuaris crai.ub.edu/formacio </vt:lpstr>
      <vt:lpstr>Ús ètic de la informació  </vt:lpstr>
      <vt:lpstr> On som i quan podeu venir? https://crai.ub.edu/ca/coneix-el-crai/biblioteques/biblioteca-campus-mundet</vt:lpstr>
      <vt:lpstr>Plànol de la biblioteca</vt:lpstr>
      <vt:lpstr>Equipament</vt:lpstr>
      <vt:lpstr>Presentació del PowerPoint</vt:lpstr>
      <vt:lpstr>El fons: llibres, revistes, etc.</vt:lpstr>
      <vt:lpstr>Presentació del PowerPoint</vt:lpstr>
      <vt:lpstr>Presentació del PowerPoint</vt:lpstr>
      <vt:lpstr>Presentació del PowerPoint</vt:lpstr>
      <vt:lpstr>Presentació del PowerPoint</vt:lpstr>
      <vt:lpstr>Seguiu-nos a les xarxes! crai.ub.edu/ca/coneix-el-crai/difusio-marqueting/blogs-i-xarxes-socials 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Conèixer el CRAI Biblioteca Campus de Mundet: alumnat Universitat de l'Experiència. Curs 2021-22</dc:title>
  <dc:creator>CRAI Biblioteca Campus de Mundet</dc:creator>
  <cp:keywords>Conèixer, Formació d'usuaris, CRAI, Universitat de Barcelona, biblioteca, Campus de Mundet, Universitat de l'Experiència, recursos d'informació, serveis</cp:keywords>
  <cp:lastModifiedBy>Laia Bonet Bagant</cp:lastModifiedBy>
  <cp:revision>192</cp:revision>
  <cp:lastPrinted>2019-06-11T17:37:07Z</cp:lastPrinted>
  <dcterms:created xsi:type="dcterms:W3CDTF">2018-05-24T13:23:12Z</dcterms:created>
  <dcterms:modified xsi:type="dcterms:W3CDTF">2022-02-04T09:09:57Z</dcterms:modified>
</cp:coreProperties>
</file>