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7" r:id="rId2"/>
    <p:sldId id="321" r:id="rId3"/>
    <p:sldId id="277" r:id="rId4"/>
    <p:sldId id="322" r:id="rId5"/>
    <p:sldId id="324" r:id="rId6"/>
    <p:sldId id="325" r:id="rId7"/>
    <p:sldId id="326" r:id="rId8"/>
    <p:sldId id="327" r:id="rId9"/>
    <p:sldId id="328" r:id="rId10"/>
    <p:sldId id="329" r:id="rId11"/>
    <p:sldId id="330" r:id="rId12"/>
    <p:sldId id="331" r:id="rId13"/>
    <p:sldId id="332" r:id="rId14"/>
    <p:sldId id="309" r:id="rId15"/>
    <p:sldId id="333" r:id="rId16"/>
    <p:sldId id="296" r:id="rId17"/>
    <p:sldId id="310" r:id="rId18"/>
    <p:sldId id="298" r:id="rId19"/>
    <p:sldId id="299" r:id="rId20"/>
    <p:sldId id="311" r:id="rId21"/>
    <p:sldId id="334" r:id="rId22"/>
    <p:sldId id="301" r:id="rId23"/>
    <p:sldId id="303" r:id="rId24"/>
    <p:sldId id="335" r:id="rId2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7ABE"/>
    <a:srgbClr val="1F4E79"/>
    <a:srgbClr val="F7C053"/>
    <a:srgbClr val="FDFDFD"/>
    <a:srgbClr val="327DC1"/>
    <a:srgbClr val="0D5485"/>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102" autoAdjust="0"/>
    <p:restoredTop sz="94660"/>
  </p:normalViewPr>
  <p:slideViewPr>
    <p:cSldViewPr snapToGrid="0">
      <p:cViewPr>
        <p:scale>
          <a:sx n="100" d="100"/>
          <a:sy n="100" d="100"/>
        </p:scale>
        <p:origin x="-264"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25/01/2018</a:t>
            </a:fld>
            <a:endParaRPr lang="es-ES" dirty="0"/>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dirty="0"/>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a:solidFill>
                  <a:schemeClr val="accent5">
                    <a:lumMod val="50000"/>
                  </a:schemeClr>
                </a:solidFill>
                <a:latin typeface="Bebas Neue Bold" panose="020B0606020202050201" pitchFamily="34" charset="0"/>
              </a:rPr>
              <a:t>CRAi, universitat de Barcelona, curs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25/01/2018</a:t>
            </a:fld>
            <a:endParaRPr lang="es-ES" dirty="0"/>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dirty="0"/>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650454" y="2136338"/>
            <a:ext cx="4891092"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algn="ctr">
              <a:spcBef>
                <a:spcPct val="0"/>
              </a:spcBef>
              <a:buFontTx/>
              <a:buNone/>
            </a:pPr>
            <a:endParaRPr lang="ca-ES" altLang="ca-ES" sz="5400" dirty="0">
              <a:solidFill>
                <a:schemeClr val="accent1">
                  <a:lumMod val="50000"/>
                </a:schemeClr>
              </a:solidFill>
              <a:latin typeface="Bebas Neue Regular"/>
            </a:endParaRPr>
          </a:p>
          <a:p>
            <a:pPr algn="ctr">
              <a:spcBef>
                <a:spcPct val="0"/>
              </a:spcBef>
              <a:buNone/>
            </a:pPr>
            <a:r>
              <a:rPr lang="ca-ES" sz="4800" b="1" dirty="0" smtClean="0">
                <a:solidFill>
                  <a:srgbClr val="1F4E79"/>
                </a:solidFill>
                <a:latin typeface="Bebas Neue Bold" panose="020B0606020202050201" pitchFamily="34" charset="0"/>
                <a:ea typeface="Cambria" panose="02040503050406030204" pitchFamily="18" charset="0"/>
                <a:cs typeface="Cambria" panose="02040503050406030204" pitchFamily="18" charset="0"/>
              </a:rPr>
              <a:t>Fòrum</a:t>
            </a:r>
            <a:r>
              <a:rPr lang="ca-ES" sz="5400" b="1" dirty="0" smtClean="0">
                <a:solidFill>
                  <a:srgbClr val="1F4E79"/>
                </a:solidFill>
                <a:latin typeface="Articulate Narrow" panose="02000506040000020004" pitchFamily="2" charset="0"/>
                <a:ea typeface="Cambria" panose="02040503050406030204" pitchFamily="18" charset="0"/>
                <a:cs typeface="Cambria" panose="02040503050406030204" pitchFamily="18" charset="0"/>
              </a:rPr>
              <a:t> </a:t>
            </a:r>
            <a:endParaRPr lang="es-ES" altLang="ca-ES" sz="5400" b="1" dirty="0" smtClean="0">
              <a:solidFill>
                <a:schemeClr val="accent1">
                  <a:lumMod val="50000"/>
                </a:schemeClr>
              </a:solidFill>
              <a:latin typeface="Bebas Neue Regular"/>
            </a:endParaRPr>
          </a:p>
        </p:txBody>
      </p:sp>
    </p:spTree>
    <p:extLst>
      <p:ext uri="{BB962C8B-B14F-4D97-AF65-F5344CB8AC3E}">
        <p14:creationId xmlns:p14="http://schemas.microsoft.com/office/powerpoint/2010/main" val="2940649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6819" y="1029167"/>
            <a:ext cx="2515432" cy="461665"/>
          </a:xfrm>
          <a:prstGeom prst="rect">
            <a:avLst/>
          </a:prstGeom>
        </p:spPr>
        <p:txBody>
          <a:bodyPr wrap="none">
            <a:spAutoFit/>
          </a:bodyPr>
          <a:lstStyle/>
          <a:p>
            <a:r>
              <a:rPr lang="ca-ES" sz="2400" b="1" dirty="0">
                <a:solidFill>
                  <a:srgbClr val="317ABE"/>
                </a:solidFill>
                <a:latin typeface="Bebas Neue Bold"/>
              </a:rPr>
              <a:t>Bloqueig del debat </a:t>
            </a:r>
            <a:endParaRPr lang="es-ES" sz="2400" b="1" dirty="0">
              <a:solidFill>
                <a:srgbClr val="317ABE"/>
              </a:solidFill>
              <a:latin typeface="Bebas Neue Bold"/>
            </a:endParaRPr>
          </a:p>
        </p:txBody>
      </p:sp>
      <p:sp>
        <p:nvSpPr>
          <p:cNvPr id="3" name="CuadroTexto 2"/>
          <p:cNvSpPr txBox="1"/>
          <p:nvPr/>
        </p:nvSpPr>
        <p:spPr>
          <a:xfrm>
            <a:off x="686819" y="1490832"/>
            <a:ext cx="10543558" cy="1015663"/>
          </a:xfrm>
          <a:prstGeom prst="rect">
            <a:avLst/>
          </a:prstGeom>
          <a:noFill/>
        </p:spPr>
        <p:txBody>
          <a:bodyPr wrap="square" rtlCol="0">
            <a:spAutoFit/>
          </a:bodyPr>
          <a:lstStyle/>
          <a:p>
            <a:r>
              <a:rPr lang="ca-ES" sz="2000" dirty="0">
                <a:latin typeface="Articulate Narrow" panose="02000506040000020004" pitchFamily="2" charset="0"/>
              </a:rPr>
              <a:t>Els debats es poden bloquejar de manera automàtica després que hagi transcorregut un temps indicat des de la darrera resposta. Els usuaris amb capacitat per respondre els debats bloquejats poden desbloquejar-los responent-hi. </a:t>
            </a:r>
            <a:endParaRPr lang="es-ES" sz="2000" dirty="0">
              <a:latin typeface="Articulate Narrow" panose="02000506040000020004" pitchFamily="2" charset="0"/>
            </a:endParaRPr>
          </a:p>
        </p:txBody>
      </p:sp>
      <p:sp>
        <p:nvSpPr>
          <p:cNvPr id="4" name="Rectángulo 3"/>
          <p:cNvSpPr/>
          <p:nvPr/>
        </p:nvSpPr>
        <p:spPr>
          <a:xfrm>
            <a:off x="686819" y="2620172"/>
            <a:ext cx="3991798" cy="461665"/>
          </a:xfrm>
          <a:prstGeom prst="rect">
            <a:avLst/>
          </a:prstGeom>
        </p:spPr>
        <p:txBody>
          <a:bodyPr wrap="none">
            <a:spAutoFit/>
          </a:bodyPr>
          <a:lstStyle/>
          <a:p>
            <a:r>
              <a:rPr lang="ca-ES" sz="2400" b="1" dirty="0">
                <a:solidFill>
                  <a:srgbClr val="317ABE"/>
                </a:solidFill>
                <a:latin typeface="Bebas Neue Bold"/>
              </a:rPr>
              <a:t>Llindar de missatges per blocar</a:t>
            </a:r>
            <a:endParaRPr lang="es-ES" sz="2400" b="1" dirty="0">
              <a:solidFill>
                <a:srgbClr val="317ABE"/>
              </a:solidFill>
              <a:latin typeface="Bebas Neue Bold"/>
            </a:endParaRPr>
          </a:p>
        </p:txBody>
      </p:sp>
      <p:sp>
        <p:nvSpPr>
          <p:cNvPr id="5" name="CuadroTexto 4"/>
          <p:cNvSpPr txBox="1"/>
          <p:nvPr/>
        </p:nvSpPr>
        <p:spPr>
          <a:xfrm>
            <a:off x="1215150" y="3081837"/>
            <a:ext cx="9886736" cy="3447098"/>
          </a:xfrm>
          <a:prstGeom prst="rect">
            <a:avLst/>
          </a:prstGeom>
          <a:noFill/>
        </p:spPr>
        <p:txBody>
          <a:bodyPr wrap="square" rtlCol="0">
            <a:spAutoFit/>
          </a:bodyPr>
          <a:lstStyle/>
          <a:p>
            <a:pPr lvl="0" algn="just">
              <a:buClr>
                <a:srgbClr val="317ABE"/>
              </a:buClr>
            </a:pPr>
            <a:r>
              <a:rPr lang="ca-ES" sz="2000" dirty="0">
                <a:latin typeface="Articulate Narrow" panose="02000506040000020004" pitchFamily="2" charset="0"/>
              </a:rPr>
              <a:t>A </a:t>
            </a:r>
            <a:r>
              <a:rPr lang="ca-ES" sz="2000" b="1" dirty="0">
                <a:solidFill>
                  <a:srgbClr val="317ABE"/>
                </a:solidFill>
                <a:latin typeface="Articulate Narrow" panose="02000506040000020004" pitchFamily="2" charset="0"/>
              </a:rPr>
              <a:t>Període de temps per a blocar</a:t>
            </a:r>
            <a:r>
              <a:rPr lang="ca-ES" sz="2000" dirty="0">
                <a:solidFill>
                  <a:srgbClr val="317ABE"/>
                </a:solidFill>
                <a:latin typeface="Articulate Narrow" panose="02000506040000020004" pitchFamily="2" charset="0"/>
              </a:rPr>
              <a:t> </a:t>
            </a:r>
            <a:r>
              <a:rPr lang="ca-ES" sz="2000" dirty="0">
                <a:latin typeface="Articulate Narrow" panose="02000506040000020004" pitchFamily="2" charset="0"/>
              </a:rPr>
              <a:t>podeu impedir que els estudiants puguin publicar més aportacions que les especificades dins d’un període de temps.</a:t>
            </a:r>
            <a:endParaRPr lang="es-ES" sz="2000" dirty="0">
              <a:latin typeface="Articulate Narrow" panose="02000506040000020004" pitchFamily="2" charset="0"/>
            </a:endParaRPr>
          </a:p>
          <a:p>
            <a:pPr algn="just"/>
            <a:r>
              <a:rPr lang="ca-ES" sz="2000" dirty="0">
                <a:latin typeface="Articulate Narrow" panose="02000506040000020004" pitchFamily="2" charset="0"/>
              </a:rPr>
              <a:t> </a:t>
            </a:r>
            <a:endParaRPr lang="es-ES" sz="2000" dirty="0">
              <a:latin typeface="Articulate Narrow" panose="02000506040000020004" pitchFamily="2" charset="0"/>
            </a:endParaRPr>
          </a:p>
          <a:p>
            <a:pPr lvl="0" algn="just">
              <a:buClr>
                <a:srgbClr val="317ABE"/>
              </a:buClr>
            </a:pPr>
            <a:r>
              <a:rPr lang="ca-ES" sz="2000" dirty="0">
                <a:latin typeface="Articulate Narrow" panose="02000506040000020004" pitchFamily="2" charset="0"/>
              </a:rPr>
              <a:t>A </a:t>
            </a:r>
            <a:r>
              <a:rPr lang="ca-ES" sz="2000" b="1" dirty="0">
                <a:solidFill>
                  <a:srgbClr val="317ABE"/>
                </a:solidFill>
                <a:latin typeface="Articulate Narrow" panose="02000506040000020004" pitchFamily="2" charset="0"/>
              </a:rPr>
              <a:t>Llindar de missatges per al bloqueig</a:t>
            </a:r>
            <a:r>
              <a:rPr lang="ca-ES" sz="2000" dirty="0">
                <a:solidFill>
                  <a:srgbClr val="317ABE"/>
                </a:solidFill>
                <a:latin typeface="Articulate Narrow" panose="02000506040000020004" pitchFamily="2" charset="0"/>
              </a:rPr>
              <a:t> </a:t>
            </a:r>
            <a:r>
              <a:rPr lang="ca-ES" sz="2000" dirty="0">
                <a:latin typeface="Articulate Narrow" panose="02000506040000020004" pitchFamily="2" charset="0"/>
              </a:rPr>
              <a:t>limiteu el nombre de missatges que un estudiant pot publicar. Els paràmetres ajustables són el nombre de missatges permesos en el període definit i el </a:t>
            </a:r>
            <a:r>
              <a:rPr lang="ca-ES" sz="2000" b="1" dirty="0">
                <a:solidFill>
                  <a:srgbClr val="317ABE"/>
                </a:solidFill>
                <a:latin typeface="Articulate Narrow" panose="02000506040000020004" pitchFamily="2" charset="0"/>
              </a:rPr>
              <a:t>llindar de missatges per a advertència.</a:t>
            </a:r>
            <a:endParaRPr lang="es-ES" sz="2000" dirty="0">
              <a:solidFill>
                <a:srgbClr val="317ABE"/>
              </a:solidFill>
              <a:latin typeface="Articulate Narrow" panose="02000506040000020004" pitchFamily="2" charset="0"/>
            </a:endParaRPr>
          </a:p>
          <a:p>
            <a:pPr algn="just"/>
            <a:r>
              <a:rPr lang="ca-ES" sz="2000" b="1" i="1" dirty="0">
                <a:latin typeface="Articulate Narrow" panose="02000506040000020004" pitchFamily="2" charset="0"/>
              </a:rPr>
              <a:t> </a:t>
            </a:r>
            <a:endParaRPr lang="es-ES" sz="2000" dirty="0">
              <a:latin typeface="Articulate Narrow" panose="02000506040000020004" pitchFamily="2" charset="0"/>
            </a:endParaRPr>
          </a:p>
          <a:p>
            <a:pPr lvl="0" algn="just">
              <a:buClr>
                <a:srgbClr val="317ABE"/>
              </a:buClr>
            </a:pPr>
            <a:r>
              <a:rPr lang="ca-ES" sz="2000" dirty="0">
                <a:latin typeface="Articulate Narrow" panose="02000506040000020004" pitchFamily="2" charset="0"/>
              </a:rPr>
              <a:t>A </a:t>
            </a:r>
            <a:r>
              <a:rPr lang="ca-ES" sz="2000" b="1" dirty="0">
                <a:solidFill>
                  <a:srgbClr val="317ABE"/>
                </a:solidFill>
                <a:latin typeface="Articulate Narrow" panose="02000506040000020004" pitchFamily="2" charset="0"/>
              </a:rPr>
              <a:t>Llindar de missatges per a l’avís </a:t>
            </a:r>
            <a:r>
              <a:rPr lang="ca-ES" sz="2000" dirty="0">
                <a:latin typeface="Articulate Narrow" panose="02000506040000020004" pitchFamily="2" charset="0"/>
              </a:rPr>
              <a:t>podeu establir que els estudiants rebin un avís quan s’acostin al nombre màxim de missatges enviats a un fòrum en un temps determinat. Aquest paràmetre especifica quants missatges pot enviar-hi abans de rebre l’avís. </a:t>
            </a:r>
            <a:endParaRPr lang="es-ES" sz="2000" dirty="0">
              <a:latin typeface="Articulate Narrow" panose="02000506040000020004" pitchFamily="2" charset="0"/>
            </a:endParaRPr>
          </a:p>
          <a:p>
            <a:endParaRPr lang="ca-ES" dirty="0"/>
          </a:p>
        </p:txBody>
      </p:sp>
      <p:sp>
        <p:nvSpPr>
          <p:cNvPr id="6" name="Rectangle 9"/>
          <p:cNvSpPr/>
          <p:nvPr/>
        </p:nvSpPr>
        <p:spPr>
          <a:xfrm>
            <a:off x="787424" y="526541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787424" y="409837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787424" y="317132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84623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8703" y="1209472"/>
            <a:ext cx="1699504" cy="461665"/>
          </a:xfrm>
          <a:prstGeom prst="rect">
            <a:avLst/>
          </a:prstGeom>
        </p:spPr>
        <p:txBody>
          <a:bodyPr wrap="none">
            <a:spAutoFit/>
          </a:bodyPr>
          <a:lstStyle/>
          <a:p>
            <a:r>
              <a:rPr lang="ca-ES" sz="2400" b="1" dirty="0">
                <a:solidFill>
                  <a:srgbClr val="317ABE"/>
                </a:solidFill>
                <a:latin typeface="Bebas Neue Bold"/>
              </a:rPr>
              <a:t>Puntuacions</a:t>
            </a:r>
            <a:endParaRPr lang="es-ES" sz="2400" b="1" dirty="0">
              <a:solidFill>
                <a:srgbClr val="317ABE"/>
              </a:solidFill>
              <a:latin typeface="Bebas Neue Bold"/>
            </a:endParaRPr>
          </a:p>
        </p:txBody>
      </p:sp>
      <p:sp>
        <p:nvSpPr>
          <p:cNvPr id="3" name="Rectangle 9"/>
          <p:cNvSpPr/>
          <p:nvPr/>
        </p:nvSpPr>
        <p:spPr>
          <a:xfrm>
            <a:off x="713248" y="374468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713248" y="314169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713248" y="191013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618703" y="1881256"/>
            <a:ext cx="10524092" cy="2246769"/>
          </a:xfrm>
          <a:prstGeom prst="rect">
            <a:avLst/>
          </a:prstGeom>
        </p:spPr>
        <p:txBody>
          <a:bodyPr wrap="square">
            <a:spAutoFit/>
          </a:bodyPr>
          <a:lstStyle/>
          <a:p>
            <a:pPr lvl="1" algn="just">
              <a:buClr>
                <a:srgbClr val="317ABE"/>
              </a:buClr>
            </a:pPr>
            <a:r>
              <a:rPr lang="ca-ES" sz="2000" dirty="0">
                <a:latin typeface="Articulate Narrow" panose="02000506040000020004" pitchFamily="2" charset="0"/>
              </a:rPr>
              <a:t>A </a:t>
            </a:r>
            <a:r>
              <a:rPr lang="ca-ES" sz="2000" b="1" dirty="0">
                <a:solidFill>
                  <a:srgbClr val="317ABE"/>
                </a:solidFill>
                <a:latin typeface="Articulate Narrow" panose="02000506040000020004" pitchFamily="2" charset="0"/>
              </a:rPr>
              <a:t>Tipus d’agregació</a:t>
            </a:r>
            <a:r>
              <a:rPr lang="ca-ES" sz="2000" dirty="0">
                <a:latin typeface="Articulate Narrow" panose="02000506040000020004" pitchFamily="2" charset="0"/>
              </a:rPr>
              <a:t>, decidiu si qualifiqueu les intervencions del fòrum. Us  permet elegir el tipus de qualificació que s’aplica (mitjana de qualificacions, nombre de qualificacions, qualificació màxima, qualificació mínima o suma de qualificacions).</a:t>
            </a:r>
            <a:endParaRPr lang="es-ES" sz="2000" dirty="0">
              <a:latin typeface="Articulate Narrow" panose="02000506040000020004" pitchFamily="2" charset="0"/>
            </a:endParaRPr>
          </a:p>
          <a:p>
            <a:pPr algn="just"/>
            <a:r>
              <a:rPr lang="ca-ES" sz="2000" dirty="0">
                <a:latin typeface="Articulate Narrow" panose="02000506040000020004" pitchFamily="2" charset="0"/>
              </a:rPr>
              <a:t> </a:t>
            </a:r>
            <a:endParaRPr lang="es-ES" sz="2000" dirty="0">
              <a:latin typeface="Articulate Narrow" panose="02000506040000020004" pitchFamily="2" charset="0"/>
            </a:endParaRPr>
          </a:p>
          <a:p>
            <a:pPr lvl="1" algn="just">
              <a:buClr>
                <a:srgbClr val="317ABE"/>
              </a:buClr>
            </a:pPr>
            <a:r>
              <a:rPr lang="ca-ES" sz="2000" dirty="0">
                <a:latin typeface="Articulate Narrow" panose="02000506040000020004" pitchFamily="2" charset="0"/>
              </a:rPr>
              <a:t>Seleccioneu el tipus </a:t>
            </a:r>
            <a:r>
              <a:rPr lang="ca-ES" sz="2000" dirty="0">
                <a:solidFill>
                  <a:srgbClr val="317ABE"/>
                </a:solidFill>
                <a:latin typeface="Articulate Narrow" panose="02000506040000020004" pitchFamily="2" charset="0"/>
              </a:rPr>
              <a:t>d’</a:t>
            </a:r>
            <a:r>
              <a:rPr lang="ca-ES" sz="2000" b="1" dirty="0">
                <a:solidFill>
                  <a:srgbClr val="317ABE"/>
                </a:solidFill>
                <a:latin typeface="Articulate Narrow" panose="02000506040000020004" pitchFamily="2" charset="0"/>
              </a:rPr>
              <a:t>escala</a:t>
            </a:r>
            <a:r>
              <a:rPr lang="ca-ES" sz="2000" dirty="0">
                <a:solidFill>
                  <a:srgbClr val="317ABE"/>
                </a:solidFill>
                <a:latin typeface="Articulate Narrow" panose="02000506040000020004" pitchFamily="2" charset="0"/>
              </a:rPr>
              <a:t>, </a:t>
            </a:r>
            <a:r>
              <a:rPr lang="ca-ES" sz="2000" dirty="0">
                <a:latin typeface="Articulate Narrow" panose="02000506040000020004" pitchFamily="2" charset="0"/>
              </a:rPr>
              <a:t>de puntuació o de qualificació mitjançant la qual s’avalua l’estudiant.</a:t>
            </a:r>
            <a:endParaRPr lang="es-ES" sz="2000" dirty="0">
              <a:latin typeface="Articulate Narrow" panose="02000506040000020004" pitchFamily="2" charset="0"/>
            </a:endParaRPr>
          </a:p>
          <a:p>
            <a:pPr algn="just"/>
            <a:r>
              <a:rPr lang="ca-ES" sz="2000" dirty="0">
                <a:latin typeface="Articulate Narrow" panose="02000506040000020004" pitchFamily="2" charset="0"/>
              </a:rPr>
              <a:t> </a:t>
            </a:r>
            <a:endParaRPr lang="es-ES" sz="2000" dirty="0">
              <a:latin typeface="Articulate Narrow" panose="02000506040000020004" pitchFamily="2" charset="0"/>
            </a:endParaRPr>
          </a:p>
          <a:p>
            <a:pPr lvl="1" algn="just">
              <a:buClr>
                <a:srgbClr val="317ABE"/>
              </a:buClr>
            </a:pPr>
            <a:r>
              <a:rPr lang="ca-ES" sz="2000" dirty="0">
                <a:latin typeface="Articulate Narrow" panose="02000506040000020004" pitchFamily="2" charset="0"/>
              </a:rPr>
              <a:t>Podeu limitar les qualificacions de les entrades a un rang de dates.</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403220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16768" y="1428413"/>
            <a:ext cx="4004622" cy="461665"/>
          </a:xfrm>
          <a:prstGeom prst="rect">
            <a:avLst/>
          </a:prstGeom>
        </p:spPr>
        <p:txBody>
          <a:bodyPr wrap="none">
            <a:spAutoFit/>
          </a:bodyPr>
          <a:lstStyle/>
          <a:p>
            <a:r>
              <a:rPr lang="ca-ES" sz="2400" b="1" dirty="0">
                <a:solidFill>
                  <a:srgbClr val="317ABE"/>
                </a:solidFill>
                <a:latin typeface="Bebas Neue Bold"/>
              </a:rPr>
              <a:t>Paràmetres comuns de mòduls </a:t>
            </a:r>
            <a:endParaRPr lang="es-ES" sz="2400" b="1" dirty="0">
              <a:solidFill>
                <a:srgbClr val="317ABE"/>
              </a:solidFill>
              <a:latin typeface="Bebas Neue Bold"/>
            </a:endParaRPr>
          </a:p>
        </p:txBody>
      </p:sp>
      <p:sp>
        <p:nvSpPr>
          <p:cNvPr id="4" name="Rectángulo 3"/>
          <p:cNvSpPr/>
          <p:nvPr/>
        </p:nvSpPr>
        <p:spPr>
          <a:xfrm>
            <a:off x="616767" y="3733733"/>
            <a:ext cx="2702984" cy="461665"/>
          </a:xfrm>
          <a:prstGeom prst="rect">
            <a:avLst/>
          </a:prstGeom>
        </p:spPr>
        <p:txBody>
          <a:bodyPr wrap="none">
            <a:spAutoFit/>
          </a:bodyPr>
          <a:lstStyle/>
          <a:p>
            <a:r>
              <a:rPr lang="ca-ES" sz="2400" b="1" dirty="0">
                <a:solidFill>
                  <a:srgbClr val="317ABE"/>
                </a:solidFill>
                <a:latin typeface="Bebas Neue Bold" panose="020B0606020202050201"/>
                <a:ea typeface="Trebuchet MS" panose="020B0603020202020204" pitchFamily="34" charset="0"/>
                <a:cs typeface="Trebuchet MS" panose="020B0603020202020204" pitchFamily="34" charset="0"/>
              </a:rPr>
              <a:t>Restriccions d’accés</a:t>
            </a:r>
            <a:endParaRPr lang="es-ES" sz="2400" dirty="0">
              <a:solidFill>
                <a:srgbClr val="317ABE"/>
              </a:solidFill>
              <a:latin typeface="Bebas Neue Bold" panose="020B0606020202050201"/>
              <a:ea typeface="Calibri" panose="020F0502020204030204" pitchFamily="34" charset="0"/>
              <a:cs typeface="Times New Roman" panose="02020603050405020304" pitchFamily="18" charset="0"/>
            </a:endParaRPr>
          </a:p>
        </p:txBody>
      </p:sp>
      <p:sp>
        <p:nvSpPr>
          <p:cNvPr id="5" name="Rectángulo 4"/>
          <p:cNvSpPr/>
          <p:nvPr/>
        </p:nvSpPr>
        <p:spPr>
          <a:xfrm>
            <a:off x="616767" y="2203120"/>
            <a:ext cx="10137091" cy="400110"/>
          </a:xfrm>
          <a:prstGeom prst="rect">
            <a:avLst/>
          </a:prstGeom>
        </p:spPr>
        <p:txBody>
          <a:bodyPr wrap="square">
            <a:spAutoFit/>
          </a:bodyPr>
          <a:lstStyle/>
          <a:p>
            <a:pPr algn="just">
              <a:buClr>
                <a:srgbClr val="317ABE"/>
              </a:buClr>
            </a:pPr>
            <a:r>
              <a:rPr lang="ca-ES" sz="2000" dirty="0">
                <a:latin typeface="Articulate Narrow" panose="02000506040000020004" pitchFamily="2" charset="0"/>
              </a:rPr>
              <a:t>Seleccioneu la resta d’ajustos comuns a totes les activitats. </a:t>
            </a:r>
            <a:endParaRPr lang="es-ES" sz="2000" dirty="0">
              <a:latin typeface="Articulate Narrow" panose="02000506040000020004" pitchFamily="2" charset="0"/>
            </a:endParaRPr>
          </a:p>
        </p:txBody>
      </p:sp>
      <p:sp>
        <p:nvSpPr>
          <p:cNvPr id="6" name="Rectángulo 5"/>
          <p:cNvSpPr/>
          <p:nvPr/>
        </p:nvSpPr>
        <p:spPr>
          <a:xfrm>
            <a:off x="616767" y="4499922"/>
            <a:ext cx="10253002" cy="707886"/>
          </a:xfrm>
          <a:prstGeom prst="rect">
            <a:avLst/>
          </a:prstGeom>
        </p:spPr>
        <p:txBody>
          <a:bodyPr wrap="square">
            <a:spAutoFit/>
          </a:bodyPr>
          <a:lstStyle/>
          <a:p>
            <a:pPr algn="just"/>
            <a:r>
              <a:rPr lang="ca-ES" sz="2000" dirty="0">
                <a:latin typeface="Articulate Narrow" panose="02000506040000020004" pitchFamily="2" charset="0"/>
              </a:rPr>
              <a:t>Permet afegir restriccions segons una sèrie de condicionants, ja sigui la compleció (o no) d’una altra activitat, una data concreta, l’assoliment d’una qualificació, etc. </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3710383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7581" y="1281036"/>
            <a:ext cx="3009157" cy="461665"/>
          </a:xfrm>
          <a:prstGeom prst="rect">
            <a:avLst/>
          </a:prstGeom>
        </p:spPr>
        <p:txBody>
          <a:bodyPr wrap="none">
            <a:spAutoFit/>
          </a:bodyPr>
          <a:lstStyle/>
          <a:p>
            <a:r>
              <a:rPr lang="ca-ES" sz="2400" b="1" dirty="0" smtClean="0">
                <a:solidFill>
                  <a:srgbClr val="317ABE"/>
                </a:solidFill>
                <a:latin typeface="Bebas Neue Bold" panose="020B0606020202050201"/>
                <a:ea typeface="Trebuchet MS" panose="020B0603020202020204" pitchFamily="34" charset="0"/>
                <a:cs typeface="Trebuchet MS" panose="020B0603020202020204" pitchFamily="34" charset="0"/>
              </a:rPr>
              <a:t>Compleció de l’activitat</a:t>
            </a:r>
            <a:endParaRPr lang="es-ES" sz="2400" dirty="0">
              <a:solidFill>
                <a:srgbClr val="317ABE"/>
              </a:solidFill>
              <a:latin typeface="Bebas Neue Bold" panose="020B0606020202050201"/>
            </a:endParaRPr>
          </a:p>
        </p:txBody>
      </p:sp>
      <p:sp>
        <p:nvSpPr>
          <p:cNvPr id="4" name="Rectángulo 3"/>
          <p:cNvSpPr/>
          <p:nvPr/>
        </p:nvSpPr>
        <p:spPr>
          <a:xfrm>
            <a:off x="617582" y="1837163"/>
            <a:ext cx="10496282" cy="1015663"/>
          </a:xfrm>
          <a:prstGeom prst="rect">
            <a:avLst/>
          </a:prstGeom>
        </p:spPr>
        <p:txBody>
          <a:bodyPr wrap="square">
            <a:spAutoFit/>
          </a:bodyPr>
          <a:lstStyle/>
          <a:p>
            <a:pPr algn="just"/>
            <a:r>
              <a:rPr lang="ca-ES" sz="2000" dirty="0">
                <a:latin typeface="Articulate Narrow" panose="02000506040000020004" pitchFamily="2" charset="0"/>
              </a:rPr>
              <a:t>Permet habilitar un seguiment de compleció de l’activitat, de forma manual o automàtica, sobre la base de certes condicions, de manera que l’activitat només es considerarà completada quan es compleixin totes les condicions. </a:t>
            </a:r>
            <a:endParaRPr lang="es-ES" sz="2000" dirty="0">
              <a:latin typeface="Articulate Narrow" panose="02000506040000020004" pitchFamily="2" charset="0"/>
            </a:endParaRPr>
          </a:p>
        </p:txBody>
      </p:sp>
      <p:sp>
        <p:nvSpPr>
          <p:cNvPr id="5" name="Rectángulo 4"/>
          <p:cNvSpPr/>
          <p:nvPr/>
        </p:nvSpPr>
        <p:spPr>
          <a:xfrm>
            <a:off x="617581" y="2827926"/>
            <a:ext cx="1321196" cy="461665"/>
          </a:xfrm>
          <a:prstGeom prst="rect">
            <a:avLst/>
          </a:prstGeom>
        </p:spPr>
        <p:txBody>
          <a:bodyPr wrap="none">
            <a:spAutoFit/>
          </a:bodyPr>
          <a:lstStyle/>
          <a:p>
            <a:r>
              <a:rPr lang="ca-ES" sz="2400" b="1" dirty="0">
                <a:solidFill>
                  <a:srgbClr val="317ABE"/>
                </a:solidFill>
                <a:latin typeface="Bebas Neue Bold" panose="020B0606020202050201"/>
              </a:rPr>
              <a:t>Etiquetes</a:t>
            </a:r>
            <a:endParaRPr lang="es-ES" sz="2400" dirty="0">
              <a:solidFill>
                <a:srgbClr val="317ABE"/>
              </a:solidFill>
              <a:latin typeface="Bebas Neue Bold" panose="020B0606020202050201"/>
            </a:endParaRPr>
          </a:p>
        </p:txBody>
      </p:sp>
      <p:sp>
        <p:nvSpPr>
          <p:cNvPr id="6" name="CuadroTexto 5"/>
          <p:cNvSpPr txBox="1"/>
          <p:nvPr/>
        </p:nvSpPr>
        <p:spPr>
          <a:xfrm>
            <a:off x="617581" y="3337086"/>
            <a:ext cx="10637949" cy="984885"/>
          </a:xfrm>
          <a:prstGeom prst="rect">
            <a:avLst/>
          </a:prstGeom>
          <a:noFill/>
        </p:spPr>
        <p:txBody>
          <a:bodyPr wrap="square" rtlCol="0">
            <a:spAutoFit/>
          </a:bodyPr>
          <a:lstStyle/>
          <a:p>
            <a:pPr algn="just"/>
            <a:r>
              <a:rPr lang="ca-ES" sz="2000" dirty="0">
                <a:latin typeface="Articulate Narrow" panose="02000506040000020004" pitchFamily="2" charset="0"/>
              </a:rPr>
              <a:t>Permet inserir paraules o frases que descriguin el contingut del fòrum. (Vegeu 1.7 Aspectes comuns de recursos i activitats)</a:t>
            </a:r>
            <a:endParaRPr lang="es-ES" sz="2000" dirty="0">
              <a:latin typeface="Articulate Narrow" panose="02000506040000020004" pitchFamily="2" charset="0"/>
            </a:endParaRPr>
          </a:p>
          <a:p>
            <a:endParaRPr lang="ca-ES" dirty="0"/>
          </a:p>
        </p:txBody>
      </p:sp>
      <p:sp>
        <p:nvSpPr>
          <p:cNvPr id="7" name="Rectángulo 6"/>
          <p:cNvSpPr/>
          <p:nvPr/>
        </p:nvSpPr>
        <p:spPr>
          <a:xfrm>
            <a:off x="617581" y="4228425"/>
            <a:ext cx="1912703" cy="461665"/>
          </a:xfrm>
          <a:prstGeom prst="rect">
            <a:avLst/>
          </a:prstGeom>
        </p:spPr>
        <p:txBody>
          <a:bodyPr wrap="none">
            <a:spAutoFit/>
          </a:bodyPr>
          <a:lstStyle/>
          <a:p>
            <a:r>
              <a:rPr lang="ca-ES" sz="2400" b="1" dirty="0">
                <a:solidFill>
                  <a:srgbClr val="317ABE"/>
                </a:solidFill>
                <a:latin typeface="Bebas Neue Bold" panose="020B0606020202050201"/>
              </a:rPr>
              <a:t>Competències</a:t>
            </a:r>
            <a:endParaRPr lang="es-ES" sz="2400" dirty="0">
              <a:solidFill>
                <a:srgbClr val="317ABE"/>
              </a:solidFill>
              <a:latin typeface="Bebas Neue Bold" panose="020B0606020202050201"/>
            </a:endParaRPr>
          </a:p>
        </p:txBody>
      </p:sp>
      <p:sp>
        <p:nvSpPr>
          <p:cNvPr id="8" name="Rectángulo 7"/>
          <p:cNvSpPr/>
          <p:nvPr/>
        </p:nvSpPr>
        <p:spPr>
          <a:xfrm>
            <a:off x="617581" y="4784552"/>
            <a:ext cx="10496284" cy="707886"/>
          </a:xfrm>
          <a:prstGeom prst="rect">
            <a:avLst/>
          </a:prstGeom>
        </p:spPr>
        <p:txBody>
          <a:bodyPr wrap="square">
            <a:spAutoFit/>
          </a:bodyPr>
          <a:lstStyle/>
          <a:p>
            <a:pPr algn="just"/>
            <a:r>
              <a:rPr lang="ca-ES" sz="2000" dirty="0">
                <a:latin typeface="Articulate Narrow" panose="02000506040000020004" pitchFamily="2" charset="0"/>
              </a:rPr>
              <a:t>Permet indicar les competències del curs que van enllaçades a aquesta activitat, així com triar què fer en finalitzar l’activitat: adjuntar una evidència, enviar per a revisar, completar la competència o res. </a:t>
            </a:r>
            <a:endParaRPr lang="es-ES" sz="2000" dirty="0">
              <a:latin typeface="Articulate Narrow" panose="02000506040000020004" pitchFamily="2" charset="0"/>
            </a:endParaRPr>
          </a:p>
        </p:txBody>
      </p:sp>
      <p:sp>
        <p:nvSpPr>
          <p:cNvPr id="9" name="CuadroTexto 8"/>
          <p:cNvSpPr txBox="1"/>
          <p:nvPr/>
        </p:nvSpPr>
        <p:spPr>
          <a:xfrm>
            <a:off x="5189581" y="5795493"/>
            <a:ext cx="6065949" cy="738664"/>
          </a:xfrm>
          <a:prstGeom prst="rect">
            <a:avLst/>
          </a:prstGeom>
          <a:noFill/>
        </p:spPr>
        <p:txBody>
          <a:bodyPr wrap="square" rtlCol="0">
            <a:spAutoFit/>
          </a:bodyPr>
          <a:lstStyle/>
          <a:p>
            <a:r>
              <a:rPr lang="ca-ES" sz="2400" dirty="0">
                <a:latin typeface="Bebas Neue Bold" panose="020B0606020202050201"/>
              </a:rPr>
              <a:t>Per finalitzar, cliqueu a </a:t>
            </a:r>
            <a:r>
              <a:rPr lang="ca-ES" sz="2400" b="1" dirty="0">
                <a:solidFill>
                  <a:srgbClr val="317ABE"/>
                </a:solidFill>
                <a:latin typeface="Bebas Neue Bold" panose="020B0606020202050201"/>
              </a:rPr>
              <a:t>Desa els canvis i visualitza</a:t>
            </a:r>
            <a:r>
              <a:rPr lang="ca-ES" sz="2400" dirty="0">
                <a:solidFill>
                  <a:srgbClr val="317ABE"/>
                </a:solidFill>
                <a:latin typeface="Bebas Neue Bold" panose="020B0606020202050201"/>
              </a:rPr>
              <a:t>.</a:t>
            </a:r>
            <a:endParaRPr lang="es-ES" sz="2400" dirty="0">
              <a:solidFill>
                <a:srgbClr val="317ABE"/>
              </a:solidFill>
              <a:latin typeface="Bebas Neue Bold" panose="020B0606020202050201"/>
            </a:endParaRPr>
          </a:p>
          <a:p>
            <a:endParaRPr lang="ca-ES" dirty="0"/>
          </a:p>
        </p:txBody>
      </p:sp>
    </p:spTree>
    <p:extLst>
      <p:ext uri="{BB962C8B-B14F-4D97-AF65-F5344CB8AC3E}">
        <p14:creationId xmlns:p14="http://schemas.microsoft.com/office/powerpoint/2010/main" val="2035376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7"/>
          <p:cNvPicPr/>
          <p:nvPr/>
        </p:nvPicPr>
        <p:blipFill>
          <a:blip r:embed="rId2">
            <a:extLst>
              <a:ext uri="{28A0092B-C50C-407E-A947-70E740481C1C}">
                <a14:useLocalDpi xmlns:a14="http://schemas.microsoft.com/office/drawing/2010/main" val="0"/>
              </a:ext>
            </a:extLst>
          </a:blip>
          <a:stretch>
            <a:fillRect/>
          </a:stretch>
        </p:blipFill>
        <p:spPr>
          <a:xfrm>
            <a:off x="2728275" y="736601"/>
            <a:ext cx="6199823" cy="5080000"/>
          </a:xfrm>
          <a:prstGeom prst="rect">
            <a:avLst/>
          </a:prstGeom>
          <a:ln>
            <a:solidFill>
              <a:schemeClr val="bg1">
                <a:lumMod val="85000"/>
              </a:schemeClr>
            </a:solidFill>
          </a:ln>
          <a:effectLst>
            <a:outerShdw blurRad="292100" dist="139700" dir="2700000" algn="tl" rotWithShape="0">
              <a:srgbClr val="333333">
                <a:alpha val="65000"/>
              </a:srgbClr>
            </a:outerShdw>
          </a:effectLst>
        </p:spPr>
      </p:pic>
      <p:sp>
        <p:nvSpPr>
          <p:cNvPr id="3" name="Rectángulo 2"/>
          <p:cNvSpPr/>
          <p:nvPr/>
        </p:nvSpPr>
        <p:spPr>
          <a:xfrm>
            <a:off x="3852164" y="5995294"/>
            <a:ext cx="3952044" cy="400110"/>
          </a:xfrm>
          <a:prstGeom prst="rect">
            <a:avLst/>
          </a:prstGeom>
        </p:spPr>
        <p:txBody>
          <a:bodyPr wrap="none">
            <a:spAutoFit/>
          </a:bodyPr>
          <a:lstStyle/>
          <a:p>
            <a:pPr lvl="0"/>
            <a:r>
              <a:rPr lang="ca-ES" sz="2000" dirty="0">
                <a:latin typeface="Articulate Narrow" panose="02000506040000020004" pitchFamily="2" charset="0"/>
              </a:rPr>
              <a:t>Paràmetres de configuració d’un fòrum</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948424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9398" y="1632623"/>
            <a:ext cx="3047629" cy="523220"/>
          </a:xfrm>
          <a:prstGeom prst="rect">
            <a:avLst/>
          </a:prstGeom>
        </p:spPr>
        <p:txBody>
          <a:bodyPr wrap="none">
            <a:spAutoFit/>
          </a:bodyPr>
          <a:lstStyle/>
          <a:p>
            <a:pPr marL="244475" lvl="0">
              <a:spcBef>
                <a:spcPts val="360"/>
              </a:spcBef>
            </a:pPr>
            <a:r>
              <a:rPr lang="ca-ES" sz="2800" b="1" dirty="0" smtClean="0">
                <a:solidFill>
                  <a:srgbClr val="317ABE"/>
                </a:solidFill>
                <a:latin typeface="Bebas Neue Bold" panose="020B0606020202050201"/>
                <a:ea typeface="Trebuchet MS" panose="020B0603020202020204" pitchFamily="34" charset="0"/>
              </a:rPr>
              <a:t>Com funciona?</a:t>
            </a:r>
            <a:endParaRPr lang="es-ES" sz="2800" b="1" dirty="0">
              <a:solidFill>
                <a:srgbClr val="317ABE"/>
              </a:solidFill>
              <a:latin typeface="Bebas Neue Bold" panose="020B0606020202050201"/>
              <a:ea typeface="Trebuchet MS" panose="020B0603020202020204" pitchFamily="34" charset="0"/>
            </a:endParaRPr>
          </a:p>
        </p:txBody>
      </p:sp>
      <p:sp>
        <p:nvSpPr>
          <p:cNvPr id="4" name="CuadroTexto 3"/>
          <p:cNvSpPr txBox="1"/>
          <p:nvPr/>
        </p:nvSpPr>
        <p:spPr>
          <a:xfrm>
            <a:off x="759854" y="2485188"/>
            <a:ext cx="3490173" cy="2092881"/>
          </a:xfrm>
          <a:prstGeom prst="rect">
            <a:avLst/>
          </a:prstGeom>
          <a:noFill/>
        </p:spPr>
        <p:txBody>
          <a:bodyPr wrap="square" rtlCol="0">
            <a:spAutoFit/>
          </a:bodyPr>
          <a:lstStyle/>
          <a:p>
            <a:pPr algn="just"/>
            <a:r>
              <a:rPr lang="ca-ES" sz="2400" dirty="0">
                <a:latin typeface="Articulate Narrow" panose="02000506040000020004" pitchFamily="2" charset="0"/>
              </a:rPr>
              <a:t>Accedint al fòrum es pot visualitzar la llista de debats existents i, si es té permís, obrir </a:t>
            </a:r>
            <a:r>
              <a:rPr lang="ca-ES" sz="2400" b="1" dirty="0">
                <a:solidFill>
                  <a:srgbClr val="317ABE"/>
                </a:solidFill>
                <a:latin typeface="Articulate Narrow" panose="02000506040000020004" pitchFamily="2" charset="0"/>
              </a:rPr>
              <a:t>temes</a:t>
            </a:r>
            <a:r>
              <a:rPr lang="ca-ES" sz="2400" dirty="0">
                <a:latin typeface="Articulate Narrow" panose="02000506040000020004" pitchFamily="2" charset="0"/>
              </a:rPr>
              <a:t> nous.</a:t>
            </a:r>
            <a:endParaRPr lang="es-ES" sz="2400" b="1" dirty="0">
              <a:latin typeface="Articulate Narrow" panose="02000506040000020004" pitchFamily="2" charset="0"/>
            </a:endParaRPr>
          </a:p>
          <a:p>
            <a:endParaRPr lang="es-ES" sz="1600" dirty="0">
              <a:latin typeface="Bebas Neue Bold"/>
            </a:endParaRPr>
          </a:p>
          <a:p>
            <a:endParaRPr lang="ca-ES" dirty="0"/>
          </a:p>
        </p:txBody>
      </p:sp>
      <p:pic>
        <p:nvPicPr>
          <p:cNvPr id="5" name="Imatge 11"/>
          <p:cNvPicPr/>
          <p:nvPr/>
        </p:nvPicPr>
        <p:blipFill>
          <a:blip r:embed="rId2">
            <a:extLst>
              <a:ext uri="{28A0092B-C50C-407E-A947-70E740481C1C}">
                <a14:useLocalDpi xmlns:a14="http://schemas.microsoft.com/office/drawing/2010/main" val="0"/>
              </a:ext>
            </a:extLst>
          </a:blip>
          <a:stretch>
            <a:fillRect/>
          </a:stretch>
        </p:blipFill>
        <p:spPr>
          <a:xfrm>
            <a:off x="5705342" y="2897746"/>
            <a:ext cx="6149381" cy="2421230"/>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3" name="Rectángulo 2"/>
          <p:cNvSpPr/>
          <p:nvPr/>
        </p:nvSpPr>
        <p:spPr>
          <a:xfrm>
            <a:off x="7557144" y="5523894"/>
            <a:ext cx="2048959" cy="461665"/>
          </a:xfrm>
          <a:prstGeom prst="rect">
            <a:avLst/>
          </a:prstGeom>
        </p:spPr>
        <p:txBody>
          <a:bodyPr wrap="none">
            <a:spAutoFit/>
          </a:bodyPr>
          <a:lstStyle/>
          <a:p>
            <a:pPr algn="ctr">
              <a:spcAft>
                <a:spcPts val="0"/>
              </a:spcAft>
            </a:pPr>
            <a:r>
              <a:rPr lang="ca-ES" sz="2400" dirty="0">
                <a:latin typeface="Articulate Narrow" panose="02000506040000020004" pitchFamily="2" charset="0"/>
              </a:rPr>
              <a:t>Debats al fòrum</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561612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244624" y="1713045"/>
            <a:ext cx="9867900" cy="4431983"/>
          </a:xfrm>
          <a:prstGeom prst="rect">
            <a:avLst/>
          </a:prstGeom>
          <a:noFill/>
        </p:spPr>
        <p:txBody>
          <a:bodyPr wrap="square" rtlCol="0">
            <a:spAutoFit/>
          </a:bodyPr>
          <a:lstStyle/>
          <a:p>
            <a:pPr algn="just"/>
            <a:r>
              <a:rPr lang="ca-ES" sz="2400" dirty="0">
                <a:latin typeface="Articulate Narrow" panose="02000506040000020004" pitchFamily="2" charset="0"/>
              </a:rPr>
              <a:t>Per crear un tema</a:t>
            </a:r>
            <a:r>
              <a:rPr lang="ca-ES" sz="2400" b="1" dirty="0">
                <a:latin typeface="Articulate Narrow" panose="02000506040000020004" pitchFamily="2" charset="0"/>
              </a:rPr>
              <a:t> </a:t>
            </a:r>
            <a:r>
              <a:rPr lang="ca-ES" sz="2400" dirty="0">
                <a:latin typeface="Articulate Narrow" panose="02000506040000020004" pitchFamily="2" charset="0"/>
              </a:rPr>
              <a:t>nou s’ha de clicar al botó </a:t>
            </a:r>
            <a:r>
              <a:rPr lang="ca-ES" sz="2400" b="1" dirty="0">
                <a:solidFill>
                  <a:srgbClr val="317ABE"/>
                </a:solidFill>
                <a:latin typeface="Articulate Narrow" panose="02000506040000020004" pitchFamily="2" charset="0"/>
              </a:rPr>
              <a:t>Afegeix un tema de debat nou</a:t>
            </a:r>
            <a:r>
              <a:rPr lang="ca-ES" sz="2400" dirty="0">
                <a:latin typeface="Articulate Narrow" panose="02000506040000020004" pitchFamily="2" charset="0"/>
              </a:rPr>
              <a:t>. A continuació, Moodle mostra un formulari amb els camps següents</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lvl="0" algn="just">
              <a:buClr>
                <a:srgbClr val="317ABE"/>
              </a:buClr>
            </a:pPr>
            <a:r>
              <a:rPr lang="ca-ES" sz="2400" b="1" dirty="0">
                <a:solidFill>
                  <a:srgbClr val="317ABE"/>
                </a:solidFill>
                <a:latin typeface="Articulate Narrow" panose="02000506040000020004" pitchFamily="2" charset="0"/>
              </a:rPr>
              <a:t>Assumpte</a:t>
            </a:r>
            <a:r>
              <a:rPr lang="ca-ES" sz="2400" dirty="0">
                <a:latin typeface="Articulate Narrow" panose="02000506040000020004" pitchFamily="2" charset="0"/>
              </a:rPr>
              <a:t>: assumpte del debat que es crea.</a:t>
            </a:r>
            <a:endParaRPr lang="es-ES" sz="2400" dirty="0">
              <a:latin typeface="Articulate Narrow" panose="02000506040000020004" pitchFamily="2" charset="0"/>
            </a:endParaRPr>
          </a:p>
          <a:p>
            <a:pPr lvl="0" algn="just">
              <a:buClr>
                <a:srgbClr val="317ABE"/>
              </a:buClr>
            </a:pPr>
            <a:r>
              <a:rPr lang="ca-ES" sz="2400" b="1" dirty="0">
                <a:solidFill>
                  <a:srgbClr val="317ABE"/>
                </a:solidFill>
                <a:latin typeface="Articulate Narrow" panose="02000506040000020004" pitchFamily="2" charset="0"/>
              </a:rPr>
              <a:t>Missatge</a:t>
            </a:r>
            <a:r>
              <a:rPr lang="ca-ES" sz="2400" dirty="0">
                <a:solidFill>
                  <a:srgbClr val="317ABE"/>
                </a:solidFill>
                <a:latin typeface="Articulate Narrow" panose="02000506040000020004" pitchFamily="2" charset="0"/>
              </a:rPr>
              <a:t>:</a:t>
            </a:r>
            <a:r>
              <a:rPr lang="ca-ES" sz="2400" dirty="0">
                <a:latin typeface="Articulate Narrow" panose="02000506040000020004" pitchFamily="2" charset="0"/>
              </a:rPr>
              <a:t> cos de la intervenció. Per escriure’l es pot fer servir l’editor de text de Moodle.</a:t>
            </a:r>
            <a:endParaRPr lang="es-ES" sz="2400" dirty="0">
              <a:latin typeface="Articulate Narrow" panose="02000506040000020004" pitchFamily="2" charset="0"/>
            </a:endParaRPr>
          </a:p>
          <a:p>
            <a:pPr lvl="0" algn="just">
              <a:buClr>
                <a:srgbClr val="317ABE"/>
              </a:buClr>
            </a:pPr>
            <a:r>
              <a:rPr lang="ca-ES" sz="2400" b="1" dirty="0">
                <a:solidFill>
                  <a:srgbClr val="317ABE"/>
                </a:solidFill>
                <a:latin typeface="Articulate Narrow" panose="02000506040000020004" pitchFamily="2" charset="0"/>
              </a:rPr>
              <a:t>Subscripció als debats</a:t>
            </a:r>
            <a:r>
              <a:rPr lang="ca-ES" sz="2400" dirty="0">
                <a:latin typeface="Articulate Narrow" panose="02000506040000020004" pitchFamily="2" charset="0"/>
              </a:rPr>
              <a:t>: l’autor del debat pot elegir subscriure’s al fòrum.</a:t>
            </a:r>
            <a:endParaRPr lang="es-ES" sz="2400" dirty="0">
              <a:latin typeface="Articulate Narrow" panose="02000506040000020004" pitchFamily="2" charset="0"/>
            </a:endParaRPr>
          </a:p>
          <a:p>
            <a:pPr lvl="0" algn="just">
              <a:buClr>
                <a:srgbClr val="317ABE"/>
              </a:buClr>
            </a:pPr>
            <a:r>
              <a:rPr lang="ca-ES" sz="2400" b="1" dirty="0">
                <a:solidFill>
                  <a:srgbClr val="317ABE"/>
                </a:solidFill>
                <a:latin typeface="Articulate Narrow" panose="02000506040000020004" pitchFamily="2" charset="0"/>
              </a:rPr>
              <a:t>Fitxer adjunt</a:t>
            </a:r>
            <a:r>
              <a:rPr lang="ca-ES" sz="2400" dirty="0">
                <a:latin typeface="Articulate Narrow" panose="02000506040000020004" pitchFamily="2" charset="0"/>
              </a:rPr>
              <a:t>: si a la configuració del fòrum es permet adjuntar arxius, l’usuari pot afegir un arxiu al debat fent una cerca al seu escriptori o arrossegant-lo directament al requadre.</a:t>
            </a:r>
            <a:endParaRPr lang="es-ES" sz="2400" dirty="0">
              <a:latin typeface="Articulate Narrow" panose="02000506040000020004" pitchFamily="2" charset="0"/>
            </a:endParaRPr>
          </a:p>
          <a:p>
            <a:pPr lvl="0" algn="just">
              <a:buClr>
                <a:srgbClr val="317ABE"/>
              </a:buClr>
            </a:pPr>
            <a:r>
              <a:rPr lang="ca-ES" sz="2400" b="1" dirty="0">
                <a:solidFill>
                  <a:srgbClr val="317ABE"/>
                </a:solidFill>
                <a:latin typeface="Articulate Narrow" panose="02000506040000020004" pitchFamily="2" charset="0"/>
              </a:rPr>
              <a:t>Fixat: </a:t>
            </a:r>
            <a:r>
              <a:rPr lang="ca-ES" sz="2400" dirty="0">
                <a:latin typeface="Articulate Narrow" panose="02000506040000020004" pitchFamily="2" charset="0"/>
              </a:rPr>
              <a:t>les discussions fixades apareixeran al capdamunt del fòrum. </a:t>
            </a:r>
            <a:endParaRPr lang="es-ES" sz="2400" dirty="0">
              <a:latin typeface="Articulate Narrow" panose="02000506040000020004" pitchFamily="2" charset="0"/>
            </a:endParaRPr>
          </a:p>
          <a:p>
            <a:endParaRPr lang="es-ES" dirty="0"/>
          </a:p>
        </p:txBody>
      </p:sp>
      <p:sp>
        <p:nvSpPr>
          <p:cNvPr id="5" name="Rectangle 9"/>
          <p:cNvSpPr/>
          <p:nvPr/>
        </p:nvSpPr>
        <p:spPr>
          <a:xfrm>
            <a:off x="928663" y="397786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angle 9"/>
          <p:cNvSpPr/>
          <p:nvPr/>
        </p:nvSpPr>
        <p:spPr>
          <a:xfrm>
            <a:off x="950985" y="440238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939824" y="542025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917502" y="336831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angle 9"/>
          <p:cNvSpPr/>
          <p:nvPr/>
        </p:nvSpPr>
        <p:spPr>
          <a:xfrm>
            <a:off x="917502" y="294380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96214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8"/>
          <p:cNvPicPr/>
          <p:nvPr/>
        </p:nvPicPr>
        <p:blipFill>
          <a:blip r:embed="rId2">
            <a:extLst>
              <a:ext uri="{28A0092B-C50C-407E-A947-70E740481C1C}">
                <a14:useLocalDpi xmlns:a14="http://schemas.microsoft.com/office/drawing/2010/main" val="0"/>
              </a:ext>
            </a:extLst>
          </a:blip>
          <a:stretch>
            <a:fillRect/>
          </a:stretch>
        </p:blipFill>
        <p:spPr>
          <a:xfrm>
            <a:off x="2740977" y="759854"/>
            <a:ext cx="6261355" cy="5653646"/>
          </a:xfrm>
          <a:prstGeom prst="rect">
            <a:avLst/>
          </a:prstGeom>
          <a:ln>
            <a:solidFill>
              <a:schemeClr val="bg1">
                <a:lumMod val="85000"/>
              </a:schemeClr>
            </a:solidFill>
          </a:ln>
          <a:effectLst>
            <a:outerShdw blurRad="292100" dist="139700" dir="2700000" algn="tl" rotWithShape="0">
              <a:srgbClr val="333333">
                <a:alpha val="65000"/>
              </a:srgbClr>
            </a:outerShdw>
          </a:effectLst>
        </p:spPr>
      </p:pic>
      <p:sp>
        <p:nvSpPr>
          <p:cNvPr id="3" name="Rectángulo 2"/>
          <p:cNvSpPr/>
          <p:nvPr/>
        </p:nvSpPr>
        <p:spPr>
          <a:xfrm>
            <a:off x="149195" y="2562717"/>
            <a:ext cx="2390398" cy="461665"/>
          </a:xfrm>
          <a:prstGeom prst="rect">
            <a:avLst/>
          </a:prstGeom>
        </p:spPr>
        <p:txBody>
          <a:bodyPr wrap="none">
            <a:spAutoFit/>
          </a:bodyPr>
          <a:lstStyle/>
          <a:p>
            <a:pPr lvl="0"/>
            <a:r>
              <a:rPr lang="ca-ES" sz="2400" dirty="0">
                <a:latin typeface="Articulate Narrow" panose="02000506040000020004" pitchFamily="2" charset="0"/>
              </a:rPr>
              <a:t>Creació d’un debat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645582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9600" y="1169832"/>
            <a:ext cx="11176000" cy="2246769"/>
          </a:xfrm>
          <a:prstGeom prst="rect">
            <a:avLst/>
          </a:prstGeom>
          <a:noFill/>
        </p:spPr>
        <p:txBody>
          <a:bodyPr wrap="square" rtlCol="0">
            <a:spAutoFit/>
          </a:bodyPr>
          <a:lstStyle/>
          <a:p>
            <a:pPr algn="just"/>
            <a:r>
              <a:rPr lang="ca-ES" sz="2000" dirty="0">
                <a:latin typeface="Articulate Narrow" panose="02000506040000020004" pitchFamily="2" charset="0"/>
              </a:rPr>
              <a:t>Una vegada creat el </a:t>
            </a:r>
            <a:r>
              <a:rPr lang="ca-ES" sz="2000" b="1" dirty="0">
                <a:solidFill>
                  <a:srgbClr val="317ABE"/>
                </a:solidFill>
                <a:latin typeface="Articulate Narrow" panose="02000506040000020004" pitchFamily="2" charset="0"/>
              </a:rPr>
              <a:t>tema</a:t>
            </a:r>
            <a:r>
              <a:rPr lang="ca-ES" sz="2000" dirty="0">
                <a:solidFill>
                  <a:srgbClr val="317ABE"/>
                </a:solidFill>
                <a:latin typeface="Articulate Narrow" panose="02000506040000020004" pitchFamily="2" charset="0"/>
              </a:rPr>
              <a:t> </a:t>
            </a:r>
            <a:r>
              <a:rPr lang="ca-ES" sz="2000" dirty="0">
                <a:latin typeface="Articulate Narrow" panose="02000506040000020004" pitchFamily="2" charset="0"/>
              </a:rPr>
              <a:t>nou, el missatge no s’envia a la resta d’usuaris subscrits fins passats 30 minuts. Durant aquest temps, l’autor pot editar i fins i tot esborrar el debat.</a:t>
            </a:r>
            <a:endParaRPr lang="es-ES" sz="2000" dirty="0">
              <a:latin typeface="Articulate Narrow" panose="02000506040000020004" pitchFamily="2" charset="0"/>
            </a:endParaRPr>
          </a:p>
          <a:p>
            <a:pPr algn="just"/>
            <a:r>
              <a:rPr lang="ca-ES" sz="2000" dirty="0">
                <a:latin typeface="Articulate Narrow" panose="02000506040000020004" pitchFamily="2" charset="0"/>
              </a:rPr>
              <a:t> </a:t>
            </a:r>
            <a:endParaRPr lang="es-ES" sz="2000" dirty="0">
              <a:latin typeface="Articulate Narrow" panose="02000506040000020004" pitchFamily="2" charset="0"/>
            </a:endParaRPr>
          </a:p>
          <a:p>
            <a:pPr algn="just"/>
            <a:r>
              <a:rPr lang="ca-ES" sz="2000" dirty="0">
                <a:latin typeface="Articulate Narrow" panose="02000506040000020004" pitchFamily="2" charset="0"/>
              </a:rPr>
              <a:t>Els participants del curs podran intervenir responent als missatges dels usuaris.</a:t>
            </a:r>
            <a:endParaRPr lang="es-ES" sz="2000" dirty="0">
              <a:latin typeface="Articulate Narrow" panose="02000506040000020004" pitchFamily="2" charset="0"/>
            </a:endParaRPr>
          </a:p>
          <a:p>
            <a:pPr algn="just"/>
            <a:r>
              <a:rPr lang="ca-ES" sz="2000" dirty="0">
                <a:latin typeface="Articulate Narrow" panose="02000506040000020004" pitchFamily="2" charset="0"/>
              </a:rPr>
              <a:t> </a:t>
            </a:r>
            <a:endParaRPr lang="es-ES" sz="2000" dirty="0">
              <a:latin typeface="Articulate Narrow" panose="02000506040000020004" pitchFamily="2" charset="0"/>
            </a:endParaRPr>
          </a:p>
          <a:p>
            <a:pPr algn="just"/>
            <a:r>
              <a:rPr lang="ca-ES" sz="2000" dirty="0">
                <a:latin typeface="Articulate Narrow" panose="02000506040000020004" pitchFamily="2" charset="0"/>
              </a:rPr>
              <a:t>El fòrum permet als usuaris subscriure’s a discussions individuals. D’aquesta manera, només reben notificacions per correu dels debats que triïn.</a:t>
            </a:r>
            <a:endParaRPr lang="es-ES" sz="2000" dirty="0">
              <a:latin typeface="Articulate Narrow" panose="02000506040000020004" pitchFamily="2" charset="0"/>
            </a:endParaRPr>
          </a:p>
        </p:txBody>
      </p:sp>
      <p:sp>
        <p:nvSpPr>
          <p:cNvPr id="4" name="CuadroTexto 3"/>
          <p:cNvSpPr txBox="1"/>
          <p:nvPr/>
        </p:nvSpPr>
        <p:spPr>
          <a:xfrm>
            <a:off x="4215148" y="5443626"/>
            <a:ext cx="3837904" cy="369332"/>
          </a:xfrm>
          <a:prstGeom prst="rect">
            <a:avLst/>
          </a:prstGeom>
          <a:noFill/>
        </p:spPr>
        <p:txBody>
          <a:bodyPr wrap="square" rtlCol="0">
            <a:spAutoFit/>
          </a:bodyPr>
          <a:lstStyle/>
          <a:p>
            <a:pPr algn="just"/>
            <a:r>
              <a:rPr lang="ca-ES" dirty="0">
                <a:latin typeface="Articulate Narrow" panose="02000506040000020004" pitchFamily="2" charset="0"/>
              </a:rPr>
              <a:t>Subscripció a una discussió individual</a:t>
            </a:r>
            <a:endParaRPr lang="es-ES" dirty="0">
              <a:latin typeface="Articulate Narrow" panose="02000506040000020004" pitchFamily="2" charset="0"/>
            </a:endParaRPr>
          </a:p>
        </p:txBody>
      </p:sp>
      <p:sp>
        <p:nvSpPr>
          <p:cNvPr id="5" name="CuadroTexto 4"/>
          <p:cNvSpPr txBox="1"/>
          <p:nvPr/>
        </p:nvSpPr>
        <p:spPr>
          <a:xfrm>
            <a:off x="609600" y="5873260"/>
            <a:ext cx="11049000" cy="707886"/>
          </a:xfrm>
          <a:prstGeom prst="rect">
            <a:avLst/>
          </a:prstGeom>
          <a:noFill/>
        </p:spPr>
        <p:txBody>
          <a:bodyPr wrap="square" rtlCol="0">
            <a:spAutoFit/>
          </a:bodyPr>
          <a:lstStyle/>
          <a:p>
            <a:pPr algn="just"/>
            <a:r>
              <a:rPr lang="ca-ES" sz="2000" dirty="0">
                <a:latin typeface="Articulate Narrow" panose="02000506040000020004" pitchFamily="2" charset="0"/>
              </a:rPr>
              <a:t>El docent pot crear  una </a:t>
            </a:r>
            <a:r>
              <a:rPr lang="ca-ES" sz="2000" b="1" dirty="0">
                <a:solidFill>
                  <a:srgbClr val="317ABE"/>
                </a:solidFill>
                <a:latin typeface="Articulate Narrow" panose="02000506040000020004" pitchFamily="2" charset="0"/>
              </a:rPr>
              <a:t>escala de qualificació</a:t>
            </a:r>
            <a:r>
              <a:rPr lang="ca-ES" sz="2000" dirty="0">
                <a:latin typeface="Articulate Narrow" panose="02000506040000020004" pitchFamily="2" charset="0"/>
              </a:rPr>
              <a:t> d’un sol ítem, anomenada </a:t>
            </a:r>
            <a:r>
              <a:rPr lang="ca-ES" sz="2000" dirty="0">
                <a:solidFill>
                  <a:srgbClr val="317ABE"/>
                </a:solidFill>
                <a:latin typeface="Articulate Narrow" panose="02000506040000020004" pitchFamily="2" charset="0"/>
              </a:rPr>
              <a:t>M’agrada,</a:t>
            </a:r>
            <a:r>
              <a:rPr lang="ca-ES" sz="2000" dirty="0">
                <a:latin typeface="Articulate Narrow" panose="02000506040000020004" pitchFamily="2" charset="0"/>
              </a:rPr>
              <a:t> per utilitzar-la als </a:t>
            </a:r>
            <a:r>
              <a:rPr lang="ca-ES" sz="2000" b="1" dirty="0">
                <a:solidFill>
                  <a:srgbClr val="317ABE"/>
                </a:solidFill>
                <a:latin typeface="Articulate Narrow" panose="02000506040000020004" pitchFamily="2" charset="0"/>
              </a:rPr>
              <a:t>fòrums</a:t>
            </a:r>
            <a:r>
              <a:rPr lang="ca-ES" sz="2000" dirty="0">
                <a:solidFill>
                  <a:srgbClr val="317ABE"/>
                </a:solidFill>
                <a:latin typeface="Articulate Narrow" panose="02000506040000020004" pitchFamily="2" charset="0"/>
              </a:rPr>
              <a:t> </a:t>
            </a:r>
            <a:r>
              <a:rPr lang="ca-ES" sz="2000" dirty="0">
                <a:latin typeface="Articulate Narrow" panose="02000506040000020004" pitchFamily="2" charset="0"/>
              </a:rPr>
              <a:t>i,</a:t>
            </a:r>
            <a:r>
              <a:rPr lang="ca-ES" sz="2000" i="1" dirty="0">
                <a:latin typeface="Articulate Narrow" panose="02000506040000020004" pitchFamily="2" charset="0"/>
              </a:rPr>
              <a:t> </a:t>
            </a:r>
            <a:r>
              <a:rPr lang="ca-ES" sz="2000" dirty="0">
                <a:latin typeface="Articulate Narrow" panose="02000506040000020004" pitchFamily="2" charset="0"/>
              </a:rPr>
              <a:t>d’aquesta manera, imitar la funcionalitat de les xarxes socials. </a:t>
            </a:r>
            <a:endParaRPr lang="es-ES" sz="2000" dirty="0">
              <a:latin typeface="Articulate Narrow" panose="02000506040000020004" pitchFamily="2" charset="0"/>
            </a:endParaRPr>
          </a:p>
        </p:txBody>
      </p:sp>
      <p:pic>
        <p:nvPicPr>
          <p:cNvPr id="7" name="Imatge 15"/>
          <p:cNvPicPr/>
          <p:nvPr/>
        </p:nvPicPr>
        <p:blipFill>
          <a:blip r:embed="rId2">
            <a:extLst>
              <a:ext uri="{28A0092B-C50C-407E-A947-70E740481C1C}">
                <a14:useLocalDpi xmlns:a14="http://schemas.microsoft.com/office/drawing/2010/main" val="0"/>
              </a:ext>
            </a:extLst>
          </a:blip>
          <a:stretch>
            <a:fillRect/>
          </a:stretch>
        </p:blipFill>
        <p:spPr>
          <a:xfrm>
            <a:off x="3456240" y="3384078"/>
            <a:ext cx="5355720" cy="2042299"/>
          </a:xfrm>
          <a:prstGeom prst="rect">
            <a:avLst/>
          </a:prstGeom>
          <a:ln>
            <a:solidFill>
              <a:schemeClr val="bg1">
                <a:lumMod val="85000"/>
              </a:schemeClr>
            </a:solidFill>
          </a:ln>
        </p:spPr>
      </p:pic>
    </p:spTree>
    <p:extLst>
      <p:ext uri="{BB962C8B-B14F-4D97-AF65-F5344CB8AC3E}">
        <p14:creationId xmlns:p14="http://schemas.microsoft.com/office/powerpoint/2010/main" val="1790465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36964" y="1352532"/>
            <a:ext cx="3411127" cy="584775"/>
          </a:xfrm>
          <a:prstGeom prst="rect">
            <a:avLst/>
          </a:prstGeom>
        </p:spPr>
        <p:txBody>
          <a:bodyPr wrap="none">
            <a:spAutoFit/>
          </a:bodyPr>
          <a:lstStyle/>
          <a:p>
            <a:pPr algn="ctr">
              <a:spcAft>
                <a:spcPts val="0"/>
              </a:spcAft>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Seguiment de l’activitat</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10" name="CuadroTexto 9"/>
          <p:cNvSpPr txBox="1"/>
          <p:nvPr/>
        </p:nvSpPr>
        <p:spPr>
          <a:xfrm>
            <a:off x="836964" y="2370610"/>
            <a:ext cx="10643836" cy="3046988"/>
          </a:xfrm>
          <a:prstGeom prst="rect">
            <a:avLst/>
          </a:prstGeom>
          <a:noFill/>
        </p:spPr>
        <p:txBody>
          <a:bodyPr wrap="square" rtlCol="0">
            <a:spAutoFit/>
          </a:bodyPr>
          <a:lstStyle/>
          <a:p>
            <a:pPr algn="just"/>
            <a:r>
              <a:rPr lang="ca-ES" sz="2400" dirty="0">
                <a:latin typeface="Articulate Narrow" panose="02000506040000020004" pitchFamily="2" charset="0"/>
              </a:rPr>
              <a:t>El docent pot moure els </a:t>
            </a:r>
            <a:r>
              <a:rPr lang="ca-ES" sz="2400" b="1" dirty="0">
                <a:solidFill>
                  <a:srgbClr val="317ABE"/>
                </a:solidFill>
                <a:latin typeface="Articulate Narrow" panose="02000506040000020004" pitchFamily="2" charset="0"/>
              </a:rPr>
              <a:t>temes</a:t>
            </a:r>
            <a:r>
              <a:rPr lang="ca-ES" sz="2400" i="1" dirty="0">
                <a:latin typeface="Articulate Narrow" panose="02000506040000020004" pitchFamily="2" charset="0"/>
              </a:rPr>
              <a:t> </a:t>
            </a:r>
            <a:r>
              <a:rPr lang="ca-ES" sz="2400" dirty="0">
                <a:latin typeface="Articulate Narrow" panose="02000506040000020004" pitchFamily="2" charset="0"/>
              </a:rPr>
              <a:t>d’un fòrum a qualsevol altre fòrum del mateix curs, simplement seleccionant al desplegable el fòrum</a:t>
            </a:r>
            <a:r>
              <a:rPr lang="ca-ES" sz="2400" i="1" dirty="0">
                <a:latin typeface="Articulate Narrow" panose="02000506040000020004" pitchFamily="2" charset="0"/>
              </a:rPr>
              <a:t> </a:t>
            </a:r>
            <a:r>
              <a:rPr lang="ca-ES" sz="2400" dirty="0">
                <a:latin typeface="Articulate Narrow" panose="02000506040000020004" pitchFamily="2" charset="0"/>
              </a:rPr>
              <a:t>al qual se’l vol endur i clicant a </a:t>
            </a:r>
            <a:r>
              <a:rPr lang="ca-ES" sz="2400" dirty="0">
                <a:solidFill>
                  <a:srgbClr val="317ABE"/>
                </a:solidFill>
                <a:latin typeface="Articulate Narrow" panose="02000506040000020004" pitchFamily="2" charset="0"/>
              </a:rPr>
              <a:t>Mou. </a:t>
            </a:r>
            <a:r>
              <a:rPr lang="ca-ES" sz="2400" dirty="0">
                <a:latin typeface="Articulate Narrow" panose="02000506040000020004" pitchFamily="2" charset="0"/>
              </a:rPr>
              <a:t>D’aquesta manera, si un debat no és al fòrum</a:t>
            </a:r>
            <a:r>
              <a:rPr lang="ca-ES" sz="2400" i="1" dirty="0">
                <a:latin typeface="Articulate Narrow" panose="02000506040000020004" pitchFamily="2" charset="0"/>
              </a:rPr>
              <a:t> </a:t>
            </a:r>
            <a:r>
              <a:rPr lang="ca-ES" sz="2400" dirty="0">
                <a:latin typeface="Articulate Narrow" panose="02000506040000020004" pitchFamily="2" charset="0"/>
              </a:rPr>
              <a:t>que li correspon, es desplaça al lloc correcte i així es manté la unitat temàtica de cada fòrum.</a:t>
            </a:r>
            <a:endParaRPr lang="es-ES" sz="2400" b="1" dirty="0">
              <a:latin typeface="Articulate Narrow" panose="02000506040000020004" pitchFamily="2" charset="0"/>
            </a:endParaRPr>
          </a:p>
          <a:p>
            <a:pPr algn="just"/>
            <a:r>
              <a:rPr lang="ca-ES" sz="2400" dirty="0">
                <a:latin typeface="Articulate Narrow" panose="02000506040000020004" pitchFamily="2" charset="0"/>
              </a:rPr>
              <a:t> </a:t>
            </a:r>
            <a:endParaRPr lang="es-ES" sz="2400" b="1" dirty="0">
              <a:latin typeface="Articulate Narrow" panose="02000506040000020004" pitchFamily="2" charset="0"/>
            </a:endParaRPr>
          </a:p>
          <a:p>
            <a:pPr algn="just"/>
            <a:r>
              <a:rPr lang="ca-ES" sz="2400" dirty="0">
                <a:latin typeface="Articulate Narrow" panose="02000506040000020004" pitchFamily="2" charset="0"/>
              </a:rPr>
              <a:t>També es pot partir un debat i agafar-ne únicament una part: cal entrar al missatge i clicar a </a:t>
            </a:r>
            <a:r>
              <a:rPr lang="ca-ES" sz="2400" dirty="0">
                <a:solidFill>
                  <a:srgbClr val="317ABE"/>
                </a:solidFill>
                <a:latin typeface="Articulate Narrow" panose="02000506040000020004" pitchFamily="2" charset="0"/>
              </a:rPr>
              <a:t>Divideix.</a:t>
            </a:r>
            <a:r>
              <a:rPr lang="ca-ES" sz="2400" dirty="0">
                <a:latin typeface="Articulate Narrow" panose="02000506040000020004" pitchFamily="2" charset="0"/>
              </a:rPr>
              <a:t> D’aquesta manera, es crea un tema</a:t>
            </a:r>
            <a:r>
              <a:rPr lang="ca-ES" sz="2400" i="1" dirty="0">
                <a:latin typeface="Articulate Narrow" panose="02000506040000020004" pitchFamily="2" charset="0"/>
              </a:rPr>
              <a:t> </a:t>
            </a:r>
            <a:r>
              <a:rPr lang="ca-ES" sz="2400" dirty="0">
                <a:latin typeface="Articulate Narrow" panose="02000506040000020004" pitchFamily="2" charset="0"/>
              </a:rPr>
              <a:t>nou amb</a:t>
            </a:r>
            <a:r>
              <a:rPr lang="ca-ES" sz="2400" i="1" dirty="0">
                <a:latin typeface="Articulate Narrow" panose="02000506040000020004" pitchFamily="2" charset="0"/>
              </a:rPr>
              <a:t> </a:t>
            </a:r>
            <a:r>
              <a:rPr lang="ca-ES" sz="2400" dirty="0">
                <a:latin typeface="Articulate Narrow" panose="02000506040000020004" pitchFamily="2" charset="0"/>
              </a:rPr>
              <a:t>els missatges escollits (i es pot continuar debatent</a:t>
            </a:r>
            <a:r>
              <a:rPr lang="ca-ES" sz="2400" dirty="0" smtClean="0">
                <a:latin typeface="Articulate Narrow" panose="02000506040000020004" pitchFamily="2" charset="0"/>
              </a:rPr>
              <a:t>).</a:t>
            </a:r>
            <a:endParaRPr lang="es-ES" sz="2400" b="1" dirty="0">
              <a:latin typeface="Articulate Narrow" panose="02000506040000020004" pitchFamily="2" charset="0"/>
            </a:endParaRPr>
          </a:p>
        </p:txBody>
      </p:sp>
    </p:spTree>
    <p:extLst>
      <p:ext uri="{BB962C8B-B14F-4D97-AF65-F5344CB8AC3E}">
        <p14:creationId xmlns:p14="http://schemas.microsoft.com/office/powerpoint/2010/main" val="181641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7237" y="1240531"/>
            <a:ext cx="2614114" cy="523220"/>
          </a:xfrm>
          <a:prstGeom prst="rect">
            <a:avLst/>
          </a:prstGeom>
        </p:spPr>
        <p:txBody>
          <a:bodyPr wrap="none">
            <a:spAutoFit/>
          </a:bodyPr>
          <a:lstStyle/>
          <a:p>
            <a:pPr marL="244475" lvl="0">
              <a:spcBef>
                <a:spcPts val="360"/>
              </a:spcBef>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Per a què serveix?</a:t>
            </a:r>
            <a:endParaRPr lang="es-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877694" y="1983935"/>
            <a:ext cx="3514001" cy="2677656"/>
          </a:xfrm>
          <a:prstGeom prst="rect">
            <a:avLst/>
          </a:prstGeom>
          <a:noFill/>
        </p:spPr>
        <p:txBody>
          <a:bodyPr wrap="square" rtlCol="0">
            <a:spAutoFit/>
          </a:bodyPr>
          <a:lstStyle/>
          <a:p>
            <a:r>
              <a:rPr lang="ca-ES" sz="2400" dirty="0" smtClean="0">
                <a:latin typeface="Articulate Narrow" panose="02000506040000020004" pitchFamily="2" charset="0"/>
              </a:rPr>
              <a:t>El </a:t>
            </a:r>
            <a:r>
              <a:rPr lang="ca-ES" sz="2400" dirty="0">
                <a:solidFill>
                  <a:srgbClr val="317ABE"/>
                </a:solidFill>
                <a:latin typeface="Articulate Narrow" panose="02000506040000020004" pitchFamily="2" charset="0"/>
              </a:rPr>
              <a:t>Fòrum</a:t>
            </a:r>
            <a:r>
              <a:rPr lang="ca-ES" sz="2400" i="1" dirty="0">
                <a:latin typeface="Articulate Narrow" panose="02000506040000020004" pitchFamily="2" charset="0"/>
              </a:rPr>
              <a:t> </a:t>
            </a:r>
            <a:r>
              <a:rPr lang="ca-ES" sz="2400" dirty="0">
                <a:latin typeface="Articulate Narrow" panose="02000506040000020004" pitchFamily="2" charset="0"/>
              </a:rPr>
              <a:t>és</a:t>
            </a:r>
            <a:r>
              <a:rPr lang="ca-ES" sz="2400" i="1" dirty="0">
                <a:latin typeface="Articulate Narrow" panose="02000506040000020004" pitchFamily="2" charset="0"/>
              </a:rPr>
              <a:t> </a:t>
            </a:r>
            <a:r>
              <a:rPr lang="ca-ES" sz="2400" dirty="0">
                <a:latin typeface="Articulate Narrow" panose="02000506040000020004" pitchFamily="2" charset="0"/>
              </a:rPr>
              <a:t>una eina de comunicació i treball. Es pot veure com una pissarra on docents i alumnes poden introduir missatges i respondre-hi, i crear així fils de conversa.</a:t>
            </a:r>
            <a:endParaRPr lang="es-ES" sz="2400" dirty="0">
              <a:latin typeface="Articulate Narrow" panose="02000506040000020004" pitchFamily="2" charset="0"/>
            </a:endParaRPr>
          </a:p>
        </p:txBody>
      </p:sp>
      <p:pic>
        <p:nvPicPr>
          <p:cNvPr id="4" name="Imatge 9"/>
          <p:cNvPicPr/>
          <p:nvPr/>
        </p:nvPicPr>
        <p:blipFill>
          <a:blip r:embed="rId2">
            <a:extLst>
              <a:ext uri="{28A0092B-C50C-407E-A947-70E740481C1C}">
                <a14:useLocalDpi xmlns:a14="http://schemas.microsoft.com/office/drawing/2010/main" val="0"/>
              </a:ext>
            </a:extLst>
          </a:blip>
          <a:stretch>
            <a:fillRect/>
          </a:stretch>
        </p:blipFill>
        <p:spPr>
          <a:xfrm>
            <a:off x="6004085" y="2300479"/>
            <a:ext cx="5541645" cy="3013075"/>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5" name="Rectángulo 4"/>
          <p:cNvSpPr/>
          <p:nvPr/>
        </p:nvSpPr>
        <p:spPr>
          <a:xfrm>
            <a:off x="6783881" y="5458055"/>
            <a:ext cx="3982052" cy="400110"/>
          </a:xfrm>
          <a:prstGeom prst="rect">
            <a:avLst/>
          </a:prstGeom>
        </p:spPr>
        <p:txBody>
          <a:bodyPr wrap="square">
            <a:spAutoFit/>
          </a:bodyPr>
          <a:lstStyle/>
          <a:p>
            <a:r>
              <a:rPr lang="ca-ES" sz="2000" dirty="0">
                <a:latin typeface="Articulate Narrow" panose="02000506040000020004" pitchFamily="2" charset="0"/>
              </a:rPr>
              <a:t>Exemple de fòrum a Moodle</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009615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6"/>
          <p:cNvPicPr/>
          <p:nvPr/>
        </p:nvPicPr>
        <p:blipFill>
          <a:blip r:embed="rId2">
            <a:extLst>
              <a:ext uri="{28A0092B-C50C-407E-A947-70E740481C1C}">
                <a14:useLocalDpi xmlns:a14="http://schemas.microsoft.com/office/drawing/2010/main" val="0"/>
              </a:ext>
            </a:extLst>
          </a:blip>
          <a:stretch>
            <a:fillRect/>
          </a:stretch>
        </p:blipFill>
        <p:spPr>
          <a:xfrm>
            <a:off x="2486977" y="1039912"/>
            <a:ext cx="6682423" cy="4468912"/>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4" name="Rectángulo 3"/>
          <p:cNvSpPr/>
          <p:nvPr/>
        </p:nvSpPr>
        <p:spPr>
          <a:xfrm>
            <a:off x="4072739" y="5725797"/>
            <a:ext cx="3510898" cy="461665"/>
          </a:xfrm>
          <a:prstGeom prst="rect">
            <a:avLst/>
          </a:prstGeom>
        </p:spPr>
        <p:txBody>
          <a:bodyPr wrap="none">
            <a:spAutoFit/>
          </a:bodyPr>
          <a:lstStyle/>
          <a:p>
            <a:pPr lvl="0"/>
            <a:r>
              <a:rPr lang="ca-ES" sz="2400" dirty="0">
                <a:latin typeface="Articulate Narrow" panose="02000506040000020004" pitchFamily="2" charset="0"/>
              </a:rPr>
              <a:t>Gestió de missatges i debats</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880846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05077" y="3351311"/>
            <a:ext cx="3404137" cy="584775"/>
          </a:xfrm>
          <a:prstGeom prst="rect">
            <a:avLst/>
          </a:prstGeom>
        </p:spPr>
        <p:txBody>
          <a:bodyPr wrap="none">
            <a:spAutoFit/>
          </a:bodyPr>
          <a:lstStyle/>
          <a:p>
            <a:pPr marL="244475" lvl="0">
              <a:spcBef>
                <a:spcPts val="360"/>
              </a:spcBef>
            </a:pPr>
            <a:r>
              <a:rPr lang="ca-ES" sz="3200" b="1" dirty="0">
                <a:solidFill>
                  <a:srgbClr val="557A9A"/>
                </a:solidFill>
                <a:latin typeface="Bebas Neue Bold"/>
                <a:ea typeface="Trebuchet MS" panose="020B0603020202020204" pitchFamily="34" charset="0"/>
              </a:rPr>
              <a:t>Pe</a:t>
            </a:r>
            <a:r>
              <a:rPr lang="ca-ES" sz="3200" b="1" spc="-5" dirty="0">
                <a:solidFill>
                  <a:srgbClr val="557A9A"/>
                </a:solidFill>
                <a:latin typeface="Bebas Neue Bold"/>
                <a:ea typeface="Trebuchet MS" panose="020B0603020202020204" pitchFamily="34" charset="0"/>
              </a:rPr>
              <a:t>r </a:t>
            </a:r>
            <a:r>
              <a:rPr lang="ca-ES" sz="3200" b="1" dirty="0">
                <a:solidFill>
                  <a:srgbClr val="557A9A"/>
                </a:solidFill>
                <a:latin typeface="Bebas Neue Bold"/>
                <a:ea typeface="Trebuchet MS" panose="020B0603020202020204" pitchFamily="34" charset="0"/>
              </a:rPr>
              <a:t>a </a:t>
            </a:r>
            <a:r>
              <a:rPr lang="ca-ES" sz="3200" b="1" spc="5" dirty="0">
                <a:solidFill>
                  <a:srgbClr val="557A9A"/>
                </a:solidFill>
                <a:latin typeface="Bebas Neue Bold"/>
                <a:ea typeface="Trebuchet MS" panose="020B0603020202020204" pitchFamily="34" charset="0"/>
              </a:rPr>
              <a:t>q</a:t>
            </a:r>
            <a:r>
              <a:rPr lang="ca-ES" sz="3200" b="1" spc="-5" dirty="0">
                <a:solidFill>
                  <a:srgbClr val="557A9A"/>
                </a:solidFill>
                <a:latin typeface="Bebas Neue Bold"/>
                <a:ea typeface="Trebuchet MS" panose="020B0603020202020204" pitchFamily="34" charset="0"/>
              </a:rPr>
              <a:t>u</a:t>
            </a:r>
            <a:r>
              <a:rPr lang="ca-ES" sz="3200" b="1" dirty="0">
                <a:solidFill>
                  <a:srgbClr val="557A9A"/>
                </a:solidFill>
                <a:latin typeface="Bebas Neue Bold"/>
                <a:ea typeface="Trebuchet MS" panose="020B0603020202020204" pitchFamily="34" charset="0"/>
              </a:rPr>
              <a:t>è</a:t>
            </a:r>
            <a:r>
              <a:rPr lang="ca-ES" sz="3200" b="1" spc="-10" dirty="0">
                <a:solidFill>
                  <a:srgbClr val="557A9A"/>
                </a:solidFill>
                <a:latin typeface="Bebas Neue Bold"/>
                <a:ea typeface="Trebuchet MS" panose="020B0603020202020204" pitchFamily="34" charset="0"/>
              </a:rPr>
              <a:t> </a:t>
            </a:r>
            <a:r>
              <a:rPr lang="ca-ES" sz="3200" b="1" dirty="0">
                <a:solidFill>
                  <a:srgbClr val="557A9A"/>
                </a:solidFill>
                <a:latin typeface="Bebas Neue Bold"/>
                <a:ea typeface="Trebuchet MS" panose="020B0603020202020204" pitchFamily="34" charset="0"/>
              </a:rPr>
              <a:t>serveix?</a:t>
            </a:r>
            <a:endParaRPr lang="es-ES" sz="3200" b="1" dirty="0">
              <a:solidFill>
                <a:srgbClr val="557A9A"/>
              </a:solidFill>
              <a:latin typeface="Bebas Neue Bold"/>
              <a:ea typeface="Trebuchet MS" panose="020B0603020202020204" pitchFamily="34" charset="0"/>
            </a:endParaRPr>
          </a:p>
        </p:txBody>
      </p:sp>
      <p:sp>
        <p:nvSpPr>
          <p:cNvPr id="3" name="CuadroTexto 2"/>
          <p:cNvSpPr txBox="1"/>
          <p:nvPr/>
        </p:nvSpPr>
        <p:spPr>
          <a:xfrm>
            <a:off x="5861846" y="2012483"/>
            <a:ext cx="5981341" cy="400110"/>
          </a:xfrm>
          <a:prstGeom prst="rect">
            <a:avLst/>
          </a:prstGeom>
          <a:noFill/>
        </p:spPr>
        <p:txBody>
          <a:bodyPr wrap="square" rtlCol="0">
            <a:spAutoFit/>
          </a:bodyPr>
          <a:lstStyle/>
          <a:p>
            <a:pPr algn="just"/>
            <a:r>
              <a:rPr lang="ca-ES" sz="2000" dirty="0" smtClean="0">
                <a:latin typeface="Articulate Narrow" panose="02000506040000020004" pitchFamily="2" charset="0"/>
              </a:rPr>
              <a:t>        </a:t>
            </a:r>
            <a:endParaRPr lang="es-ES" sz="3200" dirty="0">
              <a:latin typeface="Articulate Narrow" panose="02000506040000020004" pitchFamily="2" charset="0"/>
            </a:endParaRPr>
          </a:p>
        </p:txBody>
      </p:sp>
      <p:sp>
        <p:nvSpPr>
          <p:cNvPr id="4" name="Rectángulo 3"/>
          <p:cNvSpPr/>
          <p:nvPr/>
        </p:nvSpPr>
        <p:spPr>
          <a:xfrm>
            <a:off x="6560718" y="2012483"/>
            <a:ext cx="4064352" cy="3847207"/>
          </a:xfrm>
          <a:prstGeom prst="rect">
            <a:avLst/>
          </a:prstGeom>
        </p:spPr>
        <p:txBody>
          <a:bodyPr wrap="square">
            <a:spAutoFit/>
          </a:bodyPr>
          <a:lstStyle/>
          <a:p>
            <a:pPr algn="just"/>
            <a:r>
              <a:rPr lang="ca-ES" sz="2400" dirty="0">
                <a:latin typeface="Articulate Narrow" panose="02000506040000020004" pitchFamily="2" charset="0"/>
              </a:rPr>
              <a:t>El </a:t>
            </a:r>
            <a:r>
              <a:rPr lang="ca-ES" sz="2400" dirty="0">
                <a:solidFill>
                  <a:srgbClr val="317ABE"/>
                </a:solidFill>
                <a:latin typeface="Articulate Narrow" panose="02000506040000020004" pitchFamily="2" charset="0"/>
              </a:rPr>
              <a:t>Fòrum d’avisos i noticies </a:t>
            </a:r>
            <a:r>
              <a:rPr lang="ca-ES" sz="2400" dirty="0">
                <a:latin typeface="Articulate Narrow" panose="02000506040000020004" pitchFamily="2" charset="0"/>
              </a:rPr>
              <a:t>es</a:t>
            </a:r>
            <a:r>
              <a:rPr lang="ca-ES" sz="2400" i="1" dirty="0">
                <a:latin typeface="Articulate Narrow" panose="02000506040000020004" pitchFamily="2" charset="0"/>
              </a:rPr>
              <a:t> </a:t>
            </a:r>
            <a:r>
              <a:rPr lang="ca-ES" sz="2400" dirty="0">
                <a:latin typeface="Articulate Narrow" panose="02000506040000020004" pitchFamily="2" charset="0"/>
              </a:rPr>
              <a:t>fa servir com una taula d’anuncis, ja que es tracta d’un tipus de fòrum</a:t>
            </a:r>
            <a:r>
              <a:rPr lang="ca-ES" sz="2400" i="1" dirty="0">
                <a:latin typeface="Articulate Narrow" panose="02000506040000020004" pitchFamily="2" charset="0"/>
              </a:rPr>
              <a:t> </a:t>
            </a:r>
            <a:r>
              <a:rPr lang="ca-ES" sz="2400" dirty="0">
                <a:latin typeface="Articulate Narrow" panose="02000506040000020004" pitchFamily="2" charset="0"/>
              </a:rPr>
              <a:t>especial, per enviar notificacions importants de l’assignatura. Tots els missatges que s’hi publiquen arriben automàticament al correu electrònic de tots els participants de l’assignatura.</a:t>
            </a:r>
            <a:endParaRPr lang="es-ES" sz="2400" dirty="0">
              <a:latin typeface="Articulate Narrow" panose="02000506040000020004" pitchFamily="2" charset="0"/>
            </a:endParaRPr>
          </a:p>
          <a:p>
            <a:endParaRPr lang="es-ES" sz="2800" dirty="0">
              <a:latin typeface="Articulate Narrow" panose="02000506040000020004" pitchFamily="2" charset="0"/>
            </a:endParaRPr>
          </a:p>
        </p:txBody>
      </p:sp>
    </p:spTree>
    <p:extLst>
      <p:ext uri="{BB962C8B-B14F-4D97-AF65-F5344CB8AC3E}">
        <p14:creationId xmlns:p14="http://schemas.microsoft.com/office/powerpoint/2010/main" val="3686539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tge 17"/>
          <p:cNvPicPr/>
          <p:nvPr/>
        </p:nvPicPr>
        <p:blipFill>
          <a:blip r:embed="rId2">
            <a:extLst>
              <a:ext uri="{28A0092B-C50C-407E-A947-70E740481C1C}">
                <a14:useLocalDpi xmlns:a14="http://schemas.microsoft.com/office/drawing/2010/main" val="0"/>
              </a:ext>
            </a:extLst>
          </a:blip>
          <a:stretch>
            <a:fillRect/>
          </a:stretch>
        </p:blipFill>
        <p:spPr>
          <a:xfrm>
            <a:off x="726180" y="1483182"/>
            <a:ext cx="5301132" cy="3320638"/>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2" name="Rectángulo 1"/>
          <p:cNvSpPr/>
          <p:nvPr/>
        </p:nvSpPr>
        <p:spPr>
          <a:xfrm>
            <a:off x="2179143" y="5150408"/>
            <a:ext cx="2395207" cy="307777"/>
          </a:xfrm>
          <a:prstGeom prst="rect">
            <a:avLst/>
          </a:prstGeom>
        </p:spPr>
        <p:txBody>
          <a:bodyPr wrap="none">
            <a:spAutoFit/>
          </a:bodyPr>
          <a:lstStyle/>
          <a:p>
            <a:r>
              <a:rPr lang="ca-ES" sz="1400" i="1" dirty="0">
                <a:solidFill>
                  <a:srgbClr val="317ABE"/>
                </a:solidFill>
                <a:latin typeface="Bebas Neue Bold"/>
              </a:rPr>
              <a:t>Accés al Fòrum d’avisos i noticies</a:t>
            </a:r>
            <a:endParaRPr lang="es-ES" sz="1400" dirty="0">
              <a:solidFill>
                <a:srgbClr val="317ABE"/>
              </a:solidFill>
              <a:latin typeface="Bebas Neue Bold"/>
            </a:endParaRPr>
          </a:p>
        </p:txBody>
      </p:sp>
      <p:sp>
        <p:nvSpPr>
          <p:cNvPr id="6" name="CuadroTexto 5"/>
          <p:cNvSpPr txBox="1"/>
          <p:nvPr/>
        </p:nvSpPr>
        <p:spPr>
          <a:xfrm>
            <a:off x="6761408" y="1390918"/>
            <a:ext cx="4713668" cy="4062651"/>
          </a:xfrm>
          <a:prstGeom prst="rect">
            <a:avLst/>
          </a:prstGeom>
          <a:noFill/>
        </p:spPr>
        <p:txBody>
          <a:bodyPr wrap="square" rtlCol="0">
            <a:spAutoFit/>
          </a:bodyPr>
          <a:lstStyle/>
          <a:p>
            <a:pPr algn="just"/>
            <a:r>
              <a:rPr lang="ca-ES" sz="2400" dirty="0">
                <a:latin typeface="Articulate Narrow" panose="02000506040000020004" pitchFamily="2" charset="0"/>
              </a:rPr>
              <a:t>Aquest fòrum té les característiques següents:</a:t>
            </a:r>
            <a:endParaRPr lang="es-ES" sz="2400" dirty="0">
              <a:latin typeface="Articulate Narrow" panose="02000506040000020004" pitchFamily="2" charset="0"/>
            </a:endParaRPr>
          </a:p>
          <a:p>
            <a:pPr lvl="1" algn="just">
              <a:buClr>
                <a:srgbClr val="317ABE"/>
              </a:buClr>
            </a:pPr>
            <a:r>
              <a:rPr lang="ca-ES" sz="2400" dirty="0">
                <a:latin typeface="Articulate Narrow" panose="02000506040000020004" pitchFamily="2" charset="0"/>
              </a:rPr>
              <a:t>Es crea automàticament en cada curs i s’ubica al començament del </a:t>
            </a:r>
            <a:r>
              <a:rPr lang="ca-ES" sz="2400" dirty="0">
                <a:solidFill>
                  <a:srgbClr val="317ABE"/>
                </a:solidFill>
                <a:latin typeface="Articulate Narrow" panose="02000506040000020004" pitchFamily="2" charset="0"/>
              </a:rPr>
              <a:t>Diagrama de temes</a:t>
            </a:r>
            <a:r>
              <a:rPr lang="ca-ES" sz="2400" i="1" dirty="0">
                <a:latin typeface="Articulate Narrow" panose="02000506040000020004" pitchFamily="2" charset="0"/>
              </a:rPr>
              <a:t>. </a:t>
            </a:r>
            <a:r>
              <a:rPr lang="ca-ES" sz="2400" dirty="0">
                <a:latin typeface="Articulate Narrow" panose="02000506040000020004" pitchFamily="2" charset="0"/>
              </a:rPr>
              <a:t>No es poden crear més fòrums</a:t>
            </a:r>
            <a:r>
              <a:rPr lang="ca-ES" sz="2400" i="1" dirty="0">
                <a:latin typeface="Articulate Narrow" panose="02000506040000020004" pitchFamily="2" charset="0"/>
              </a:rPr>
              <a:t> </a:t>
            </a:r>
            <a:r>
              <a:rPr lang="ca-ES" sz="2400" dirty="0">
                <a:latin typeface="Articulate Narrow" panose="02000506040000020004" pitchFamily="2" charset="0"/>
              </a:rPr>
              <a:t>d’aquesta mena.</a:t>
            </a:r>
            <a:endParaRPr lang="es-ES" sz="2400" dirty="0">
              <a:latin typeface="Articulate Narrow" panose="02000506040000020004" pitchFamily="2" charset="0"/>
            </a:endParaRPr>
          </a:p>
          <a:p>
            <a:pPr lvl="1" algn="just">
              <a:buClr>
                <a:srgbClr val="317ABE"/>
              </a:buClr>
            </a:pPr>
            <a:r>
              <a:rPr lang="ca-ES" sz="2400" dirty="0">
                <a:latin typeface="Articulate Narrow" panose="02000506040000020004" pitchFamily="2" charset="0"/>
              </a:rPr>
              <a:t>Tots els participants hi estan subscrits i no poden modificar aquesta opció.</a:t>
            </a:r>
            <a:endParaRPr lang="es-ES" sz="2400" dirty="0">
              <a:latin typeface="Articulate Narrow" panose="02000506040000020004" pitchFamily="2" charset="0"/>
            </a:endParaRPr>
          </a:p>
          <a:p>
            <a:pPr lvl="1" algn="just">
              <a:buClr>
                <a:srgbClr val="317ABE"/>
              </a:buClr>
            </a:pPr>
            <a:r>
              <a:rPr lang="ca-ES" sz="2400" dirty="0">
                <a:latin typeface="Articulate Narrow" panose="02000506040000020004" pitchFamily="2" charset="0"/>
              </a:rPr>
              <a:t>Els estudiants no hi poden escriure.</a:t>
            </a:r>
            <a:endParaRPr lang="es-ES" sz="2400" dirty="0">
              <a:latin typeface="Articulate Narrow" panose="02000506040000020004" pitchFamily="2" charset="0"/>
            </a:endParaRPr>
          </a:p>
          <a:p>
            <a:endParaRPr lang="ca-ES" dirty="0"/>
          </a:p>
        </p:txBody>
      </p:sp>
      <p:sp>
        <p:nvSpPr>
          <p:cNvPr id="11" name="Rectangle 9"/>
          <p:cNvSpPr/>
          <p:nvPr/>
        </p:nvSpPr>
        <p:spPr>
          <a:xfrm>
            <a:off x="6815164" y="228845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angle 9"/>
          <p:cNvSpPr/>
          <p:nvPr/>
        </p:nvSpPr>
        <p:spPr>
          <a:xfrm>
            <a:off x="6815164" y="371267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3" name="Rectangle 9"/>
          <p:cNvSpPr/>
          <p:nvPr/>
        </p:nvSpPr>
        <p:spPr>
          <a:xfrm>
            <a:off x="6819029" y="480382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596082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619933" y="1342107"/>
            <a:ext cx="5957537" cy="2677656"/>
          </a:xfrm>
          <a:prstGeom prst="rect">
            <a:avLst/>
          </a:prstGeom>
          <a:noFill/>
        </p:spPr>
        <p:txBody>
          <a:bodyPr wrap="square" rtlCol="0">
            <a:spAutoFit/>
          </a:bodyPr>
          <a:lstStyle/>
          <a:p>
            <a:pPr lvl="1" algn="just">
              <a:buClr>
                <a:srgbClr val="317ABE"/>
              </a:buClr>
            </a:pPr>
            <a:r>
              <a:rPr lang="ca-ES" sz="2400" dirty="0" smtClean="0">
                <a:latin typeface="Articulate Narrow" panose="02000506040000020004" pitchFamily="2" charset="0"/>
              </a:rPr>
              <a:t>Està </a:t>
            </a:r>
            <a:r>
              <a:rPr lang="ca-ES" sz="2400" dirty="0">
                <a:latin typeface="Articulate Narrow" panose="02000506040000020004" pitchFamily="2" charset="0"/>
              </a:rPr>
              <a:t>connectat al bloc lateral </a:t>
            </a:r>
            <a:r>
              <a:rPr lang="ca-ES" sz="2400" dirty="0">
                <a:solidFill>
                  <a:srgbClr val="317ABE"/>
                </a:solidFill>
                <a:latin typeface="Articulate Narrow" panose="02000506040000020004" pitchFamily="2" charset="0"/>
              </a:rPr>
              <a:t>General,</a:t>
            </a:r>
            <a:r>
              <a:rPr lang="ca-ES" sz="2400" dirty="0">
                <a:latin typeface="Articulate Narrow" panose="02000506040000020004" pitchFamily="2" charset="0"/>
              </a:rPr>
              <a:t> on</a:t>
            </a:r>
            <a:r>
              <a:rPr lang="ca-ES" sz="2400" i="1" dirty="0">
                <a:latin typeface="Articulate Narrow" panose="02000506040000020004" pitchFamily="2" charset="0"/>
              </a:rPr>
              <a:t> </a:t>
            </a:r>
            <a:r>
              <a:rPr lang="ca-ES" sz="2400" dirty="0">
                <a:latin typeface="Articulate Narrow" panose="02000506040000020004" pitchFamily="2" charset="0"/>
              </a:rPr>
              <a:t>apareixen els últims missatges publicats. Per modificar el nombre de missatges publicats en aquest bloc, aneu a </a:t>
            </a:r>
            <a:r>
              <a:rPr lang="ca-ES" sz="2400" dirty="0">
                <a:solidFill>
                  <a:srgbClr val="317ABE"/>
                </a:solidFill>
                <a:latin typeface="Articulate Narrow" panose="02000506040000020004" pitchFamily="2" charset="0"/>
              </a:rPr>
              <a:t>Administració del curs </a:t>
            </a:r>
            <a:r>
              <a:rPr lang="ca-ES" sz="2400" dirty="0">
                <a:latin typeface="Articulate Narrow" panose="02000506040000020004" pitchFamily="2" charset="0"/>
                <a:sym typeface="Wingdings" panose="05000000000000000000" pitchFamily="2" charset="2"/>
              </a:rPr>
              <a:t></a:t>
            </a:r>
            <a:r>
              <a:rPr lang="ca-ES" sz="2400" dirty="0">
                <a:latin typeface="Articulate Narrow" panose="02000506040000020004" pitchFamily="2" charset="0"/>
              </a:rPr>
              <a:t> </a:t>
            </a:r>
            <a:r>
              <a:rPr lang="ca-ES" sz="2400" dirty="0">
                <a:solidFill>
                  <a:srgbClr val="317ABE"/>
                </a:solidFill>
                <a:latin typeface="Articulate Narrow" panose="02000506040000020004" pitchFamily="2" charset="0"/>
              </a:rPr>
              <a:t>Edita paràmetres </a:t>
            </a:r>
            <a:r>
              <a:rPr lang="ca-ES" sz="2400" dirty="0">
                <a:latin typeface="Articulate Narrow" panose="02000506040000020004" pitchFamily="2" charset="0"/>
                <a:sym typeface="Wingdings" panose="05000000000000000000" pitchFamily="2" charset="2"/>
              </a:rPr>
              <a:t></a:t>
            </a:r>
            <a:r>
              <a:rPr lang="ca-ES" sz="2400" i="1" dirty="0">
                <a:latin typeface="Articulate Narrow" panose="02000506040000020004" pitchFamily="2" charset="0"/>
              </a:rPr>
              <a:t> </a:t>
            </a:r>
            <a:r>
              <a:rPr lang="ca-ES" sz="2400" dirty="0">
                <a:solidFill>
                  <a:srgbClr val="317ABE"/>
                </a:solidFill>
                <a:latin typeface="Articulate Narrow" panose="02000506040000020004" pitchFamily="2" charset="0"/>
              </a:rPr>
              <a:t>Aparença </a:t>
            </a:r>
            <a:r>
              <a:rPr lang="ca-ES" sz="2400" dirty="0">
                <a:latin typeface="Articulate Narrow" panose="02000506040000020004" pitchFamily="2" charset="0"/>
                <a:sym typeface="Wingdings" panose="05000000000000000000" pitchFamily="2" charset="2"/>
              </a:rPr>
              <a:t></a:t>
            </a:r>
            <a:r>
              <a:rPr lang="ca-ES" sz="2400" i="1" dirty="0">
                <a:latin typeface="Articulate Narrow" panose="02000506040000020004" pitchFamily="2" charset="0"/>
              </a:rPr>
              <a:t> </a:t>
            </a:r>
            <a:r>
              <a:rPr lang="ca-ES" sz="2400" b="1" dirty="0">
                <a:solidFill>
                  <a:srgbClr val="317ABE"/>
                </a:solidFill>
                <a:latin typeface="Articulate Narrow" panose="02000506040000020004" pitchFamily="2" charset="0"/>
              </a:rPr>
              <a:t>Noticies per mostrar</a:t>
            </a:r>
            <a:r>
              <a:rPr lang="ca-ES" sz="2400" dirty="0">
                <a:solidFill>
                  <a:srgbClr val="317ABE"/>
                </a:solidFill>
                <a:latin typeface="Articulate Narrow" panose="02000506040000020004" pitchFamily="2" charset="0"/>
              </a:rPr>
              <a:t>i</a:t>
            </a:r>
            <a:r>
              <a:rPr lang="ca-ES" sz="2400" b="1" i="1" dirty="0">
                <a:latin typeface="Articulate Narrow" panose="02000506040000020004" pitchFamily="2" charset="0"/>
              </a:rPr>
              <a:t> </a:t>
            </a:r>
            <a:r>
              <a:rPr lang="ca-ES" sz="2400" dirty="0">
                <a:latin typeface="Articulate Narrow" panose="02000506040000020004" pitchFamily="2" charset="0"/>
              </a:rPr>
              <a:t>trieu la xifra que vulgueu</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7" name="CuadroTexto 6"/>
          <p:cNvSpPr txBox="1"/>
          <p:nvPr/>
        </p:nvSpPr>
        <p:spPr>
          <a:xfrm>
            <a:off x="7353837" y="3400689"/>
            <a:ext cx="4608722" cy="2246769"/>
          </a:xfrm>
          <a:prstGeom prst="rect">
            <a:avLst/>
          </a:prstGeom>
          <a:noFill/>
        </p:spPr>
        <p:txBody>
          <a:bodyPr wrap="square" rtlCol="0">
            <a:spAutoFit/>
          </a:bodyPr>
          <a:lstStyle/>
          <a:p>
            <a:pPr algn="ctr"/>
            <a:r>
              <a:rPr lang="ca-ES" sz="2400" b="1" dirty="0">
                <a:solidFill>
                  <a:srgbClr val="317ABE"/>
                </a:solidFill>
                <a:latin typeface="Bebas Neue Bold" panose="020B0606020202050201"/>
              </a:rPr>
              <a:t>Exemples d’ús</a:t>
            </a:r>
            <a:r>
              <a:rPr lang="ca-ES" sz="2400" b="1" dirty="0" smtClean="0">
                <a:solidFill>
                  <a:srgbClr val="317ABE"/>
                </a:solidFill>
                <a:latin typeface="Bebas Neue Bold" panose="020B0606020202050201"/>
              </a:rPr>
              <a:t>:</a:t>
            </a:r>
            <a:endParaRPr lang="es-ES" sz="2400" dirty="0">
              <a:solidFill>
                <a:srgbClr val="317ABE"/>
              </a:solidFill>
              <a:latin typeface="Bebas Neue Bold" panose="020B0606020202050201"/>
            </a:endParaRPr>
          </a:p>
          <a:p>
            <a:pPr algn="just"/>
            <a:r>
              <a:rPr lang="ca-ES" sz="2400" dirty="0">
                <a:latin typeface="Bebas Neue Bold" panose="020B0606020202050201"/>
              </a:rPr>
              <a:t>Avís de l’inici del període per apuntar-se a pràctiques, modificació de la data d’un examen, canvi d’aula per a un dia concret, etc.</a:t>
            </a:r>
            <a:endParaRPr lang="es-ES" sz="2400" dirty="0">
              <a:latin typeface="Bebas Neue Bold" panose="020B0606020202050201"/>
            </a:endParaRPr>
          </a:p>
          <a:p>
            <a:endParaRPr lang="es-ES" sz="2000" dirty="0">
              <a:latin typeface="Bebas Neue Bold" panose="020B0606020202050201"/>
            </a:endParaRPr>
          </a:p>
        </p:txBody>
      </p:sp>
      <p:sp>
        <p:nvSpPr>
          <p:cNvPr id="11" name="CuadroTexto 10"/>
          <p:cNvSpPr txBox="1"/>
          <p:nvPr/>
        </p:nvSpPr>
        <p:spPr>
          <a:xfrm>
            <a:off x="783494" y="5551461"/>
            <a:ext cx="5227075" cy="461665"/>
          </a:xfrm>
          <a:prstGeom prst="rect">
            <a:avLst/>
          </a:prstGeom>
          <a:noFill/>
        </p:spPr>
        <p:txBody>
          <a:bodyPr wrap="square" rtlCol="0">
            <a:spAutoFit/>
          </a:bodyPr>
          <a:lstStyle/>
          <a:p>
            <a:r>
              <a:rPr lang="ca-ES" sz="2400" dirty="0">
                <a:latin typeface="Articulate Narrow" panose="02000506040000020004" pitchFamily="2" charset="0"/>
              </a:rPr>
              <a:t>Funciona igual que la resta de fòrums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
        <p:nvSpPr>
          <p:cNvPr id="6" name="Rectangle 9"/>
          <p:cNvSpPr/>
          <p:nvPr/>
        </p:nvSpPr>
        <p:spPr>
          <a:xfrm>
            <a:off x="619933" y="145132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646094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0868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734095" y="1712889"/>
            <a:ext cx="10547797" cy="3693319"/>
          </a:xfrm>
          <a:prstGeom prst="rect">
            <a:avLst/>
          </a:prstGeom>
          <a:noFill/>
        </p:spPr>
        <p:txBody>
          <a:bodyPr wrap="square" rtlCol="0">
            <a:spAutoFit/>
          </a:bodyPr>
          <a:lstStyle/>
          <a:p>
            <a:pPr algn="just"/>
            <a:r>
              <a:rPr lang="ca-ES" sz="2400" dirty="0">
                <a:latin typeface="Articulate Narrow" panose="02000506040000020004" pitchFamily="2" charset="0"/>
              </a:rPr>
              <a:t>Per engegar un fil de debat, no cal que tots els participants d’un fòrum</a:t>
            </a:r>
            <a:r>
              <a:rPr lang="ca-ES" sz="2400" i="1" dirty="0">
                <a:latin typeface="Articulate Narrow" panose="02000506040000020004" pitchFamily="2" charset="0"/>
              </a:rPr>
              <a:t> </a:t>
            </a:r>
            <a:r>
              <a:rPr lang="ca-ES" sz="2400" dirty="0">
                <a:latin typeface="Articulate Narrow" panose="02000506040000020004" pitchFamily="2" charset="0"/>
              </a:rPr>
              <a:t>estiguin dins de l’assignatura al mateix temps. Cada intervenció queda registrada al sistema amb el nom de l’autor i la data de publicació.</a:t>
            </a:r>
            <a:endParaRPr lang="es-ES" sz="2400" dirty="0">
              <a:latin typeface="Articulate Narrow" panose="02000506040000020004" pitchFamily="2" charset="0"/>
            </a:endParaRPr>
          </a:p>
          <a:p>
            <a:pPr algn="just"/>
            <a:r>
              <a:rPr lang="ca-ES" sz="2400" dirty="0">
                <a:latin typeface="Articulate Narrow" panose="02000506040000020004" pitchFamily="2" charset="0"/>
              </a:rPr>
              <a:t> </a:t>
            </a:r>
            <a:endParaRPr lang="es-ES" sz="2400" dirty="0">
              <a:latin typeface="Articulate Narrow" panose="02000506040000020004" pitchFamily="2" charset="0"/>
            </a:endParaRPr>
          </a:p>
          <a:p>
            <a:pPr algn="just"/>
            <a:r>
              <a:rPr lang="ca-ES" sz="2400" dirty="0">
                <a:latin typeface="Articulate Narrow" panose="02000506040000020004" pitchFamily="2" charset="0"/>
              </a:rPr>
              <a:t>Moodle permet crear diferents tipus de fòrum, en els quals es poden incloure arxius adjunts. Fins i tot es poden qualificar les intervencions. Hom s’hi pot subscriure i rebre un correu electrònic per cada intervenció. També permet habilitar canals de notícies RSS perquè els usuaris que disposin de lectors de notícies en aquest format coneguin les últimes intervencions sense haver d’entrar al sistema.</a:t>
            </a:r>
            <a:endParaRPr lang="es-ES" sz="2400" dirty="0">
              <a:latin typeface="Articulate Narrow" panose="02000506040000020004" pitchFamily="2" charset="0"/>
            </a:endParaRPr>
          </a:p>
          <a:p>
            <a:endParaRPr lang="ca-ES" dirty="0"/>
          </a:p>
        </p:txBody>
      </p:sp>
      <p:sp>
        <p:nvSpPr>
          <p:cNvPr id="11" name="CuadroTexto 10"/>
          <p:cNvSpPr txBox="1"/>
          <p:nvPr/>
        </p:nvSpPr>
        <p:spPr>
          <a:xfrm>
            <a:off x="3346360" y="5254581"/>
            <a:ext cx="5499279" cy="1477328"/>
          </a:xfrm>
          <a:prstGeom prst="rect">
            <a:avLst/>
          </a:prstGeom>
          <a:noFill/>
        </p:spPr>
        <p:txBody>
          <a:bodyPr wrap="square" rtlCol="0">
            <a:spAutoFit/>
          </a:bodyPr>
          <a:lstStyle/>
          <a:p>
            <a:pPr algn="ctr"/>
            <a:r>
              <a:rPr lang="ca-ES" sz="2400" b="1" dirty="0">
                <a:solidFill>
                  <a:srgbClr val="317ABE"/>
                </a:solidFill>
                <a:latin typeface="Bebas Neue Bold" panose="020B0606020202050201"/>
              </a:rPr>
              <a:t>Exemples </a:t>
            </a:r>
            <a:r>
              <a:rPr lang="ca-ES" sz="2400" b="1" dirty="0" smtClean="0">
                <a:solidFill>
                  <a:srgbClr val="317ABE"/>
                </a:solidFill>
                <a:latin typeface="Bebas Neue Bold" panose="020B0606020202050201"/>
              </a:rPr>
              <a:t>d’ús</a:t>
            </a:r>
            <a:endParaRPr lang="es-ES" sz="2400" dirty="0">
              <a:solidFill>
                <a:srgbClr val="317ABE"/>
              </a:solidFill>
              <a:latin typeface="Bebas Neue Bold" panose="020B0606020202050201"/>
            </a:endParaRPr>
          </a:p>
          <a:p>
            <a:r>
              <a:rPr lang="ca-ES" sz="2400" dirty="0">
                <a:latin typeface="Articulate Narrow" panose="02000506040000020004" pitchFamily="2" charset="0"/>
              </a:rPr>
              <a:t>Resolució de dubtes, debats, treball en grup, exposició de preguntes freqüents (FAQ), etc.</a:t>
            </a:r>
            <a:endParaRPr lang="es-ES" sz="24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1567696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7068" y="1705468"/>
            <a:ext cx="1715983" cy="684803"/>
          </a:xfrm>
          <a:prstGeom prst="rect">
            <a:avLst/>
          </a:prstGeom>
        </p:spPr>
        <p:txBody>
          <a:bodyPr wrap="none">
            <a:spAutoFit/>
          </a:bodyPr>
          <a:lstStyle/>
          <a:p>
            <a:pPr lvl="0" algn="just">
              <a:lnSpc>
                <a:spcPct val="150000"/>
              </a:lnSpc>
              <a:spcBef>
                <a:spcPts val="3000"/>
              </a:spcBef>
              <a:spcAft>
                <a:spcPts val="1800"/>
              </a:spcAft>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Com es crea?</a:t>
            </a:r>
            <a:endParaRPr lang="es-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4775200" y="2163829"/>
            <a:ext cx="7124700" cy="461665"/>
          </a:xfrm>
          <a:prstGeom prst="rect">
            <a:avLst/>
          </a:prstGeom>
          <a:noFill/>
        </p:spPr>
        <p:txBody>
          <a:bodyPr wrap="square" rtlCol="0">
            <a:spAutoFit/>
          </a:bodyPr>
          <a:lstStyle/>
          <a:p>
            <a:pPr marL="457200" lvl="0" indent="-457200" algn="just">
              <a:buClr>
                <a:srgbClr val="317ABE"/>
              </a:buClr>
              <a:buFont typeface="+mj-lt"/>
              <a:buAutoNum type="arabicPeriod"/>
            </a:pPr>
            <a:r>
              <a:rPr lang="ca-ES" sz="2400" dirty="0">
                <a:latin typeface="Articulate Narrow" panose="02000506040000020004" pitchFamily="2" charset="0"/>
              </a:rPr>
              <a:t>Activeu el </a:t>
            </a:r>
            <a:r>
              <a:rPr lang="ca-ES" sz="2400" b="1" dirty="0">
                <a:solidFill>
                  <a:srgbClr val="317ABE"/>
                </a:solidFill>
                <a:latin typeface="Articulate Narrow" panose="02000506040000020004" pitchFamily="2" charset="0"/>
              </a:rPr>
              <a:t>Mode d’edició</a:t>
            </a:r>
            <a:r>
              <a:rPr lang="ca-ES" sz="2400" dirty="0">
                <a:solidFill>
                  <a:srgbClr val="317ABE"/>
                </a:solidFill>
                <a:latin typeface="Articulate Narrow" panose="02000506040000020004" pitchFamily="2" charset="0"/>
              </a:rPr>
              <a:t> </a:t>
            </a:r>
            <a:r>
              <a:rPr lang="ca-ES" sz="2400" dirty="0">
                <a:latin typeface="Articulate Narrow" panose="02000506040000020004" pitchFamily="2" charset="0"/>
              </a:rPr>
              <a:t>del curs.</a:t>
            </a:r>
            <a:endParaRPr lang="es-ES" sz="2400" dirty="0">
              <a:latin typeface="Articulate Narrow" panose="02000506040000020004" pitchFamily="2" charset="0"/>
            </a:endParaRPr>
          </a:p>
        </p:txBody>
      </p:sp>
      <p:sp>
        <p:nvSpPr>
          <p:cNvPr id="4" name="CuadroTexto 3"/>
          <p:cNvSpPr txBox="1"/>
          <p:nvPr/>
        </p:nvSpPr>
        <p:spPr>
          <a:xfrm>
            <a:off x="5480551" y="3104280"/>
            <a:ext cx="5956300" cy="1200329"/>
          </a:xfrm>
          <a:prstGeom prst="rect">
            <a:avLst/>
          </a:prstGeom>
          <a:noFill/>
        </p:spPr>
        <p:txBody>
          <a:bodyPr wrap="square" rtlCol="0">
            <a:spAutoFit/>
          </a:bodyPr>
          <a:lstStyle/>
          <a:p>
            <a:pPr marL="457200" lvl="0" indent="-457200">
              <a:buClr>
                <a:srgbClr val="317ABE"/>
              </a:buClr>
              <a:buFont typeface="+mj-lt"/>
              <a:buAutoNum type="arabicPeriod" startAt="2"/>
            </a:pPr>
            <a:r>
              <a:rPr lang="ca-ES" sz="2400" dirty="0">
                <a:latin typeface="Articulate Narrow" panose="02000506040000020004" pitchFamily="2" charset="0"/>
              </a:rPr>
              <a:t>En el tema que vulgueu, cliqueu a </a:t>
            </a:r>
            <a:r>
              <a:rPr lang="ca-ES" sz="2400" b="1" dirty="0">
                <a:solidFill>
                  <a:srgbClr val="317ABE"/>
                </a:solidFill>
                <a:latin typeface="Articulate Narrow" panose="02000506040000020004" pitchFamily="2" charset="0"/>
              </a:rPr>
              <a:t>Afegeix una activitat o un recurs</a:t>
            </a:r>
            <a:r>
              <a:rPr lang="ca-ES" sz="2400" dirty="0">
                <a:latin typeface="Articulate Narrow" panose="02000506040000020004" pitchFamily="2" charset="0"/>
              </a:rPr>
              <a:t> i</a:t>
            </a:r>
            <a:r>
              <a:rPr lang="ca-ES" sz="2400" b="1" i="1" dirty="0">
                <a:latin typeface="Articulate Narrow" panose="02000506040000020004" pitchFamily="2" charset="0"/>
              </a:rPr>
              <a:t> </a:t>
            </a:r>
            <a:r>
              <a:rPr lang="ca-ES" sz="2400" dirty="0">
                <a:latin typeface="Articulate Narrow" panose="02000506040000020004" pitchFamily="2" charset="0"/>
              </a:rPr>
              <a:t>seleccioneu </a:t>
            </a:r>
            <a:r>
              <a:rPr lang="ca-ES" sz="2400" b="1" dirty="0">
                <a:solidFill>
                  <a:srgbClr val="317ABE"/>
                </a:solidFill>
                <a:latin typeface="Articulate Narrow" panose="02000506040000020004" pitchFamily="2" charset="0"/>
              </a:rPr>
              <a:t>Fòrum</a:t>
            </a:r>
            <a:r>
              <a:rPr lang="ca-ES" sz="2400" dirty="0">
                <a:latin typeface="Articulate Narrow" panose="02000506040000020004" pitchFamily="2" charset="0"/>
              </a:rPr>
              <a:t>.</a:t>
            </a:r>
            <a:endParaRPr lang="es-ES" sz="2400" dirty="0">
              <a:solidFill>
                <a:prstClr val="black"/>
              </a:solidFill>
              <a:latin typeface="Articulate Narrow" panose="02000506040000020004" pitchFamily="2" charset="0"/>
            </a:endParaRPr>
          </a:p>
        </p:txBody>
      </p:sp>
      <p:sp>
        <p:nvSpPr>
          <p:cNvPr id="5" name="Rectángulo 4"/>
          <p:cNvSpPr/>
          <p:nvPr/>
        </p:nvSpPr>
        <p:spPr>
          <a:xfrm>
            <a:off x="6722030" y="4577333"/>
            <a:ext cx="2880917" cy="461665"/>
          </a:xfrm>
          <a:prstGeom prst="rect">
            <a:avLst/>
          </a:prstGeom>
        </p:spPr>
        <p:txBody>
          <a:bodyPr wrap="none">
            <a:spAutoFit/>
          </a:bodyPr>
          <a:lstStyle/>
          <a:p>
            <a:pPr marL="457200" lvl="0" indent="-457200">
              <a:buClr>
                <a:srgbClr val="317ABE"/>
              </a:buClr>
              <a:buFont typeface="+mj-lt"/>
              <a:buAutoNum type="arabicPeriod" startAt="3"/>
            </a:pPr>
            <a:r>
              <a:rPr lang="ca-ES" sz="2400" dirty="0">
                <a:latin typeface="Articulate Narrow" panose="02000506040000020004" pitchFamily="2" charset="0"/>
              </a:rPr>
              <a:t>Cliqueu a </a:t>
            </a:r>
            <a:r>
              <a:rPr lang="ca-ES" sz="2400" b="1" dirty="0">
                <a:solidFill>
                  <a:srgbClr val="317ABE"/>
                </a:solidFill>
                <a:latin typeface="Articulate Narrow" panose="02000506040000020004" pitchFamily="2" charset="0"/>
              </a:rPr>
              <a:t>Afegeix</a:t>
            </a:r>
            <a:r>
              <a:rPr lang="ca-ES" sz="2400" dirty="0" smtClean="0">
                <a:solidFill>
                  <a:srgbClr val="317ABE"/>
                </a:solidFill>
                <a:latin typeface="Articulate Narrow" panose="02000506040000020004" pitchFamily="2" charset="0"/>
              </a:rPr>
              <a:t>.</a:t>
            </a:r>
            <a:endParaRPr lang="es-ES" sz="2400" dirty="0">
              <a:solidFill>
                <a:srgbClr val="317ABE"/>
              </a:solidFill>
              <a:latin typeface="Articulate Narrow" panose="02000506040000020004" pitchFamily="2" charset="0"/>
            </a:endParaRPr>
          </a:p>
        </p:txBody>
      </p:sp>
      <p:sp>
        <p:nvSpPr>
          <p:cNvPr id="7" name="CuadroTexto 6"/>
          <p:cNvSpPr txBox="1"/>
          <p:nvPr/>
        </p:nvSpPr>
        <p:spPr>
          <a:xfrm>
            <a:off x="4211391" y="1425165"/>
            <a:ext cx="6709893" cy="461665"/>
          </a:xfrm>
          <a:prstGeom prst="rect">
            <a:avLst/>
          </a:prstGeom>
          <a:noFill/>
        </p:spPr>
        <p:txBody>
          <a:bodyPr wrap="square" rtlCol="0">
            <a:spAutoFit/>
          </a:bodyPr>
          <a:lstStyle/>
          <a:p>
            <a:r>
              <a:rPr lang="ca-ES" sz="2400" dirty="0">
                <a:latin typeface="Articulate Narrow" panose="02000506040000020004" pitchFamily="2" charset="0"/>
              </a:rPr>
              <a:t>Per afegir un fòrum</a:t>
            </a:r>
            <a:r>
              <a:rPr lang="ca-ES" sz="2400" i="1" dirty="0">
                <a:latin typeface="Articulate Narrow" panose="02000506040000020004" pitchFamily="2" charset="0"/>
              </a:rPr>
              <a:t> </a:t>
            </a:r>
            <a:r>
              <a:rPr lang="ca-ES" sz="2400" dirty="0">
                <a:latin typeface="Articulate Narrow" panose="02000506040000020004" pitchFamily="2" charset="0"/>
              </a:rPr>
              <a:t>al curs, seguiu els passos següents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4273728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5112" y="2715108"/>
            <a:ext cx="3568700" cy="1200329"/>
          </a:xfrm>
          <a:prstGeom prst="rect">
            <a:avLst/>
          </a:prstGeom>
        </p:spPr>
        <p:txBody>
          <a:bodyPr wrap="square">
            <a:spAutoFit/>
          </a:bodyPr>
          <a:lstStyle/>
          <a:p>
            <a:r>
              <a:rPr lang="ca-ES" sz="2400" dirty="0">
                <a:latin typeface="Articulate Narrow" panose="02000506040000020004" pitchFamily="2" charset="0"/>
              </a:rPr>
              <a:t>Els aspectes que s’han de configurar es classifiquen per apartats:</a:t>
            </a:r>
            <a:endParaRPr lang="es-ES" sz="2400" dirty="0">
              <a:latin typeface="Articulate Narrow" panose="02000506040000020004" pitchFamily="2" charset="0"/>
            </a:endParaRPr>
          </a:p>
        </p:txBody>
      </p:sp>
      <p:grpSp>
        <p:nvGrpSpPr>
          <p:cNvPr id="3" name="Grupo 2"/>
          <p:cNvGrpSpPr/>
          <p:nvPr/>
        </p:nvGrpSpPr>
        <p:grpSpPr>
          <a:xfrm>
            <a:off x="5575229" y="3486313"/>
            <a:ext cx="4341503" cy="382121"/>
            <a:chOff x="4445000" y="1155081"/>
            <a:chExt cx="5511800" cy="607390"/>
          </a:xfrm>
        </p:grpSpPr>
        <p:sp>
          <p:nvSpPr>
            <p:cNvPr id="4" name="Rectángulo redondeado 3"/>
            <p:cNvSpPr/>
            <p:nvPr/>
          </p:nvSpPr>
          <p:spPr>
            <a:xfrm>
              <a:off x="4445000" y="1155081"/>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CuadroTexto 4"/>
            <p:cNvSpPr txBox="1"/>
            <p:nvPr/>
          </p:nvSpPr>
          <p:spPr>
            <a:xfrm>
              <a:off x="4617589" y="1204261"/>
              <a:ext cx="5130800" cy="432391"/>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Puntuacions</a:t>
              </a:r>
              <a:endParaRPr lang="es-ES" dirty="0">
                <a:latin typeface="Articulate Narrow" panose="02000506040000020004" pitchFamily="2" charset="0"/>
              </a:endParaRPr>
            </a:p>
          </p:txBody>
        </p:sp>
      </p:grpSp>
      <p:grpSp>
        <p:nvGrpSpPr>
          <p:cNvPr id="6" name="Grupo 5"/>
          <p:cNvGrpSpPr/>
          <p:nvPr/>
        </p:nvGrpSpPr>
        <p:grpSpPr>
          <a:xfrm>
            <a:off x="3282813" y="708654"/>
            <a:ext cx="4186934" cy="374314"/>
            <a:chOff x="4110740" y="1817357"/>
            <a:chExt cx="5336929" cy="431906"/>
          </a:xfrm>
        </p:grpSpPr>
        <p:sp>
          <p:nvSpPr>
            <p:cNvPr id="7" name="Rectángulo redondeado 6"/>
            <p:cNvSpPr/>
            <p:nvPr/>
          </p:nvSpPr>
          <p:spPr>
            <a:xfrm>
              <a:off x="4110740" y="1823104"/>
              <a:ext cx="5336929" cy="426159"/>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CuadroTexto 7"/>
            <p:cNvSpPr txBox="1"/>
            <p:nvPr/>
          </p:nvSpPr>
          <p:spPr>
            <a:xfrm>
              <a:off x="4353416" y="1817357"/>
              <a:ext cx="4838370" cy="426159"/>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Comptador de Fitxers adjunts i paraules </a:t>
              </a:r>
              <a:endParaRPr lang="es-ES" dirty="0">
                <a:latin typeface="Articulate Narrow" panose="02000506040000020004" pitchFamily="2" charset="0"/>
              </a:endParaRPr>
            </a:p>
          </p:txBody>
        </p:sp>
      </p:grpSp>
      <p:grpSp>
        <p:nvGrpSpPr>
          <p:cNvPr id="9" name="Grupo 8"/>
          <p:cNvGrpSpPr/>
          <p:nvPr/>
        </p:nvGrpSpPr>
        <p:grpSpPr>
          <a:xfrm>
            <a:off x="3750178" y="1255493"/>
            <a:ext cx="4350634" cy="369334"/>
            <a:chOff x="4445000" y="2901930"/>
            <a:chExt cx="5511800" cy="607390"/>
          </a:xfrm>
        </p:grpSpPr>
        <p:sp>
          <p:nvSpPr>
            <p:cNvPr id="10" name="Rectángulo redondeado 9"/>
            <p:cNvSpPr/>
            <p:nvPr/>
          </p:nvSpPr>
          <p:spPr>
            <a:xfrm>
              <a:off x="4445000" y="2901930"/>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CuadroTexto 10"/>
            <p:cNvSpPr txBox="1"/>
            <p:nvPr/>
          </p:nvSpPr>
          <p:spPr>
            <a:xfrm>
              <a:off x="4650132" y="2933216"/>
              <a:ext cx="3894667" cy="476483"/>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Subscripció i seguiment</a:t>
              </a:r>
              <a:endParaRPr lang="es-ES" dirty="0">
                <a:latin typeface="Articulate Narrow" panose="02000506040000020004" pitchFamily="2" charset="0"/>
              </a:endParaRPr>
            </a:p>
          </p:txBody>
        </p:sp>
      </p:grpSp>
      <p:grpSp>
        <p:nvGrpSpPr>
          <p:cNvPr id="12" name="Grupo 11"/>
          <p:cNvGrpSpPr/>
          <p:nvPr/>
        </p:nvGrpSpPr>
        <p:grpSpPr>
          <a:xfrm>
            <a:off x="4110509" y="1810135"/>
            <a:ext cx="4484857" cy="354566"/>
            <a:chOff x="3951896" y="3240333"/>
            <a:chExt cx="5300883" cy="527462"/>
          </a:xfrm>
        </p:grpSpPr>
        <p:sp>
          <p:nvSpPr>
            <p:cNvPr id="13" name="Rectángulo redondeado 12"/>
            <p:cNvSpPr/>
            <p:nvPr/>
          </p:nvSpPr>
          <p:spPr>
            <a:xfrm>
              <a:off x="3951896" y="3240333"/>
              <a:ext cx="5300883" cy="527462"/>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CuadroTexto 13"/>
            <p:cNvSpPr txBox="1"/>
            <p:nvPr/>
          </p:nvSpPr>
          <p:spPr>
            <a:xfrm>
              <a:off x="4199155" y="3300590"/>
              <a:ext cx="2912534" cy="420885"/>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RSS</a:t>
              </a:r>
              <a:endParaRPr lang="es-ES" dirty="0">
                <a:latin typeface="Articulate Narrow" panose="02000506040000020004" pitchFamily="2" charset="0"/>
              </a:endParaRPr>
            </a:p>
          </p:txBody>
        </p:sp>
      </p:grpSp>
      <p:grpSp>
        <p:nvGrpSpPr>
          <p:cNvPr id="15" name="Grupo 14"/>
          <p:cNvGrpSpPr/>
          <p:nvPr/>
        </p:nvGrpSpPr>
        <p:grpSpPr>
          <a:xfrm>
            <a:off x="4547400" y="2306579"/>
            <a:ext cx="4545085" cy="408529"/>
            <a:chOff x="3859432" y="3973680"/>
            <a:chExt cx="5426621" cy="587612"/>
          </a:xfrm>
        </p:grpSpPr>
        <p:sp>
          <p:nvSpPr>
            <p:cNvPr id="16" name="Rectángulo redondeado 15"/>
            <p:cNvSpPr/>
            <p:nvPr/>
          </p:nvSpPr>
          <p:spPr>
            <a:xfrm>
              <a:off x="3859432" y="3973680"/>
              <a:ext cx="5426621" cy="587612"/>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CuadroTexto 16"/>
            <p:cNvSpPr txBox="1"/>
            <p:nvPr/>
          </p:nvSpPr>
          <p:spPr>
            <a:xfrm>
              <a:off x="4010746" y="4012844"/>
              <a:ext cx="2611967" cy="407405"/>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Bloqueig del debat </a:t>
              </a:r>
              <a:endParaRPr lang="es-ES" dirty="0">
                <a:latin typeface="Articulate Narrow" panose="02000506040000020004" pitchFamily="2" charset="0"/>
              </a:endParaRPr>
            </a:p>
          </p:txBody>
        </p:sp>
      </p:grpSp>
      <p:grpSp>
        <p:nvGrpSpPr>
          <p:cNvPr id="18" name="Grupo 17"/>
          <p:cNvGrpSpPr/>
          <p:nvPr/>
        </p:nvGrpSpPr>
        <p:grpSpPr>
          <a:xfrm>
            <a:off x="4954210" y="2900416"/>
            <a:ext cx="4598236" cy="400272"/>
            <a:chOff x="3526170" y="4551399"/>
            <a:chExt cx="5432034" cy="460224"/>
          </a:xfrm>
        </p:grpSpPr>
        <p:sp>
          <p:nvSpPr>
            <p:cNvPr id="19" name="Rectángulo redondeado 18"/>
            <p:cNvSpPr/>
            <p:nvPr/>
          </p:nvSpPr>
          <p:spPr>
            <a:xfrm>
              <a:off x="3526170" y="4551399"/>
              <a:ext cx="5432034" cy="42465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0" name="CuadroTexto 19"/>
            <p:cNvSpPr txBox="1"/>
            <p:nvPr/>
          </p:nvSpPr>
          <p:spPr>
            <a:xfrm>
              <a:off x="3586584" y="4586973"/>
              <a:ext cx="4633707" cy="424650"/>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Llindar de missatges per blocar</a:t>
              </a:r>
              <a:endParaRPr lang="es-ES" dirty="0">
                <a:latin typeface="Articulate Narrow" panose="02000506040000020004" pitchFamily="2" charset="0"/>
              </a:endParaRPr>
            </a:p>
          </p:txBody>
        </p:sp>
      </p:grpSp>
      <p:grpSp>
        <p:nvGrpSpPr>
          <p:cNvPr id="21" name="Grupo 20"/>
          <p:cNvGrpSpPr/>
          <p:nvPr/>
        </p:nvGrpSpPr>
        <p:grpSpPr>
          <a:xfrm>
            <a:off x="2881118" y="198463"/>
            <a:ext cx="3858010" cy="368435"/>
            <a:chOff x="4445000" y="1153827"/>
            <a:chExt cx="5511800" cy="608644"/>
          </a:xfrm>
        </p:grpSpPr>
        <p:sp>
          <p:nvSpPr>
            <p:cNvPr id="22" name="Rectángulo redondeado 21"/>
            <p:cNvSpPr/>
            <p:nvPr/>
          </p:nvSpPr>
          <p:spPr>
            <a:xfrm>
              <a:off x="4445000" y="1155081"/>
              <a:ext cx="5511800" cy="607390"/>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4608582" y="1153827"/>
              <a:ext cx="5130800" cy="481254"/>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Paràmetres </a:t>
              </a:r>
              <a:r>
                <a:rPr lang="ca-ES" dirty="0" smtClean="0">
                  <a:latin typeface="Articulate Narrow" panose="02000506040000020004" pitchFamily="2" charset="0"/>
                </a:rPr>
                <a:t>generals</a:t>
              </a:r>
              <a:endParaRPr lang="es-ES" dirty="0">
                <a:latin typeface="Articulate Narrow" panose="02000506040000020004" pitchFamily="2" charset="0"/>
              </a:endParaRPr>
            </a:p>
          </p:txBody>
        </p:sp>
      </p:grpSp>
      <p:grpSp>
        <p:nvGrpSpPr>
          <p:cNvPr id="24" name="Grupo 23"/>
          <p:cNvGrpSpPr/>
          <p:nvPr/>
        </p:nvGrpSpPr>
        <p:grpSpPr>
          <a:xfrm>
            <a:off x="5923709" y="4059470"/>
            <a:ext cx="4354206" cy="375565"/>
            <a:chOff x="3677674" y="1494995"/>
            <a:chExt cx="5456862" cy="484525"/>
          </a:xfrm>
        </p:grpSpPr>
        <p:sp>
          <p:nvSpPr>
            <p:cNvPr id="25" name="Rectángulo redondeado 24"/>
            <p:cNvSpPr/>
            <p:nvPr/>
          </p:nvSpPr>
          <p:spPr>
            <a:xfrm>
              <a:off x="3677674" y="1494995"/>
              <a:ext cx="5456862" cy="484525"/>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6" name="CuadroTexto 25"/>
            <p:cNvSpPr txBox="1"/>
            <p:nvPr/>
          </p:nvSpPr>
          <p:spPr>
            <a:xfrm>
              <a:off x="3852841" y="1503036"/>
              <a:ext cx="3894667" cy="476484"/>
            </a:xfrm>
            <a:prstGeom prst="rect">
              <a:avLst/>
            </a:prstGeom>
            <a:noFill/>
            <a:ln>
              <a:solidFill>
                <a:srgbClr val="FFC000"/>
              </a:solidFill>
            </a:ln>
          </p:spPr>
          <p:txBody>
            <a:bodyPr wrap="square" rtlCol="0">
              <a:spAutoFit/>
            </a:bodyPr>
            <a:lstStyle/>
            <a:p>
              <a:r>
                <a:rPr lang="ca-ES" dirty="0">
                  <a:latin typeface="Articulate Narrow" panose="02000506040000020004" pitchFamily="2" charset="0"/>
                </a:rPr>
                <a:t>Paràmetres comuns de mòduls </a:t>
              </a:r>
              <a:endParaRPr lang="es-ES" dirty="0">
                <a:latin typeface="Articulate Narrow" panose="02000506040000020004" pitchFamily="2" charset="0"/>
              </a:endParaRPr>
            </a:p>
          </p:txBody>
        </p:sp>
      </p:grpSp>
      <p:sp>
        <p:nvSpPr>
          <p:cNvPr id="27" name="Rectángulo redondeado 26"/>
          <p:cNvSpPr/>
          <p:nvPr/>
        </p:nvSpPr>
        <p:spPr>
          <a:xfrm>
            <a:off x="6399799" y="4603648"/>
            <a:ext cx="4431333" cy="375565"/>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8" name="CuadroTexto 27"/>
          <p:cNvSpPr txBox="1"/>
          <p:nvPr/>
        </p:nvSpPr>
        <p:spPr>
          <a:xfrm>
            <a:off x="6577425" y="4630583"/>
            <a:ext cx="2975020" cy="369332"/>
          </a:xfrm>
          <a:prstGeom prst="rect">
            <a:avLst/>
          </a:prstGeom>
          <a:noFill/>
        </p:spPr>
        <p:txBody>
          <a:bodyPr wrap="square" rtlCol="0">
            <a:spAutoFit/>
          </a:bodyPr>
          <a:lstStyle/>
          <a:p>
            <a:r>
              <a:rPr lang="ca-ES" dirty="0">
                <a:latin typeface="Articulate Narrow" panose="02000506040000020004" pitchFamily="2" charset="0"/>
                <a:ea typeface="Trebuchet MS" panose="020B0603020202020204" pitchFamily="34" charset="0"/>
                <a:cs typeface="Trebuchet MS" panose="020B0603020202020204" pitchFamily="34" charset="0"/>
              </a:rPr>
              <a:t>Restriccions </a:t>
            </a:r>
            <a:r>
              <a:rPr lang="ca-ES" dirty="0" smtClean="0">
                <a:latin typeface="Articulate Narrow" panose="02000506040000020004" pitchFamily="2" charset="0"/>
                <a:ea typeface="Trebuchet MS" panose="020B0603020202020204" pitchFamily="34" charset="0"/>
                <a:cs typeface="Trebuchet MS" panose="020B0603020202020204" pitchFamily="34" charset="0"/>
              </a:rPr>
              <a:t>d’accés</a:t>
            </a:r>
            <a:endParaRPr lang="es-ES" dirty="0">
              <a:latin typeface="Articulate Narrow" panose="02000506040000020004" pitchFamily="2" charset="0"/>
              <a:ea typeface="Calibri" panose="020F0502020204030204" pitchFamily="34" charset="0"/>
              <a:cs typeface="Times New Roman" panose="02020603050405020304" pitchFamily="18" charset="0"/>
            </a:endParaRPr>
          </a:p>
        </p:txBody>
      </p:sp>
      <p:sp>
        <p:nvSpPr>
          <p:cNvPr id="29" name="Rectángulo redondeado 28"/>
          <p:cNvSpPr/>
          <p:nvPr/>
        </p:nvSpPr>
        <p:spPr>
          <a:xfrm>
            <a:off x="6739127" y="5118565"/>
            <a:ext cx="4423268" cy="375565"/>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 name="CuadroTexto 29"/>
          <p:cNvSpPr txBox="1"/>
          <p:nvPr/>
        </p:nvSpPr>
        <p:spPr>
          <a:xfrm>
            <a:off x="6981827" y="5139267"/>
            <a:ext cx="2717497" cy="369332"/>
          </a:xfrm>
          <a:prstGeom prst="rect">
            <a:avLst/>
          </a:prstGeom>
          <a:noFill/>
        </p:spPr>
        <p:txBody>
          <a:bodyPr wrap="square" rtlCol="0">
            <a:spAutoFit/>
          </a:bodyPr>
          <a:lstStyle/>
          <a:p>
            <a:r>
              <a:rPr lang="ca-ES" dirty="0">
                <a:latin typeface="Articulate Narrow" panose="02000506040000020004" pitchFamily="2" charset="0"/>
                <a:ea typeface="Trebuchet MS" panose="020B0603020202020204" pitchFamily="34" charset="0"/>
                <a:cs typeface="Trebuchet MS" panose="020B0603020202020204" pitchFamily="34" charset="0"/>
              </a:rPr>
              <a:t>Compleció de </a:t>
            </a:r>
            <a:r>
              <a:rPr lang="ca-ES" dirty="0" smtClean="0">
                <a:latin typeface="Articulate Narrow" panose="02000506040000020004" pitchFamily="2" charset="0"/>
                <a:ea typeface="Trebuchet MS" panose="020B0603020202020204" pitchFamily="34" charset="0"/>
                <a:cs typeface="Trebuchet MS" panose="020B0603020202020204" pitchFamily="34" charset="0"/>
              </a:rPr>
              <a:t>l’activitat</a:t>
            </a:r>
            <a:endParaRPr lang="es-ES" dirty="0">
              <a:latin typeface="Articulate Narrow" panose="02000506040000020004" pitchFamily="2" charset="0"/>
            </a:endParaRPr>
          </a:p>
        </p:txBody>
      </p:sp>
      <p:sp>
        <p:nvSpPr>
          <p:cNvPr id="31" name="Rectángulo redondeado 30"/>
          <p:cNvSpPr/>
          <p:nvPr/>
        </p:nvSpPr>
        <p:spPr>
          <a:xfrm>
            <a:off x="7162413" y="5681614"/>
            <a:ext cx="4423268" cy="375565"/>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2" name="Rectángulo redondeado 31"/>
          <p:cNvSpPr/>
          <p:nvPr/>
        </p:nvSpPr>
        <p:spPr>
          <a:xfrm>
            <a:off x="7746627" y="6230194"/>
            <a:ext cx="4101936" cy="375565"/>
          </a:xfrm>
          <a:prstGeom prst="roundRect">
            <a:avLst/>
          </a:prstGeom>
          <a:solidFill>
            <a:srgbClr val="F6C57F"/>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ticulate Narrow" panose="02000506040000020004" pitchFamily="2" charset="0"/>
            </a:endParaRPr>
          </a:p>
        </p:txBody>
      </p:sp>
      <p:sp>
        <p:nvSpPr>
          <p:cNvPr id="33" name="Rectángulo 32"/>
          <p:cNvSpPr/>
          <p:nvPr/>
        </p:nvSpPr>
        <p:spPr>
          <a:xfrm>
            <a:off x="7880792" y="6244663"/>
            <a:ext cx="1623394" cy="369332"/>
          </a:xfrm>
          <a:prstGeom prst="rect">
            <a:avLst/>
          </a:prstGeom>
        </p:spPr>
        <p:txBody>
          <a:bodyPr wrap="square">
            <a:spAutoFit/>
          </a:bodyPr>
          <a:lstStyle/>
          <a:p>
            <a:r>
              <a:rPr lang="ca-ES" dirty="0" smtClean="0">
                <a:latin typeface="Articulate Narrow" panose="02000506040000020004" pitchFamily="2" charset="0"/>
              </a:rPr>
              <a:t>Competències</a:t>
            </a:r>
            <a:endParaRPr lang="es-ES" dirty="0">
              <a:latin typeface="Articulate Narrow" panose="02000506040000020004" pitchFamily="2" charset="0"/>
            </a:endParaRPr>
          </a:p>
        </p:txBody>
      </p:sp>
      <p:sp>
        <p:nvSpPr>
          <p:cNvPr id="34" name="CuadroTexto 33"/>
          <p:cNvSpPr txBox="1"/>
          <p:nvPr/>
        </p:nvSpPr>
        <p:spPr>
          <a:xfrm>
            <a:off x="7338228" y="5681614"/>
            <a:ext cx="2035819" cy="369332"/>
          </a:xfrm>
          <a:prstGeom prst="rect">
            <a:avLst/>
          </a:prstGeom>
          <a:noFill/>
        </p:spPr>
        <p:txBody>
          <a:bodyPr wrap="square" rtlCol="0">
            <a:spAutoFit/>
          </a:bodyPr>
          <a:lstStyle/>
          <a:p>
            <a:r>
              <a:rPr lang="ca-ES" dirty="0" smtClean="0">
                <a:latin typeface="Articulate Narrow" panose="02000506040000020004" pitchFamily="2" charset="0"/>
              </a:rPr>
              <a:t>Etiquetes</a:t>
            </a:r>
            <a:endParaRPr lang="es-ES" dirty="0">
              <a:latin typeface="Articulate Narrow" panose="02000506040000020004" pitchFamily="2" charset="0"/>
            </a:endParaRPr>
          </a:p>
        </p:txBody>
      </p:sp>
    </p:spTree>
    <p:extLst>
      <p:ext uri="{BB962C8B-B14F-4D97-AF65-F5344CB8AC3E}">
        <p14:creationId xmlns:p14="http://schemas.microsoft.com/office/powerpoint/2010/main" val="2639960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3826" y="1711748"/>
            <a:ext cx="2672526" cy="461665"/>
          </a:xfrm>
          <a:prstGeom prst="rect">
            <a:avLst/>
          </a:prstGeom>
        </p:spPr>
        <p:txBody>
          <a:bodyPr wrap="none">
            <a:spAutoFit/>
          </a:bodyPr>
          <a:lstStyle/>
          <a:p>
            <a:r>
              <a:rPr lang="ca-ES" sz="2400" b="1" dirty="0">
                <a:solidFill>
                  <a:srgbClr val="317ABE"/>
                </a:solidFill>
                <a:latin typeface="Bebas Neue Bold"/>
              </a:rPr>
              <a:t>Paràmetres generals</a:t>
            </a:r>
            <a:endParaRPr lang="es-ES" sz="2400" b="1" dirty="0">
              <a:solidFill>
                <a:srgbClr val="317ABE"/>
              </a:solidFill>
              <a:latin typeface="Bebas Neue Bold"/>
            </a:endParaRPr>
          </a:p>
        </p:txBody>
      </p:sp>
      <p:sp>
        <p:nvSpPr>
          <p:cNvPr id="3" name="Rectángulo 2"/>
          <p:cNvSpPr/>
          <p:nvPr/>
        </p:nvSpPr>
        <p:spPr>
          <a:xfrm>
            <a:off x="613826" y="2487443"/>
            <a:ext cx="3842264" cy="2246769"/>
          </a:xfrm>
          <a:prstGeom prst="rect">
            <a:avLst/>
          </a:prstGeom>
        </p:spPr>
        <p:txBody>
          <a:bodyPr wrap="square">
            <a:spAutoFit/>
          </a:bodyPr>
          <a:lstStyle/>
          <a:p>
            <a:pPr marL="457200" lvl="0" indent="-457200">
              <a:buClr>
                <a:srgbClr val="317ABE"/>
              </a:buClr>
              <a:buFont typeface="+mj-lt"/>
              <a:buAutoNum type="arabicPeriod"/>
            </a:pPr>
            <a:r>
              <a:rPr lang="ca-ES" sz="2000" dirty="0">
                <a:latin typeface="Articulate Narrow" panose="02000506040000020004" pitchFamily="2" charset="0"/>
              </a:rPr>
              <a:t>Introduïu el </a:t>
            </a:r>
            <a:r>
              <a:rPr lang="ca-ES" sz="2000" b="1" dirty="0">
                <a:solidFill>
                  <a:srgbClr val="317ABE"/>
                </a:solidFill>
                <a:latin typeface="Articulate Narrow" panose="02000506040000020004" pitchFamily="2" charset="0"/>
              </a:rPr>
              <a:t>nom del fòrum</a:t>
            </a:r>
            <a:r>
              <a:rPr lang="ca-ES" sz="2000" dirty="0">
                <a:solidFill>
                  <a:srgbClr val="317ABE"/>
                </a:solidFill>
                <a:latin typeface="Articulate Narrow" panose="02000506040000020004" pitchFamily="2" charset="0"/>
              </a:rPr>
              <a:t>.</a:t>
            </a:r>
            <a:endParaRPr lang="es-ES" sz="2000" dirty="0">
              <a:solidFill>
                <a:srgbClr val="317ABE"/>
              </a:solidFill>
              <a:latin typeface="Articulate Narrow" panose="02000506040000020004" pitchFamily="2" charset="0"/>
            </a:endParaRPr>
          </a:p>
          <a:p>
            <a:r>
              <a:rPr lang="ca-ES" sz="2000" dirty="0">
                <a:latin typeface="Articulate Narrow" panose="02000506040000020004" pitchFamily="2" charset="0"/>
              </a:rPr>
              <a:t> </a:t>
            </a:r>
            <a:endParaRPr lang="es-ES" sz="2000" dirty="0">
              <a:latin typeface="Articulate Narrow" panose="02000506040000020004" pitchFamily="2" charset="0"/>
            </a:endParaRPr>
          </a:p>
          <a:p>
            <a:pPr marL="457200" lvl="0" indent="-457200">
              <a:buClr>
                <a:srgbClr val="317ABE"/>
              </a:buClr>
              <a:buFont typeface="+mj-lt"/>
              <a:buAutoNum type="arabicPeriod" startAt="2"/>
            </a:pPr>
            <a:r>
              <a:rPr lang="ca-ES" sz="2000" dirty="0">
                <a:latin typeface="Articulate Narrow" panose="02000506040000020004" pitchFamily="2" charset="0"/>
              </a:rPr>
              <a:t>Al camp </a:t>
            </a:r>
            <a:r>
              <a:rPr lang="ca-ES" sz="2000" b="1" dirty="0">
                <a:solidFill>
                  <a:srgbClr val="317ABE"/>
                </a:solidFill>
                <a:latin typeface="Articulate Narrow" panose="02000506040000020004" pitchFamily="2" charset="0"/>
              </a:rPr>
              <a:t>Descripció</a:t>
            </a:r>
            <a:r>
              <a:rPr lang="ca-ES" sz="2000" dirty="0">
                <a:latin typeface="Articulate Narrow" panose="02000506040000020004" pitchFamily="2" charset="0"/>
              </a:rPr>
              <a:t>, expliqueu la temàtica dels debats i intervencions.</a:t>
            </a:r>
            <a:endParaRPr lang="es-ES" sz="2000" dirty="0">
              <a:latin typeface="Articulate Narrow" panose="02000506040000020004" pitchFamily="2" charset="0"/>
            </a:endParaRPr>
          </a:p>
          <a:p>
            <a:r>
              <a:rPr lang="ca-ES" sz="2000" dirty="0">
                <a:latin typeface="Articulate Narrow" panose="02000506040000020004" pitchFamily="2" charset="0"/>
              </a:rPr>
              <a:t> </a:t>
            </a:r>
            <a:endParaRPr lang="es-ES" sz="2000" dirty="0">
              <a:latin typeface="Articulate Narrow" panose="02000506040000020004" pitchFamily="2" charset="0"/>
            </a:endParaRPr>
          </a:p>
          <a:p>
            <a:pPr marL="457200" lvl="0" indent="-457200">
              <a:buClr>
                <a:srgbClr val="317ABE"/>
              </a:buClr>
              <a:buFont typeface="+mj-lt"/>
              <a:buAutoNum type="arabicPeriod" startAt="3"/>
            </a:pPr>
            <a:r>
              <a:rPr lang="ca-ES" sz="2000" dirty="0">
                <a:latin typeface="Articulate Narrow" panose="02000506040000020004" pitchFamily="2" charset="0"/>
              </a:rPr>
              <a:t>Seleccioneu el tipus de fòrum:</a:t>
            </a:r>
            <a:endParaRPr lang="es-ES" sz="2000" dirty="0">
              <a:latin typeface="Articulate Narrow" panose="02000506040000020004" pitchFamily="2" charset="0"/>
            </a:endParaRPr>
          </a:p>
        </p:txBody>
      </p:sp>
      <p:graphicFrame>
        <p:nvGraphicFramePr>
          <p:cNvPr id="4" name="Tabla 3"/>
          <p:cNvGraphicFramePr>
            <a:graphicFrameLocks noGrp="1"/>
          </p:cNvGraphicFramePr>
          <p:nvPr>
            <p:extLst>
              <p:ext uri="{D42A27DB-BD31-4B8C-83A1-F6EECF244321}">
                <p14:modId xmlns:p14="http://schemas.microsoft.com/office/powerpoint/2010/main" val="4130503542"/>
              </p:ext>
            </p:extLst>
          </p:nvPr>
        </p:nvGraphicFramePr>
        <p:xfrm>
          <a:off x="5101107" y="1095383"/>
          <a:ext cx="6156101" cy="5364480"/>
        </p:xfrm>
        <a:graphic>
          <a:graphicData uri="http://schemas.openxmlformats.org/drawingml/2006/table">
            <a:tbl>
              <a:tblPr firstRow="1" firstCol="1" bandRow="1"/>
              <a:tblGrid>
                <a:gridCol w="2564221">
                  <a:extLst>
                    <a:ext uri="{9D8B030D-6E8A-4147-A177-3AD203B41FA5}">
                      <a16:colId xmlns="" xmlns:a16="http://schemas.microsoft.com/office/drawing/2014/main" val="1488312864"/>
                    </a:ext>
                  </a:extLst>
                </a:gridCol>
                <a:gridCol w="3591880">
                  <a:extLst>
                    <a:ext uri="{9D8B030D-6E8A-4147-A177-3AD203B41FA5}">
                      <a16:colId xmlns="" xmlns:a16="http://schemas.microsoft.com/office/drawing/2014/main" val="1197425450"/>
                    </a:ext>
                  </a:extLst>
                </a:gridCol>
              </a:tblGrid>
              <a:tr h="429474">
                <a:tc>
                  <a:txBody>
                    <a:bodyPr/>
                    <a:lstStyle/>
                    <a:p>
                      <a:pPr algn="just">
                        <a:spcAft>
                          <a:spcPts val="0"/>
                        </a:spcAft>
                        <a:tabLst>
                          <a:tab pos="2258060" algn="l"/>
                        </a:tabLs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Debat simple</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El docent planteja un únic tema de debat.</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algn="just">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1633813133"/>
                  </a:ext>
                </a:extLst>
              </a:tr>
              <a:tr h="1288422">
                <a:tc>
                  <a:txBody>
                    <a:bodyPr/>
                    <a:lstStyle/>
                    <a:p>
                      <a:pPr algn="just">
                        <a:spcAft>
                          <a:spcPts val="0"/>
                        </a:spcAf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Cada persona inicia un debat</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algn="just">
                        <a:spcAft>
                          <a:spcPts val="0"/>
                        </a:spcAft>
                        <a:tabLst>
                          <a:tab pos="2258060" algn="l"/>
                        </a:tabLs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Cada participant pot plantejar un únic tema de debat. Pot servir perquè els estudiants presentin algun treball o responguin a alguna pregunta. Cada tema de debat pot tenir múltiples intervencions.</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1305596430"/>
                  </a:ext>
                </a:extLst>
              </a:tr>
              <a:tr h="858948">
                <a:tc>
                  <a:txBody>
                    <a:bodyPr/>
                    <a:lstStyle/>
                    <a:p>
                      <a:pPr marL="21590">
                        <a:spcAft>
                          <a:spcPts val="0"/>
                        </a:spcAf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Fòrum estàndard per a ús general</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1590">
                        <a:spcAft>
                          <a:spcPts val="0"/>
                        </a:spcAf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Cada participant pot obrir tots els debats que vulgui i en cada debat, intervenir-hi moltes vegades.</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2267162210"/>
                  </a:ext>
                </a:extLst>
              </a:tr>
              <a:tr h="858948">
                <a:tc>
                  <a:txBody>
                    <a:bodyPr/>
                    <a:lstStyle/>
                    <a:p>
                      <a:pPr marL="21590">
                        <a:spcAft>
                          <a:spcPts val="0"/>
                        </a:spcAf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Fòrum estàndard mostrat com si fos un blog</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1590">
                        <a:spcAft>
                          <a:spcPts val="0"/>
                        </a:spcAf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A diferència del fòrum per a ús general, el primer missatge de cada debat apareix directament.</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654194522"/>
                  </a:ext>
                </a:extLst>
              </a:tr>
              <a:tr h="1073685">
                <a:tc>
                  <a:txBody>
                    <a:bodyPr/>
                    <a:lstStyle/>
                    <a:p>
                      <a:pPr marL="21590">
                        <a:spcAft>
                          <a:spcPts val="0"/>
                        </a:spcAf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Fòrum de preguntes i respostes</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i="1"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1590">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Cada participant ha de contestar a una pregunta plantejada pel docent. Els participants no poden veure les respostes dels companys fins que no han contestat a la pregunta plantejada.</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p>
                      <a:pPr marL="21590">
                        <a:spcAft>
                          <a:spcPts val="0"/>
                        </a:spcAft>
                        <a:tabLst>
                          <a:tab pos="2258060" algn="l"/>
                        </a:tabLst>
                      </a:pPr>
                      <a:r>
                        <a:rPr lang="ca-ES" sz="1600" dirty="0">
                          <a:effectLst/>
                          <a:latin typeface="Articulate Narrow" panose="02000506040000020004" pitchFamily="2" charset="0"/>
                          <a:ea typeface="Trebuchet MS" panose="020B0603020202020204" pitchFamily="34" charset="0"/>
                          <a:cs typeface="Trebuchet MS" panose="020B0603020202020204" pitchFamily="34" charset="0"/>
                        </a:rPr>
                        <a:t> </a:t>
                      </a:r>
                      <a:endParaRPr lang="es-ES" sz="1600" dirty="0">
                        <a:effectLst/>
                        <a:latin typeface="Articulate Narrow" panose="02000506040000020004" pitchFamily="2"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824394649"/>
                  </a:ext>
                </a:extLst>
              </a:tr>
            </a:tbl>
          </a:graphicData>
        </a:graphic>
      </p:graphicFrame>
    </p:spTree>
    <p:extLst>
      <p:ext uri="{BB962C8B-B14F-4D97-AF65-F5344CB8AC3E}">
        <p14:creationId xmlns:p14="http://schemas.microsoft.com/office/powerpoint/2010/main" val="3570982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3683" y="1528994"/>
            <a:ext cx="4945488" cy="461665"/>
          </a:xfrm>
          <a:prstGeom prst="rect">
            <a:avLst/>
          </a:prstGeom>
          <a:noFill/>
        </p:spPr>
        <p:txBody>
          <a:bodyPr wrap="square" rtlCol="0">
            <a:spAutoFit/>
          </a:bodyPr>
          <a:lstStyle/>
          <a:p>
            <a:r>
              <a:rPr lang="ca-ES" sz="2400" b="1" dirty="0">
                <a:solidFill>
                  <a:srgbClr val="317ABE"/>
                </a:solidFill>
                <a:latin typeface="Bebas Neue Bold"/>
              </a:rPr>
              <a:t>Comptador de Fitxers adjunts i </a:t>
            </a:r>
            <a:r>
              <a:rPr lang="ca-ES" sz="2400" b="1" dirty="0" smtClean="0">
                <a:solidFill>
                  <a:srgbClr val="317ABE"/>
                </a:solidFill>
                <a:latin typeface="Bebas Neue Bold"/>
              </a:rPr>
              <a:t>paraules</a:t>
            </a:r>
            <a:endParaRPr lang="es-ES" sz="2400" b="1" dirty="0">
              <a:solidFill>
                <a:srgbClr val="317ABE"/>
              </a:solidFill>
              <a:latin typeface="Bebas Neue Bold"/>
            </a:endParaRPr>
          </a:p>
        </p:txBody>
      </p:sp>
      <p:sp>
        <p:nvSpPr>
          <p:cNvPr id="3" name="Rectangle 9"/>
          <p:cNvSpPr/>
          <p:nvPr/>
        </p:nvSpPr>
        <p:spPr>
          <a:xfrm>
            <a:off x="843835" y="226463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5853718" y="226463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843835" y="442828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000" dirty="0"/>
          </a:p>
        </p:txBody>
      </p:sp>
      <p:sp>
        <p:nvSpPr>
          <p:cNvPr id="6" name="CuadroTexto 5"/>
          <p:cNvSpPr txBox="1"/>
          <p:nvPr/>
        </p:nvSpPr>
        <p:spPr>
          <a:xfrm>
            <a:off x="753683" y="2614273"/>
            <a:ext cx="4101652" cy="1600438"/>
          </a:xfrm>
          <a:prstGeom prst="rect">
            <a:avLst/>
          </a:prstGeom>
          <a:noFill/>
        </p:spPr>
        <p:txBody>
          <a:bodyPr wrap="square" rtlCol="0">
            <a:spAutoFit/>
          </a:bodyPr>
          <a:lstStyle/>
          <a:p>
            <a:r>
              <a:rPr lang="ca-ES" sz="2000" dirty="0">
                <a:latin typeface="Articulate Narrow" panose="02000506040000020004" pitchFamily="2" charset="0"/>
              </a:rPr>
              <a:t>Podeu decidir si es poden adjuntar arxius a les intervencions i, si ho permeteu, heu d’indicar la </a:t>
            </a:r>
            <a:r>
              <a:rPr lang="ca-ES" sz="2000" b="1" dirty="0">
                <a:solidFill>
                  <a:srgbClr val="317ABE"/>
                </a:solidFill>
                <a:latin typeface="Articulate Narrow" panose="02000506040000020004" pitchFamily="2" charset="0"/>
              </a:rPr>
              <a:t>mida màxima de l’arxiu adjunt</a:t>
            </a:r>
            <a:r>
              <a:rPr lang="ca-ES" sz="2000" dirty="0">
                <a:solidFill>
                  <a:srgbClr val="317ABE"/>
                </a:solidFill>
                <a:latin typeface="Articulate Narrow" panose="02000506040000020004" pitchFamily="2" charset="0"/>
              </a:rPr>
              <a:t>.</a:t>
            </a:r>
            <a:endParaRPr lang="es-ES" sz="2000" dirty="0">
              <a:solidFill>
                <a:srgbClr val="317ABE"/>
              </a:solidFill>
              <a:latin typeface="Articulate Narrow" panose="02000506040000020004" pitchFamily="2" charset="0"/>
            </a:endParaRPr>
          </a:p>
          <a:p>
            <a:endParaRPr lang="ca-ES" dirty="0"/>
          </a:p>
        </p:txBody>
      </p:sp>
      <p:sp>
        <p:nvSpPr>
          <p:cNvPr id="7" name="CuadroTexto 6"/>
          <p:cNvSpPr txBox="1"/>
          <p:nvPr/>
        </p:nvSpPr>
        <p:spPr>
          <a:xfrm>
            <a:off x="5743977" y="2614273"/>
            <a:ext cx="4443212" cy="707886"/>
          </a:xfrm>
          <a:prstGeom prst="rect">
            <a:avLst/>
          </a:prstGeom>
          <a:noFill/>
        </p:spPr>
        <p:txBody>
          <a:bodyPr wrap="square" rtlCol="0">
            <a:spAutoFit/>
          </a:bodyPr>
          <a:lstStyle/>
          <a:p>
            <a:r>
              <a:rPr lang="ca-ES" sz="2000" dirty="0">
                <a:latin typeface="Articulate Narrow" panose="02000506040000020004" pitchFamily="2" charset="0"/>
              </a:rPr>
              <a:t>Podeu determinar el </a:t>
            </a:r>
            <a:r>
              <a:rPr lang="ca-ES" sz="2000" b="1" dirty="0">
                <a:solidFill>
                  <a:srgbClr val="317ABE"/>
                </a:solidFill>
                <a:latin typeface="Articulate Narrow" panose="02000506040000020004" pitchFamily="2" charset="0"/>
              </a:rPr>
              <a:t>nombre màxim d’arxius adjunts</a:t>
            </a:r>
            <a:r>
              <a:rPr lang="ca-ES" sz="2000" b="1" i="1" dirty="0">
                <a:solidFill>
                  <a:srgbClr val="317ABE"/>
                </a:solidFill>
                <a:latin typeface="Articulate Narrow" panose="02000506040000020004" pitchFamily="2" charset="0"/>
              </a:rPr>
              <a:t> </a:t>
            </a:r>
            <a:r>
              <a:rPr lang="ca-ES" sz="2000" dirty="0">
                <a:latin typeface="Articulate Narrow" panose="02000506040000020004" pitchFamily="2" charset="0"/>
              </a:rPr>
              <a:t>per</a:t>
            </a:r>
            <a:r>
              <a:rPr lang="ca-ES" sz="2000" b="1" i="1" dirty="0">
                <a:latin typeface="Articulate Narrow" panose="02000506040000020004" pitchFamily="2" charset="0"/>
              </a:rPr>
              <a:t> </a:t>
            </a:r>
            <a:r>
              <a:rPr lang="ca-ES" sz="2000" dirty="0">
                <a:latin typeface="Articulate Narrow" panose="02000506040000020004" pitchFamily="2" charset="0"/>
              </a:rPr>
              <a:t>missatge</a:t>
            </a:r>
            <a:r>
              <a:rPr lang="ca-ES" sz="2000" i="1" dirty="0">
                <a:latin typeface="Articulate Narrow" panose="02000506040000020004" pitchFamily="2" charset="0"/>
              </a:rPr>
              <a:t>.</a:t>
            </a:r>
            <a:endParaRPr lang="ca-ES" sz="2000" dirty="0">
              <a:latin typeface="Articulate Narrow" panose="02000506040000020004" pitchFamily="2" charset="0"/>
            </a:endParaRPr>
          </a:p>
        </p:txBody>
      </p:sp>
      <p:sp>
        <p:nvSpPr>
          <p:cNvPr id="8" name="CuadroTexto 7"/>
          <p:cNvSpPr txBox="1"/>
          <p:nvPr/>
        </p:nvSpPr>
        <p:spPr>
          <a:xfrm>
            <a:off x="753683" y="4802037"/>
            <a:ext cx="4101652" cy="1600438"/>
          </a:xfrm>
          <a:prstGeom prst="rect">
            <a:avLst/>
          </a:prstGeom>
          <a:noFill/>
        </p:spPr>
        <p:txBody>
          <a:bodyPr wrap="square" rtlCol="0">
            <a:spAutoFit/>
          </a:bodyPr>
          <a:lstStyle/>
          <a:p>
            <a:r>
              <a:rPr lang="ca-ES" sz="2000" dirty="0">
                <a:latin typeface="Articulate Narrow" panose="02000506040000020004" pitchFamily="2" charset="0"/>
              </a:rPr>
              <a:t>Podeu especificar si voleu que es </a:t>
            </a:r>
            <a:r>
              <a:rPr lang="ca-ES" sz="2000" b="1" dirty="0">
                <a:solidFill>
                  <a:srgbClr val="317ABE"/>
                </a:solidFill>
                <a:latin typeface="Articulate Narrow" panose="02000506040000020004" pitchFamily="2" charset="0"/>
              </a:rPr>
              <a:t>mostri el nombre de paraules </a:t>
            </a:r>
            <a:r>
              <a:rPr lang="ca-ES" sz="2000" dirty="0">
                <a:latin typeface="Articulate Narrow" panose="02000506040000020004" pitchFamily="2" charset="0"/>
              </a:rPr>
              <a:t>de cada missatge (aquesta xifra es mostra una vegada s’ha enviat el missatge).</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3736546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4954" y="1155654"/>
            <a:ext cx="3105337" cy="461665"/>
          </a:xfrm>
          <a:prstGeom prst="rect">
            <a:avLst/>
          </a:prstGeom>
        </p:spPr>
        <p:txBody>
          <a:bodyPr wrap="none">
            <a:spAutoFit/>
          </a:bodyPr>
          <a:lstStyle/>
          <a:p>
            <a:r>
              <a:rPr lang="ca-ES" sz="2400" b="1" dirty="0">
                <a:solidFill>
                  <a:srgbClr val="317ABE"/>
                </a:solidFill>
                <a:latin typeface="Bebas Neue Bold"/>
              </a:rPr>
              <a:t>Subscripció i seguiment</a:t>
            </a:r>
            <a:endParaRPr lang="es-ES" sz="2400" b="1" dirty="0">
              <a:solidFill>
                <a:srgbClr val="317ABE"/>
              </a:solidFill>
              <a:latin typeface="Bebas Neue Bold"/>
            </a:endParaRPr>
          </a:p>
        </p:txBody>
      </p:sp>
      <p:sp>
        <p:nvSpPr>
          <p:cNvPr id="3" name="Rectangle 9"/>
          <p:cNvSpPr/>
          <p:nvPr/>
        </p:nvSpPr>
        <p:spPr>
          <a:xfrm>
            <a:off x="689289" y="178812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6510539" y="178811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CuadroTexto 4"/>
          <p:cNvSpPr txBox="1"/>
          <p:nvPr/>
        </p:nvSpPr>
        <p:spPr>
          <a:xfrm>
            <a:off x="554954" y="1674253"/>
            <a:ext cx="5196356" cy="4401205"/>
          </a:xfrm>
          <a:prstGeom prst="rect">
            <a:avLst/>
          </a:prstGeom>
          <a:noFill/>
        </p:spPr>
        <p:txBody>
          <a:bodyPr wrap="square" rtlCol="0">
            <a:spAutoFit/>
          </a:bodyPr>
          <a:lstStyle/>
          <a:p>
            <a:pPr lvl="1" algn="just">
              <a:buClr>
                <a:srgbClr val="317ABE"/>
              </a:buClr>
            </a:pPr>
            <a:r>
              <a:rPr lang="ca-ES" sz="2000" b="1" dirty="0">
                <a:solidFill>
                  <a:srgbClr val="317ABE"/>
                </a:solidFill>
                <a:latin typeface="Articulate Narrow" panose="02000506040000020004" pitchFamily="2" charset="0"/>
              </a:rPr>
              <a:t>Mode de subscripció </a:t>
            </a:r>
            <a:r>
              <a:rPr lang="ca-ES" sz="2000" dirty="0">
                <a:latin typeface="Articulate Narrow" panose="02000506040000020004" pitchFamily="2" charset="0"/>
              </a:rPr>
              <a:t>implica que una còpia de les intervencions arriba per correu electrònic als participants del curs:</a:t>
            </a:r>
            <a:endParaRPr lang="es-ES" sz="2000" dirty="0">
              <a:latin typeface="Articulate Narrow" panose="02000506040000020004" pitchFamily="2" charset="0"/>
            </a:endParaRPr>
          </a:p>
          <a:p>
            <a:pPr marL="1257300" lvl="2" indent="-342900">
              <a:buClr>
                <a:srgbClr val="317ABE"/>
              </a:buClr>
              <a:buFont typeface="Wingdings" panose="05000000000000000000" pitchFamily="2" charset="2"/>
              <a:buChar char="§"/>
            </a:pPr>
            <a:r>
              <a:rPr lang="ca-ES" sz="2000" dirty="0">
                <a:solidFill>
                  <a:srgbClr val="317ABE"/>
                </a:solidFill>
                <a:latin typeface="Articulate Narrow" panose="02000506040000020004" pitchFamily="2" charset="0"/>
              </a:rPr>
              <a:t>Subscripció voluntària</a:t>
            </a:r>
            <a:r>
              <a:rPr lang="ca-ES" sz="2000" dirty="0">
                <a:latin typeface="Articulate Narrow" panose="02000506040000020004" pitchFamily="2" charset="0"/>
              </a:rPr>
              <a:t>: cada estudiant decideix si hi vol estar subscrit o </a:t>
            </a:r>
            <a:r>
              <a:rPr lang="ca-ES" sz="2000" dirty="0" smtClean="0">
                <a:latin typeface="Articulate Narrow" panose="02000506040000020004" pitchFamily="2" charset="0"/>
              </a:rPr>
              <a:t>no.</a:t>
            </a:r>
            <a:endParaRPr lang="es-ES" sz="2000" dirty="0" smtClean="0">
              <a:latin typeface="Articulate Narrow" panose="02000506040000020004" pitchFamily="2" charset="0"/>
            </a:endParaRPr>
          </a:p>
          <a:p>
            <a:pPr marL="1257300" lvl="2" indent="-342900">
              <a:buClr>
                <a:srgbClr val="317ABE"/>
              </a:buClr>
              <a:buFont typeface="Wingdings" panose="05000000000000000000" pitchFamily="2" charset="2"/>
              <a:buChar char="§"/>
            </a:pPr>
            <a:r>
              <a:rPr lang="ca-ES" sz="2000" dirty="0" smtClean="0">
                <a:solidFill>
                  <a:srgbClr val="317ABE"/>
                </a:solidFill>
                <a:latin typeface="Articulate Narrow" panose="02000506040000020004" pitchFamily="2" charset="0"/>
              </a:rPr>
              <a:t>Subscripció </a:t>
            </a:r>
            <a:r>
              <a:rPr lang="ca-ES" sz="2000" dirty="0">
                <a:solidFill>
                  <a:srgbClr val="317ABE"/>
                </a:solidFill>
                <a:latin typeface="Articulate Narrow" panose="02000506040000020004" pitchFamily="2" charset="0"/>
              </a:rPr>
              <a:t>obligatòria</a:t>
            </a:r>
            <a:r>
              <a:rPr lang="ca-ES" sz="2000" i="1" dirty="0">
                <a:latin typeface="Articulate Narrow" panose="02000506040000020004" pitchFamily="2" charset="0"/>
              </a:rPr>
              <a:t>: </a:t>
            </a:r>
            <a:r>
              <a:rPr lang="ca-ES" sz="2000" dirty="0">
                <a:latin typeface="Articulate Narrow" panose="02000506040000020004" pitchFamily="2" charset="0"/>
              </a:rPr>
              <a:t>obligueu tots els usuaris a estar-hi subscrits (ells no es poden donar de baixa</a:t>
            </a:r>
            <a:r>
              <a:rPr lang="ca-ES" sz="2000" dirty="0" smtClean="0">
                <a:latin typeface="Articulate Narrow" panose="02000506040000020004" pitchFamily="2" charset="0"/>
              </a:rPr>
              <a:t>).</a:t>
            </a:r>
            <a:endParaRPr lang="es-ES" sz="2000" dirty="0" smtClean="0">
              <a:latin typeface="Articulate Narrow" panose="02000506040000020004" pitchFamily="2" charset="0"/>
            </a:endParaRPr>
          </a:p>
          <a:p>
            <a:pPr marL="1257300" lvl="2" indent="-342900">
              <a:buClr>
                <a:srgbClr val="317ABE"/>
              </a:buClr>
              <a:buFont typeface="Wingdings" panose="05000000000000000000" pitchFamily="2" charset="2"/>
              <a:buChar char="§"/>
            </a:pPr>
            <a:r>
              <a:rPr lang="ca-ES" sz="2000" dirty="0" smtClean="0">
                <a:solidFill>
                  <a:srgbClr val="317ABE"/>
                </a:solidFill>
                <a:latin typeface="Articulate Narrow" panose="02000506040000020004" pitchFamily="2" charset="0"/>
              </a:rPr>
              <a:t>Subscripció </a:t>
            </a:r>
            <a:r>
              <a:rPr lang="ca-ES" sz="2000" dirty="0">
                <a:solidFill>
                  <a:srgbClr val="317ABE"/>
                </a:solidFill>
                <a:latin typeface="Articulate Narrow" panose="02000506040000020004" pitchFamily="2" charset="0"/>
              </a:rPr>
              <a:t>automàtica</a:t>
            </a:r>
            <a:r>
              <a:rPr lang="ca-ES" sz="2000" i="1" dirty="0">
                <a:latin typeface="Articulate Narrow" panose="02000506040000020004" pitchFamily="2" charset="0"/>
              </a:rPr>
              <a:t>: </a:t>
            </a:r>
            <a:r>
              <a:rPr lang="ca-ES" sz="2000" dirty="0">
                <a:latin typeface="Articulate Narrow" panose="02000506040000020004" pitchFamily="2" charset="0"/>
              </a:rPr>
              <a:t>deixeu inicialment subscrits tots els usuaris i els doneu la possibilitat de donar-se de </a:t>
            </a:r>
            <a:r>
              <a:rPr lang="ca-ES" sz="2000" dirty="0" smtClean="0">
                <a:latin typeface="Articulate Narrow" panose="02000506040000020004" pitchFamily="2" charset="0"/>
              </a:rPr>
              <a:t>baixa.</a:t>
            </a:r>
            <a:endParaRPr lang="es-ES" sz="2000" dirty="0" smtClean="0">
              <a:latin typeface="Articulate Narrow" panose="02000506040000020004" pitchFamily="2" charset="0"/>
            </a:endParaRPr>
          </a:p>
          <a:p>
            <a:pPr marL="1257300" lvl="2" indent="-342900">
              <a:buClr>
                <a:srgbClr val="317ABE"/>
              </a:buClr>
              <a:buFont typeface="Wingdings" panose="05000000000000000000" pitchFamily="2" charset="2"/>
              <a:buChar char="§"/>
            </a:pPr>
            <a:r>
              <a:rPr lang="ca-ES" sz="2000" dirty="0" smtClean="0">
                <a:solidFill>
                  <a:srgbClr val="317ABE"/>
                </a:solidFill>
                <a:latin typeface="Articulate Narrow" panose="02000506040000020004" pitchFamily="2" charset="0"/>
              </a:rPr>
              <a:t>No </a:t>
            </a:r>
            <a:r>
              <a:rPr lang="ca-ES" sz="2000" dirty="0">
                <a:solidFill>
                  <a:srgbClr val="317ABE"/>
                </a:solidFill>
                <a:latin typeface="Articulate Narrow" panose="02000506040000020004" pitchFamily="2" charset="0"/>
              </a:rPr>
              <a:t>es permet la subscripció: </a:t>
            </a:r>
            <a:r>
              <a:rPr lang="ca-ES" sz="2000" dirty="0">
                <a:latin typeface="Articulate Narrow" panose="02000506040000020004" pitchFamily="2" charset="0"/>
              </a:rPr>
              <a:t>no permeteu la subscripció a cap usuari.</a:t>
            </a:r>
            <a:endParaRPr lang="ca-ES" dirty="0">
              <a:latin typeface="Articulate Narrow" panose="02000506040000020004" pitchFamily="2" charset="0"/>
            </a:endParaRPr>
          </a:p>
        </p:txBody>
      </p:sp>
      <p:sp>
        <p:nvSpPr>
          <p:cNvPr id="6" name="CuadroTexto 5"/>
          <p:cNvSpPr txBox="1"/>
          <p:nvPr/>
        </p:nvSpPr>
        <p:spPr>
          <a:xfrm>
            <a:off x="6349285" y="1721680"/>
            <a:ext cx="4739425" cy="2831544"/>
          </a:xfrm>
          <a:prstGeom prst="rect">
            <a:avLst/>
          </a:prstGeom>
          <a:noFill/>
        </p:spPr>
        <p:txBody>
          <a:bodyPr wrap="square" rtlCol="0">
            <a:spAutoFit/>
          </a:bodyPr>
          <a:lstStyle/>
          <a:p>
            <a:pPr lvl="1" algn="just">
              <a:buClr>
                <a:srgbClr val="317ABE"/>
              </a:buClr>
            </a:pPr>
            <a:r>
              <a:rPr lang="ca-ES" sz="2000" b="1" dirty="0">
                <a:solidFill>
                  <a:srgbClr val="317ABE"/>
                </a:solidFill>
                <a:latin typeface="Bebas Neue Bold" panose="020B0606020202050201"/>
              </a:rPr>
              <a:t>Seguiment de missatges llegits </a:t>
            </a:r>
            <a:r>
              <a:rPr lang="ca-ES" sz="2000" dirty="0">
                <a:latin typeface="Bebas Neue Bold" panose="020B0606020202050201"/>
              </a:rPr>
              <a:t>permet fer</a:t>
            </a:r>
            <a:r>
              <a:rPr lang="ca-ES" sz="2000" b="1" i="1" dirty="0">
                <a:latin typeface="Bebas Neue Bold" panose="020B0606020202050201"/>
              </a:rPr>
              <a:t> </a:t>
            </a:r>
            <a:r>
              <a:rPr lang="ca-ES" sz="2000" dirty="0">
                <a:latin typeface="Bebas Neue Bold" panose="020B0606020202050201"/>
              </a:rPr>
              <a:t>un seguiment dels missatges llegits i no llegits i de les discussions d’un fòrum. Hi ha dos possibilitats:</a:t>
            </a:r>
            <a:endParaRPr lang="es-ES" sz="2000" dirty="0">
              <a:latin typeface="Bebas Neue Bold" panose="020B0606020202050201"/>
            </a:endParaRPr>
          </a:p>
          <a:p>
            <a:pPr marL="1257300" lvl="2" indent="-342900">
              <a:buClr>
                <a:srgbClr val="317ABE"/>
              </a:buClr>
              <a:buFont typeface="Wingdings" panose="05000000000000000000" pitchFamily="2" charset="2"/>
              <a:buChar char="§"/>
            </a:pPr>
            <a:r>
              <a:rPr lang="ca-ES" sz="2000" dirty="0">
                <a:solidFill>
                  <a:srgbClr val="317ABE"/>
                </a:solidFill>
                <a:latin typeface="Bebas Neue Bold" panose="020B0606020202050201"/>
              </a:rPr>
              <a:t>Opcional:</a:t>
            </a:r>
            <a:r>
              <a:rPr lang="ca-ES" sz="2000" dirty="0">
                <a:latin typeface="Bebas Neue Bold" panose="020B0606020202050201"/>
              </a:rPr>
              <a:t> l’estudiant decideix si vol fer un seguiment </a:t>
            </a:r>
            <a:endParaRPr lang="ca-ES" sz="2000" dirty="0" smtClean="0">
              <a:latin typeface="Bebas Neue Bold" panose="020B0606020202050201"/>
            </a:endParaRPr>
          </a:p>
          <a:p>
            <a:pPr marL="1257300" lvl="2" indent="-342900">
              <a:buClr>
                <a:srgbClr val="317ABE"/>
              </a:buClr>
              <a:buFont typeface="Wingdings" panose="05000000000000000000" pitchFamily="2" charset="2"/>
              <a:buChar char="§"/>
            </a:pPr>
            <a:r>
              <a:rPr lang="ca-ES" sz="2000" dirty="0" smtClean="0">
                <a:solidFill>
                  <a:srgbClr val="317ABE"/>
                </a:solidFill>
                <a:latin typeface="Bebas Neue Bold" panose="020B0606020202050201"/>
              </a:rPr>
              <a:t>Inactiu</a:t>
            </a:r>
            <a:r>
              <a:rPr lang="ca-ES" sz="2000" b="1" i="1" dirty="0">
                <a:solidFill>
                  <a:srgbClr val="317ABE"/>
                </a:solidFill>
                <a:latin typeface="Bebas Neue Bold" panose="020B0606020202050201"/>
              </a:rPr>
              <a:t>:</a:t>
            </a:r>
            <a:r>
              <a:rPr lang="ca-ES" sz="2000" i="1" dirty="0">
                <a:latin typeface="Bebas Neue Bold" panose="020B0606020202050201"/>
              </a:rPr>
              <a:t> </a:t>
            </a:r>
            <a:r>
              <a:rPr lang="ca-ES" sz="2000" dirty="0">
                <a:latin typeface="Bebas Neue Bold" panose="020B0606020202050201"/>
              </a:rPr>
              <a:t>no es fa cap seguiment del fòrum.</a:t>
            </a:r>
            <a:endParaRPr lang="es-ES" sz="2000" dirty="0">
              <a:latin typeface="Bebas Neue Bold" panose="020B0606020202050201"/>
            </a:endParaRPr>
          </a:p>
          <a:p>
            <a:endParaRPr lang="ca-ES" dirty="0"/>
          </a:p>
        </p:txBody>
      </p:sp>
    </p:spTree>
    <p:extLst>
      <p:ext uri="{BB962C8B-B14F-4D97-AF65-F5344CB8AC3E}">
        <p14:creationId xmlns:p14="http://schemas.microsoft.com/office/powerpoint/2010/main" val="1234343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55376" y="1572139"/>
            <a:ext cx="704039" cy="461665"/>
          </a:xfrm>
          <a:prstGeom prst="rect">
            <a:avLst/>
          </a:prstGeom>
        </p:spPr>
        <p:txBody>
          <a:bodyPr wrap="none">
            <a:spAutoFit/>
          </a:bodyPr>
          <a:lstStyle/>
          <a:p>
            <a:r>
              <a:rPr lang="ca-ES" sz="2400" b="1" dirty="0">
                <a:solidFill>
                  <a:srgbClr val="317ABE"/>
                </a:solidFill>
                <a:latin typeface="Bebas Neue Bold"/>
              </a:rPr>
              <a:t>RSS</a:t>
            </a:r>
            <a:endParaRPr lang="es-ES" sz="2400" b="1" dirty="0">
              <a:solidFill>
                <a:srgbClr val="317ABE"/>
              </a:solidFill>
              <a:latin typeface="Bebas Neue Bold"/>
            </a:endParaRPr>
          </a:p>
        </p:txBody>
      </p:sp>
      <p:sp>
        <p:nvSpPr>
          <p:cNvPr id="3" name="Rectangle 9"/>
          <p:cNvSpPr/>
          <p:nvPr/>
        </p:nvSpPr>
        <p:spPr>
          <a:xfrm>
            <a:off x="843835" y="226463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5853718" y="226463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CuadroTexto 4"/>
          <p:cNvSpPr txBox="1"/>
          <p:nvPr/>
        </p:nvSpPr>
        <p:spPr>
          <a:xfrm>
            <a:off x="1170957" y="2264637"/>
            <a:ext cx="4215161" cy="3477875"/>
          </a:xfrm>
          <a:prstGeom prst="rect">
            <a:avLst/>
          </a:prstGeom>
          <a:noFill/>
        </p:spPr>
        <p:txBody>
          <a:bodyPr wrap="square" rtlCol="0">
            <a:spAutoFit/>
          </a:bodyPr>
          <a:lstStyle/>
          <a:p>
            <a:pPr lvl="0" algn="just">
              <a:buClr>
                <a:srgbClr val="317ABE"/>
              </a:buClr>
            </a:pPr>
            <a:r>
              <a:rPr lang="ca-ES" sz="2000" b="1" dirty="0">
                <a:solidFill>
                  <a:srgbClr val="317ABE"/>
                </a:solidFill>
                <a:latin typeface="Articulate Narrow" panose="02000506040000020004" pitchFamily="2" charset="0"/>
              </a:rPr>
              <a:t>Canal RSS d’aquesta activitat </a:t>
            </a:r>
            <a:r>
              <a:rPr lang="ca-ES" sz="2000" dirty="0">
                <a:latin typeface="Articulate Narrow" panose="02000506040000020004" pitchFamily="2" charset="0"/>
              </a:rPr>
              <a:t>permet habilitat l’RSS en aquest fòrum. Podeu triar tres modalitats: </a:t>
            </a:r>
          </a:p>
          <a:p>
            <a:pPr marL="342900" lvl="0" indent="-342900" algn="just">
              <a:buClr>
                <a:srgbClr val="C00000"/>
              </a:buClr>
              <a:buFont typeface="Arial" panose="020B0604020202020204" pitchFamily="34" charset="0"/>
              <a:buChar char="•"/>
            </a:pPr>
            <a:endParaRPr lang="es-ES" sz="2000" dirty="0">
              <a:latin typeface="Articulate Narrow" panose="02000506040000020004" pitchFamily="2" charset="0"/>
            </a:endParaRPr>
          </a:p>
          <a:p>
            <a:pPr marL="800100" lvl="1" indent="-342900" algn="just">
              <a:buClr>
                <a:srgbClr val="317ABE"/>
              </a:buClr>
              <a:buFont typeface="Wingdings" panose="05000000000000000000" pitchFamily="2" charset="2"/>
              <a:buChar char="§"/>
            </a:pPr>
            <a:r>
              <a:rPr lang="ca-ES" sz="2000" dirty="0">
                <a:solidFill>
                  <a:srgbClr val="317ABE"/>
                </a:solidFill>
                <a:latin typeface="Articulate Narrow" panose="02000506040000020004" pitchFamily="2" charset="0"/>
              </a:rPr>
              <a:t>Cap</a:t>
            </a:r>
            <a:r>
              <a:rPr lang="ca-ES" sz="2000" i="1" dirty="0">
                <a:latin typeface="Articulate Narrow" panose="02000506040000020004" pitchFamily="2" charset="0"/>
              </a:rPr>
              <a:t>: </a:t>
            </a:r>
            <a:r>
              <a:rPr lang="ca-ES" sz="2000" dirty="0">
                <a:latin typeface="Articulate Narrow" panose="02000506040000020004" pitchFamily="2" charset="0"/>
              </a:rPr>
              <a:t>no es permet </a:t>
            </a:r>
            <a:r>
              <a:rPr lang="ca-ES" sz="2000" dirty="0" smtClean="0">
                <a:latin typeface="Articulate Narrow" panose="02000506040000020004" pitchFamily="2" charset="0"/>
              </a:rPr>
              <a:t>l’RSS.</a:t>
            </a:r>
          </a:p>
          <a:p>
            <a:pPr marL="800100" lvl="1" indent="-342900" algn="just">
              <a:buClr>
                <a:srgbClr val="317ABE"/>
              </a:buClr>
              <a:buFont typeface="Wingdings" panose="05000000000000000000" pitchFamily="2" charset="2"/>
              <a:buChar char="§"/>
            </a:pPr>
            <a:r>
              <a:rPr lang="ca-ES" sz="2000" dirty="0" smtClean="0">
                <a:solidFill>
                  <a:srgbClr val="317ABE"/>
                </a:solidFill>
                <a:latin typeface="Articulate Narrow" panose="02000506040000020004" pitchFamily="2" charset="0"/>
              </a:rPr>
              <a:t>Debats</a:t>
            </a:r>
            <a:r>
              <a:rPr lang="ca-ES" sz="2000" dirty="0">
                <a:solidFill>
                  <a:srgbClr val="317ABE"/>
                </a:solidFill>
                <a:latin typeface="Articulate Narrow" panose="02000506040000020004" pitchFamily="2" charset="0"/>
              </a:rPr>
              <a:t>:</a:t>
            </a:r>
            <a:r>
              <a:rPr lang="ca-ES" sz="2000" dirty="0">
                <a:latin typeface="Articulate Narrow" panose="02000506040000020004" pitchFamily="2" charset="0"/>
              </a:rPr>
              <a:t> l’RSS inclourà els nous debats que s’encetin en el fòrum, amb el missatge </a:t>
            </a:r>
            <a:r>
              <a:rPr lang="ca-ES" sz="2000" dirty="0" smtClean="0">
                <a:latin typeface="Articulate Narrow" panose="02000506040000020004" pitchFamily="2" charset="0"/>
              </a:rPr>
              <a:t>inicial.</a:t>
            </a:r>
          </a:p>
          <a:p>
            <a:pPr marL="800100" lvl="1" indent="-342900" algn="just">
              <a:buClr>
                <a:srgbClr val="317ABE"/>
              </a:buClr>
              <a:buFont typeface="Wingdings" panose="05000000000000000000" pitchFamily="2" charset="2"/>
              <a:buChar char="§"/>
            </a:pPr>
            <a:r>
              <a:rPr lang="ca-ES" sz="2000" dirty="0" smtClean="0">
                <a:solidFill>
                  <a:srgbClr val="317ABE"/>
                </a:solidFill>
                <a:latin typeface="Articulate Narrow" panose="02000506040000020004" pitchFamily="2" charset="0"/>
              </a:rPr>
              <a:t>Missatges</a:t>
            </a:r>
            <a:r>
              <a:rPr lang="ca-ES" sz="2000" dirty="0">
                <a:solidFill>
                  <a:srgbClr val="317ABE"/>
                </a:solidFill>
                <a:latin typeface="Articulate Narrow" panose="02000506040000020004" pitchFamily="2" charset="0"/>
              </a:rPr>
              <a:t>:</a:t>
            </a:r>
            <a:r>
              <a:rPr lang="ca-ES" sz="2000" i="1" dirty="0">
                <a:latin typeface="Articulate Narrow" panose="02000506040000020004" pitchFamily="2" charset="0"/>
              </a:rPr>
              <a:t> </a:t>
            </a:r>
            <a:r>
              <a:rPr lang="ca-ES" sz="2000" dirty="0">
                <a:latin typeface="Articulate Narrow" panose="02000506040000020004" pitchFamily="2" charset="0"/>
              </a:rPr>
              <a:t>l’RSS inclourà cada missatge nou que s’enviï amb el fòrum.</a:t>
            </a:r>
          </a:p>
        </p:txBody>
      </p:sp>
      <p:sp>
        <p:nvSpPr>
          <p:cNvPr id="6" name="CuadroTexto 5"/>
          <p:cNvSpPr txBox="1"/>
          <p:nvPr/>
        </p:nvSpPr>
        <p:spPr>
          <a:xfrm>
            <a:off x="6297769" y="2249248"/>
            <a:ext cx="4919730" cy="1908215"/>
          </a:xfrm>
          <a:prstGeom prst="rect">
            <a:avLst/>
          </a:prstGeom>
          <a:noFill/>
        </p:spPr>
        <p:txBody>
          <a:bodyPr wrap="square" rtlCol="0">
            <a:spAutoFit/>
          </a:bodyPr>
          <a:lstStyle/>
          <a:p>
            <a:r>
              <a:rPr lang="ca-ES" sz="2000" b="1" dirty="0">
                <a:solidFill>
                  <a:srgbClr val="317ABE"/>
                </a:solidFill>
                <a:latin typeface="Articulate Narrow" panose="02000506040000020004" pitchFamily="2" charset="0"/>
              </a:rPr>
              <a:t>Nombre d’articles RSS recents </a:t>
            </a:r>
            <a:r>
              <a:rPr lang="ca-ES" sz="2000" dirty="0">
                <a:latin typeface="Articulate Narrow" panose="02000506040000020004" pitchFamily="2" charset="0"/>
              </a:rPr>
              <a:t>permet triar el nombre d’articles que s’inclouran en l’RSS. Un nombre entre 5 i 20 seria adequat per la majoria dels fòrums. Incrementeu aquest valor si el fòrum té moltes intervencions. </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1485309749"/>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997</TotalTime>
  <Words>1386</Words>
  <Application>Microsoft Office PowerPoint</Application>
  <PresentationFormat>Pantalla panoràmica</PresentationFormat>
  <Paragraphs>135</Paragraphs>
  <Slides>24</Slides>
  <Notes>0</Notes>
  <HiddenSlides>0</HiddenSlides>
  <MMClips>0</MMClips>
  <ScaleCrop>false</ScaleCrop>
  <HeadingPairs>
    <vt:vector size="6" baseType="variant">
      <vt:variant>
        <vt:lpstr>Tipus de lletra utilitzats</vt:lpstr>
      </vt:variant>
      <vt:variant>
        <vt:i4>11</vt:i4>
      </vt:variant>
      <vt:variant>
        <vt:lpstr>Tema</vt:lpstr>
      </vt:variant>
      <vt:variant>
        <vt:i4>1</vt:i4>
      </vt:variant>
      <vt:variant>
        <vt:lpstr>Títols de les diapositives</vt:lpstr>
      </vt:variant>
      <vt:variant>
        <vt:i4>24</vt:i4>
      </vt:variant>
    </vt:vector>
  </HeadingPairs>
  <TitlesOfParts>
    <vt:vector size="36" baseType="lpstr">
      <vt:lpstr>Arial</vt:lpstr>
      <vt:lpstr>Articulate Narrow</vt:lpstr>
      <vt:lpstr>Bebas Neue Bold</vt:lpstr>
      <vt:lpstr>Bebas Neue Regular</vt:lpstr>
      <vt:lpstr>Calibri</vt:lpstr>
      <vt:lpstr>Calibri Light</vt:lpstr>
      <vt:lpstr>Cambria</vt:lpstr>
      <vt:lpstr>Times New Roman</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CRAI UB</dc:creator>
  <cp:lastModifiedBy>Maria Dolores Yañez Agustiño</cp:lastModifiedBy>
  <cp:revision>139</cp:revision>
  <dcterms:created xsi:type="dcterms:W3CDTF">2017-07-07T12:15:00Z</dcterms:created>
  <dcterms:modified xsi:type="dcterms:W3CDTF">2018-01-25T16:33:13Z</dcterms:modified>
</cp:coreProperties>
</file>