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81" r:id="rId15"/>
    <p:sldId id="280" r:id="rId16"/>
    <p:sldId id="279" r:id="rId17"/>
    <p:sldId id="278" r:id="rId18"/>
    <p:sldId id="286" r:id="rId19"/>
    <p:sldId id="285" r:id="rId20"/>
    <p:sldId id="284" r:id="rId21"/>
    <p:sldId id="283" r:id="rId22"/>
    <p:sldId id="282" r:id="rId23"/>
    <p:sldId id="290" r:id="rId24"/>
    <p:sldId id="289" r:id="rId25"/>
    <p:sldId id="288" r:id="rId26"/>
    <p:sldId id="287" r:id="rId27"/>
    <p:sldId id="291" r:id="rId28"/>
    <p:sldId id="294" r:id="rId29"/>
    <p:sldId id="295" r:id="rId30"/>
    <p:sldId id="296" r:id="rId31"/>
    <p:sldId id="297" r:id="rId32"/>
    <p:sldId id="298" r:id="rId33"/>
    <p:sldId id="292" r:id="rId34"/>
    <p:sldId id="293" r:id="rId35"/>
    <p:sldId id="264" r:id="rId36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15/09/2017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Conèixer el CRAI Biblioteca de xxxxx. Curs 20XX-20XX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A8E0C-0B30-4E68-84B1-EBD783AE5BA7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016963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15/09/2017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15/09/2017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15/09/2017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15/09/2017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15/09/2017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ub.edu/carnet/es/alumnat.html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rai.ub.edu/sites/default/files/reglaments/reglamentoprestamonuevo.pdf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5203" TargetMode="External"/><Relationship Id="rId2" Type="http://schemas.openxmlformats.org/officeDocument/2006/relationships/hyperlink" Target="http://cataleg.ub.edu/screens*spi/help_llistes_spi.html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hdl.handle.net/2445/65201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eg.ub.edu/patroninfo*spi" TargetMode="External"/><Relationship Id="rId2" Type="http://schemas.openxmlformats.org/officeDocument/2006/relationships/hyperlink" Target="http://crai.ub.edu/es/que-ofrece-el-crai/prestamo/prestamo-equipamientos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rai.ub.edu/sites/default/files/reglaments/reglamentoprestamonuevo.pdf#page=13" TargetMode="External"/><Relationship Id="rId5" Type="http://schemas.openxmlformats.org/officeDocument/2006/relationships/hyperlink" Target="http://crai.ub.edu/sites/default/files/reglaments/reglamentoprestamonuevo.pdf#page=19" TargetMode="External"/><Relationship Id="rId4" Type="http://schemas.openxmlformats.org/officeDocument/2006/relationships/hyperlink" Target="http://hdl.handle.net/2445/6549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hyperlink" Target="https://cataleg.ub.edu/patroninfo*spi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hyperlink" Target="http://hdl.handle.net/2445/63868" TargetMode="External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hyperlink" Target="http://crai.ub.edu/es/que-ofrece-el-crai/prestamo/prestamo-puc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coneix-el-crai/horaris-especials" TargetMode="External"/><Relationship Id="rId2" Type="http://schemas.openxmlformats.org/officeDocument/2006/relationships/hyperlink" Target="mailto:craimedicina@ub.edu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hyperlink" Target="http://crai.ub.edu/es/conoce-el-crai/estrategia-y-calidad/carta-servicios" TargetMode="External"/><Relationship Id="rId4" Type="http://schemas.openxmlformats.org/officeDocument/2006/relationships/hyperlink" Target="http://crai.ub.edu/sites/default/files/reglaments/reglament_serveis.pdf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puc.cbuc.cat/" TargetMode="Externa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que-ofrece-el-crai/prestamo/prestamo-puc" TargetMode="External"/><Relationship Id="rId2" Type="http://schemas.openxmlformats.org/officeDocument/2006/relationships/hyperlink" Target="http://crai.ub.edu/es/que-ofrece-el-crai/prestamo/prestamo-pi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jpeg"/><Relationship Id="rId4" Type="http://schemas.openxmlformats.org/officeDocument/2006/relationships/hyperlink" Target="http://crai.ub.edu/es/conoce-el-crai/estrategia-y-calidad/marco-normativo/tarifas-modalidades-pago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hyperlink" Target="http://recercador.ub.edu/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8287" TargetMode="External"/><Relationship Id="rId2" Type="http://schemas.openxmlformats.org/officeDocument/2006/relationships/hyperlink" Target="http://crai.ub.edu/es/que-ofrece-el-crai/acceso-recursos/acceso-recursos-proxy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hyperlink" Target="https://campusvirtual2.ub.edu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hyperlink" Target="http://crai.ub.edu/es/recursos-de-informacion" TargetMode="Externa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6751" TargetMode="External"/><Relationship Id="rId2" Type="http://schemas.openxmlformats.org/officeDocument/2006/relationships/hyperlink" Target="http://crai.ub.edu/es/que-ofrece-el-crai/acceso-recursos/acceso-recursos-autenticacion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hyperlink" Target="mailto:mgarm008.alumnes@ub.edu" TargetMode="External"/><Relationship Id="rId4" Type="http://schemas.openxmlformats.org/officeDocument/2006/relationships/hyperlink" Target="mailto:mgarm008@alumnes.ub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://crai.ub.edu/es/que-ofrece-el-crai/sau" TargetMode="Externa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crai.ub.edu/es/que-ofrece-el-crai/formacion-usuarios" TargetMode="Externa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.ub.edu/serveis/zona-wi-fi-i-xarxa-eduroam/" TargetMode="External"/><Relationship Id="rId2" Type="http://schemas.openxmlformats.org/officeDocument/2006/relationships/hyperlink" Target="http://crai.ub.edu/es/que-ofrece-el-crai/acceso-recursos/acceso-recursos-wifi-eduroam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ub.edu/iub/eduroam/inici.html" TargetMode="External"/><Relationship Id="rId5" Type="http://schemas.openxmlformats.org/officeDocument/2006/relationships/hyperlink" Target="http://www.ub.edu/iub/identitatUB/idenLocal.html" TargetMode="External"/><Relationship Id="rId4" Type="http://schemas.openxmlformats.org/officeDocument/2006/relationships/hyperlink" Target="http://wifi.ub.edu/conf.htm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UB.CRAI.BibliotecaMedicina" TargetMode="External"/><Relationship Id="rId3" Type="http://schemas.openxmlformats.org/officeDocument/2006/relationships/image" Target="../media/image43.png"/><Relationship Id="rId7" Type="http://schemas.openxmlformats.org/officeDocument/2006/relationships/hyperlink" Target="http://crai.ub.edu/es/conoce-el-crai/difusion-marketing/exposiciones-virtuales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ssuu.com/craimedicina/docs" TargetMode="External"/><Relationship Id="rId11" Type="http://schemas.openxmlformats.org/officeDocument/2006/relationships/image" Target="../media/image46.jpeg"/><Relationship Id="rId5" Type="http://schemas.openxmlformats.org/officeDocument/2006/relationships/hyperlink" Target="https://es.pinterest.com/CRAIUBMedicina/" TargetMode="External"/><Relationship Id="rId10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hyperlink" Target="https://twitter.com/CRAIBibMed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crai.ub.edu/es/pmf-generales" TargetMode="Externa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g"/><Relationship Id="rId4" Type="http://schemas.openxmlformats.org/officeDocument/2006/relationships/hyperlink" Target="http://bit.ly/2sO5WC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crai.ub.edu/recursos-d-informacio/patrimoni-bibliografic/biblioteques-personals/bp-mira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rai.ub.edu/ca/recursos-d-informacio/patrimoni-bibliografic/fons-personals/a-pedro-pons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crai.ub.edu/recursos-d-informacio/patrimoni-bibliografic/biblioteques-personals/bp-vilanova-monti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crai.ub.edu/coneix-el-crai/inicia-t-en-el-crai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6750" TargetMode="External"/><Relationship Id="rId2" Type="http://schemas.openxmlformats.org/officeDocument/2006/relationships/hyperlink" Target="http://cataleg.ub.edu/*spi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11188" y="2979738"/>
            <a:ext cx="7993062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s-ES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Conocer </a:t>
            </a: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el CRAI Biblioteca del </a:t>
            </a:r>
          </a:p>
          <a:p>
            <a:pPr algn="ctr">
              <a:spcBef>
                <a:spcPct val="0"/>
              </a:spcBef>
              <a:buNone/>
            </a:pP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Campus </a:t>
            </a:r>
            <a:r>
              <a:rPr lang="es-ES" altLang="ca-ES" sz="2400" b="1" dirty="0" err="1">
                <a:solidFill>
                  <a:schemeClr val="bg1"/>
                </a:solidFill>
                <a:latin typeface="Verdana" panose="020B0604030504040204" pitchFamily="34" charset="0"/>
              </a:rPr>
              <a:t>Clínic</a:t>
            </a:r>
            <a:endParaRPr lang="es-ES" altLang="ca-ES" sz="2400" b="1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ca-ES" sz="18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Cu</a:t>
            </a:r>
            <a:r>
              <a:rPr lang="ca-ES" altLang="ca-ES" sz="18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rso</a:t>
            </a:r>
            <a:r>
              <a:rPr lang="en-GB" altLang="ca-ES" sz="18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 2017-18</a:t>
            </a:r>
            <a:endParaRPr lang="en-GB" altLang="ca-ES" sz="18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10</a:t>
            </a:fld>
            <a:endParaRPr lang="es-ES" altLang="en-US"/>
          </a:p>
        </p:txBody>
      </p:sp>
      <p:sp>
        <p:nvSpPr>
          <p:cNvPr id="4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5" name="QuadreDeText 7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¿Dónde está el documento? (II)</a:t>
            </a:r>
            <a:endParaRPr lang="es-ES" altLang="ca-ES" sz="1800"/>
          </a:p>
        </p:txBody>
      </p:sp>
      <p:pic>
        <p:nvPicPr>
          <p:cNvPr id="6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844675"/>
            <a:ext cx="6278562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arrodonit 6"/>
          <p:cNvSpPr/>
          <p:nvPr/>
        </p:nvSpPr>
        <p:spPr>
          <a:xfrm>
            <a:off x="1692275" y="5013325"/>
            <a:ext cx="792163" cy="1295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Fletxa dreta 7"/>
          <p:cNvSpPr/>
          <p:nvPr/>
        </p:nvSpPr>
        <p:spPr>
          <a:xfrm>
            <a:off x="2600325" y="5392738"/>
            <a:ext cx="201613" cy="21590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2435357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11</a:t>
            </a:fld>
            <a:endParaRPr lang="es-ES" altLang="en-US"/>
          </a:p>
        </p:txBody>
      </p:sp>
      <p:sp>
        <p:nvSpPr>
          <p:cNvPr id="4" name="Rectangle 15"/>
          <p:cNvSpPr txBox="1">
            <a:spLocks noChangeArrowheads="1"/>
          </p:cNvSpPr>
          <p:nvPr/>
        </p:nvSpPr>
        <p:spPr>
          <a:xfrm>
            <a:off x="468313" y="2205038"/>
            <a:ext cx="3527425" cy="150810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es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Solo necesitas el </a:t>
            </a:r>
            <a:r>
              <a:rPr lang="es-ES" altLang="ca-ES" sz="2000" dirty="0" smtClean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carnet de la UB.</a:t>
            </a:r>
            <a:endParaRPr lang="es-ES" altLang="ca-ES" sz="20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es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Lo tienes que validar en cualquier biblioteca.</a:t>
            </a:r>
          </a:p>
        </p:txBody>
      </p:sp>
      <p:pic>
        <p:nvPicPr>
          <p:cNvPr id="5" name="Picture 23" descr="escanear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876675"/>
            <a:ext cx="3071813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5" descr="Lorem ips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833563"/>
            <a:ext cx="3097213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8"/>
          <p:cNvSpPr>
            <a:spLocks noChangeArrowheads="1"/>
          </p:cNvSpPr>
          <p:nvPr/>
        </p:nvSpPr>
        <p:spPr bwMode="auto">
          <a:xfrm>
            <a:off x="323850" y="5229225"/>
            <a:ext cx="4114800" cy="914400"/>
          </a:xfrm>
          <a:prstGeom prst="wedgeRoundRectCallout">
            <a:avLst>
              <a:gd name="adj1" fmla="val 70370"/>
              <a:gd name="adj2" fmla="val 9375"/>
              <a:gd name="adj3" fmla="val 16667"/>
            </a:avLst>
          </a:prstGeom>
          <a:solidFill>
            <a:srgbClr val="336699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2000" b="1">
                <a:solidFill>
                  <a:schemeClr val="bg1"/>
                </a:solidFill>
                <a:latin typeface="Verdana" panose="020B0604030504040204" pitchFamily="34" charset="0"/>
              </a:rPr>
              <a:t>Núm. de usuario UB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chemeClr val="bg1"/>
                </a:solidFill>
                <a:latin typeface="Verdana" panose="020B0604030504040204" pitchFamily="34" charset="0"/>
              </a:rPr>
              <a:t>(código de barras del carnet)</a:t>
            </a:r>
          </a:p>
        </p:txBody>
      </p:sp>
      <p:sp>
        <p:nvSpPr>
          <p:cNvPr id="8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9" name="QuadreDeText 7"/>
          <p:cNvSpPr txBox="1">
            <a:spLocks noChangeArrowheads="1"/>
          </p:cNvSpPr>
          <p:nvPr/>
        </p:nvSpPr>
        <p:spPr bwMode="auto">
          <a:xfrm>
            <a:off x="468313" y="1187450"/>
            <a:ext cx="6551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¿Qué necesitas para llevarte libros a casa?</a:t>
            </a:r>
            <a:endParaRPr lang="es-ES" altLang="ca-ES" sz="1800"/>
          </a:p>
        </p:txBody>
      </p:sp>
      <p:pic>
        <p:nvPicPr>
          <p:cNvPr id="10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9488" y="1858931"/>
            <a:ext cx="3071812" cy="19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9488" y="3838945"/>
            <a:ext cx="3073400" cy="194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8697284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12</a:t>
            </a:fld>
            <a:endParaRPr lang="es-ES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68313" y="1484313"/>
            <a:ext cx="8351837" cy="455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s-ES" altLang="es-ES" sz="8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a-ES" altLang="es-ES" sz="17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s-ES" altLang="es-ES" sz="17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Es imprescindible disponer del </a:t>
            </a:r>
            <a:r>
              <a:rPr lang="es-ES" altLang="es-ES" sz="17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carnet de la UB </a:t>
            </a: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o de otro </a:t>
            </a:r>
            <a:r>
              <a:rPr lang="es-ES" altLang="es-ES" sz="17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documento identificador</a:t>
            </a: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que acredite el derecho a préstamo.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s-ES" altLang="es-ES" sz="17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es-ES" sz="1700" dirty="0" smtClean="0">
                <a:solidFill>
                  <a:srgbClr val="646464"/>
                </a:solidFill>
                <a:latin typeface="Verdana" panose="020B0604030504040204" pitchFamily="34" charset="0"/>
                <a:hlinkClick r:id="rId2" tooltip="Reglament del servei de préstec"/>
              </a:rPr>
              <a:t>Reglamento del </a:t>
            </a:r>
            <a:r>
              <a:rPr lang="ca-ES" altLang="es-ES" sz="1700" dirty="0" err="1" smtClean="0">
                <a:solidFill>
                  <a:srgbClr val="646464"/>
                </a:solidFill>
                <a:latin typeface="Verdana" panose="020B0604030504040204" pitchFamily="34" charset="0"/>
                <a:hlinkClick r:id="rId2" tooltip="Reglament del servei de préstec"/>
              </a:rPr>
              <a:t>servicio</a:t>
            </a:r>
            <a:r>
              <a:rPr lang="ca-ES" altLang="es-ES" sz="1700" dirty="0" smtClean="0">
                <a:solidFill>
                  <a:srgbClr val="646464"/>
                </a:solidFill>
                <a:latin typeface="Verdana" panose="020B0604030504040204" pitchFamily="34" charset="0"/>
                <a:hlinkClick r:id="rId2" tooltip="Reglament del servei de préstec"/>
              </a:rPr>
              <a:t> de </a:t>
            </a:r>
            <a:r>
              <a:rPr lang="ca-ES" altLang="es-ES" sz="1700" dirty="0" err="1" smtClean="0">
                <a:solidFill>
                  <a:srgbClr val="646464"/>
                </a:solidFill>
                <a:latin typeface="Verdana" panose="020B0604030504040204" pitchFamily="34" charset="0"/>
                <a:hlinkClick r:id="rId2" tooltip="Reglament del servei de préstec"/>
              </a:rPr>
              <a:t>préstamo</a:t>
            </a:r>
            <a:endParaRPr lang="ca-ES" altLang="es-ES" sz="17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s-ES" altLang="es-ES" sz="17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ca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Documentos excluidos de préstamo:</a:t>
            </a:r>
          </a:p>
          <a:p>
            <a:pPr lvl="1" algn="just" eaLnBrk="1" hangingPunct="1">
              <a:spcBef>
                <a:spcPct val="0"/>
              </a:spcBef>
              <a:buFont typeface="Verdana" panose="020B0604030504040204" pitchFamily="34" charset="0"/>
              <a:buChar char="―"/>
              <a:defRPr/>
            </a:pP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Revistas y obras de referencia (enciclopedias, diccionarios, etc.). Si están en línea, pueden consultarse desde fuera de la Universidad.</a:t>
            </a:r>
          </a:p>
          <a:p>
            <a:pPr lvl="1" algn="just" eaLnBrk="1" hangingPunct="1">
              <a:spcBef>
                <a:spcPct val="0"/>
              </a:spcBef>
              <a:buFont typeface="Verdana" panose="020B0604030504040204" pitchFamily="34" charset="0"/>
              <a:buChar char="―"/>
              <a:defRPr/>
            </a:pP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Fondo antiguo.</a:t>
            </a:r>
          </a:p>
          <a:p>
            <a:pPr lvl="1" algn="just" eaLnBrk="1" hangingPunct="1">
              <a:spcBef>
                <a:spcPct val="0"/>
              </a:spcBef>
              <a:buFont typeface="Verdana" panose="020B0604030504040204" pitchFamily="34" charset="0"/>
              <a:buChar char="―"/>
              <a:defRPr/>
            </a:pP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Libros identificados con una etiqueta amarilla.</a:t>
            </a:r>
          </a:p>
          <a:p>
            <a:pPr marL="457200" lvl="1" indent="0" algn="just" eaLnBrk="1" hangingPunct="1">
              <a:spcBef>
                <a:spcPct val="0"/>
              </a:spcBef>
              <a:buFontTx/>
              <a:buNone/>
              <a:defRPr/>
            </a:pPr>
            <a:endParaRPr lang="es-ES" altLang="es-ES" sz="17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Bibliografía recomendada: </a:t>
            </a:r>
          </a:p>
          <a:p>
            <a:pPr lvl="1" algn="just">
              <a:buFont typeface="Verdana" panose="020B0604030504040204" pitchFamily="34" charset="0"/>
              <a:buChar char="―"/>
              <a:defRPr/>
            </a:pP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Préstamo de 10 días.</a:t>
            </a:r>
          </a:p>
          <a:p>
            <a:pPr lvl="1" algn="just">
              <a:buFont typeface="Verdana" panose="020B0604030504040204" pitchFamily="34" charset="0"/>
              <a:buChar char="―"/>
              <a:defRPr/>
            </a:pPr>
            <a:r>
              <a:rPr lang="es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Reserva en los mostradores de préstamo de los CRAI Bibliotecas.</a:t>
            </a:r>
            <a:r>
              <a:rPr lang="ca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5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6" name="QuadreDeText 5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El servicio de préstamo de documentos</a:t>
            </a:r>
            <a:endParaRPr lang="es-ES" altLang="ca-ES" sz="1800"/>
          </a:p>
        </p:txBody>
      </p:sp>
    </p:spTree>
    <p:extLst>
      <p:ext uri="{BB962C8B-B14F-4D97-AF65-F5344CB8AC3E}">
        <p14:creationId xmlns:p14="http://schemas.microsoft.com/office/powerpoint/2010/main" val="2764647816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13</a:t>
            </a:fld>
            <a:endParaRPr lang="es-ES" altLang="en-US"/>
          </a:p>
        </p:txBody>
      </p:sp>
      <p:sp>
        <p:nvSpPr>
          <p:cNvPr id="4" name="Text Box 46"/>
          <p:cNvSpPr txBox="1">
            <a:spLocks noChangeArrowheads="1"/>
          </p:cNvSpPr>
          <p:nvPr/>
        </p:nvSpPr>
        <p:spPr bwMode="auto">
          <a:xfrm>
            <a:off x="395288" y="5949950"/>
            <a:ext cx="8569325" cy="503238"/>
          </a:xfrm>
          <a:prstGeom prst="rect">
            <a:avLst/>
          </a:prstGeom>
          <a:noFill/>
          <a:ln w="9525" algn="ctr">
            <a:solidFill>
              <a:srgbClr val="33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0C0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ca-ES" altLang="ca-ES" sz="1200" b="1">
                <a:solidFill>
                  <a:srgbClr val="336699"/>
                </a:solidFill>
                <a:latin typeface="Verdana" panose="020B0604030504040204" pitchFamily="34" charset="0"/>
              </a:rPr>
              <a:t>Bibliografía recomendada: 10 días</a:t>
            </a:r>
          </a:p>
          <a:p>
            <a:pPr algn="ctr" eaLnBrk="1" hangingPunct="1">
              <a:buFontTx/>
              <a:buNone/>
            </a:pPr>
            <a:r>
              <a:rPr lang="ca-ES" altLang="ca-ES" sz="1200" b="1">
                <a:solidFill>
                  <a:srgbClr val="336699"/>
                </a:solidFill>
                <a:latin typeface="Verdana" panose="020B0604030504040204" pitchFamily="34" charset="0"/>
              </a:rPr>
              <a:t>Bibliografía recomendada de fin de semana (lu-vi): 3 días</a:t>
            </a:r>
          </a:p>
        </p:txBody>
      </p:sp>
      <p:graphicFrame>
        <p:nvGraphicFramePr>
          <p:cNvPr id="5" name="Group 40"/>
          <p:cNvGraphicFramePr>
            <a:graphicFrameLocks noGrp="1"/>
          </p:cNvGraphicFramePr>
          <p:nvPr/>
        </p:nvGraphicFramePr>
        <p:xfrm>
          <a:off x="395288" y="1052513"/>
          <a:ext cx="8580437" cy="4525962"/>
        </p:xfrm>
        <a:graphic>
          <a:graphicData uri="http://schemas.openxmlformats.org/drawingml/2006/table">
            <a:tbl>
              <a:tblPr/>
              <a:tblGrid>
                <a:gridCol w="6192837">
                  <a:extLst>
                    <a:ext uri="{9D8B030D-6E8A-4147-A177-3AD203B41FA5}"/>
                  </a:extLst>
                </a:gridCol>
                <a:gridCol w="1316038">
                  <a:extLst>
                    <a:ext uri="{9D8B030D-6E8A-4147-A177-3AD203B41FA5}"/>
                  </a:extLst>
                </a:gridCol>
                <a:gridCol w="1071562">
                  <a:extLst>
                    <a:ext uri="{9D8B030D-6E8A-4147-A177-3AD203B41FA5}"/>
                  </a:extLst>
                </a:gridCol>
              </a:tblGrid>
              <a:tr h="6397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Usuarios</a:t>
                      </a:r>
                      <a:endParaRPr kumimoji="0" lang="ca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Documentos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Días de préstamo normal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/>
                </a:extLst>
              </a:tr>
              <a:tr h="1097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Personal docente e investigador (PDI) de la Universidad de Barcelona: profesorado en activo, jubilados o eméritos de la Universidad, de centros adscritos con venia docendi, de la Escuela de Idiomas Modernos, de Estudios Hispánicos y de Servicios Lingüísticos, PDI invitado o visitante, investigadores de departamento o grupos de investigación de la Universidad e investigadores del Instituto Jaume Almera del CSIC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40</a:t>
                      </a: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/>
                </a:extLst>
              </a:tr>
              <a:tr h="76199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Estudiantes de tercer ciclo y personal de administración y servicios (PAS) de la Universidad de Barcelona (estudiantes de doctorado, de tercer ciclo con beca y tareas docentes, de másteres oficiales, propios e interuniversitarios y PAS de la universidad en activo o jubilado)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/>
                </a:extLst>
              </a:tr>
              <a:tr h="9296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Estudiantes de grado, posgrado y extensión universitaria: estudiantes de grado de la Universidad y centros adscritos, interuniversitarios, de homologación, de movilidad nacional o internacional, alumnos del IL3 matriculados en cursos de la Universidad, de posgrados propios, de extensión universitaria y de la Universidad de la Experiencia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10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/>
                </a:extLst>
              </a:tr>
              <a:tr h="1097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Personal de hospitales docentes (Clínico, Bellvitge y Sant Joan de Déu), PDI de centros en convenio con la Universidad y del Grupo UB —incluidos los profesores del ICE que sean miembros de la universidad y los becarios de investigación del Instituto Jaume Almera del CSIC— y  personal de institutos de investigación participados, adscritos, vinculados, en convenio o del Grupo UB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15</a:t>
                      </a: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" name="Text Box 45"/>
          <p:cNvSpPr txBox="1">
            <a:spLocks noChangeArrowheads="1"/>
          </p:cNvSpPr>
          <p:nvPr/>
        </p:nvSpPr>
        <p:spPr bwMode="auto">
          <a:xfrm>
            <a:off x="395288" y="5602288"/>
            <a:ext cx="8569325" cy="274637"/>
          </a:xfrm>
          <a:prstGeom prst="rect">
            <a:avLst/>
          </a:prstGeom>
          <a:solidFill>
            <a:srgbClr val="B0C0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ca-ES" altLang="ca-ES" sz="1200" b="1">
                <a:solidFill>
                  <a:schemeClr val="bg1"/>
                </a:solidFill>
                <a:latin typeface="Verdana" panose="020B0604030504040204" pitchFamily="34" charset="0"/>
              </a:rPr>
              <a:t>Préstamo de material audiovisual: 7 días</a:t>
            </a:r>
          </a:p>
        </p:txBody>
      </p:sp>
    </p:spTree>
    <p:extLst>
      <p:ext uri="{BB962C8B-B14F-4D97-AF65-F5344CB8AC3E}">
        <p14:creationId xmlns:p14="http://schemas.microsoft.com/office/powerpoint/2010/main" val="3423658868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14</a:t>
            </a:fld>
            <a:endParaRPr lang="es-ES" altLang="en-US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003800" y="3789363"/>
            <a:ext cx="122237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Historial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003800" y="4076700"/>
            <a:ext cx="3835400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Activando el </a:t>
            </a:r>
            <a:r>
              <a:rPr lang="es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historial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desde la opción </a:t>
            </a:r>
            <a:r>
              <a:rPr lang="es-ES" altLang="ca-ES" sz="1700" b="1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puedes ver una </a:t>
            </a:r>
            <a:r>
              <a:rPr lang="es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lista de los documentos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has sacado en préstamo a lo largo de tus estudios en la UB.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Guía</a:t>
            </a:r>
            <a:endParaRPr lang="es-ES" altLang="ca-ES" sz="1700" dirty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4932363" y="1557338"/>
            <a:ext cx="3889375" cy="166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permiten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hasta 8 reservas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simultáneas, que se pueden activar desde </a:t>
            </a:r>
            <a:r>
              <a:rPr lang="ca-ES" altLang="ca-ES" sz="1700" b="1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ca-ES" altLang="ca-ES" sz="1700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desde los mostradores.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Vídeo explicativo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932363" y="1196975"/>
            <a:ext cx="12985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Reservas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850" y="4103688"/>
            <a:ext cx="4464050" cy="231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No devolver a tiempo los documentos prestados comporta una suspensión del servicio, </a:t>
            </a:r>
            <a:r>
              <a:rPr lang="ca-ES" altLang="ca-ES" sz="1700" b="1">
                <a:solidFill>
                  <a:srgbClr val="7F7F7F"/>
                </a:solidFill>
                <a:latin typeface="Verdana" panose="020B0604030504040204" pitchFamily="34" charset="0"/>
              </a:rPr>
              <a:t>que dependerá de los días de retraso y del tipo de documento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Préstamo normal y material audiovisual:</a:t>
            </a:r>
            <a:r>
              <a:rPr lang="ca-ES" altLang="ca-ES" sz="1400" b="1"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1 día</a:t>
            </a:r>
            <a:r>
              <a:rPr lang="ca-ES" altLang="ca-ES" sz="140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Préstamo de bibliografía recomendada:</a:t>
            </a:r>
            <a:r>
              <a:rPr lang="ca-ES" altLang="ca-ES" sz="1400"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4 días </a:t>
            </a:r>
            <a:endParaRPr lang="ca-ES" altLang="ca-ES" sz="1400">
              <a:solidFill>
                <a:srgbClr val="7F7F7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Préstamo de bibliografía recomendada de fin de semana:</a:t>
            </a:r>
            <a:r>
              <a:rPr lang="ca-ES" altLang="ca-ES" sz="1400" b="1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6 días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3850" y="3779838"/>
            <a:ext cx="14224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Sanciones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23850" y="1196975"/>
            <a:ext cx="1871663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Renovaciones</a:t>
            </a:r>
            <a:endParaRPr lang="ca-ES" altLang="ca-ES" sz="17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23850" y="1557338"/>
            <a:ext cx="446405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Puedes renovar el préstamo de los documentos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tantas veces como desees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siempre que el documento no haya sido reservado. Puedes pedir la renovación en el 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mostrador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por 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teléfono</a:t>
            </a:r>
            <a:r>
              <a:rPr lang="ca-ES" altLang="ca-ES" sz="17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bien vía web, desde la opción </a:t>
            </a:r>
            <a:r>
              <a:rPr lang="ca-ES" altLang="ca-ES" sz="1700" b="1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Vídeo explicativo</a:t>
            </a:r>
            <a:endParaRPr lang="ca-ES" altLang="ca-ES" sz="1700" dirty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914395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15</a:t>
            </a:fld>
            <a:endParaRPr lang="es-ES" altLang="en-US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611188" y="2060575"/>
            <a:ext cx="5113337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necesitas un documento que está en </a:t>
            </a:r>
            <a:r>
              <a:rPr lang="es-ES" altLang="ca-ES" sz="19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otra biblioteca</a:t>
            </a:r>
            <a:r>
              <a:rPr lang="es-ES" altLang="ca-ES" sz="19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UB puedes: </a:t>
            </a:r>
          </a:p>
          <a:p>
            <a:pPr algn="just" eaLnBrk="1" hangingPunct="1">
              <a:defRPr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defRPr/>
            </a:pPr>
            <a:r>
              <a:rPr lang="es-ES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s-ES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 a la biblioteca donde se encuentra</a:t>
            </a:r>
            <a:r>
              <a:rPr lang="es-ES" altLang="ca-ES" sz="19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formalizar el préstamo, o </a:t>
            </a:r>
          </a:p>
          <a:p>
            <a:pPr algn="just" eaLnBrk="1" hangingPunct="1">
              <a:defRPr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defRPr/>
            </a:pPr>
            <a:r>
              <a:rPr lang="es-ES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s-ES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solicitar en el mostrador de tu biblioteca </a:t>
            </a:r>
            <a:r>
              <a:rPr lang="es-ES" altLang="ca-ES" sz="19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te lo traigan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Lo recibirás al cabo de 2 o 3 días.</a:t>
            </a:r>
          </a:p>
          <a:p>
            <a:pPr algn="just" eaLnBrk="1" hangingPunct="1">
              <a:defRPr/>
            </a:pPr>
            <a:endParaRPr lang="es-ES" altLang="ca-ES" sz="1900" dirty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Préstamo con otras bibliotecas de la UB</a:t>
            </a: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212" y="1511301"/>
            <a:ext cx="2390775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74855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16</a:t>
            </a:fld>
            <a:endParaRPr lang="es-ES" altLang="en-US"/>
          </a:p>
        </p:txBody>
      </p:sp>
      <p:sp>
        <p:nvSpPr>
          <p:cNvPr id="12" name="Rectangle 7"/>
          <p:cNvSpPr txBox="1">
            <a:spLocks noChangeArrowheads="1"/>
          </p:cNvSpPr>
          <p:nvPr/>
        </p:nvSpPr>
        <p:spPr>
          <a:xfrm>
            <a:off x="455613" y="1196975"/>
            <a:ext cx="8677275" cy="64770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http://crai.ub.edu/es/que-ofrece-el-crai/prestamo/prestamo-equipamientos</a:t>
            </a:r>
            <a:endParaRPr lang="es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387350" y="2019300"/>
            <a:ext cx="8218488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Este servicio tiene por objeto facilitar el uso de las salas de trabajo de los CRAI Bibliotecas para que puedas disponer de un espacio donde elaborar trabajos, individualmente o en grupo. Las reservas se efectúan desde el catálogo mediante la opción </a:t>
            </a:r>
            <a:r>
              <a:rPr lang="ca-ES" altLang="ca-ES" sz="1600" i="1">
                <a:solidFill>
                  <a:srgbClr val="646464"/>
                </a:solidFill>
                <a:latin typeface="Verdana" panose="020B0604030504040204" pitchFamily="34" charset="0"/>
                <a:hlinkClick r:id="rId3" tooltip="El meu compte"/>
              </a:rPr>
              <a:t>Mi cuenta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. Mira este 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vídeo explicativo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ca-ES" altLang="ca-ES" sz="1600">
              <a:solidFill>
                <a:srgbClr val="646464"/>
              </a:solidFill>
              <a:latin typeface="Verdana" panose="020B0604030504040204" pitchFamily="34" charset="0"/>
              <a:hlinkClick r:id="rId5" tooltip="Instruccions d'ús de les sales de treball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  <a:hlinkClick r:id="rId5" tooltip="Instruccions d'ús de les sales de treball"/>
              </a:rPr>
              <a:t>Instrucciones de uso de las salas de trabajo</a:t>
            </a:r>
            <a:endParaRPr lang="ca-ES" altLang="ca-ES" sz="160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439738" y="3816350"/>
            <a:ext cx="86772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5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http://crai.ub.edu/es/que-ofrece-el-crai/prestamo/prestamo-equipamientos</a:t>
            </a:r>
            <a:endParaRPr lang="ca-ES" altLang="ca-ES" sz="15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39750" y="4265613"/>
            <a:ext cx="8135938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se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piden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y se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devuelven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en el mostrador 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 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Se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debe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leer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, firmar y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rellenar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correctamente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el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formulario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contrato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usuarios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sancionados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no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pueden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utilizar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este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servicio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El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periodo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es de 4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horas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como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máximo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no se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pueden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reservar.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El uso de los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está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restringido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al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recinto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de la biblioteca.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Normativa</a:t>
            </a:r>
            <a:endParaRPr lang="es-ES" altLang="ca-ES" sz="16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16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17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Uso de salas de trabajo</a:t>
            </a:r>
          </a:p>
        </p:txBody>
      </p:sp>
      <p:sp>
        <p:nvSpPr>
          <p:cNvPr id="18" name="QuadreDeText 1"/>
          <p:cNvSpPr txBox="1">
            <a:spLocks noChangeArrowheads="1"/>
          </p:cNvSpPr>
          <p:nvPr/>
        </p:nvSpPr>
        <p:spPr bwMode="auto">
          <a:xfrm>
            <a:off x="-11113" y="3792538"/>
            <a:ext cx="9144001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19" name="Rectangle 7"/>
          <p:cNvSpPr txBox="1">
            <a:spLocks noChangeArrowheads="1"/>
          </p:cNvSpPr>
          <p:nvPr/>
        </p:nvSpPr>
        <p:spPr bwMode="auto">
          <a:xfrm>
            <a:off x="446088" y="3832225"/>
            <a:ext cx="82296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Préstamo de portátiles</a:t>
            </a:r>
          </a:p>
        </p:txBody>
      </p:sp>
    </p:spTree>
    <p:extLst>
      <p:ext uri="{BB962C8B-B14F-4D97-AF65-F5344CB8AC3E}">
        <p14:creationId xmlns:p14="http://schemas.microsoft.com/office/powerpoint/2010/main" val="1080313935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17</a:t>
            </a:fld>
            <a:endParaRPr lang="es-ES" altLang="en-US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57200" y="1546225"/>
            <a:ext cx="8229600" cy="55403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ES" sz="1500" smtClean="0">
                <a:solidFill>
                  <a:srgbClr val="C0C0C0"/>
                </a:solidFill>
                <a:latin typeface="Verdana" panose="020B0604030504040204" pitchFamily="34" charset="0"/>
                <a:hlinkClick r:id="rId2"/>
              </a:rPr>
              <a:t>https://cataleg.ub.edu/patroninfo*spi</a:t>
            </a:r>
            <a:r>
              <a:rPr lang="es-ES" altLang="es-ES" sz="1500" smtClean="0">
                <a:solidFill>
                  <a:srgbClr val="646464"/>
                </a:solidFill>
                <a:latin typeface="Verdana" panose="020B0604030504040204" pitchFamily="34" charset="0"/>
              </a:rPr>
              <a:t/>
            </a:r>
            <a:br>
              <a:rPr lang="es-ES" altLang="es-ES" sz="1500" smtClean="0">
                <a:solidFill>
                  <a:srgbClr val="646464"/>
                </a:solidFill>
                <a:latin typeface="Verdana" panose="020B0604030504040204" pitchFamily="34" charset="0"/>
              </a:rPr>
            </a:br>
            <a:endParaRPr lang="es-ES" altLang="ca-ES" sz="1500" b="1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¿Qué tienes en préstamo? </a:t>
            </a:r>
            <a:r>
              <a:rPr lang="es-ES" altLang="ca-ES" sz="1800" b="1" i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Mi cuenta (I)</a:t>
            </a:r>
            <a:endParaRPr lang="es-ES" altLang="ca-ES" sz="1800" b="1" kern="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77" y="2222501"/>
            <a:ext cx="4860787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919342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18</a:t>
            </a:fld>
            <a:endParaRPr lang="es-ES" alt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68313" y="1700213"/>
            <a:ext cx="8351837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100000"/>
              </a:spcBef>
              <a:buFontTx/>
              <a:buNone/>
            </a:pPr>
            <a:r>
              <a:rPr lang="ca-ES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Este servicio te permite acceder a tu </a:t>
            </a:r>
            <a:r>
              <a:rPr lang="ca-ES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registro de usuario</a:t>
            </a:r>
            <a:r>
              <a:rPr lang="ca-ES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 del CRAI. </a:t>
            </a:r>
          </a:p>
          <a:p>
            <a:pPr algn="just" eaLnBrk="1" hangingPunct="1">
              <a:spcBef>
                <a:spcPct val="100000"/>
              </a:spcBef>
              <a:buFontTx/>
              <a:buNone/>
            </a:pPr>
            <a:r>
              <a:rPr lang="ca-ES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Una vez identificado, puedes ver y renovar tus préstamos, reservar documentos o crear listas de registros, entre otros servicios.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4" b="35449"/>
          <a:stretch>
            <a:fillRect/>
          </a:stretch>
        </p:blipFill>
        <p:spPr bwMode="auto">
          <a:xfrm>
            <a:off x="1331913" y="3141663"/>
            <a:ext cx="6965950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¿Qué tienes en préstamo? </a:t>
            </a:r>
            <a:r>
              <a:rPr lang="es-ES" altLang="ca-ES" sz="1800" b="1" i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Mi cuenta (II)</a:t>
            </a:r>
            <a:endParaRPr lang="es-ES" altLang="ca-ES" sz="1800" b="1" kern="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003263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19</a:t>
            </a:fld>
            <a:endParaRPr lang="es-ES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271588"/>
            <a:ext cx="8281988" cy="530225"/>
          </a:xfrm>
          <a:prstGeom prst="rect">
            <a:avLst/>
          </a:prstGeom>
        </p:spPr>
        <p:txBody>
          <a:bodyPr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http://crai.ub.edu/es/que-ofrece-el-crai/prestamo/prestamo-puc</a:t>
            </a:r>
            <a:endParaRPr lang="es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4 Subtítulo"/>
          <p:cNvSpPr>
            <a:spLocks/>
          </p:cNvSpPr>
          <p:nvPr/>
        </p:nvSpPr>
        <p:spPr bwMode="auto">
          <a:xfrm>
            <a:off x="422275" y="2063750"/>
            <a:ext cx="6337300" cy="443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 eaLnBrk="1" hangingPunct="1">
              <a:spcBef>
                <a:spcPts val="0"/>
              </a:spcBef>
              <a:defRPr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PUC es un servicio de préstamo consorciado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gratuito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permite a los usuarios solicitar y sacar en préstamo documentos de otra biblioteca del Consorcio de Servicios Universitarios de Cataluña (CSUC). </a:t>
            </a:r>
          </a:p>
          <a:p>
            <a:pPr algn="just" eaLnBrk="1" hangingPunct="1">
              <a:spcBef>
                <a:spcPct val="20000"/>
              </a:spcBef>
              <a:defRPr/>
            </a:pPr>
            <a:endParaRPr lang="es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¿Cómo se solicitan los documentos?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Presencialmente, en la biblioteca en que están depositados: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</a:t>
            </a:r>
            <a:r>
              <a:rPr lang="es-ES" altLang="ca-ES" sz="1700" b="1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situ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Remotamente, a través de la </a:t>
            </a:r>
            <a:r>
              <a:rPr lang="es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interfaz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vía web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Vídeo explicativo</a:t>
            </a:r>
            <a:endParaRPr lang="es-ES" altLang="ca-ES" sz="17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buFontTx/>
              <a:buAutoNum type="alphaLcParenR"/>
              <a:defRPr/>
            </a:pPr>
            <a:endParaRPr lang="es-ES" altLang="ca-ES" sz="17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¿Dónde se devuelven los documentos?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cualquiera de las bibliotecas del CRAI de la UB.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cualquiera de las bibliotecas de la institución            a la que pertenece el documento.</a:t>
            </a:r>
          </a:p>
        </p:txBody>
      </p:sp>
      <p:grpSp>
        <p:nvGrpSpPr>
          <p:cNvPr id="6" name="Agrupa 7"/>
          <p:cNvGrpSpPr>
            <a:grpSpLocks/>
          </p:cNvGrpSpPr>
          <p:nvPr/>
        </p:nvGrpSpPr>
        <p:grpSpPr bwMode="auto">
          <a:xfrm>
            <a:off x="7286625" y="1700213"/>
            <a:ext cx="1462088" cy="4359275"/>
            <a:chOff x="6715125" y="1289050"/>
            <a:chExt cx="2012950" cy="5072063"/>
          </a:xfrm>
        </p:grpSpPr>
        <p:pic>
          <p:nvPicPr>
            <p:cNvPr id="7" name="Picture 14" descr="Logo UA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18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Servicio de préstamo consorciado (PUC)</a:t>
            </a:r>
          </a:p>
        </p:txBody>
      </p:sp>
    </p:spTree>
    <p:extLst>
      <p:ext uri="{BB962C8B-B14F-4D97-AF65-F5344CB8AC3E}">
        <p14:creationId xmlns:p14="http://schemas.microsoft.com/office/powerpoint/2010/main" val="3125388837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</a:t>
            </a:fld>
            <a:endParaRPr lang="es-ES" altLang="en-US"/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>
          <a:xfrm>
            <a:off x="4452938" y="1833900"/>
            <a:ext cx="4321175" cy="511935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s-ES" altLang="ca-ES" sz="15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Dirección: </a:t>
            </a: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Casanova, 143</a:t>
            </a:r>
            <a:b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/>
            </a:r>
            <a:b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craimedicina@ub.edu</a:t>
            </a:r>
            <a:endParaRPr lang="ca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a-ES" altLang="ca-ES" sz="1500" b="1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Teléfono</a:t>
            </a:r>
            <a:r>
              <a:rPr lang="ca-ES" altLang="ca-ES" sz="15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: 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934 035 718 </a:t>
            </a:r>
            <a:endParaRPr lang="ca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s-ES" altLang="ca-ES" sz="1500" b="1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5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Horario: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Lu-Vi: de 8.30 a 20.30 h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Horarios especiales en periodos de exámenes y de fin de semana</a:t>
            </a:r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Reglamento de los servicios de biblioteca</a:t>
            </a:r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Carta de servicios del CRAI</a:t>
            </a:r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5" name="Imat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492375"/>
            <a:ext cx="3306762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7" name="QuadreDeText 1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¿Dónde estamos y cuándo puedes venir?</a:t>
            </a:r>
            <a:endParaRPr lang="es-ES" altLang="ca-ES" sz="1800"/>
          </a:p>
        </p:txBody>
      </p:sp>
    </p:spTree>
    <p:extLst>
      <p:ext uri="{BB962C8B-B14F-4D97-AF65-F5344CB8AC3E}">
        <p14:creationId xmlns:p14="http://schemas.microsoft.com/office/powerpoint/2010/main" val="1404100958"/>
      </p:ext>
    </p:extLst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20</a:t>
            </a:fld>
            <a:endParaRPr lang="es-ES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8313" y="1516063"/>
            <a:ext cx="7772400" cy="323850"/>
          </a:xfrm>
          <a:prstGeom prst="rect">
            <a:avLst/>
          </a:prstGeom>
        </p:spPr>
        <p:txBody>
          <a:bodyPr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http://puc.cbuc.cat</a:t>
            </a:r>
            <a:endParaRPr lang="es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4 Marcador de contenido"/>
          <p:cNvSpPr>
            <a:spLocks/>
          </p:cNvSpPr>
          <p:nvPr/>
        </p:nvSpPr>
        <p:spPr bwMode="auto">
          <a:xfrm>
            <a:off x="457200" y="1949450"/>
            <a:ext cx="8147050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5275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Requisitos: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Has de estar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dado de alta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en la base de datos de usuarios de la biblioteca de tu institución.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puedes tener préstamos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vencidos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en tu institución.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puedes estar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bloqueado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en tu institución.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1) </a:t>
            </a:r>
            <a:r>
              <a:rPr lang="ca-ES" altLang="ca-ES" sz="1700" b="1" dirty="0" err="1">
                <a:solidFill>
                  <a:srgbClr val="646464"/>
                </a:solidFill>
                <a:latin typeface="Verdana" panose="020B0604030504040204" pitchFamily="34" charset="0"/>
              </a:rPr>
              <a:t>Conéctate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al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Catálogo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Colectivo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de las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Universidades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de Cataluña (CCUC):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http://puc.cbuc.cat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2)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Busca si el documento está disponible y selecciónalo para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solicitarlo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Identifícate y elige dónde lo quieres recoger.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3) Cuando el documento llegue a la biblioteca seleccionada, recibirás un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aviso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por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correo electrónico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4) Puedes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devolver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el documento en cualquier biblioteca de tu institución</a:t>
            </a:r>
            <a:r>
              <a:rPr lang="es-ES" altLang="ca-ES" sz="1700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o de la institución a la que pertenece.</a:t>
            </a:r>
          </a:p>
        </p:txBody>
      </p:sp>
      <p:sp>
        <p:nvSpPr>
          <p:cNvPr id="6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PUC</a:t>
            </a:r>
            <a:r>
              <a:rPr lang="es-ES" altLang="ca-ES" sz="1800" b="1" kern="0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vía web</a:t>
            </a:r>
          </a:p>
        </p:txBody>
      </p:sp>
    </p:spTree>
    <p:extLst>
      <p:ext uri="{BB962C8B-B14F-4D97-AF65-F5344CB8AC3E}">
        <p14:creationId xmlns:p14="http://schemas.microsoft.com/office/powerpoint/2010/main" val="1261817082"/>
      </p:ext>
    </p:extLst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21</a:t>
            </a:fld>
            <a:endParaRPr lang="es-ES" altLang="en-US"/>
          </a:p>
        </p:txBody>
      </p:sp>
      <p:graphicFrame>
        <p:nvGraphicFramePr>
          <p:cNvPr id="4" name="Taula 3"/>
          <p:cNvGraphicFramePr>
            <a:graphicFrameLocks noGrp="1"/>
          </p:cNvGraphicFramePr>
          <p:nvPr/>
        </p:nvGraphicFramePr>
        <p:xfrm>
          <a:off x="755650" y="1773238"/>
          <a:ext cx="7704138" cy="443706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64048">
                  <a:extLst>
                    <a:ext uri="{9D8B030D-6E8A-4147-A177-3AD203B41FA5}"/>
                  </a:extLst>
                </a:gridCol>
                <a:gridCol w="1296023">
                  <a:extLst>
                    <a:ext uri="{9D8B030D-6E8A-4147-A177-3AD203B41FA5}"/>
                  </a:extLst>
                </a:gridCol>
                <a:gridCol w="1296023">
                  <a:extLst>
                    <a:ext uri="{9D8B030D-6E8A-4147-A177-3AD203B41FA5}"/>
                  </a:extLst>
                </a:gridCol>
                <a:gridCol w="1224022">
                  <a:extLst>
                    <a:ext uri="{9D8B030D-6E8A-4147-A177-3AD203B41FA5}"/>
                  </a:extLst>
                </a:gridCol>
                <a:gridCol w="1224022">
                  <a:extLst>
                    <a:ext uri="{9D8B030D-6E8A-4147-A177-3AD203B41FA5}"/>
                  </a:extLst>
                </a:gridCol>
              </a:tblGrid>
              <a:tr h="1008076"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Tipo de usuario</a:t>
                      </a: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Núm.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doc.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Núm.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s-ES" sz="1500" baseline="0" noProof="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renov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Días </a:t>
                      </a:r>
                    </a:p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 doc. impresos</a:t>
                      </a: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Días </a:t>
                      </a:r>
                    </a:p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 doc. </a:t>
                      </a:r>
                      <a:r>
                        <a:rPr lang="es-ES" sz="1500" noProof="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audiov</a:t>
                      </a:r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extLst>
                  <a:ext uri="{0D108BD9-81ED-4DB2-BD59-A6C34878D82A}"/>
                </a:extLst>
              </a:tr>
              <a:tr h="548637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Estudiantes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grado, </a:t>
                      </a:r>
                    </a:p>
                    <a:p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</a:t>
                      </a:r>
                      <a:r>
                        <a:rPr lang="es-ES" sz="1500" baseline="300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 2.º ciclo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  <a:tr h="777237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Estudiantes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posgrado, 3.º ciclo, máster </a:t>
                      </a:r>
                    </a:p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 doctorado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  <a:tr h="777237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PDI de las universidades</a:t>
                      </a:r>
                    </a:p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 usuarios de la Biblioteca de Cataluña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  <a:tr h="777237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PAS de las universidades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 trabajadores de la Biblioteca de Cataluña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  <a:tr h="548637">
                <a:tc>
                  <a:txBody>
                    <a:bodyPr/>
                    <a:lstStyle/>
                    <a:p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Otros usuarios autorizados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¿Cuáles son las condiciones de préstamo del PUC</a:t>
            </a:r>
            <a:r>
              <a:rPr lang="es-ES" altLang="ca-ES" sz="1800" b="1" kern="0" dirty="0">
                <a:solidFill>
                  <a:srgbClr val="336699"/>
                </a:solidFill>
                <a:latin typeface="Verdana" panose="020B0604030504040204" pitchFamily="34" charset="0"/>
              </a:rPr>
              <a:t>?</a:t>
            </a:r>
            <a:endParaRPr lang="es-ES" altLang="ca-ES" sz="1800" b="1" kern="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695382"/>
      </p:ext>
    </p:extLst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22</a:t>
            </a:fld>
            <a:endParaRPr lang="es-ES" altLang="en-US"/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457200" y="1550988"/>
            <a:ext cx="8677275" cy="32385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150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http://crai.ub.edu/es/que-ofrece-el-crai/prestamo/prestamo-pi</a:t>
            </a:r>
            <a:endParaRPr lang="es-ES" altLang="ca-ES" sz="1500" smtClean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468313" y="2322513"/>
            <a:ext cx="82073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El servicio de préstamo interbibliotecario tiene como objetivo localizar y obtener el original o la copia de cualquier tipo de documento que no se encuentre en el CRAI de la UB y que tampoco esté disponible en otras universidades catalanas a través del 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  <a:hlinkClick r:id="rId3" tooltip="PUC"/>
              </a:rPr>
              <a:t>PUC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Asimismo, actúa como centro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prestatario de los fondos propios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para otras instituciones.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Este servicio está sujeto a 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  <a:hlinkClick r:id="rId4" tooltip="Tarifes"/>
              </a:rPr>
              <a:t>tarifas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pic>
        <p:nvPicPr>
          <p:cNvPr id="6" name="Imat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88" y="3832225"/>
            <a:ext cx="3203575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Préstamo </a:t>
            </a:r>
            <a:r>
              <a:rPr lang="es-ES" altLang="ca-ES" sz="1800" b="1" kern="0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interbibliotecario</a:t>
            </a:r>
            <a:endParaRPr lang="es-ES" altLang="ca-ES" sz="1800" b="1" kern="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549846"/>
      </p:ext>
    </p:extLst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23</a:t>
            </a:fld>
            <a:endParaRPr lang="es-ES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636713"/>
            <a:ext cx="7772400" cy="322262"/>
          </a:xfrm>
          <a:prstGeom prst="rect">
            <a:avLst/>
          </a:prstGeom>
        </p:spPr>
        <p:txBody>
          <a:bodyPr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1500" smtClean="0">
                <a:latin typeface="Verdana" panose="020B0604030504040204" pitchFamily="34" charset="0"/>
                <a:hlinkClick r:id="rId2"/>
              </a:rPr>
              <a:t>http://recercador.ub.edu</a:t>
            </a:r>
            <a:endParaRPr lang="es-ES" altLang="ca-ES" sz="1500" smtClean="0">
              <a:latin typeface="Verdana" panose="020B0604030504040204" pitchFamily="34" charset="0"/>
            </a:endParaRPr>
          </a:p>
        </p:txBody>
      </p:sp>
      <p:sp>
        <p:nvSpPr>
          <p:cNvPr id="5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457200" y="1166813"/>
            <a:ext cx="82296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ReCercador</a:t>
            </a:r>
            <a:r>
              <a:rPr lang="es-ES" altLang="ca-ES" sz="18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+ (I)</a:t>
            </a:r>
            <a:r>
              <a:rPr lang="es-ES" altLang="ca-ES" sz="1800" b="1" dirty="0" smtClean="0">
                <a:latin typeface="Verdana" panose="020B0604030504040204" pitchFamily="34" charset="0"/>
              </a:rPr>
              <a:t/>
            </a:r>
            <a:br>
              <a:rPr lang="es-ES" altLang="ca-ES" sz="1800" b="1" dirty="0" smtClean="0">
                <a:latin typeface="Verdana" panose="020B0604030504040204" pitchFamily="34" charset="0"/>
              </a:rPr>
            </a:br>
            <a:endParaRPr lang="es-ES" altLang="ca-ES" sz="1800" b="1" kern="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30" y="2151884"/>
            <a:ext cx="5733940" cy="4458466"/>
          </a:xfrm>
          <a:prstGeom prst="rect">
            <a:avLst/>
          </a:prstGeom>
        </p:spPr>
      </p:pic>
      <p:sp>
        <p:nvSpPr>
          <p:cNvPr id="9" name="7 Flecha derecha"/>
          <p:cNvSpPr/>
          <p:nvPr/>
        </p:nvSpPr>
        <p:spPr>
          <a:xfrm rot="20753393">
            <a:off x="1230313" y="4662187"/>
            <a:ext cx="2427287" cy="981075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ca-E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ReCercador</a:t>
            </a:r>
            <a:r>
              <a:rPr lang="ca-E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353317367"/>
      </p:ext>
    </p:extLst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24</a:t>
            </a:fld>
            <a:endParaRPr lang="es-ES" altLang="en-US"/>
          </a:p>
        </p:txBody>
      </p:sp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458788" y="1708150"/>
            <a:ext cx="8228012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Ofrece un punto único de acceso a diversos recursos electrónicos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: bases de datos, 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portales de libros, catálogos de bibliotecas, revistas electrónicas, etc. Así pues, es una manera fácil de buscar información en diferentes recursos electrónicos a la vez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26" r="1292" b="27496"/>
          <a:stretch>
            <a:fillRect/>
          </a:stretch>
        </p:blipFill>
        <p:spPr bwMode="auto">
          <a:xfrm>
            <a:off x="1025525" y="2781300"/>
            <a:ext cx="7056438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 bwMode="auto">
          <a:xfrm>
            <a:off x="457200" y="1166813"/>
            <a:ext cx="82296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ReCercador</a:t>
            </a:r>
            <a:r>
              <a:rPr lang="es-ES" altLang="ca-ES" sz="18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+ (II)</a:t>
            </a:r>
            <a:r>
              <a:rPr lang="es-ES" altLang="ca-ES" sz="1800" b="1" dirty="0" smtClean="0">
                <a:latin typeface="Verdana" panose="020B0604030504040204" pitchFamily="34" charset="0"/>
              </a:rPr>
              <a:t/>
            </a:r>
            <a:br>
              <a:rPr lang="es-ES" altLang="ca-ES" sz="1800" b="1" dirty="0" smtClean="0">
                <a:latin typeface="Verdana" panose="020B0604030504040204" pitchFamily="34" charset="0"/>
              </a:rPr>
            </a:br>
            <a:endParaRPr lang="es-ES" altLang="ca-ES" sz="1800" b="1" kern="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2227"/>
      </p:ext>
    </p:extLst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25</a:t>
            </a:fld>
            <a:endParaRPr lang="es-ES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1800" y="1220788"/>
            <a:ext cx="8567738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500">
                <a:solidFill>
                  <a:srgbClr val="000000"/>
                </a:solidFill>
                <a:latin typeface="Verdana" panose="020B0604030504040204" pitchFamily="34" charset="0"/>
                <a:hlinkClick r:id="rId2"/>
              </a:rPr>
              <a:t>http://crai.ub.edu/es/que-ofrece-el-crai/acceso-recursos/acceso-recursos-proxy</a:t>
            </a:r>
            <a:endParaRPr lang="ca-ES" altLang="ca-ES" sz="15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5" name="2 CuadroTexto"/>
          <p:cNvSpPr txBox="1">
            <a:spLocks noChangeArrowheads="1"/>
          </p:cNvSpPr>
          <p:nvPr/>
        </p:nvSpPr>
        <p:spPr bwMode="auto">
          <a:xfrm>
            <a:off x="506413" y="1962150"/>
            <a:ext cx="44338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A través del Servicio Intermediario de Acceso a los Recursos Electrónicos (SIRE), desde un ordenador o dispositivo situado dentro o fuera de la red de la UB puedes acceder a los recursos electrónicos de información contratados por el CRAI de la UB.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Para entrar, debes disponer del </a:t>
            </a:r>
            <a:r>
              <a:rPr lang="es-ES" altLang="ca-ES" sz="1800" b="1">
                <a:solidFill>
                  <a:srgbClr val="646464"/>
                </a:solidFill>
                <a:latin typeface="Verdana" panose="020B0604030504040204" pitchFamily="34" charset="0"/>
              </a:rPr>
              <a:t>identificador UB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 y de la </a:t>
            </a:r>
            <a:r>
              <a:rPr lang="es-ES" altLang="ca-ES" sz="1800" b="1">
                <a:solidFill>
                  <a:srgbClr val="646464"/>
                </a:solidFill>
                <a:latin typeface="Verdana" panose="020B0604030504040204" pitchFamily="34" charset="0"/>
              </a:rPr>
              <a:t>contraseña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 con la que accedes a la intranet de la UB (PDI, PAS o Món UB).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Mira este 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explicativo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</p:txBody>
      </p:sp>
      <p:pic>
        <p:nvPicPr>
          <p:cNvPr id="6" name="Imat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475" y="2808288"/>
            <a:ext cx="38639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t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6057900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9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Acceso a los recursos electrónicos</a:t>
            </a:r>
          </a:p>
        </p:txBody>
      </p:sp>
    </p:spTree>
    <p:extLst>
      <p:ext uri="{BB962C8B-B14F-4D97-AF65-F5344CB8AC3E}">
        <p14:creationId xmlns:p14="http://schemas.microsoft.com/office/powerpoint/2010/main" val="1441508741"/>
      </p:ext>
    </p:extLst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26</a:t>
            </a:fld>
            <a:endParaRPr lang="es-ES" altLang="en-US"/>
          </a:p>
        </p:txBody>
      </p:sp>
      <p:sp>
        <p:nvSpPr>
          <p:cNvPr id="4" name="QuadreDeText 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449263" y="1533525"/>
            <a:ext cx="6911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500">
                <a:latin typeface="Verdana" panose="020B0604030504040204" pitchFamily="34" charset="0"/>
                <a:hlinkClick r:id="rId2"/>
              </a:rPr>
              <a:t>https://campusvirtual2.ub.edu</a:t>
            </a:r>
            <a:endParaRPr lang="ca-ES" altLang="ca-ES" sz="15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600"/>
          </a:p>
        </p:txBody>
      </p:sp>
      <p:sp>
        <p:nvSpPr>
          <p:cNvPr id="5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Campus Virtual (I)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013" y="2316163"/>
            <a:ext cx="4919646" cy="4305300"/>
          </a:xfrm>
          <a:prstGeom prst="rect">
            <a:avLst/>
          </a:prstGeom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 rot="19445416">
            <a:off x="2871788" y="5103813"/>
            <a:ext cx="2640012" cy="708025"/>
          </a:xfrm>
          <a:prstGeom prst="leftArrow">
            <a:avLst>
              <a:gd name="adj1" fmla="val 50000"/>
              <a:gd name="adj2" fmla="val 83292"/>
            </a:avLst>
          </a:prstGeom>
          <a:solidFill>
            <a:srgbClr val="3366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600" b="1" dirty="0">
                <a:latin typeface="Verdana" panose="020B0604030504040204" pitchFamily="34" charset="0"/>
              </a:rPr>
              <a:t>     </a:t>
            </a:r>
            <a:r>
              <a:rPr lang="ca-ES" altLang="ca-ES" sz="1600" b="1" dirty="0">
                <a:solidFill>
                  <a:schemeClr val="bg1"/>
                </a:solidFill>
                <a:latin typeface="Verdana" panose="020B0604030504040204" pitchFamily="34" charset="0"/>
              </a:rPr>
              <a:t>Campus Virtual</a:t>
            </a:r>
            <a:endParaRPr lang="es-ES" altLang="ca-ES" sz="16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0"/>
          <a:stretch>
            <a:fillRect/>
          </a:stretch>
        </p:blipFill>
        <p:spPr bwMode="auto">
          <a:xfrm>
            <a:off x="2005013" y="6280150"/>
            <a:ext cx="10350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766130"/>
      </p:ext>
    </p:extLst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27</a:t>
            </a:fld>
            <a:endParaRPr lang="es-ES" altLang="en-US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0750" y="2439261"/>
            <a:ext cx="5981700" cy="3954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165475" y="5800296"/>
            <a:ext cx="2314575" cy="504825"/>
          </a:xfrm>
          <a:prstGeom prst="wedgeRoundRectCallout">
            <a:avLst>
              <a:gd name="adj1" fmla="val -54662"/>
              <a:gd name="adj2" fmla="val 84060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Asignaturas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4994275" y="4416425"/>
            <a:ext cx="2447925" cy="796925"/>
          </a:xfrm>
          <a:prstGeom prst="wedgeRoundRectCallout">
            <a:avLst>
              <a:gd name="adj1" fmla="val 67579"/>
              <a:gd name="adj2" fmla="val -242727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2000" b="1">
                <a:solidFill>
                  <a:schemeClr val="bg1"/>
                </a:solidFill>
                <a:latin typeface="Verdana" panose="020B0604030504040204" pitchFamily="34" charset="0"/>
              </a:rPr>
              <a:t>Identificador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2000" b="1">
                <a:solidFill>
                  <a:schemeClr val="bg1"/>
                </a:solidFill>
                <a:latin typeface="Verdana" panose="020B0604030504040204" pitchFamily="34" charset="0"/>
              </a:rPr>
              <a:t>y contraseña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ca-ES" sz="20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8788" y="1647825"/>
            <a:ext cx="8158162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Tx/>
              <a:buNone/>
            </a:pP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Es la herramienta de trabajo con la que accedes a tus asignaturas y visualizas la bibliografía recomendada, los materiales docentes y las actividades. </a:t>
            </a:r>
          </a:p>
        </p:txBody>
      </p:sp>
      <p:sp>
        <p:nvSpPr>
          <p:cNvPr id="8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9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Campus Virtual (II)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3667125" y="3218656"/>
            <a:ext cx="1114425" cy="13914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42561575"/>
      </p:ext>
    </p:extLst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28</a:t>
            </a:fld>
            <a:endParaRPr lang="es-ES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1587500"/>
            <a:ext cx="822960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6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http://crai.ub.edu/es/recursos-de-informacion</a:t>
            </a:r>
            <a:endParaRPr lang="ca-ES" altLang="ca-ES" sz="16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457200" y="1192213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Recursos de información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252" y="2343149"/>
            <a:ext cx="4849495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881487"/>
      </p:ext>
    </p:extLst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29</a:t>
            </a:fld>
            <a:endParaRPr lang="es-ES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44500" y="1476375"/>
            <a:ext cx="82296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http://crai.ub.edu/es/que-ofrece-el-crai/acceso-recursos/acceso-recursos-autenticacion</a:t>
            </a:r>
            <a:endParaRPr lang="ca-ES" altLang="ca-ES" sz="14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2 CuadroTexto"/>
          <p:cNvSpPr txBox="1">
            <a:spLocks noChangeArrowheads="1"/>
          </p:cNvSpPr>
          <p:nvPr/>
        </p:nvSpPr>
        <p:spPr bwMode="auto">
          <a:xfrm>
            <a:off x="539750" y="6367463"/>
            <a:ext cx="785018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500">
                <a:solidFill>
                  <a:srgbClr val="646464"/>
                </a:solidFill>
                <a:latin typeface="Verdana" panose="020B0604030504040204" pitchFamily="34" charset="0"/>
              </a:rPr>
              <a:t>Mira este </a:t>
            </a:r>
            <a:r>
              <a:rPr lang="ca-ES" altLang="ca-ES" sz="150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explicativo</a:t>
            </a:r>
            <a:r>
              <a:rPr lang="ca-ES" altLang="ca-ES" sz="1500">
                <a:solidFill>
                  <a:srgbClr val="646464"/>
                </a:solidFill>
                <a:latin typeface="Verdana" panose="020B0604030504040204" pitchFamily="34" charset="0"/>
              </a:rPr>
              <a:t> para generar los códigos</a:t>
            </a:r>
          </a:p>
        </p:txBody>
      </p:sp>
      <p:graphicFrame>
        <p:nvGraphicFramePr>
          <p:cNvPr id="6" name="Group 30"/>
          <p:cNvGraphicFramePr>
            <a:graphicFrameLocks noGrp="1"/>
          </p:cNvGraphicFramePr>
          <p:nvPr/>
        </p:nvGraphicFramePr>
        <p:xfrm>
          <a:off x="395288" y="1901825"/>
          <a:ext cx="8280400" cy="4230688"/>
        </p:xfrm>
        <a:graphic>
          <a:graphicData uri="http://schemas.openxmlformats.org/drawingml/2006/table">
            <a:tbl>
              <a:tblPr/>
              <a:tblGrid>
                <a:gridCol w="2287587">
                  <a:extLst>
                    <a:ext uri="{9D8B030D-6E8A-4147-A177-3AD203B41FA5}"/>
                  </a:extLst>
                </a:gridCol>
                <a:gridCol w="3705225">
                  <a:extLst>
                    <a:ext uri="{9D8B030D-6E8A-4147-A177-3AD203B41FA5}"/>
                  </a:extLst>
                </a:gridCol>
                <a:gridCol w="2287588">
                  <a:extLst>
                    <a:ext uri="{9D8B030D-6E8A-4147-A177-3AD203B41FA5}"/>
                  </a:extLst>
                </a:gridCol>
              </a:tblGrid>
              <a:tr h="2603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Servicio</a:t>
                      </a:r>
                      <a:endParaRPr kumimoji="0" lang="es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Identificador</a:t>
                      </a: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Contraseña</a:t>
                      </a: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/>
                </a:extLst>
              </a:tr>
              <a:tr h="1654175">
                <a:tc>
                  <a:txBody>
                    <a:bodyPr/>
                    <a:lstStyle>
                      <a:lvl1pPr marL="179388" indent="-17938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Acceso a los ordenadores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Wifi UB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Mi cuenta </a:t>
                      </a: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(Catálogo: reservas, renovaciones, fotocopias gratuitas, historial, etc.)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Préstamo en bibliotecas universitarias catalanas (PUC)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 partir de la dirección UB. Por ejemplo: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Si la dirección es 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4"/>
                        </a:rPr>
                        <a:t>mgarm008@alumnes.ub.edu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entonces el identificador es mgarm008.alumnes.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Contraseña Món UB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/>
                </a:extLst>
              </a:tr>
              <a:tr h="1182688">
                <a:tc>
                  <a:txBody>
                    <a:bodyPr/>
                    <a:lstStyle>
                      <a:lvl1pPr marL="179388" indent="-17938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Campus Virtual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Correo UB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Món UB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Acceso a los recursos electrónicos (SIRE)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Préstamo interbibliotecario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Identificador Món UB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(4 caracteres: consta en el resguardo de la matrícula)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Contraseña Món UB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/>
                </a:extLst>
              </a:tr>
              <a:tr h="1133475">
                <a:tc>
                  <a:txBody>
                    <a:bodyPr/>
                    <a:lstStyle>
                      <a:lvl1pPr marL="179388" indent="-17938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Wifi Eduroam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 partir de la  dirección UB. Por ejemplo: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Si la dirección es </a:t>
                      </a: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4"/>
                        </a:rPr>
                        <a:t>mgarm008@alumnes.ub.edu</a:t>
                      </a: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entonces el identificador es </a:t>
                      </a: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5"/>
                        </a:rPr>
                        <a:t>mgarm008.alumnes@ub.edu</a:t>
                      </a:r>
                      <a:endParaRPr kumimoji="0" lang="es-ES" altLang="ca-ES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Contraseña</a:t>
                      </a:r>
                      <a:r>
                        <a:rPr kumimoji="0" lang="ca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Món UB</a:t>
                      </a:r>
                      <a:endParaRPr kumimoji="0" lang="es-ES" altLang="ca-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7" name="Imat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32936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1"/>
          <p:cNvSpPr txBox="1">
            <a:spLocks noChangeArrowheads="1"/>
          </p:cNvSpPr>
          <p:nvPr/>
        </p:nvSpPr>
        <p:spPr bwMode="auto">
          <a:xfrm>
            <a:off x="0" y="1112838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9" name="Rectangle 7"/>
          <p:cNvSpPr txBox="1">
            <a:spLocks noChangeArrowheads="1"/>
          </p:cNvSpPr>
          <p:nvPr/>
        </p:nvSpPr>
        <p:spPr bwMode="auto">
          <a:xfrm>
            <a:off x="457200" y="1138238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Códigos y contraseñas</a:t>
            </a:r>
          </a:p>
        </p:txBody>
      </p:sp>
    </p:spTree>
    <p:extLst>
      <p:ext uri="{BB962C8B-B14F-4D97-AF65-F5344CB8AC3E}">
        <p14:creationId xmlns:p14="http://schemas.microsoft.com/office/powerpoint/2010/main" val="4120990562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3</a:t>
            </a:fld>
            <a:endParaRPr lang="es-ES" altLang="en-US"/>
          </a:p>
        </p:txBody>
      </p:sp>
      <p:sp>
        <p:nvSpPr>
          <p:cNvPr id="8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9" name="QuadreDeText 4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Plano de la biblioteca</a:t>
            </a:r>
            <a:endParaRPr lang="es-ES" altLang="ca-ES" sz="1800"/>
          </a:p>
        </p:txBody>
      </p:sp>
      <p:pic>
        <p:nvPicPr>
          <p:cNvPr id="10" name="Imat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75" y="2245995"/>
            <a:ext cx="5810250" cy="327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67507"/>
      </p:ext>
    </p:extLst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30</a:t>
            </a:fld>
            <a:endParaRPr lang="es-ES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6725" y="1546225"/>
            <a:ext cx="8229600" cy="322263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http://crai.ub.edu/es/que-ofrece-el-crai/sau</a:t>
            </a:r>
            <a:endParaRPr lang="es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539750" y="2144713"/>
            <a:ext cx="4608513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Es un servicio de información y referencia virtual activo las 24 horas del día y los 7 días de la semana,  atendido por bibliotecarios especializados.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Está pensado para resolver cualquier cuestión sobre los CRAI Bibliotecas y sobre sus servicios y recursos.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A través del S@U también se pueden mandar quejas, sugerencias y agradecimientos.</a:t>
            </a:r>
          </a:p>
        </p:txBody>
      </p:sp>
      <p:pic>
        <p:nvPicPr>
          <p:cNvPr id="6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75" y="2147888"/>
            <a:ext cx="323691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QuadreDeText 1"/>
          <p:cNvSpPr txBox="1">
            <a:spLocks noChangeArrowheads="1"/>
          </p:cNvSpPr>
          <p:nvPr/>
        </p:nvSpPr>
        <p:spPr bwMode="auto">
          <a:xfrm>
            <a:off x="0" y="1112838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457200" y="1138238"/>
            <a:ext cx="822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1800" b="1" kern="0" dirty="0" smtClean="0">
                <a:solidFill>
                  <a:srgbClr val="336699"/>
                </a:solidFill>
                <a:latin typeface="Verdana" panose="020B0604030504040204" pitchFamily="34" charset="0"/>
              </a:rPr>
              <a:t>Servicio de Atención a los Usuarios (S@U)</a:t>
            </a:r>
          </a:p>
        </p:txBody>
      </p:sp>
    </p:spTree>
    <p:extLst>
      <p:ext uri="{BB962C8B-B14F-4D97-AF65-F5344CB8AC3E}">
        <p14:creationId xmlns:p14="http://schemas.microsoft.com/office/powerpoint/2010/main" val="3128080986"/>
      </p:ext>
    </p:extLst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31</a:t>
            </a:fld>
            <a:endParaRPr lang="es-ES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5288" y="1206500"/>
            <a:ext cx="8229600" cy="63023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http://crai.ub.edu/es/que-ofrece-el-crai/formacion-usuarios</a:t>
            </a:r>
            <a:endParaRPr lang="es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95288" y="1836738"/>
            <a:ext cx="8061325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Se ofrecen cursos avanzados de formación para mejorar los conocimientos y las habilidades de búsqueda, como cursos sobre bases de datos especializados o sobre el gestor bibliográfico </a:t>
            </a:r>
            <a:r>
              <a:rPr lang="es-ES" altLang="ca-ES" sz="18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Mendeley</a:t>
            </a: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s-ES" altLang="ca-ES" sz="18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En la página web del CRAI puedes consultar los cursos de formación programados, así como solicitar un curso a medida que responda a tus necesidades. También puedes consultar el material de autoaprendizaje de los diferentes servicios y recursos.</a:t>
            </a:r>
            <a:endParaRPr lang="es-ES" altLang="ca-ES" sz="18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6" name="QuadreDeText 5"/>
          <p:cNvSpPr txBox="1">
            <a:spLocks noChangeArrowheads="1"/>
          </p:cNvSpPr>
          <p:nvPr/>
        </p:nvSpPr>
        <p:spPr bwMode="auto">
          <a:xfrm>
            <a:off x="0" y="1092200"/>
            <a:ext cx="914400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ca-ES" altLang="ca-ES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ca-ES" altLang="ca-ES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Formación</a:t>
            </a:r>
            <a:r>
              <a:rPr lang="ca-ES" altLang="ca-ES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usuarios</a:t>
            </a:r>
            <a:endParaRPr lang="ca-ES" altLang="ca-ES" b="1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at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827588"/>
            <a:ext cx="40163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04022"/>
      </p:ext>
    </p:extLst>
  </p:cSld>
  <p:clrMapOvr>
    <a:masterClrMapping/>
  </p:clrMapOvr>
  <p:transition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32</a:t>
            </a:fld>
            <a:endParaRPr lang="es-ES" altLang="en-US"/>
          </a:p>
        </p:txBody>
      </p:sp>
      <p:graphicFrame>
        <p:nvGraphicFramePr>
          <p:cNvPr id="4" name="Tau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575340"/>
              </p:ext>
            </p:extLst>
          </p:nvPr>
        </p:nvGraphicFramePr>
        <p:xfrm>
          <a:off x="539750" y="4425950"/>
          <a:ext cx="8064501" cy="163036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56103">
                  <a:extLst>
                    <a:ext uri="{9D8B030D-6E8A-4147-A177-3AD203B41FA5}"/>
                  </a:extLst>
                </a:gridCol>
                <a:gridCol w="1656103">
                  <a:extLst>
                    <a:ext uri="{9D8B030D-6E8A-4147-A177-3AD203B41FA5}"/>
                  </a:extLst>
                </a:gridCol>
                <a:gridCol w="2555651">
                  <a:extLst>
                    <a:ext uri="{9D8B030D-6E8A-4147-A177-3AD203B41FA5}"/>
                  </a:extLst>
                </a:gridCol>
                <a:gridCol w="2196644">
                  <a:extLst>
                    <a:ext uri="{9D8B030D-6E8A-4147-A177-3AD203B41FA5}"/>
                  </a:extLst>
                </a:gridCol>
              </a:tblGrid>
              <a:tr h="370743"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Colectivo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Terminación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Correo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Identificador</a:t>
                      </a:r>
                      <a:r>
                        <a:rPr lang="ca-ES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local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extLst>
                  <a:ext uri="{0D108BD9-81ED-4DB2-BD59-A6C34878D82A}"/>
                </a:extLst>
              </a:tr>
              <a:tr h="518135"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PAS / PDI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joan.pere.garcia@ub.edu</a:t>
                      </a:r>
                    </a:p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cherrera@ub</a:t>
                      </a:r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joan.pere.garcia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cherrera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extLst>
                  <a:ext uri="{0D108BD9-81ED-4DB2-BD59-A6C34878D82A}"/>
                </a:extLst>
              </a:tr>
              <a:tr h="370743"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Alumnos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.alumnes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jherg07@alumnes.ub.edu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jherg07.alumnes</a:t>
                      </a:r>
                    </a:p>
                  </a:txBody>
                  <a:tcPr marL="91436" marR="91436" marT="45708" marB="45708"/>
                </a:tc>
                <a:extLst>
                  <a:ext uri="{0D108BD9-81ED-4DB2-BD59-A6C34878D82A}"/>
                </a:extLst>
              </a:tr>
              <a:tr h="370743"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Alumni</a:t>
                      </a:r>
                      <a:r>
                        <a:rPr lang="ca-ES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UB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.a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pperez@alumni.ub.edu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pperez.a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339725" y="1460500"/>
            <a:ext cx="8674100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FontTx/>
              <a:buNone/>
            </a:pPr>
            <a:r>
              <a:rPr lang="es-ES" altLang="ca-ES" sz="1500">
                <a:latin typeface="Verdana" panose="020B0604030504040204" pitchFamily="34" charset="0"/>
                <a:hlinkClick r:id="rId2"/>
              </a:rPr>
              <a:t>http://crai.ub.edu/es/que-ofrece-el-crai/acceso-recursos/acceso-recursos-wifi-eduroam</a:t>
            </a:r>
            <a:endParaRPr lang="es-ES" altLang="ca-ES" sz="1500">
              <a:latin typeface="Verdana" panose="020B0604030504040204" pitchFamily="34" charset="0"/>
              <a:hlinkClick r:id="rId3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23850" y="1916113"/>
            <a:ext cx="8712200" cy="21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El servicio de wifi de la Universidad ofrece conexión a internet sin necesidad de tener una conexión fija a la red. Para utilizarlo, debes 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configurar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 tu ordenador portátil e identificarte con el 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identificador local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7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La UB participa en el proyecto Eduroam, cuyo objetivo es promover un espacio único de movilidad que permita que cuando un usuario llegue a otra organización disponga de un entorno de trabajo virtual con conexión a internet. Puedes consultar la 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Guía de configuración de Eduroam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7" name="QuadreDeText 6"/>
          <p:cNvSpPr txBox="1">
            <a:spLocks noChangeArrowheads="1"/>
          </p:cNvSpPr>
          <p:nvPr/>
        </p:nvSpPr>
        <p:spPr bwMode="auto">
          <a:xfrm>
            <a:off x="0" y="1092200"/>
            <a:ext cx="914400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ca-ES" altLang="ca-ES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ca-ES" altLang="ca-ES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Wifi</a:t>
            </a:r>
            <a:endParaRPr lang="ca-ES" altLang="ca-ES" b="1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268344"/>
      </p:ext>
    </p:extLst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33</a:t>
            </a:fld>
            <a:endParaRPr lang="es-ES" altLang="en-US"/>
          </a:p>
        </p:txBody>
      </p:sp>
      <p:pic>
        <p:nvPicPr>
          <p:cNvPr id="4" name="Picture 7" descr="facebook-logo-300x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12925"/>
            <a:ext cx="6096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70188"/>
            <a:ext cx="6096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800225"/>
            <a:ext cx="6492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949950" y="1719263"/>
            <a:ext cx="278130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ca-ES" sz="13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300" b="1">
                <a:solidFill>
                  <a:srgbClr val="336699"/>
                </a:solidFill>
                <a:latin typeface="Verdana" panose="020B0604030504040204" pitchFamily="34" charset="0"/>
              </a:rPr>
              <a:t>Pinterest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300">
                <a:latin typeface="Verdana" panose="020B0604030504040204" pitchFamily="34" charset="0"/>
                <a:hlinkClick r:id="rId5"/>
              </a:rPr>
              <a:t>https://es.pinterest.com/CRAIUBMedicina/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300" b="1">
                <a:solidFill>
                  <a:srgbClr val="336699"/>
                </a:solidFill>
                <a:latin typeface="Verdana" panose="020B0604030504040204" pitchFamily="34" charset="0"/>
              </a:rPr>
              <a:t>Issuu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300">
                <a:solidFill>
                  <a:srgbClr val="336699"/>
                </a:solidFill>
                <a:latin typeface="Verdana" panose="020B0604030504040204" pitchFamily="34" charset="0"/>
                <a:hlinkClick r:id="rId6"/>
              </a:rPr>
              <a:t>https://issuu.com/craimedicina/docs</a:t>
            </a:r>
            <a:endParaRPr lang="es-ES" altLang="ca-ES" sz="130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300" b="1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300" b="1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365125" y="4322763"/>
            <a:ext cx="3929063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ca-ES" sz="1600" b="1">
                <a:solidFill>
                  <a:srgbClr val="336699"/>
                </a:solidFill>
                <a:latin typeface="Verdana" panose="020B0604030504040204" pitchFamily="34" charset="0"/>
              </a:rPr>
              <a:t>Y en las exposiciones virtuales: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ca-ES" sz="1300">
                <a:solidFill>
                  <a:srgbClr val="336699"/>
                </a:solidFill>
                <a:latin typeface="Verdana" panose="020B0604030504040204" pitchFamily="34" charset="0"/>
                <a:hlinkClick r:id="rId7"/>
              </a:rPr>
              <a:t>http://crai.ub.edu/es/conoce-el-crai/difusion-marketing/exposiciones-virtuales</a:t>
            </a:r>
            <a:endParaRPr lang="ca-ES" altLang="ca-ES" sz="13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12888" y="1679575"/>
            <a:ext cx="32575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ca-ES" sz="13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ca-ES" sz="1300" b="1">
                <a:solidFill>
                  <a:srgbClr val="336699"/>
                </a:solidFill>
                <a:latin typeface="Verdana" panose="020B0604030504040204" pitchFamily="34" charset="0"/>
              </a:rPr>
              <a:t>Facebook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300">
                <a:latin typeface="Verdana" panose="020B0604030504040204" pitchFamily="34" charset="0"/>
                <a:hlinkClick r:id="rId8"/>
              </a:rPr>
              <a:t>https://www.facebook.com/UB.CRAI.BibliotecaMedicina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300" b="1">
                <a:solidFill>
                  <a:srgbClr val="336699"/>
                </a:solidFill>
                <a:latin typeface="Verdana" panose="020B0604030504040204" pitchFamily="34" charset="0"/>
              </a:rPr>
              <a:t>Twitter</a:t>
            </a:r>
            <a:r>
              <a:rPr lang="es-ES" altLang="ca-ES" sz="1300">
                <a:solidFill>
                  <a:schemeClr val="bg2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300">
                <a:latin typeface="Verdana" panose="020B0604030504040204" pitchFamily="34" charset="0"/>
                <a:hlinkClick r:id="rId9"/>
              </a:rPr>
              <a:t>https://twitter.com/CRAIBibMed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300" b="1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ca-ES" sz="1300" b="1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10" name="Imatg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313238"/>
            <a:ext cx="2379663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tg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77336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QuadreDeText 11"/>
          <p:cNvSpPr txBox="1">
            <a:spLocks noChangeArrowheads="1"/>
          </p:cNvSpPr>
          <p:nvPr/>
        </p:nvSpPr>
        <p:spPr bwMode="auto">
          <a:xfrm>
            <a:off x="0" y="1092200"/>
            <a:ext cx="914400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ca-ES" altLang="ca-ES" b="1" smtClean="0">
                <a:solidFill>
                  <a:srgbClr val="336699"/>
                </a:solidFill>
                <a:latin typeface="Verdana" panose="020B0604030504040204" pitchFamily="34" charset="0"/>
              </a:rPr>
              <a:t>    ¡Síguenos en las redes!</a:t>
            </a:r>
          </a:p>
        </p:txBody>
      </p:sp>
    </p:spTree>
    <p:extLst>
      <p:ext uri="{BB962C8B-B14F-4D97-AF65-F5344CB8AC3E}">
        <p14:creationId xmlns:p14="http://schemas.microsoft.com/office/powerpoint/2010/main" val="3715619149"/>
      </p:ext>
    </p:extLst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34</a:t>
            </a:fld>
            <a:endParaRPr lang="es-ES" altLang="en-US"/>
          </a:p>
        </p:txBody>
      </p:sp>
      <p:sp>
        <p:nvSpPr>
          <p:cNvPr id="4" name="5 Subtítulo"/>
          <p:cNvSpPr>
            <a:spLocks/>
          </p:cNvSpPr>
          <p:nvPr/>
        </p:nvSpPr>
        <p:spPr bwMode="auto">
          <a:xfrm>
            <a:off x="539750" y="1773238"/>
            <a:ext cx="819626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429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ca-ES" altLang="ca-ES" sz="16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Pregunta al CRAI Biblioteca</a:t>
            </a:r>
          </a:p>
          <a:p>
            <a:pPr algn="ctr">
              <a:buFontTx/>
              <a:buNone/>
              <a:defRPr/>
            </a:pPr>
            <a:r>
              <a:rPr lang="es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El personal de la biblioteca resolverá tus dudas.</a:t>
            </a:r>
          </a:p>
          <a:p>
            <a:pPr algn="ctr">
              <a:buFontTx/>
              <a:buNone/>
              <a:defRPr/>
            </a:pPr>
            <a:endParaRPr lang="ca-ES" altLang="ca-ES" sz="2000" b="1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buFontTx/>
              <a:buNone/>
              <a:defRPr/>
            </a:pPr>
            <a:r>
              <a:rPr lang="es-ES" altLang="ca-ES" sz="16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Accede a la web inicial del CRAI</a:t>
            </a:r>
            <a:endParaRPr lang="es-ES" altLang="ca-ES" sz="16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buFontTx/>
              <a:buNone/>
              <a:defRPr/>
            </a:pPr>
            <a:r>
              <a:rPr lang="es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En la sección «</a:t>
            </a:r>
            <a:r>
              <a:rPr lang="es-ES" altLang="ca-ES" sz="1600" dirty="0" smtClean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Preguntas más frecuentes</a:t>
            </a:r>
            <a:r>
              <a:rPr lang="es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»</a:t>
            </a:r>
          </a:p>
          <a:p>
            <a:pPr lvl="1" algn="ctr">
              <a:buFontTx/>
              <a:buNone/>
              <a:defRPr/>
            </a:pPr>
            <a:r>
              <a:rPr lang="es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se incluyen las consultas más habituales ya respondidas.</a:t>
            </a:r>
          </a:p>
          <a:p>
            <a:pPr lvl="1" algn="ctr">
              <a:buFontTx/>
              <a:buNone/>
              <a:defRPr/>
            </a:pPr>
            <a:endParaRPr lang="es-ES" altLang="ca-ES" sz="2000" b="1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buFontTx/>
              <a:buNone/>
              <a:defRPr/>
            </a:pPr>
            <a:r>
              <a:rPr lang="es-ES" altLang="ca-ES" sz="16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Dirígete al S@U</a:t>
            </a:r>
          </a:p>
          <a:p>
            <a:pPr lvl="1" algn="ctr">
              <a:buFontTx/>
              <a:buNone/>
              <a:defRPr/>
            </a:pPr>
            <a:r>
              <a:rPr lang="es-ES" altLang="ca-ES" sz="16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es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Es un servicio de información virtual para cualquier consulta sobre los CRAI Bibliotecas y sus recursos y servicios, disponible las 24 horas de los 7 días de la semana, y atendido por bibliotecarios especializados.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s-ES" altLang="ca-ES" sz="2000" b="1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" altLang="ca-ES" sz="16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O bien llámanos </a:t>
            </a:r>
          </a:p>
          <a:p>
            <a:pPr marL="0" indent="0" algn="ctr">
              <a:buFontTx/>
              <a:buNone/>
              <a:defRPr/>
            </a:pPr>
            <a:r>
              <a:rPr lang="es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93 403 57 18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5" name="QuadreDeText 4"/>
          <p:cNvSpPr txBox="1">
            <a:spLocks noChangeArrowheads="1"/>
          </p:cNvSpPr>
          <p:nvPr/>
        </p:nvSpPr>
        <p:spPr bwMode="auto">
          <a:xfrm>
            <a:off x="0" y="1092200"/>
            <a:ext cx="914400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ca-ES" altLang="ca-ES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   Y si </a:t>
            </a:r>
            <a:r>
              <a:rPr lang="ca-ES" altLang="ca-ES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todavía</a:t>
            </a:r>
            <a:r>
              <a:rPr lang="ca-ES" altLang="ca-ES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tienes</a:t>
            </a:r>
            <a:r>
              <a:rPr lang="ca-ES" altLang="ca-ES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dudas</a:t>
            </a:r>
            <a:r>
              <a:rPr lang="ca-ES" altLang="ca-ES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232617541"/>
      </p:ext>
    </p:extLst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8263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curso 2017-18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2244725" y="3573463"/>
            <a:ext cx="4608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¡</a:t>
            </a:r>
            <a:r>
              <a:rPr lang="ca-ES" altLang="ca-ES" sz="24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Muchas</a:t>
            </a:r>
            <a:r>
              <a:rPr lang="ca-ES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4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gracias</a:t>
            </a:r>
            <a:r>
              <a:rPr lang="ca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!</a:t>
            </a:r>
          </a:p>
        </p:txBody>
      </p:sp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675" y="4555133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4</a:t>
            </a:fld>
            <a:endParaRPr lang="es-ES" altLang="en-US"/>
          </a:p>
        </p:txBody>
      </p:sp>
      <p:sp>
        <p:nvSpPr>
          <p:cNvPr id="4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5" name="QuadreDeText 4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Plano de la biblioteca</a:t>
            </a:r>
            <a:endParaRPr lang="es-ES" altLang="ca-ES" sz="1800"/>
          </a:p>
        </p:txBody>
      </p:sp>
      <p:pic>
        <p:nvPicPr>
          <p:cNvPr id="7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133600"/>
            <a:ext cx="6732588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870306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5</a:t>
            </a:fld>
            <a:endParaRPr lang="es-ES" altLang="en-US"/>
          </a:p>
        </p:txBody>
      </p:sp>
      <p:sp>
        <p:nvSpPr>
          <p:cNvPr id="4" name="5 Subtítulo"/>
          <p:cNvSpPr>
            <a:spLocks/>
          </p:cNvSpPr>
          <p:nvPr/>
        </p:nvSpPr>
        <p:spPr bwMode="auto">
          <a:xfrm>
            <a:off x="395288" y="1985963"/>
            <a:ext cx="835342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Aula de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informática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con 21 ordenadores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13 ordenadores de consulta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3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salas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para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trabajar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en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grupo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o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individualmente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10 ordenadores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para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Zona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wifi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smtClean="0">
                <a:solidFill>
                  <a:srgbClr val="646464"/>
                </a:solidFill>
                <a:latin typeface="Verdana" panose="020B0604030504040204" pitchFamily="34" charset="0"/>
              </a:rPr>
              <a:t>378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puntos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de lectura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Buzón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para la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devolución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libros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3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fotocopiadoras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autoservicio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(con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función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impresora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endParaRPr lang="ca-ES" altLang="ca-ES" sz="2000" dirty="0">
              <a:solidFill>
                <a:srgbClr val="646464"/>
              </a:solidFill>
              <a:latin typeface="Calibri" panose="020F0502020204030204" pitchFamily="34" charset="0"/>
            </a:endParaRPr>
          </a:p>
        </p:txBody>
      </p:sp>
      <p:sp>
        <p:nvSpPr>
          <p:cNvPr id="5" name="QuadreDeText 4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Equipamientos</a:t>
            </a:r>
            <a:endParaRPr lang="es-ES" altLang="ca-ES" sz="1800"/>
          </a:p>
        </p:txBody>
      </p:sp>
      <p:pic>
        <p:nvPicPr>
          <p:cNvPr id="6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673600"/>
            <a:ext cx="5160963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286309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6</a:t>
            </a:fld>
            <a:endParaRPr lang="es-ES" altLang="en-US"/>
          </a:p>
        </p:txBody>
      </p:sp>
      <p:sp>
        <p:nvSpPr>
          <p:cNvPr id="4" name="5 Subtítulo"/>
          <p:cNvSpPr>
            <a:spLocks/>
          </p:cNvSpPr>
          <p:nvPr/>
        </p:nvSpPr>
        <p:spPr bwMode="auto">
          <a:xfrm>
            <a:off x="457200" y="1844675"/>
            <a:ext cx="836295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>
              <a:lnSpc>
                <a:spcPct val="80000"/>
              </a:lnSpc>
              <a:buFontTx/>
              <a:buNone/>
              <a:defRPr/>
            </a:pP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El CRAI Biblioteca del Campus </a:t>
            </a:r>
            <a:r>
              <a:rPr lang="es-ES" altLang="ca-ES" sz="19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Clínic</a:t>
            </a: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ofrece los fondos bibliográficos de apoyo a los programas docentes y de investigación de las enseñanzas impartidas en la Facultad: Medicina, Ciencias Biomédicas Básicas, Ingeniería Biomédica y Enfermería. También dispone de un fondo antiguo (de 1821 a 1945) de libros, folletos y revistas de gran interés para la historia de la medicina.</a:t>
            </a: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es-ES" altLang="ca-ES" sz="19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r>
              <a:rPr lang="ca-ES" altLang="ca-ES" sz="19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Desde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el </a:t>
            </a:r>
            <a:r>
              <a:rPr lang="ca-ES" altLang="ca-ES" sz="19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año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1993 </a:t>
            </a:r>
            <a:r>
              <a:rPr lang="ca-ES" altLang="ca-ES" sz="19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ofrece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9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apoyo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al Hospital Clínic y al IDIBAPS.</a:t>
            </a:r>
            <a:endParaRPr lang="es-ES" altLang="ca-ES" sz="19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buFontTx/>
              <a:buNone/>
              <a:defRPr/>
            </a:pPr>
            <a:endParaRPr lang="es-ES" altLang="ca-ES" sz="19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En la biblioteca también hay </a:t>
            </a:r>
            <a:r>
              <a:rPr lang="es-ES" altLang="ca-ES" sz="19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colecciones especiales</a:t>
            </a: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es-ES" altLang="ca-ES" sz="19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5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6" name="QuadreDeText 4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Fondo y colecciones</a:t>
            </a:r>
            <a:endParaRPr lang="es-ES" altLang="ca-ES" sz="1800"/>
          </a:p>
        </p:txBody>
      </p:sp>
      <p:pic>
        <p:nvPicPr>
          <p:cNvPr id="7" name="Imatge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953000"/>
            <a:ext cx="8286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tge 2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953000"/>
            <a:ext cx="8667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tge 3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972050"/>
            <a:ext cx="13843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QuadreDeText 5"/>
          <p:cNvSpPr txBox="1">
            <a:spLocks noChangeArrowheads="1"/>
          </p:cNvSpPr>
          <p:nvPr/>
        </p:nvSpPr>
        <p:spPr bwMode="auto">
          <a:xfrm>
            <a:off x="323850" y="6140450"/>
            <a:ext cx="8640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200" b="1">
                <a:solidFill>
                  <a:srgbClr val="336699"/>
                </a:solidFill>
                <a:latin typeface="Verdana" panose="020B0604030504040204" pitchFamily="34" charset="0"/>
              </a:rPr>
              <a:t>Biblioteca Emili Mira i López	Biblioteca Xavier Vilanova i Montiú       Fondo Agustí Pedro i Pons</a:t>
            </a:r>
            <a:endParaRPr lang="es-ES" altLang="es-ES" sz="1200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34216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7</a:t>
            </a:fld>
            <a:endParaRPr lang="es-ES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09738" y="6076950"/>
            <a:ext cx="6553200" cy="322263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http://crai.ub.edu/coneix-el-crai/inicia-t-en-el-crai</a:t>
            </a:r>
            <a:endParaRPr lang="es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9" t="33904" r="13074" b="7909"/>
          <a:stretch>
            <a:fillRect/>
          </a:stretch>
        </p:blipFill>
        <p:spPr bwMode="auto">
          <a:xfrm>
            <a:off x="1697038" y="1557338"/>
            <a:ext cx="5749925" cy="452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7" name="QuadreDeText 5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Iníciate en el CRAI</a:t>
            </a:r>
            <a:endParaRPr lang="es-ES" altLang="ca-ES" sz="1800"/>
          </a:p>
        </p:txBody>
      </p:sp>
    </p:spTree>
    <p:extLst>
      <p:ext uri="{BB962C8B-B14F-4D97-AF65-F5344CB8AC3E}">
        <p14:creationId xmlns:p14="http://schemas.microsoft.com/office/powerpoint/2010/main" val="2716361473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8</a:t>
            </a:fld>
            <a:endParaRPr lang="es-ES" alt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0338" y="1878013"/>
            <a:ext cx="45720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14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pt-BR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Dispone de </a:t>
            </a:r>
            <a:r>
              <a:rPr lang="pt-BR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búsqueda rápida</a:t>
            </a:r>
            <a:r>
              <a:rPr lang="pt-BR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búsqueda avanzada </a:t>
            </a:r>
            <a:r>
              <a:rPr lang="pt-BR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y </a:t>
            </a:r>
            <a:r>
              <a:rPr lang="pt-BR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otros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Tipos de búsqueda </a:t>
            </a:r>
            <a:r>
              <a:rPr lang="pt-BR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como por ISBN/ISSN. </a:t>
            </a:r>
            <a:endParaRPr lang="es-ES" altLang="es-ES" sz="160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83113" y="5213350"/>
            <a:ext cx="30146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ca-ES" sz="16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http://cataleg.ub.edu/*spi</a:t>
            </a:r>
            <a:endParaRPr lang="es-ES" altLang="es-ES" sz="1600"/>
          </a:p>
        </p:txBody>
      </p:sp>
      <p:sp>
        <p:nvSpPr>
          <p:cNvPr id="6" name="QuadreDeText 1"/>
          <p:cNvSpPr txBox="1">
            <a:spLocks noChangeArrowheads="1"/>
          </p:cNvSpPr>
          <p:nvPr/>
        </p:nvSpPr>
        <p:spPr bwMode="auto">
          <a:xfrm>
            <a:off x="571500" y="6219825"/>
            <a:ext cx="63547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explicativo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 sobre como buscar documentos</a:t>
            </a:r>
          </a:p>
        </p:txBody>
      </p:sp>
      <p:pic>
        <p:nvPicPr>
          <p:cNvPr id="7" name="Imat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6186488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9" name="AutoShape 17"/>
          <p:cNvSpPr>
            <a:spLocks noChangeArrowheads="1"/>
          </p:cNvSpPr>
          <p:nvPr/>
        </p:nvSpPr>
        <p:spPr bwMode="auto">
          <a:xfrm>
            <a:off x="2309018" y="3670300"/>
            <a:ext cx="1439863" cy="579438"/>
          </a:xfrm>
          <a:prstGeom prst="wedgeRoundRectCallout">
            <a:avLst>
              <a:gd name="adj1" fmla="val 94847"/>
              <a:gd name="adj2" fmla="val 37565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75A1F9"/>
              </a:buClr>
              <a:buFont typeface="Wingdings" panose="05000000000000000000" pitchFamily="2" charset="2"/>
              <a:buNone/>
            </a:pPr>
            <a:r>
              <a:rPr lang="ca-ES" altLang="ca-ES" sz="1400" b="1">
                <a:solidFill>
                  <a:schemeClr val="bg1"/>
                </a:solidFill>
                <a:latin typeface="Verdana" panose="020B0604030504040204" pitchFamily="34" charset="0"/>
              </a:rPr>
              <a:t>Acceso al Catálogo</a:t>
            </a:r>
            <a:endParaRPr lang="ca-ES" altLang="ca-ES" sz="14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10" name="Imat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440" y="2083377"/>
            <a:ext cx="4111019" cy="2803141"/>
          </a:xfrm>
          <a:prstGeom prst="rect">
            <a:avLst/>
          </a:prstGeom>
        </p:spPr>
      </p:pic>
      <p:sp>
        <p:nvSpPr>
          <p:cNvPr id="11" name="QuadreDeText 12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Catálogo</a:t>
            </a:r>
            <a:endParaRPr lang="es-ES" altLang="ca-ES" sz="1800"/>
          </a:p>
        </p:txBody>
      </p:sp>
    </p:spTree>
    <p:extLst>
      <p:ext uri="{BB962C8B-B14F-4D97-AF65-F5344CB8AC3E}">
        <p14:creationId xmlns:p14="http://schemas.microsoft.com/office/powerpoint/2010/main" val="2522809170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onting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A8E0C-0B30-4E68-84B1-EBD783AE5BA7}" type="slidenum">
              <a:rPr lang="es-ES" altLang="en-US" smtClean="0"/>
              <a:pPr>
                <a:defRPr/>
              </a:pPr>
              <a:t>9</a:t>
            </a:fld>
            <a:endParaRPr lang="es-ES" altLang="en-US"/>
          </a:p>
        </p:txBody>
      </p:sp>
      <p:sp>
        <p:nvSpPr>
          <p:cNvPr id="4" name="QuadreDeText 1"/>
          <p:cNvSpPr txBox="1">
            <a:spLocks noChangeArrowheads="1"/>
          </p:cNvSpPr>
          <p:nvPr/>
        </p:nvSpPr>
        <p:spPr bwMode="auto">
          <a:xfrm>
            <a:off x="0" y="1166813"/>
            <a:ext cx="9144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ES" smtClean="0"/>
          </a:p>
        </p:txBody>
      </p:sp>
      <p:sp>
        <p:nvSpPr>
          <p:cNvPr id="5" name="QuadreDeText 4"/>
          <p:cNvSpPr txBox="1">
            <a:spLocks noChangeArrowheads="1"/>
          </p:cNvSpPr>
          <p:nvPr/>
        </p:nvSpPr>
        <p:spPr bwMode="auto">
          <a:xfrm>
            <a:off x="468313" y="1187450"/>
            <a:ext cx="6335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rgbClr val="336699"/>
                </a:solidFill>
                <a:latin typeface="Verdana" panose="020B0604030504040204" pitchFamily="34" charset="0"/>
              </a:rPr>
              <a:t>¿Dónde está el documento? (I)</a:t>
            </a:r>
            <a:endParaRPr lang="es-ES" altLang="ca-ES" sz="1800"/>
          </a:p>
        </p:txBody>
      </p:sp>
      <p:pic>
        <p:nvPicPr>
          <p:cNvPr id="6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082800"/>
            <a:ext cx="7292975" cy="347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474858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C5607C5A-8E54-46CB-97B1-4C7C541B1BEB}" vid="{0F8D75F0-605E-480F-8B7B-81A728EBA2E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presentacio_coneixer-el-crai_biblioteques_castella</Template>
  <TotalTime>404</TotalTime>
  <Words>2012</Words>
  <Application>Microsoft Office PowerPoint</Application>
  <PresentationFormat>Presentación en pantalla (4:3)</PresentationFormat>
  <Paragraphs>342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Verdana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Conocer el CRAI Biblioteca del Campus Clínic. Curso 2017-18</dc:title>
  <dc:creator>CRAI Biblioteca del Campus Clínic</dc:creator>
  <cp:keywords>Conocer, formació d'usuaris, Universitat de Barcelona, CRAI, biblioteca, Campus Clínic</cp:keywords>
  <cp:lastModifiedBy>ROSA M. MANRESA NOVELL</cp:lastModifiedBy>
  <cp:revision>45</cp:revision>
  <dcterms:created xsi:type="dcterms:W3CDTF">2017-06-12T10:20:44Z</dcterms:created>
  <dcterms:modified xsi:type="dcterms:W3CDTF">2017-09-15T16:53:39Z</dcterms:modified>
</cp:coreProperties>
</file>