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83" r:id="rId3"/>
    <p:sldId id="289" r:id="rId4"/>
    <p:sldId id="292" r:id="rId5"/>
    <p:sldId id="294" r:id="rId6"/>
    <p:sldId id="296" r:id="rId7"/>
    <p:sldId id="299" r:id="rId8"/>
    <p:sldId id="309" r:id="rId9"/>
    <p:sldId id="302" r:id="rId10"/>
    <p:sldId id="307" r:id="rId11"/>
    <p:sldId id="308" r:id="rId12"/>
    <p:sldId id="305" r:id="rId13"/>
    <p:sldId id="306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FDEF"/>
    <a:srgbClr val="DFFDE3"/>
    <a:srgbClr val="EFFFF2"/>
    <a:srgbClr val="E1FFE6"/>
    <a:srgbClr val="CDFFE4"/>
    <a:srgbClr val="9FFFC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60" autoAdjust="0"/>
    <p:restoredTop sz="89822" autoAdjust="0"/>
  </p:normalViewPr>
  <p:slideViewPr>
    <p:cSldViewPr>
      <p:cViewPr>
        <p:scale>
          <a:sx n="60" d="100"/>
          <a:sy n="60" d="100"/>
        </p:scale>
        <p:origin x="-1602" y="-9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BB2F2AB-F48C-4422-AE4B-84B22580E53F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 smtClean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40B1F19-1076-4FCA-A657-67BD6351A1B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364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dirty="0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dirty="0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dirty="0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dirty="0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dirty="0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dirty="0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idor d'imatge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Contenidor de not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a-ES" smtClean="0">
              <a:ea typeface="ＭＳ Ｐゴシック" charset="-128"/>
            </a:endParaRPr>
          </a:p>
        </p:txBody>
      </p:sp>
      <p:sp>
        <p:nvSpPr>
          <p:cNvPr id="15363" name="Conteni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5BAD32-2491-4D76-8BAD-512045985BE8}" type="slidenum">
              <a:rPr lang="es-ES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5824-9A29-4434-A7C9-EF25FA0900CD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5B37E-CA82-41BA-AFEC-C0293A7886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19F0CA-74BE-4B39-8595-C68709797717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1C31C-E7CA-4CC9-B4C9-2C18EB7CFE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5994B2-4137-414E-846B-C2D71F686BA9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F67A0-85FE-4110-98B7-D9B866E39D5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5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EC60C0-1718-489D-8961-4C4C60E7B1AB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6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1236DF-5478-4C26-9576-1326C1F16DE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EDD001-29B6-4AAE-97DD-137F067006A1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8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4369C-3CFA-4514-BE57-56F3942B30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75E210-AAA6-4EF3-AFEF-1ED7A6409C64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4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F3BF57-4CDD-4EAF-962D-A9570D4E41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2FA9E9-D6BD-4F0E-BABC-D2C04D4F4329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3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6BE3F-3A26-428F-A9AC-175835624C6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5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000312-51CF-4B9B-AAAE-8C7D098F3CB1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6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5CFC62-60D9-4E94-8FBD-A34111D0735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5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55E635-3248-47A6-B7B1-0270C9D01214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6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90D56-DBBD-4F94-A729-2B9618F5F7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12996B-36E4-4F0D-B6B9-D963DEEF41D4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8B3A34-E28D-4F48-8755-B86C582C57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0CCEBF-F9BE-43E5-BAED-AB26D2061194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DC62CA-BACD-414B-B2D5-37371E7CD45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ontenidor de títo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smtClean="0"/>
              <a:t>Feu clic aquí per editar l'estil</a:t>
            </a:r>
            <a:endParaRPr lang="es-ES" smtClean="0"/>
          </a:p>
        </p:txBody>
      </p:sp>
      <p:sp>
        <p:nvSpPr>
          <p:cNvPr id="1027" name="Contenidor de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 smtClean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D9E38977-329B-48F5-A701-DAC596C278EA}" type="datetimeFigureOut">
              <a:rPr lang="es-ES"/>
              <a:pPr/>
              <a:t>21/07/2015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C080CAF-B0A3-4EDD-8265-B63BCEA424E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gif"/><Relationship Id="rId12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/http:/www.ub.edu/web/ub/galeries/imatges/sala_premsa/marca/marca_2l_pos_cmyk.jpg" TargetMode="External"/><Relationship Id="rId11" Type="http://schemas.microsoft.com/office/2007/relationships/hdphoto" Target="../media/hdphoto1.wdp"/><Relationship Id="rId5" Type="http://schemas.openxmlformats.org/officeDocument/2006/relationships/image" Target="../media/image1.jpe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microsoft.com/office/2007/relationships/hdphoto" Target="../media/hdphoto2.wdp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6.png"/><Relationship Id="rId11" Type="http://schemas.openxmlformats.org/officeDocument/2006/relationships/image" Target="../media/image20.jpe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21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jpeg"/><Relationship Id="rId3" Type="http://schemas.openxmlformats.org/officeDocument/2006/relationships/slideLayout" Target="../slideLayouts/slideLayout1.xml"/><Relationship Id="rId7" Type="http://schemas.microsoft.com/office/2007/relationships/hdphoto" Target="../media/hdphoto3.wdp"/><Relationship Id="rId12" Type="http://schemas.openxmlformats.org/officeDocument/2006/relationships/image" Target="../media/image27.png"/><Relationship Id="rId17" Type="http://schemas.openxmlformats.org/officeDocument/2006/relationships/image" Target="../media/image7.png"/><Relationship Id="rId2" Type="http://schemas.openxmlformats.org/officeDocument/2006/relationships/audio" Target="../media/media7.wav"/><Relationship Id="rId16" Type="http://schemas.openxmlformats.org/officeDocument/2006/relationships/image" Target="../media/image31.png"/><Relationship Id="rId1" Type="http://schemas.microsoft.com/office/2007/relationships/media" Target="../media/media7.wav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5" Type="http://schemas.openxmlformats.org/officeDocument/2006/relationships/image" Target="../media/image30.jpeg"/><Relationship Id="rId10" Type="http://schemas.openxmlformats.org/officeDocument/2006/relationships/image" Target="../media/image25.jpeg"/><Relationship Id="rId4" Type="http://schemas.openxmlformats.org/officeDocument/2006/relationships/notesSlide" Target="../notesSlides/notesSlide7.xml"/><Relationship Id="rId9" Type="http://schemas.microsoft.com/office/2007/relationships/hdphoto" Target="../media/hdphoto4.wdp"/><Relationship Id="rId1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33.jpeg"/><Relationship Id="rId5" Type="http://schemas.openxmlformats.org/officeDocument/2006/relationships/hyperlink" Target="FINAL%20Atenci&#243;%20farmac&#232;utica%20en%20pacients%20amb%20discapacitats%20visuals.mpg" TargetMode="Externa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7.png"/><Relationship Id="rId5" Type="http://schemas.openxmlformats.org/officeDocument/2006/relationships/image" Target="../media/image35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21.png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10" Type="http://schemas.openxmlformats.org/officeDocument/2006/relationships/image" Target="../media/image6.png"/><Relationship Id="rId4" Type="http://schemas.openxmlformats.org/officeDocument/2006/relationships/image" Target="/http:/www.ub.edu/web/ub/galeries/imatges/sala_premsa/marca/marca_2l_pos_cmyk.jpg" TargetMode="External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 redondeado"/>
          <p:cNvSpPr/>
          <p:nvPr/>
        </p:nvSpPr>
        <p:spPr>
          <a:xfrm>
            <a:off x="4671392" y="414189"/>
            <a:ext cx="7200800" cy="57606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3741068" y="993795"/>
            <a:ext cx="7200800" cy="57606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>
            <a:off x="5220072" y="1565042"/>
            <a:ext cx="7200800" cy="57606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8" name="Picture 2" descr="http://www.ub.edu/web/ub/galeries/imatges/sala_premsa/marca/marca_2l_pos_cmyk.jpg"/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251520" y="332656"/>
            <a:ext cx="1512168" cy="90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8 Rectángulo"/>
          <p:cNvSpPr>
            <a:spLocks noChangeArrowheads="1"/>
          </p:cNvSpPr>
          <p:nvPr/>
        </p:nvSpPr>
        <p:spPr bwMode="auto">
          <a:xfrm>
            <a:off x="6912768" y="2297396"/>
            <a:ext cx="45720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 err="1">
                <a:latin typeface="Tw Cen MT Condensed" panose="020B0606020104020203" pitchFamily="34" charset="0"/>
              </a:rPr>
              <a:t>Autors</a:t>
            </a:r>
            <a:r>
              <a:rPr lang="es-ES" dirty="0">
                <a:latin typeface="Tw Cen MT Condensed" panose="020B0606020104020203" pitchFamily="34" charset="0"/>
              </a:rPr>
              <a:t>:</a:t>
            </a:r>
            <a:endParaRPr lang="ca-ES" dirty="0">
              <a:latin typeface="Tw Cen MT Condensed" panose="020B0606020104020203" pitchFamily="34" charset="0"/>
            </a:endParaRPr>
          </a:p>
          <a:p>
            <a:r>
              <a:rPr lang="ca-ES" dirty="0">
                <a:latin typeface="Tw Cen MT Condensed" panose="020B0606020104020203" pitchFamily="34" charset="0"/>
              </a:rPr>
              <a:t>Ignasi </a:t>
            </a:r>
            <a:r>
              <a:rPr lang="ca-ES" dirty="0" err="1">
                <a:latin typeface="Tw Cen MT Condensed" panose="020B0606020104020203" pitchFamily="34" charset="0"/>
              </a:rPr>
              <a:t>Azagra</a:t>
            </a:r>
            <a:r>
              <a:rPr lang="ca-ES" dirty="0">
                <a:latin typeface="Tw Cen MT Condensed" panose="020B0606020104020203" pitchFamily="34" charset="0"/>
              </a:rPr>
              <a:t> Boronat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Blanca Balañà </a:t>
            </a:r>
            <a:r>
              <a:rPr lang="ca-ES" dirty="0" err="1">
                <a:latin typeface="Tw Cen MT Condensed" panose="020B0606020104020203" pitchFamily="34" charset="0"/>
              </a:rPr>
              <a:t>García-Vela</a:t>
            </a:r>
            <a:endParaRPr lang="ca-ES" dirty="0">
              <a:latin typeface="Tw Cen MT Condensed" panose="020B0606020104020203" pitchFamily="34" charset="0"/>
            </a:endParaRPr>
          </a:p>
          <a:p>
            <a:r>
              <a:rPr lang="ca-ES" dirty="0">
                <a:latin typeface="Tw Cen MT Condensed" panose="020B0606020104020203" pitchFamily="34" charset="0"/>
              </a:rPr>
              <a:t>Sergio Cano Olivar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Sandra Codony Gisbert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Guillem de Vicente López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Yolanda Fernández </a:t>
            </a:r>
            <a:r>
              <a:rPr lang="ca-ES" dirty="0" err="1">
                <a:latin typeface="Tw Cen MT Condensed" panose="020B0606020104020203" pitchFamily="34" charset="0"/>
              </a:rPr>
              <a:t>Cladera</a:t>
            </a:r>
            <a:endParaRPr lang="ca-ES" dirty="0">
              <a:latin typeface="Tw Cen MT Condensed" panose="020B0606020104020203" pitchFamily="34" charset="0"/>
            </a:endParaRPr>
          </a:p>
          <a:p>
            <a:r>
              <a:rPr lang="ca-ES" dirty="0">
                <a:latin typeface="Tw Cen MT Condensed" panose="020B0606020104020203" pitchFamily="34" charset="0"/>
              </a:rPr>
              <a:t>Judit Font Freixa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Carlota </a:t>
            </a:r>
            <a:r>
              <a:rPr lang="ca-ES" dirty="0" err="1">
                <a:latin typeface="Tw Cen MT Condensed" panose="020B0606020104020203" pitchFamily="34" charset="0"/>
              </a:rPr>
              <a:t>Varón</a:t>
            </a:r>
            <a:r>
              <a:rPr lang="ca-ES" dirty="0">
                <a:latin typeface="Tw Cen MT Condensed" panose="020B0606020104020203" pitchFamily="34" charset="0"/>
              </a:rPr>
              <a:t> </a:t>
            </a:r>
            <a:r>
              <a:rPr lang="ca-ES" dirty="0" err="1">
                <a:latin typeface="Tw Cen MT Condensed" panose="020B0606020104020203" pitchFamily="34" charset="0"/>
              </a:rPr>
              <a:t>Galcerá</a:t>
            </a:r>
            <a:endParaRPr lang="ca-ES" dirty="0">
              <a:latin typeface="Tw Cen MT Condensed" panose="020B0606020104020203" pitchFamily="34" charset="0"/>
            </a:endParaRPr>
          </a:p>
        </p:txBody>
      </p:sp>
      <p:sp>
        <p:nvSpPr>
          <p:cNvPr id="14342" name="9 Rectángulo"/>
          <p:cNvSpPr>
            <a:spLocks noChangeArrowheads="1"/>
          </p:cNvSpPr>
          <p:nvPr/>
        </p:nvSpPr>
        <p:spPr bwMode="auto">
          <a:xfrm>
            <a:off x="5028685" y="2276872"/>
            <a:ext cx="3573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UCD</a:t>
            </a:r>
            <a:r>
              <a:rPr lang="ca-ES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: </a:t>
            </a:r>
          </a:p>
          <a:p>
            <a:pPr algn="just"/>
            <a:r>
              <a:rPr lang="ca-ES" dirty="0" err="1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Barcelona-Sud</a:t>
            </a:r>
            <a:endParaRPr lang="ca-ES" dirty="0">
              <a:solidFill>
                <a:srgbClr val="000000"/>
              </a:solidFill>
              <a:latin typeface="Tw Cen MT Condensed" panose="020B0606020104020203" pitchFamily="34" charset="0"/>
              <a:cs typeface="Times New Roman" pitchFamily="18" charset="0"/>
            </a:endParaRPr>
          </a:p>
          <a:p>
            <a:pPr algn="just"/>
            <a:endParaRPr lang="ca-ES" b="1" dirty="0">
              <a:solidFill>
                <a:srgbClr val="000000"/>
              </a:solidFill>
              <a:latin typeface="Tw Cen MT Condensed" panose="020B0606020104020203" pitchFamily="34" charset="0"/>
              <a:cs typeface="Times New Roman" pitchFamily="18" charset="0"/>
            </a:endParaRPr>
          </a:p>
          <a:p>
            <a:pPr algn="just"/>
            <a:r>
              <a:rPr lang="ca-ES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Professors associats </a:t>
            </a:r>
            <a:r>
              <a:rPr lang="ca-ES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: </a:t>
            </a:r>
          </a:p>
          <a:p>
            <a:pPr algn="just"/>
            <a:r>
              <a:rPr lang="ca-ES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Montse Masip</a:t>
            </a:r>
          </a:p>
          <a:p>
            <a:pPr algn="just"/>
            <a:r>
              <a:rPr lang="ca-ES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Dolors </a:t>
            </a:r>
            <a:r>
              <a:rPr lang="ca-ES" dirty="0" err="1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Soy</a:t>
            </a:r>
            <a:endParaRPr lang="ca-ES" dirty="0">
              <a:solidFill>
                <a:srgbClr val="000000"/>
              </a:solidFill>
              <a:latin typeface="Tw Cen MT Condensed" panose="020B0606020104020203" pitchFamily="34" charset="0"/>
              <a:cs typeface="Times New Roman" pitchFamily="18" charset="0"/>
            </a:endParaRPr>
          </a:p>
          <a:p>
            <a:pPr algn="just"/>
            <a:r>
              <a:rPr lang="ca-ES" sz="2000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/>
            </a:r>
            <a:br>
              <a:rPr lang="ca-ES" sz="2000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</a:br>
            <a:r>
              <a:rPr lang="ca-ES" sz="2000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 </a:t>
            </a:r>
            <a:endParaRPr lang="ca-ES" sz="2000" dirty="0">
              <a:solidFill>
                <a:srgbClr val="000000"/>
              </a:solidFill>
              <a:latin typeface="Tw Cen MT Condensed" panose="020B0606020104020203" pitchFamily="34" charset="0"/>
              <a:cs typeface="Times New Roman" pitchFamily="18" charset="0"/>
            </a:endParaRPr>
          </a:p>
        </p:txBody>
      </p:sp>
      <p:pic>
        <p:nvPicPr>
          <p:cNvPr id="59394" name="Picture 2" descr="https://upload.wikimedia.org/wikipedia/ca/1/15/Logo_farmacia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56376" y="5301208"/>
            <a:ext cx="864096" cy="1248138"/>
          </a:xfrm>
          <a:prstGeom prst="rect">
            <a:avLst/>
          </a:prstGeom>
          <a:noFill/>
        </p:spPr>
      </p:pic>
      <p:pic>
        <p:nvPicPr>
          <p:cNvPr id="59397" name="Picture 5" descr="http://www.fedefarma.com/es/Prensa/RecursosPrensa/logo.jpg"/>
          <p:cNvPicPr>
            <a:picLocks noChangeAspect="1" noChangeArrowheads="1"/>
          </p:cNvPicPr>
          <p:nvPr/>
        </p:nvPicPr>
        <p:blipFill>
          <a:blip r:embed="rId8" cstate="print"/>
          <a:srcRect t="15304" b="19270"/>
          <a:stretch>
            <a:fillRect/>
          </a:stretch>
        </p:blipFill>
        <p:spPr bwMode="auto">
          <a:xfrm>
            <a:off x="6084168" y="5661248"/>
            <a:ext cx="1656184" cy="54465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843808" y="404664"/>
            <a:ext cx="619592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Pupcat" pitchFamily="2" charset="0"/>
              </a:rPr>
              <a:t>DESCOBRINT EL PAPER DEL </a:t>
            </a:r>
          </a:p>
          <a:p>
            <a:pPr algn="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Pupcat" pitchFamily="2" charset="0"/>
              </a:rPr>
              <a:t>FARMACÈUTIC EN PERSONES AMB </a:t>
            </a:r>
          </a:p>
          <a:p>
            <a:pPr algn="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Pupcat" pitchFamily="2" charset="0"/>
              </a:rPr>
              <a:t>DISCAPACITATS VISUALS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2051505"/>
            <a:ext cx="3456384" cy="475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08" y="1973911"/>
            <a:ext cx="3567112" cy="491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395122"/>
            <a:ext cx="2359025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084264" y="33265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3285160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4372731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547143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6569225" y="55257"/>
            <a:ext cx="1411861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433440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463356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cap="all" dirty="0" smtClean="0">
                <a:latin typeface="Pupcat" pitchFamily="2" charset="0"/>
              </a:rPr>
              <a:t>ENTREVISTES</a:t>
            </a:r>
            <a:endParaRPr lang="es-ES" sz="1600" cap="all" dirty="0">
              <a:latin typeface="Pupcat" pitchFamily="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702350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801520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04763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latin typeface="Pupcat" pitchFamily="2" charset="0"/>
              </a:rPr>
              <a:t>PERQUÈ?</a:t>
            </a:r>
            <a:endParaRPr lang="es-ES" sz="1600" b="1" dirty="0">
              <a:latin typeface="Pupcat" pitchFamily="2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789234" y="97582"/>
            <a:ext cx="10442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107504" y="377369"/>
            <a:ext cx="2304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Pupcat"/>
              </a:rPr>
              <a:t>PERQUÈ</a:t>
            </a:r>
            <a:r>
              <a:rPr lang="es-ES" sz="8000" dirty="0" smtClean="0">
                <a:latin typeface="Pupcat"/>
              </a:rPr>
              <a:t>?</a:t>
            </a:r>
            <a:endParaRPr lang="es-ES" sz="5400" dirty="0">
              <a:latin typeface="Pupcat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99294" y="162880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err="1" smtClean="0">
                <a:solidFill>
                  <a:srgbClr val="00B050"/>
                </a:solidFill>
                <a:latin typeface="Pupcat" pitchFamily="2" charset="0"/>
              </a:rPr>
              <a:t>Treball</a:t>
            </a:r>
            <a:r>
              <a:rPr lang="es-ES" sz="2400" dirty="0" smtClean="0">
                <a:solidFill>
                  <a:srgbClr val="00B050"/>
                </a:solidFill>
                <a:latin typeface="Pupcat" pitchFamily="2" charset="0"/>
              </a:rPr>
              <a:t> </a:t>
            </a:r>
            <a:r>
              <a:rPr lang="es-ES" sz="2400" dirty="0" err="1" smtClean="0">
                <a:solidFill>
                  <a:srgbClr val="00B050"/>
                </a:solidFill>
                <a:latin typeface="Pupcat" pitchFamily="2" charset="0"/>
              </a:rPr>
              <a:t>Associació</a:t>
            </a:r>
            <a:r>
              <a:rPr lang="es-ES" sz="2400" dirty="0" smtClean="0">
                <a:solidFill>
                  <a:srgbClr val="00B050"/>
                </a:solidFill>
                <a:latin typeface="Pupcat" pitchFamily="2" charset="0"/>
              </a:rPr>
              <a:t> de </a:t>
            </a:r>
            <a:r>
              <a:rPr lang="es-ES" sz="2400" dirty="0" err="1" smtClean="0">
                <a:solidFill>
                  <a:srgbClr val="00B050"/>
                </a:solidFill>
                <a:latin typeface="Pupcat" pitchFamily="2" charset="0"/>
              </a:rPr>
              <a:t>pacients</a:t>
            </a:r>
            <a:endParaRPr lang="es-ES" sz="2400" dirty="0" smtClean="0">
              <a:solidFill>
                <a:srgbClr val="00B050"/>
              </a:solidFill>
              <a:latin typeface="Pupcat" pitchFamily="2" charset="0"/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5801469" y="1750519"/>
            <a:ext cx="439248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 smtClean="0">
              <a:solidFill>
                <a:srgbClr val="FF0000"/>
              </a:solidFill>
              <a:latin typeface="Pupcat" pitchFamily="2" charset="0"/>
            </a:endParaRPr>
          </a:p>
          <a:p>
            <a:endParaRPr lang="es-ES" sz="2400" dirty="0" smtClean="0">
              <a:solidFill>
                <a:srgbClr val="FF0000"/>
              </a:solidFill>
              <a:latin typeface="Pupcat" pitchFamily="2" charset="0"/>
            </a:endParaRPr>
          </a:p>
          <a:p>
            <a:r>
              <a:rPr lang="es-ES" sz="2400" dirty="0" err="1" smtClean="0">
                <a:solidFill>
                  <a:srgbClr val="FF0000"/>
                </a:solidFill>
                <a:latin typeface="Pupcat" pitchFamily="2" charset="0"/>
              </a:rPr>
              <a:t>Què</a:t>
            </a:r>
            <a:r>
              <a:rPr lang="es-ES" sz="2400" dirty="0" smtClean="0">
                <a:solidFill>
                  <a:srgbClr val="FF0000"/>
                </a:solidFill>
                <a:latin typeface="Pupcat" pitchFamily="2" charset="0"/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  <a:latin typeface="Pupcat" pitchFamily="2" charset="0"/>
              </a:rPr>
              <a:t>podem</a:t>
            </a:r>
            <a:r>
              <a:rPr lang="es-ES" sz="2400" dirty="0" smtClean="0">
                <a:solidFill>
                  <a:srgbClr val="FF0000"/>
                </a:solidFill>
                <a:latin typeface="Pupcat" pitchFamily="2" charset="0"/>
              </a:rPr>
              <a:t> aportar </a:t>
            </a:r>
          </a:p>
          <a:p>
            <a:r>
              <a:rPr lang="es-ES" sz="2400" dirty="0" err="1" smtClean="0">
                <a:solidFill>
                  <a:srgbClr val="FF0000"/>
                </a:solidFill>
                <a:latin typeface="Pupcat" pitchFamily="2" charset="0"/>
              </a:rPr>
              <a:t>Com</a:t>
            </a:r>
            <a:r>
              <a:rPr lang="es-ES" sz="2400" dirty="0" smtClean="0">
                <a:solidFill>
                  <a:srgbClr val="FF0000"/>
                </a:solidFill>
                <a:latin typeface="Pupcat" pitchFamily="2" charset="0"/>
              </a:rPr>
              <a:t> a </a:t>
            </a:r>
            <a:r>
              <a:rPr lang="es-ES" sz="2400" dirty="0" err="1" smtClean="0">
                <a:solidFill>
                  <a:srgbClr val="FF0000"/>
                </a:solidFill>
                <a:latin typeface="Pupcat" pitchFamily="2" charset="0"/>
              </a:rPr>
              <a:t>farmacèutics</a:t>
            </a:r>
            <a:r>
              <a:rPr lang="es-ES" sz="2400" dirty="0">
                <a:solidFill>
                  <a:srgbClr val="FF0000"/>
                </a:solidFill>
                <a:latin typeface="Pupcat" pitchFamily="2" charset="0"/>
              </a:rPr>
              <a:t>?</a:t>
            </a:r>
            <a:endParaRPr lang="es-ES" sz="2400" dirty="0" smtClean="0">
              <a:solidFill>
                <a:srgbClr val="FF0000"/>
              </a:solidFill>
              <a:latin typeface="Pupcat" pitchFamily="2" charset="0"/>
            </a:endParaRPr>
          </a:p>
          <a:p>
            <a:endParaRPr lang="es-ES" sz="2400" dirty="0" smtClean="0">
              <a:solidFill>
                <a:srgbClr val="FF0000"/>
              </a:solidFill>
              <a:latin typeface="Pupcat" pitchFamily="2" charset="0"/>
            </a:endParaRPr>
          </a:p>
          <a:p>
            <a:endParaRPr lang="es-ES" sz="2800" dirty="0">
              <a:solidFill>
                <a:srgbClr val="FF0000"/>
              </a:solidFill>
              <a:latin typeface="Pupcat" pitchFamily="2" charset="0"/>
            </a:endParaRPr>
          </a:p>
        </p:txBody>
      </p:sp>
      <p:pic>
        <p:nvPicPr>
          <p:cNvPr id="65544" name="Picture 8" descr="http://4.bp.blogspot.com/-UiYmNO4gLwM/Ue_6UWYC_GI/AAAAAAAALjk/H296Q9q9qFE/s640/tarja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74167" y="3774232"/>
            <a:ext cx="2736304" cy="1462975"/>
          </a:xfrm>
          <a:prstGeom prst="rect">
            <a:avLst/>
          </a:prstGeom>
          <a:noFill/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09" t="11905" r="14405" b="1619"/>
          <a:stretch/>
        </p:blipFill>
        <p:spPr bwMode="auto">
          <a:xfrm>
            <a:off x="1589278" y="2996952"/>
            <a:ext cx="3492801" cy="2458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" y="3748093"/>
            <a:ext cx="1356681" cy="956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676889" y="779807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3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41 Rectángulo redondeado"/>
          <p:cNvSpPr/>
          <p:nvPr/>
        </p:nvSpPr>
        <p:spPr>
          <a:xfrm>
            <a:off x="1158148" y="3068960"/>
            <a:ext cx="7560840" cy="151216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3298444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438601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5484719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6582509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latin typeface="Pupcat" pitchFamily="2" charset="0"/>
              </a:rPr>
              <a:t>INTRODUCCIÓ</a:t>
            </a:r>
            <a:endParaRPr lang="es-ES" sz="1600" b="1" dirty="0">
              <a:latin typeface="Pupcat" pitchFamily="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433440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476640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cap="all" dirty="0" smtClean="0">
                <a:latin typeface="Pupcat" pitchFamily="2" charset="0"/>
              </a:rPr>
              <a:t>ENTREVISTES</a:t>
            </a:r>
            <a:endParaRPr lang="es-ES" sz="1600" cap="all" dirty="0">
              <a:latin typeface="Pupcat" pitchFamily="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715634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814804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855683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err="1" smtClean="0">
                <a:latin typeface="Pupcat" pitchFamily="2" charset="0"/>
              </a:rPr>
              <a:t>introducció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40" name="39 Rectángulo redondeado"/>
          <p:cNvSpPr/>
          <p:nvPr/>
        </p:nvSpPr>
        <p:spPr>
          <a:xfrm>
            <a:off x="391343" y="1623566"/>
            <a:ext cx="3276889" cy="421956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uadroTexto"/>
          <p:cNvSpPr txBox="1"/>
          <p:nvPr/>
        </p:nvSpPr>
        <p:spPr>
          <a:xfrm>
            <a:off x="438068" y="1599183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Pupcat" pitchFamily="2" charset="0"/>
              </a:rPr>
              <a:t>El braille i </a:t>
            </a:r>
            <a:r>
              <a:rPr lang="es-ES" sz="2400" dirty="0" err="1" smtClean="0">
                <a:latin typeface="Pupcat" pitchFamily="2" charset="0"/>
              </a:rPr>
              <a:t>els</a:t>
            </a:r>
            <a:r>
              <a:rPr lang="es-ES" sz="2400" dirty="0" smtClean="0">
                <a:latin typeface="Pupcat" pitchFamily="2" charset="0"/>
              </a:rPr>
              <a:t> </a:t>
            </a:r>
            <a:r>
              <a:rPr lang="es-ES" sz="2400" dirty="0" err="1" smtClean="0">
                <a:latin typeface="Pupcat" pitchFamily="2" charset="0"/>
              </a:rPr>
              <a:t>medicaments</a:t>
            </a:r>
            <a:endParaRPr lang="es-ES" sz="3600" dirty="0">
              <a:latin typeface="Pupcat" pitchFamily="2" charset="0"/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1200680" y="3370048"/>
            <a:ext cx="74061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a-ES" sz="2800" dirty="0" smtClean="0">
                <a:latin typeface="Tw Cen MT Condensed" pitchFamily="34" charset="0"/>
              </a:rPr>
              <a:t>Medicaments que l’usuari pugui tenir </a:t>
            </a:r>
            <a:r>
              <a:rPr lang="ca-ES" sz="2800" b="1" dirty="0" smtClean="0">
                <a:latin typeface="Tw Cen MT Condensed" pitchFamily="34" charset="0"/>
              </a:rPr>
              <a:t>accés directe </a:t>
            </a:r>
            <a:r>
              <a:rPr lang="ca-ES" sz="2800" dirty="0" smtClean="0">
                <a:latin typeface="Tw Cen MT Condensed" pitchFamily="34" charset="0"/>
              </a:rPr>
              <a:t>a les OF o SFH. Excepció: administració personal sanitari (vacunes, injectables, etc.)</a:t>
            </a:r>
          </a:p>
          <a:p>
            <a:pPr lvl="0" algn="ctr"/>
            <a:endParaRPr lang="es-ES" sz="2800" dirty="0" smtClean="0">
              <a:latin typeface="Tw Cen MT Condensed" pitchFamily="34" charset="0"/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1230156" y="5211197"/>
            <a:ext cx="7344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a-ES" sz="2800" b="1" dirty="0" smtClean="0">
                <a:latin typeface="Tw Cen MT Condensed" pitchFamily="34" charset="0"/>
              </a:rPr>
              <a:t>Nom complet del medicament</a:t>
            </a:r>
            <a:r>
              <a:rPr lang="ca-ES" sz="2800" dirty="0" smtClean="0">
                <a:latin typeface="Tw Cen MT Condensed" pitchFamily="34" charset="0"/>
              </a:rPr>
              <a:t>. DOE/DCI+Marca o nom del titular o fabricant, dosi (amb unitats) i forma farmacèutica. </a:t>
            </a:r>
            <a:endParaRPr lang="ca-ES" sz="2800" dirty="0">
              <a:latin typeface="Tw Cen MT Condensed" pitchFamily="34" charset="0"/>
            </a:endParaRPr>
          </a:p>
        </p:txBody>
      </p:sp>
      <p:pic>
        <p:nvPicPr>
          <p:cNvPr id="51" name="50 Imagen" descr="Braille numbers"/>
          <p:cNvPicPr>
            <a:picLocks noChangeAspect="1"/>
          </p:cNvPicPr>
          <p:nvPr/>
        </p:nvPicPr>
        <p:blipFill>
          <a:blip r:embed="rId5" cstate="print"/>
          <a:srcRect l="4231" t="35681" r="84322" b="35423"/>
          <a:stretch>
            <a:fillRect/>
          </a:stretch>
        </p:blipFill>
        <p:spPr bwMode="auto">
          <a:xfrm>
            <a:off x="562067" y="3284984"/>
            <a:ext cx="534591" cy="10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56 Imagen" descr="Braille numbers"/>
          <p:cNvPicPr>
            <a:picLocks noChangeAspect="1"/>
          </p:cNvPicPr>
          <p:nvPr/>
        </p:nvPicPr>
        <p:blipFill>
          <a:blip r:embed="rId5" cstate="print"/>
          <a:srcRect l="19273" t="34602" r="68225" b="36716"/>
          <a:stretch>
            <a:fillRect/>
          </a:stretch>
        </p:blipFill>
        <p:spPr bwMode="auto">
          <a:xfrm>
            <a:off x="570015" y="5157192"/>
            <a:ext cx="588133" cy="10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2" descr="http://aaronjorbin.github.io/wcnyc-2012/img/braill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20688"/>
            <a:ext cx="1607312" cy="160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48 Rectángulo redondeado"/>
          <p:cNvSpPr/>
          <p:nvPr/>
        </p:nvSpPr>
        <p:spPr>
          <a:xfrm>
            <a:off x="1158148" y="4941168"/>
            <a:ext cx="7560840" cy="151216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 redondeado"/>
          <p:cNvSpPr/>
          <p:nvPr/>
        </p:nvSpPr>
        <p:spPr>
          <a:xfrm>
            <a:off x="2070069" y="2189188"/>
            <a:ext cx="5256584" cy="720080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>
            <a:off x="1979712" y="2261476"/>
            <a:ext cx="5347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 err="1" smtClean="0">
                <a:latin typeface="Tw Cen MT Condensed" pitchFamily="34" charset="0"/>
              </a:rPr>
              <a:t>Punts</a:t>
            </a:r>
            <a:r>
              <a:rPr lang="es-ES" sz="2800" dirty="0" smtClean="0">
                <a:latin typeface="Tw Cen MT Condensed" pitchFamily="34" charset="0"/>
              </a:rPr>
              <a:t>: c</a:t>
            </a:r>
            <a:r>
              <a:rPr lang="es-ES" sz="2800" noProof="0" dirty="0" err="1" smtClean="0">
                <a:latin typeface="Tw Cen MT Condensed" pitchFamily="34" charset="0"/>
              </a:rPr>
              <a:t>aràcters</a:t>
            </a:r>
            <a:r>
              <a:rPr lang="es-ES" sz="2800" dirty="0" smtClean="0">
                <a:latin typeface="Tw Cen MT Condensed" pitchFamily="34" charset="0"/>
              </a:rPr>
              <a:t> (</a:t>
            </a:r>
            <a:r>
              <a:rPr lang="es-ES" sz="2800" noProof="0" dirty="0" err="1" smtClean="0">
                <a:latin typeface="Tw Cen MT Condensed" pitchFamily="34" charset="0"/>
              </a:rPr>
              <a:t>lletres</a:t>
            </a:r>
            <a:r>
              <a:rPr lang="es-ES" sz="2800" noProof="0" dirty="0" smtClean="0">
                <a:latin typeface="Tw Cen MT Condensed" pitchFamily="34" charset="0"/>
              </a:rPr>
              <a:t>, números, </a:t>
            </a:r>
            <a:r>
              <a:rPr lang="es-ES" sz="2800" noProof="0" dirty="0" err="1" smtClean="0">
                <a:latin typeface="Tw Cen MT Condensed" pitchFamily="34" charset="0"/>
              </a:rPr>
              <a:t>símbols</a:t>
            </a:r>
            <a:r>
              <a:rPr lang="es-ES" sz="2800" noProof="0" dirty="0" smtClean="0">
                <a:latin typeface="Tw Cen MT Condensed" pitchFamily="34" charset="0"/>
              </a:rPr>
              <a:t>...)</a:t>
            </a:r>
            <a:endParaRPr lang="es-ES" sz="2800" dirty="0" smtClean="0">
              <a:latin typeface="Tw Cen MT Condensed" pitchFamily="34" charset="0"/>
            </a:endParaRPr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57600" y="88249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0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2" grpId="0" animBg="1"/>
      <p:bldP spid="33" grpId="0"/>
      <p:bldP spid="44" grpId="0"/>
      <p:bldP spid="49" grpId="0" animBg="1"/>
      <p:bldP spid="29" grpId="0" animBg="1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3275856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4363427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5462131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6559921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378848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latin typeface="Pupcat" pitchFamily="2" charset="0"/>
              </a:rPr>
              <a:t>objectius</a:t>
            </a:r>
            <a:endParaRPr lang="es-ES" sz="1600" b="1" dirty="0">
              <a:latin typeface="Pupcat" pitchFamily="2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454052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cap="all" dirty="0" smtClean="0">
                <a:latin typeface="Pupcat" pitchFamily="2" charset="0"/>
              </a:rPr>
              <a:t>ENTREVISTES</a:t>
            </a:r>
            <a:endParaRPr lang="es-ES" sz="1600" cap="all" dirty="0">
              <a:latin typeface="Pupcat" pitchFamily="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693046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792216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833095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err="1" smtClean="0">
                <a:latin typeface="Pupcat" pitchFamily="2" charset="0"/>
              </a:rPr>
              <a:t>objectius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43" name="42 Rectángulo redondeado"/>
          <p:cNvSpPr/>
          <p:nvPr/>
        </p:nvSpPr>
        <p:spPr>
          <a:xfrm>
            <a:off x="1219523" y="2005260"/>
            <a:ext cx="7416824" cy="983482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1395438" y="1988840"/>
            <a:ext cx="74781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>
                <a:latin typeface="Tw Cen MT Condensed" pitchFamily="34" charset="0"/>
              </a:rPr>
              <a:t>Conèixer </a:t>
            </a:r>
            <a:r>
              <a:rPr lang="ca-ES" sz="2800" b="1" dirty="0" smtClean="0">
                <a:latin typeface="Tw Cen MT Condensed" pitchFamily="34" charset="0"/>
              </a:rPr>
              <a:t>què utilitzen </a:t>
            </a:r>
            <a:r>
              <a:rPr lang="ca-ES" sz="2800" dirty="0" smtClean="0">
                <a:latin typeface="Tw Cen MT Condensed" pitchFamily="34" charset="0"/>
              </a:rPr>
              <a:t>els invidents per manejar </a:t>
            </a:r>
          </a:p>
          <a:p>
            <a:r>
              <a:rPr lang="ca-ES" sz="2800" dirty="0" smtClean="0">
                <a:latin typeface="Tw Cen MT Condensed" pitchFamily="34" charset="0"/>
              </a:rPr>
              <a:t>la seva medicació i quins </a:t>
            </a:r>
            <a:r>
              <a:rPr lang="ca-ES" sz="2800" b="1" dirty="0" smtClean="0">
                <a:latin typeface="Tw Cen MT Condensed" pitchFamily="34" charset="0"/>
              </a:rPr>
              <a:t>problemes</a:t>
            </a:r>
            <a:r>
              <a:rPr lang="ca-ES" sz="2800" dirty="0" smtClean="0">
                <a:latin typeface="Tw Cen MT Condensed" pitchFamily="34" charset="0"/>
              </a:rPr>
              <a:t> tenen.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46" name="45 Rectángulo redondeado"/>
          <p:cNvSpPr/>
          <p:nvPr/>
        </p:nvSpPr>
        <p:spPr>
          <a:xfrm>
            <a:off x="1219523" y="4027918"/>
            <a:ext cx="7488832" cy="1440160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>
            <a:off x="1331640" y="4027918"/>
            <a:ext cx="75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b="1" dirty="0" smtClean="0">
                <a:latin typeface="Tw Cen MT Condensed" pitchFamily="34" charset="0"/>
              </a:rPr>
              <a:t>Fer conèixer </a:t>
            </a:r>
            <a:r>
              <a:rPr lang="ca-ES" sz="2800" dirty="0" smtClean="0">
                <a:latin typeface="Tw Cen MT Condensed" pitchFamily="34" charset="0"/>
              </a:rPr>
              <a:t>que el col·lectiu amb discapacitat visual podria tenir problemes amb el maneig de la medicació i que el </a:t>
            </a:r>
            <a:r>
              <a:rPr lang="ca-ES" sz="2800" b="1" dirty="0" smtClean="0">
                <a:latin typeface="Tw Cen MT Condensed" pitchFamily="34" charset="0"/>
              </a:rPr>
              <a:t>farmacèutic</a:t>
            </a:r>
            <a:r>
              <a:rPr lang="ca-ES" sz="2800" dirty="0" smtClean="0">
                <a:latin typeface="Tw Cen MT Condensed" pitchFamily="34" charset="0"/>
              </a:rPr>
              <a:t> s’hi pot implicar.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50" name="49 Rectángulo redondeado"/>
          <p:cNvSpPr/>
          <p:nvPr/>
        </p:nvSpPr>
        <p:spPr>
          <a:xfrm>
            <a:off x="1219523" y="5561352"/>
            <a:ext cx="7488832" cy="986846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Rectángulo"/>
          <p:cNvSpPr/>
          <p:nvPr/>
        </p:nvSpPr>
        <p:spPr>
          <a:xfrm>
            <a:off x="1435547" y="5548296"/>
            <a:ext cx="63260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b="1" dirty="0" smtClean="0">
                <a:latin typeface="Tw Cen MT Condensed" pitchFamily="34" charset="0"/>
              </a:rPr>
              <a:t>Comunicar als farmacèutics </a:t>
            </a:r>
            <a:r>
              <a:rPr lang="ca-ES" sz="2800" dirty="0" smtClean="0">
                <a:latin typeface="Tw Cen MT Condensed" pitchFamily="34" charset="0"/>
              </a:rPr>
              <a:t>com poden ajudar a les persones invidents a millorar el maneig de la medicació</a:t>
            </a:r>
            <a:endParaRPr lang="es-ES" sz="2800" dirty="0">
              <a:latin typeface="Tw Cen MT Condensed" pitchFamily="34" charset="0"/>
            </a:endParaRPr>
          </a:p>
        </p:txBody>
      </p:sp>
      <p:pic>
        <p:nvPicPr>
          <p:cNvPr id="60420" name="Picture 4" descr="http://researchleap.com/wp-content/uploads/2014/09/targe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55618" y="1176407"/>
            <a:ext cx="1618019" cy="1621491"/>
          </a:xfrm>
          <a:prstGeom prst="rect">
            <a:avLst/>
          </a:prstGeom>
          <a:noFill/>
        </p:spPr>
      </p:pic>
      <p:pic>
        <p:nvPicPr>
          <p:cNvPr id="60422" name="Picture 6" descr="https://web.clarku.edu/offices/its/ats/classrooms/images/tools/microphon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7290" y="2077268"/>
            <a:ext cx="926232" cy="926232"/>
          </a:xfrm>
          <a:prstGeom prst="rect">
            <a:avLst/>
          </a:prstGeom>
          <a:noFill/>
        </p:spPr>
      </p:pic>
      <p:pic>
        <p:nvPicPr>
          <p:cNvPr id="60426" name="Picture 10" descr="http://gambargadget.info/wp-content/uploads/2015/03/video-camera-icon-black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5427" y="4468176"/>
            <a:ext cx="720080" cy="616006"/>
          </a:xfrm>
          <a:prstGeom prst="rect">
            <a:avLst/>
          </a:prstGeom>
          <a:noFill/>
        </p:spPr>
      </p:pic>
      <p:pic>
        <p:nvPicPr>
          <p:cNvPr id="60427" name="Picture 11"/>
          <p:cNvPicPr>
            <a:picLocks noChangeAspect="1" noChangeArrowheads="1"/>
          </p:cNvPicPr>
          <p:nvPr/>
        </p:nvPicPr>
        <p:blipFill>
          <a:blip r:embed="rId8" cstate="print"/>
          <a:srcRect l="68803" t="21129" r="8163" b="15380"/>
          <a:stretch>
            <a:fillRect/>
          </a:stretch>
        </p:blipFill>
        <p:spPr bwMode="auto">
          <a:xfrm>
            <a:off x="499443" y="5517232"/>
            <a:ext cx="48982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170936" y="882493"/>
            <a:ext cx="609600" cy="609600"/>
          </a:xfrm>
          <a:prstGeom prst="rect">
            <a:avLst/>
          </a:prstGeom>
        </p:spPr>
      </p:pic>
      <p:sp>
        <p:nvSpPr>
          <p:cNvPr id="33" name="32 Rectángulo redondeado"/>
          <p:cNvSpPr/>
          <p:nvPr/>
        </p:nvSpPr>
        <p:spPr>
          <a:xfrm>
            <a:off x="3121207" y="3068960"/>
            <a:ext cx="1296144" cy="576064"/>
          </a:xfrm>
          <a:prstGeom prst="roundRect">
            <a:avLst/>
          </a:prstGeom>
          <a:solidFill>
            <a:srgbClr val="00B050">
              <a:alpha val="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 redondeado"/>
          <p:cNvSpPr/>
          <p:nvPr/>
        </p:nvSpPr>
        <p:spPr>
          <a:xfrm>
            <a:off x="4489359" y="3065945"/>
            <a:ext cx="1296144" cy="576064"/>
          </a:xfrm>
          <a:prstGeom prst="roundRect">
            <a:avLst/>
          </a:prstGeom>
          <a:solidFill>
            <a:srgbClr val="00B050">
              <a:alpha val="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1" name="Picture 2" descr="http://pngimg.com/upload/iphone_PNG5735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6756" y="3107060"/>
            <a:ext cx="288032" cy="522454"/>
          </a:xfrm>
          <a:prstGeom prst="rect">
            <a:avLst/>
          </a:prstGeom>
          <a:noFill/>
        </p:spPr>
      </p:pic>
      <p:sp>
        <p:nvSpPr>
          <p:cNvPr id="42" name="41 Rectángulo"/>
          <p:cNvSpPr/>
          <p:nvPr/>
        </p:nvSpPr>
        <p:spPr>
          <a:xfrm>
            <a:off x="3865637" y="3082677"/>
            <a:ext cx="5654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>
                <a:latin typeface="Tw Cen MT Condensed" pitchFamily="34" charset="0"/>
              </a:rPr>
              <a:t>5</a:t>
            </a:r>
            <a:endParaRPr lang="es-ES" sz="2800" dirty="0">
              <a:latin typeface="Tw Cen MT Condensed" pitchFamily="34" charset="0"/>
            </a:endParaRPr>
          </a:p>
        </p:txBody>
      </p:sp>
      <p:pic>
        <p:nvPicPr>
          <p:cNvPr id="44" name="Picture 4" descr="http://thumb10.shutterstock.com/thumb_large/388663/388663,1274465774,3/stock-vector-businessman-sitting-silhouette-53584756.jpg"/>
          <p:cNvPicPr>
            <a:picLocks noChangeAspect="1" noChangeArrowheads="1"/>
          </p:cNvPicPr>
          <p:nvPr/>
        </p:nvPicPr>
        <p:blipFill>
          <a:blip r:embed="rId11" cstate="print"/>
          <a:srcRect r="12349"/>
          <a:stretch>
            <a:fillRect/>
          </a:stretch>
        </p:blipFill>
        <p:spPr bwMode="auto">
          <a:xfrm flipH="1">
            <a:off x="4684117" y="3114264"/>
            <a:ext cx="412106" cy="471306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5230705" y="3052889"/>
            <a:ext cx="5654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>
                <a:latin typeface="Tw Cen MT Condensed" pitchFamily="34" charset="0"/>
              </a:rPr>
              <a:t>1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49" name="48 Rectángulo redondeado"/>
          <p:cNvSpPr/>
          <p:nvPr/>
        </p:nvSpPr>
        <p:spPr>
          <a:xfrm>
            <a:off x="5868144" y="3068960"/>
            <a:ext cx="1800200" cy="57606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1" name="50 Rectángulo"/>
          <p:cNvSpPr/>
          <p:nvPr/>
        </p:nvSpPr>
        <p:spPr>
          <a:xfrm>
            <a:off x="6466796" y="3092328"/>
            <a:ext cx="16561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>
                <a:latin typeface="Tw Cen MT Condensed" pitchFamily="34" charset="0"/>
              </a:rPr>
              <a:t>2 OF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52" name="51 Rectángulo redondeado"/>
          <p:cNvSpPr/>
          <p:nvPr/>
        </p:nvSpPr>
        <p:spPr>
          <a:xfrm>
            <a:off x="1237852" y="3068960"/>
            <a:ext cx="1749971" cy="57606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3" name="52 Rectángulo"/>
          <p:cNvSpPr/>
          <p:nvPr/>
        </p:nvSpPr>
        <p:spPr>
          <a:xfrm>
            <a:off x="1603906" y="3078742"/>
            <a:ext cx="16561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>
                <a:latin typeface="Tw Cen MT Condensed" pitchFamily="34" charset="0"/>
              </a:rPr>
              <a:t>6 pacients</a:t>
            </a:r>
            <a:endParaRPr lang="es-ES" sz="2800" dirty="0">
              <a:latin typeface="Tw Cen MT Condensed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3" grpId="0" animBg="1"/>
      <p:bldP spid="45" grpId="0"/>
      <p:bldP spid="46" grpId="0" animBg="1"/>
      <p:bldP spid="47" grpId="0"/>
      <p:bldP spid="50" grpId="0" animBg="1"/>
      <p:bldP spid="54" grpId="0"/>
      <p:bldP spid="33" grpId="0" animBg="1"/>
      <p:bldP spid="40" grpId="0" animBg="1"/>
      <p:bldP spid="42" grpId="0"/>
      <p:bldP spid="48" grpId="0"/>
      <p:bldP spid="49" grpId="0" animBg="1"/>
      <p:bldP spid="51" grpId="0"/>
      <p:bldP spid="52" grpId="0" animBg="1"/>
      <p:bldP spid="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3275856" y="55257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4363427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5462131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6559921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392496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412835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cap="all" dirty="0" smtClean="0">
                <a:latin typeface="Pupcat" pitchFamily="2" charset="0"/>
              </a:rPr>
              <a:t>ENTREVISTES</a:t>
            </a:r>
            <a:endParaRPr lang="es-ES" sz="1600" b="1" cap="all" dirty="0">
              <a:latin typeface="Pupcat" pitchFamily="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693046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792216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833095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Pupcat" pitchFamily="2" charset="0"/>
              </a:rPr>
              <a:t>1. ENTREVISTES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54" name="53 Rectángulo redondeado"/>
          <p:cNvSpPr/>
          <p:nvPr/>
        </p:nvSpPr>
        <p:spPr>
          <a:xfrm>
            <a:off x="226334" y="2056656"/>
            <a:ext cx="2668489" cy="421956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CuadroTexto"/>
          <p:cNvSpPr txBox="1"/>
          <p:nvPr/>
        </p:nvSpPr>
        <p:spPr>
          <a:xfrm>
            <a:off x="314003" y="2032273"/>
            <a:ext cx="2477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Pupcat" pitchFamily="2" charset="0"/>
              </a:rPr>
              <a:t>preguntes</a:t>
            </a:r>
            <a:endParaRPr lang="es-ES" sz="3600" dirty="0">
              <a:latin typeface="Pupcat" pitchFamily="2" charset="0"/>
            </a:endParaRPr>
          </a:p>
        </p:txBody>
      </p:sp>
      <p:sp>
        <p:nvSpPr>
          <p:cNvPr id="74" name="73 Rectángulo redondeado"/>
          <p:cNvSpPr/>
          <p:nvPr/>
        </p:nvSpPr>
        <p:spPr>
          <a:xfrm>
            <a:off x="231362" y="2536329"/>
            <a:ext cx="2664296" cy="43204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5" name="74 Rectángulo"/>
          <p:cNvSpPr/>
          <p:nvPr/>
        </p:nvSpPr>
        <p:spPr>
          <a:xfrm>
            <a:off x="1250107" y="2461898"/>
            <a:ext cx="16561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>
                <a:latin typeface="Tw Cen MT Condensed" pitchFamily="34" charset="0"/>
              </a:rPr>
              <a:t>Edat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241995" y="3002378"/>
            <a:ext cx="2664296" cy="43204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7" name="76 Rectángulo"/>
          <p:cNvSpPr/>
          <p:nvPr/>
        </p:nvSpPr>
        <p:spPr>
          <a:xfrm>
            <a:off x="1250107" y="2927947"/>
            <a:ext cx="16561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>
                <a:latin typeface="Tw Cen MT Condensed" pitchFamily="34" charset="0"/>
              </a:rPr>
              <a:t>Sexe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241995" y="3476958"/>
            <a:ext cx="2664296" cy="43204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9" name="78 Rectángulo"/>
          <p:cNvSpPr/>
          <p:nvPr/>
        </p:nvSpPr>
        <p:spPr>
          <a:xfrm>
            <a:off x="818059" y="3402527"/>
            <a:ext cx="21283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err="1" smtClean="0">
                <a:latin typeface="Tw Cen MT Condensed" pitchFamily="34" charset="0"/>
              </a:rPr>
              <a:t>Invidència</a:t>
            </a:r>
            <a:r>
              <a:rPr lang="ca-ES" sz="2800" dirty="0" smtClean="0">
                <a:latin typeface="Tw Cen MT Condensed" pitchFamily="34" charset="0"/>
              </a:rPr>
              <a:t> P/T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94" name="93 Rectángulo redondeado"/>
          <p:cNvSpPr/>
          <p:nvPr/>
        </p:nvSpPr>
        <p:spPr>
          <a:xfrm>
            <a:off x="2964581" y="2536329"/>
            <a:ext cx="5976664" cy="432048"/>
          </a:xfrm>
          <a:prstGeom prst="roundRect">
            <a:avLst/>
          </a:prstGeom>
          <a:solidFill>
            <a:srgbClr val="00B050">
              <a:alpha val="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5" name="94 Rectángulo"/>
          <p:cNvSpPr/>
          <p:nvPr/>
        </p:nvSpPr>
        <p:spPr>
          <a:xfrm>
            <a:off x="5570587" y="2481846"/>
            <a:ext cx="1296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400" dirty="0" smtClean="0">
                <a:latin typeface="Tw Cen MT Condensed" pitchFamily="34" charset="0"/>
              </a:rPr>
              <a:t>46-85</a:t>
            </a:r>
            <a:endParaRPr lang="es-ES" sz="2400" dirty="0">
              <a:latin typeface="Tw Cen MT Condensed" pitchFamily="34" charset="0"/>
            </a:endParaRPr>
          </a:p>
        </p:txBody>
      </p:sp>
      <p:sp>
        <p:nvSpPr>
          <p:cNvPr id="96" name="95 Rectángulo redondeado"/>
          <p:cNvSpPr/>
          <p:nvPr/>
        </p:nvSpPr>
        <p:spPr>
          <a:xfrm>
            <a:off x="2978299" y="3013221"/>
            <a:ext cx="5976664" cy="432048"/>
          </a:xfrm>
          <a:prstGeom prst="roundRect">
            <a:avLst/>
          </a:prstGeom>
          <a:solidFill>
            <a:srgbClr val="00B050">
              <a:alpha val="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7" name="96 Rectángulo"/>
          <p:cNvSpPr/>
          <p:nvPr/>
        </p:nvSpPr>
        <p:spPr>
          <a:xfrm>
            <a:off x="4994523" y="2958738"/>
            <a:ext cx="2232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400" dirty="0" smtClean="0">
                <a:latin typeface="Tw Cen MT Condensed" pitchFamily="34" charset="0"/>
              </a:rPr>
              <a:t>4 homes; 2 dones</a:t>
            </a:r>
            <a:endParaRPr lang="es-ES" sz="2400" dirty="0">
              <a:latin typeface="Tw Cen MT Condensed" pitchFamily="34" charset="0"/>
            </a:endParaRPr>
          </a:p>
        </p:txBody>
      </p:sp>
      <p:sp>
        <p:nvSpPr>
          <p:cNvPr id="100" name="99 Rectángulo redondeado"/>
          <p:cNvSpPr/>
          <p:nvPr/>
        </p:nvSpPr>
        <p:spPr>
          <a:xfrm>
            <a:off x="2978299" y="3488702"/>
            <a:ext cx="5976664" cy="432048"/>
          </a:xfrm>
          <a:prstGeom prst="roundRect">
            <a:avLst/>
          </a:prstGeom>
          <a:solidFill>
            <a:srgbClr val="00B050">
              <a:alpha val="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1" name="100 Rectángulo"/>
          <p:cNvSpPr/>
          <p:nvPr/>
        </p:nvSpPr>
        <p:spPr>
          <a:xfrm>
            <a:off x="5508104" y="3453269"/>
            <a:ext cx="2232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400" dirty="0" smtClean="0">
                <a:latin typeface="Tw Cen MT Condensed" pitchFamily="34" charset="0"/>
              </a:rPr>
              <a:t>2P i 4T</a:t>
            </a:r>
            <a:endParaRPr lang="es-ES" sz="2400" dirty="0">
              <a:latin typeface="Tw Cen MT Condensed" pitchFamily="34" charset="0"/>
            </a:endParaRPr>
          </a:p>
        </p:txBody>
      </p:sp>
      <p:pic>
        <p:nvPicPr>
          <p:cNvPr id="116" name="Picture 6" descr="https://web.clarku.edu/offices/its/ats/classrooms/images/tools/microphon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700906"/>
            <a:ext cx="1512168" cy="1512168"/>
          </a:xfrm>
          <a:prstGeom prst="rect">
            <a:avLst/>
          </a:prstGeom>
          <a:noFill/>
        </p:spPr>
      </p:pic>
      <p:sp>
        <p:nvSpPr>
          <p:cNvPr id="117" name="116 CuadroTexto"/>
          <p:cNvSpPr txBox="1"/>
          <p:nvPr/>
        </p:nvSpPr>
        <p:spPr>
          <a:xfrm>
            <a:off x="374270" y="951252"/>
            <a:ext cx="7426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Pupcat" pitchFamily="2" charset="0"/>
              </a:rPr>
              <a:t>A </a:t>
            </a:r>
            <a:r>
              <a:rPr lang="es-ES" sz="2400" dirty="0" err="1" smtClean="0">
                <a:latin typeface="Pupcat" pitchFamily="2" charset="0"/>
              </a:rPr>
              <a:t>pacients</a:t>
            </a:r>
            <a:r>
              <a:rPr lang="es-ES" sz="2400" dirty="0" smtClean="0">
                <a:latin typeface="Pupcat" pitchFamily="2" charset="0"/>
              </a:rPr>
              <a:t>...</a:t>
            </a:r>
            <a:endParaRPr lang="es-ES" sz="3600" dirty="0">
              <a:latin typeface="Pupcat" pitchFamily="2" charset="0"/>
            </a:endParaRPr>
          </a:p>
        </p:txBody>
      </p:sp>
      <p:sp>
        <p:nvSpPr>
          <p:cNvPr id="55" name="54 Rectángulo redondeado"/>
          <p:cNvSpPr/>
          <p:nvPr/>
        </p:nvSpPr>
        <p:spPr>
          <a:xfrm>
            <a:off x="251520" y="4005064"/>
            <a:ext cx="8157062" cy="43204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6" name="55 Rectángulo"/>
          <p:cNvSpPr/>
          <p:nvPr/>
        </p:nvSpPr>
        <p:spPr>
          <a:xfrm>
            <a:off x="750664" y="3951899"/>
            <a:ext cx="82904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ca-ES" sz="2400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Pren algun </a:t>
            </a:r>
            <a:r>
              <a:rPr lang="ca-ES" sz="2400" b="1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medicament</a:t>
            </a:r>
            <a:r>
              <a:rPr lang="ca-ES" sz="2400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 de forma crònica? Quin/s? Quantes vegades al dia? </a:t>
            </a:r>
            <a:endParaRPr lang="es-ES" sz="1400" dirty="0" smtClean="0">
              <a:latin typeface="Tw Cen MT Condensed" pitchFamily="34" charset="0"/>
            </a:endParaRPr>
          </a:p>
        </p:txBody>
      </p:sp>
      <p:sp>
        <p:nvSpPr>
          <p:cNvPr id="57" name="56 Rectángulo redondeado"/>
          <p:cNvSpPr/>
          <p:nvPr/>
        </p:nvSpPr>
        <p:spPr>
          <a:xfrm>
            <a:off x="251520" y="4557078"/>
            <a:ext cx="8146429" cy="43204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8" name="57 Rectángulo"/>
          <p:cNvSpPr/>
          <p:nvPr/>
        </p:nvSpPr>
        <p:spPr>
          <a:xfrm>
            <a:off x="1040012" y="4509120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ca-ES" sz="2400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Problemes amb la correcta </a:t>
            </a:r>
            <a:r>
              <a:rPr lang="ca-ES" sz="2400" b="1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identificació, dosificació i/o administració</a:t>
            </a:r>
            <a:r>
              <a:rPr lang="ca-ES" sz="2400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?  </a:t>
            </a:r>
            <a:endParaRPr lang="es-ES" sz="1400" dirty="0" smtClean="0">
              <a:latin typeface="Tw Cen MT Condensed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251520" y="5110073"/>
            <a:ext cx="8135796" cy="43204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0" name="59 Rectángulo"/>
          <p:cNvSpPr/>
          <p:nvPr/>
        </p:nvSpPr>
        <p:spPr>
          <a:xfrm>
            <a:off x="1026956" y="5046275"/>
            <a:ext cx="79208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a-ES" sz="2400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Com ho fa per </a:t>
            </a:r>
            <a:r>
              <a:rPr lang="ca-ES" sz="2400" b="1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diferenciar</a:t>
            </a:r>
            <a:r>
              <a:rPr lang="ca-ES" sz="2400" dirty="0" smtClean="0">
                <a:latin typeface="Tw Cen MT Condensed" pitchFamily="34" charset="0"/>
                <a:ea typeface="Times New Roman" pitchFamily="18" charset="0"/>
                <a:cs typeface="Arial" pitchFamily="34" charset="0"/>
              </a:rPr>
              <a:t> entre els diferents medicaments que pren? </a:t>
            </a:r>
            <a:endParaRPr lang="es-ES" sz="1400" dirty="0" smtClean="0">
              <a:latin typeface="Tw Cen MT Condensed" pitchFamily="34" charset="0"/>
            </a:endParaRPr>
          </a:p>
          <a:p>
            <a:endParaRPr lang="es-ES" sz="2400" dirty="0">
              <a:latin typeface="Tw Cen MT Condensed" pitchFamily="34" charset="0"/>
            </a:endParaRPr>
          </a:p>
        </p:txBody>
      </p:sp>
      <p:sp>
        <p:nvSpPr>
          <p:cNvPr id="61" name="60 CuadroTexto"/>
          <p:cNvSpPr txBox="1"/>
          <p:nvPr/>
        </p:nvSpPr>
        <p:spPr>
          <a:xfrm>
            <a:off x="-1856664" y="5877272"/>
            <a:ext cx="7426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Pupcat" pitchFamily="2" charset="0"/>
              </a:rPr>
              <a:t>A </a:t>
            </a:r>
            <a:r>
              <a:rPr lang="es-ES" sz="2400" dirty="0" err="1" smtClean="0">
                <a:latin typeface="Pupcat" pitchFamily="2" charset="0"/>
              </a:rPr>
              <a:t>oficines</a:t>
            </a:r>
            <a:r>
              <a:rPr lang="es-ES" sz="2400" dirty="0" smtClean="0">
                <a:latin typeface="Pupcat" pitchFamily="2" charset="0"/>
              </a:rPr>
              <a:t> de </a:t>
            </a:r>
            <a:r>
              <a:rPr lang="es-ES" sz="2400" dirty="0" err="1" smtClean="0">
                <a:latin typeface="Pupcat" pitchFamily="2" charset="0"/>
              </a:rPr>
              <a:t>farmàcia</a:t>
            </a:r>
            <a:r>
              <a:rPr lang="es-ES" sz="2400" dirty="0" smtClean="0">
                <a:latin typeface="Pupcat" pitchFamily="2" charset="0"/>
              </a:rPr>
              <a:t>…</a:t>
            </a:r>
            <a:endParaRPr lang="es-ES" sz="3600" dirty="0">
              <a:latin typeface="Pupcat" pitchFamily="2" charset="0"/>
            </a:endParaRPr>
          </a:p>
        </p:txBody>
      </p:sp>
      <p:sp>
        <p:nvSpPr>
          <p:cNvPr id="62" name="61 Rectángulo redondeado"/>
          <p:cNvSpPr/>
          <p:nvPr/>
        </p:nvSpPr>
        <p:spPr>
          <a:xfrm>
            <a:off x="3324403" y="5922728"/>
            <a:ext cx="2664296" cy="43204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3" name="62 Rectángulo"/>
          <p:cNvSpPr/>
          <p:nvPr/>
        </p:nvSpPr>
        <p:spPr>
          <a:xfrm>
            <a:off x="3900467" y="5848297"/>
            <a:ext cx="21283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>
                <a:latin typeface="Tw Cen MT Condensed" pitchFamily="34" charset="0"/>
              </a:rPr>
              <a:t>Pacients/dia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64" name="63 Rectángulo redondeado"/>
          <p:cNvSpPr/>
          <p:nvPr/>
        </p:nvSpPr>
        <p:spPr>
          <a:xfrm>
            <a:off x="6060707" y="5934472"/>
            <a:ext cx="2880538" cy="432048"/>
          </a:xfrm>
          <a:prstGeom prst="roundRect">
            <a:avLst/>
          </a:prstGeom>
          <a:solidFill>
            <a:srgbClr val="00B050">
              <a:alpha val="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5" name="64 Rectángulo"/>
          <p:cNvSpPr/>
          <p:nvPr/>
        </p:nvSpPr>
        <p:spPr>
          <a:xfrm>
            <a:off x="6108551" y="5919663"/>
            <a:ext cx="2232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400" dirty="0" smtClean="0">
                <a:latin typeface="Tw Cen MT Condensed" pitchFamily="34" charset="0"/>
              </a:rPr>
              <a:t>20% pacients</a:t>
            </a:r>
            <a:endParaRPr lang="es-ES" sz="2400" dirty="0">
              <a:latin typeface="Tw Cen MT Condensed" pitchFamily="34" charset="0"/>
            </a:endParaRPr>
          </a:p>
        </p:txBody>
      </p:sp>
      <p:pic>
        <p:nvPicPr>
          <p:cNvPr id="5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33750" y="95125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9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43 Elipse"/>
          <p:cNvSpPr/>
          <p:nvPr/>
        </p:nvSpPr>
        <p:spPr>
          <a:xfrm>
            <a:off x="3816112" y="5013176"/>
            <a:ext cx="1764000" cy="1772816"/>
          </a:xfrm>
          <a:prstGeom prst="ellipse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Pupcat" pitchFamily="2" charset="0"/>
              </a:rPr>
              <a:t>1. ENTREVISTES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54" name="53 Rectángulo redondeado"/>
          <p:cNvSpPr/>
          <p:nvPr/>
        </p:nvSpPr>
        <p:spPr>
          <a:xfrm>
            <a:off x="514366" y="1548801"/>
            <a:ext cx="1537354" cy="421956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CuadroTexto"/>
          <p:cNvSpPr txBox="1"/>
          <p:nvPr/>
        </p:nvSpPr>
        <p:spPr>
          <a:xfrm>
            <a:off x="-118045" y="1524418"/>
            <a:ext cx="2817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Pupcat" pitchFamily="2" charset="0"/>
              </a:rPr>
              <a:t>resultats</a:t>
            </a:r>
            <a:endParaRPr lang="es-ES" sz="3600" dirty="0">
              <a:latin typeface="Pupcat" pitchFamily="2" charset="0"/>
            </a:endParaRPr>
          </a:p>
        </p:txBody>
      </p:sp>
      <p:pic>
        <p:nvPicPr>
          <p:cNvPr id="116" name="Picture 6" descr="https://web.clarku.edu/offices/its/ats/classrooms/images/tools/microphon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2662" y="5252889"/>
            <a:ext cx="1512168" cy="1512168"/>
          </a:xfrm>
          <a:prstGeom prst="rect">
            <a:avLst/>
          </a:prstGeom>
          <a:noFill/>
        </p:spPr>
      </p:pic>
      <p:sp>
        <p:nvSpPr>
          <p:cNvPr id="46" name="45 Elipse"/>
          <p:cNvSpPr/>
          <p:nvPr/>
        </p:nvSpPr>
        <p:spPr>
          <a:xfrm>
            <a:off x="323528" y="4581128"/>
            <a:ext cx="2232248" cy="2088232"/>
          </a:xfrm>
          <a:prstGeom prst="ellips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Elipse"/>
          <p:cNvSpPr/>
          <p:nvPr/>
        </p:nvSpPr>
        <p:spPr>
          <a:xfrm>
            <a:off x="1115616" y="2276872"/>
            <a:ext cx="2232248" cy="2088232"/>
          </a:xfrm>
          <a:prstGeom prst="ellips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Elipse"/>
          <p:cNvSpPr/>
          <p:nvPr/>
        </p:nvSpPr>
        <p:spPr>
          <a:xfrm>
            <a:off x="3563888" y="1412776"/>
            <a:ext cx="2232248" cy="2088232"/>
          </a:xfrm>
          <a:prstGeom prst="ellips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Elipse"/>
          <p:cNvSpPr/>
          <p:nvPr/>
        </p:nvSpPr>
        <p:spPr>
          <a:xfrm>
            <a:off x="6012160" y="2204864"/>
            <a:ext cx="2232248" cy="2088232"/>
          </a:xfrm>
          <a:prstGeom prst="ellips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Elipse"/>
          <p:cNvSpPr/>
          <p:nvPr/>
        </p:nvSpPr>
        <p:spPr>
          <a:xfrm>
            <a:off x="6732240" y="4581128"/>
            <a:ext cx="2232248" cy="2088232"/>
          </a:xfrm>
          <a:prstGeom prst="ellips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62" name="61 Conector recto"/>
          <p:cNvCxnSpPr>
            <a:endCxn id="44" idx="0"/>
          </p:cNvCxnSpPr>
          <p:nvPr/>
        </p:nvCxnSpPr>
        <p:spPr>
          <a:xfrm flipH="1">
            <a:off x="4698112" y="3496826"/>
            <a:ext cx="4517" cy="1516350"/>
          </a:xfrm>
          <a:prstGeom prst="line">
            <a:avLst/>
          </a:prstGeom>
          <a:ln w="63500">
            <a:gradFill flip="none" rotWithShape="1">
              <a:gsLst>
                <a:gs pos="99000">
                  <a:srgbClr val="00B050">
                    <a:alpha val="50000"/>
                  </a:srgbClr>
                </a:gs>
                <a:gs pos="0">
                  <a:srgbClr val="00B050">
                    <a:alpha val="16000"/>
                  </a:srgbClr>
                </a:gs>
              </a:gsLst>
              <a:lin ang="54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68 Conector recto"/>
          <p:cNvCxnSpPr/>
          <p:nvPr/>
        </p:nvCxnSpPr>
        <p:spPr>
          <a:xfrm flipH="1">
            <a:off x="5300505" y="3984171"/>
            <a:ext cx="1050054" cy="1276141"/>
          </a:xfrm>
          <a:prstGeom prst="line">
            <a:avLst/>
          </a:prstGeom>
          <a:ln w="63500">
            <a:gradFill flip="none" rotWithShape="1">
              <a:gsLst>
                <a:gs pos="99000">
                  <a:srgbClr val="00B050">
                    <a:alpha val="50000"/>
                  </a:srgbClr>
                </a:gs>
                <a:gs pos="0">
                  <a:srgbClr val="00B050">
                    <a:alpha val="16000"/>
                  </a:srgbClr>
                </a:gs>
              </a:gsLst>
              <a:lin ang="54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89 Conector recto"/>
          <p:cNvCxnSpPr/>
          <p:nvPr/>
        </p:nvCxnSpPr>
        <p:spPr>
          <a:xfrm flipH="1">
            <a:off x="5571811" y="5843116"/>
            <a:ext cx="1185706" cy="100484"/>
          </a:xfrm>
          <a:prstGeom prst="line">
            <a:avLst/>
          </a:prstGeom>
          <a:ln w="63500">
            <a:gradFill flip="none" rotWithShape="1">
              <a:gsLst>
                <a:gs pos="99000">
                  <a:srgbClr val="00B050">
                    <a:alpha val="50000"/>
                  </a:srgbClr>
                </a:gs>
                <a:gs pos="0">
                  <a:srgbClr val="00B050">
                    <a:alpha val="16000"/>
                  </a:srgbClr>
                </a:gs>
              </a:gsLst>
              <a:lin ang="54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92 Conector recto"/>
          <p:cNvCxnSpPr/>
          <p:nvPr/>
        </p:nvCxnSpPr>
        <p:spPr>
          <a:xfrm>
            <a:off x="2915816" y="4149080"/>
            <a:ext cx="1152128" cy="1132125"/>
          </a:xfrm>
          <a:prstGeom prst="line">
            <a:avLst/>
          </a:prstGeom>
          <a:ln w="63500">
            <a:gradFill flip="none" rotWithShape="1">
              <a:gsLst>
                <a:gs pos="99000">
                  <a:srgbClr val="00B050">
                    <a:alpha val="50000"/>
                  </a:srgbClr>
                </a:gs>
                <a:gs pos="0">
                  <a:srgbClr val="00B050">
                    <a:alpha val="16000"/>
                  </a:srgbClr>
                </a:gs>
              </a:gsLst>
              <a:lin ang="54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2516429" y="5727803"/>
            <a:ext cx="1307974" cy="207122"/>
          </a:xfrm>
          <a:prstGeom prst="line">
            <a:avLst/>
          </a:prstGeom>
          <a:ln w="63500">
            <a:gradFill flip="none" rotWithShape="1">
              <a:gsLst>
                <a:gs pos="99000">
                  <a:srgbClr val="00B050">
                    <a:alpha val="50000"/>
                  </a:srgbClr>
                </a:gs>
                <a:gs pos="0">
                  <a:srgbClr val="00B050">
                    <a:alpha val="16000"/>
                  </a:srgbClr>
                </a:gs>
              </a:gsLst>
              <a:lin ang="54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99 Rectángulo"/>
          <p:cNvSpPr/>
          <p:nvPr/>
        </p:nvSpPr>
        <p:spPr>
          <a:xfrm>
            <a:off x="408169" y="4892152"/>
            <a:ext cx="20162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lnSpc>
                <a:spcPct val="80000"/>
              </a:lnSpc>
            </a:pPr>
            <a:r>
              <a:rPr lang="es-ES" sz="2400" dirty="0" err="1" smtClean="0">
                <a:latin typeface="Tw Cen MT Condensed" pitchFamily="34" charset="0"/>
              </a:rPr>
              <a:t>Són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dirty="0" err="1" smtClean="0">
                <a:latin typeface="Tw Cen MT Condensed" pitchFamily="34" charset="0"/>
              </a:rPr>
              <a:t>pacients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b="1" dirty="0" err="1" smtClean="0">
                <a:latin typeface="Tw Cen MT Condensed" pitchFamily="34" charset="0"/>
              </a:rPr>
              <a:t>autònoms</a:t>
            </a:r>
            <a:r>
              <a:rPr lang="es-ES" sz="2400" dirty="0" smtClean="0">
                <a:latin typeface="Tw Cen MT Condensed" pitchFamily="34" charset="0"/>
              </a:rPr>
              <a:t>. </a:t>
            </a:r>
            <a:r>
              <a:rPr lang="es-ES" sz="2400" dirty="0" err="1" smtClean="0">
                <a:latin typeface="Tw Cen MT Condensed" pitchFamily="34" charset="0"/>
              </a:rPr>
              <a:t>Cap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dirty="0" err="1" smtClean="0">
                <a:latin typeface="Tw Cen MT Condensed" pitchFamily="34" charset="0"/>
              </a:rPr>
              <a:t>reconeix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dirty="0" err="1" smtClean="0">
                <a:latin typeface="Tw Cen MT Condensed" pitchFamily="34" charset="0"/>
              </a:rPr>
              <a:t>problemes</a:t>
            </a:r>
            <a:r>
              <a:rPr lang="es-ES" sz="2400" dirty="0" smtClean="0">
                <a:latin typeface="Tw Cen MT Condensed" pitchFamily="34" charset="0"/>
              </a:rPr>
              <a:t> per </a:t>
            </a:r>
            <a:r>
              <a:rPr lang="es-ES" sz="2400" dirty="0" err="1" smtClean="0">
                <a:latin typeface="Tw Cen MT Condensed" pitchFamily="34" charset="0"/>
              </a:rPr>
              <a:t>prendre</a:t>
            </a:r>
            <a:r>
              <a:rPr lang="es-ES" sz="2400" dirty="0" smtClean="0">
                <a:latin typeface="Tw Cen MT Condensed" pitchFamily="34" charset="0"/>
              </a:rPr>
              <a:t> la </a:t>
            </a:r>
            <a:r>
              <a:rPr lang="es-ES" sz="2400" dirty="0" err="1" smtClean="0">
                <a:latin typeface="Tw Cen MT Condensed" pitchFamily="34" charset="0"/>
              </a:rPr>
              <a:t>medicació</a:t>
            </a:r>
            <a:endParaRPr lang="es-ES" sz="2400" dirty="0" smtClean="0">
              <a:latin typeface="Tw Cen MT Condensed" pitchFamily="34" charset="0"/>
            </a:endParaRPr>
          </a:p>
        </p:txBody>
      </p:sp>
      <p:sp>
        <p:nvSpPr>
          <p:cNvPr id="101" name="100 Rectángulo"/>
          <p:cNvSpPr/>
          <p:nvPr/>
        </p:nvSpPr>
        <p:spPr>
          <a:xfrm>
            <a:off x="3672279" y="1532284"/>
            <a:ext cx="2016224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lnSpc>
                <a:spcPct val="80000"/>
              </a:lnSpc>
            </a:pPr>
            <a:r>
              <a:rPr lang="es-ES" sz="2400" dirty="0" smtClean="0">
                <a:latin typeface="Tw Cen MT Condensed" pitchFamily="34" charset="0"/>
              </a:rPr>
              <a:t>Braille</a:t>
            </a:r>
          </a:p>
          <a:p>
            <a:pPr lvl="0" algn="ctr" eaLnBrk="0" hangingPunct="0">
              <a:lnSpc>
                <a:spcPct val="80000"/>
              </a:lnSpc>
            </a:pPr>
            <a:r>
              <a:rPr lang="es-ES" sz="2400" dirty="0" err="1" smtClean="0">
                <a:latin typeface="Tw Cen MT Condensed" pitchFamily="34" charset="0"/>
              </a:rPr>
              <a:t>Caixes</a:t>
            </a:r>
            <a:endParaRPr lang="es-ES" sz="2400" dirty="0" smtClean="0">
              <a:latin typeface="Tw Cen MT Condensed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es-ES" sz="2400" dirty="0" smtClean="0">
                <a:latin typeface="Tw Cen MT Condensed" pitchFamily="34" charset="0"/>
              </a:rPr>
              <a:t>Forma </a:t>
            </a:r>
            <a:r>
              <a:rPr lang="es-ES" sz="2400" dirty="0" err="1" smtClean="0">
                <a:latin typeface="Tw Cen MT Condensed" pitchFamily="34" charset="0"/>
              </a:rPr>
              <a:t>embolcall</a:t>
            </a:r>
            <a:endParaRPr lang="es-ES" sz="2400" dirty="0" smtClean="0">
              <a:latin typeface="Tw Cen MT Condensed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es-ES" sz="2400" dirty="0" smtClean="0">
                <a:latin typeface="Tw Cen MT Condensed" pitchFamily="34" charset="0"/>
              </a:rPr>
              <a:t>Forma </a:t>
            </a:r>
            <a:r>
              <a:rPr lang="es-ES" sz="2400" dirty="0" err="1" smtClean="0">
                <a:latin typeface="Tw Cen MT Condensed" pitchFamily="34" charset="0"/>
              </a:rPr>
              <a:t>comprimit</a:t>
            </a:r>
            <a:endParaRPr lang="es-ES" sz="2400" dirty="0" smtClean="0">
              <a:latin typeface="Tw Cen MT Condensed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es-ES" sz="2400" dirty="0" smtClean="0">
                <a:latin typeface="Tw Cen MT Condensed" pitchFamily="34" charset="0"/>
              </a:rPr>
              <a:t>Lupa</a:t>
            </a:r>
          </a:p>
          <a:p>
            <a:pPr lvl="0" algn="ctr" eaLnBrk="0" hangingPunct="0">
              <a:lnSpc>
                <a:spcPct val="80000"/>
              </a:lnSpc>
            </a:pPr>
            <a:r>
              <a:rPr lang="es-ES" sz="2400" dirty="0" err="1" smtClean="0">
                <a:latin typeface="Tw Cen MT Condensed" pitchFamily="34" charset="0"/>
              </a:rPr>
              <a:t>Mòbil</a:t>
            </a:r>
            <a:endParaRPr lang="es-ES" sz="2400" dirty="0" smtClean="0">
              <a:latin typeface="Tw Cen MT Condensed" pitchFamily="34" charset="0"/>
            </a:endParaRPr>
          </a:p>
        </p:txBody>
      </p:sp>
      <p:sp>
        <p:nvSpPr>
          <p:cNvPr id="102" name="101 Rectángulo"/>
          <p:cNvSpPr/>
          <p:nvPr/>
        </p:nvSpPr>
        <p:spPr>
          <a:xfrm>
            <a:off x="6876256" y="5229200"/>
            <a:ext cx="201622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lnSpc>
                <a:spcPct val="80000"/>
              </a:lnSpc>
            </a:pPr>
            <a:r>
              <a:rPr lang="es-ES" sz="2400" dirty="0" smtClean="0">
                <a:latin typeface="Tw Cen MT Condensed" pitchFamily="34" charset="0"/>
              </a:rPr>
              <a:t>La </a:t>
            </a:r>
            <a:r>
              <a:rPr lang="es-ES" sz="2400" b="1" dirty="0" err="1" smtClean="0">
                <a:latin typeface="Tw Cen MT Condensed" pitchFamily="34" charset="0"/>
              </a:rPr>
              <a:t>caducitat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dirty="0" err="1" smtClean="0">
                <a:latin typeface="Tw Cen MT Condensed" pitchFamily="34" charset="0"/>
              </a:rPr>
              <a:t>dels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dirty="0" err="1" smtClean="0">
                <a:latin typeface="Tw Cen MT Condensed" pitchFamily="34" charset="0"/>
              </a:rPr>
              <a:t>medicaments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dirty="0" err="1" smtClean="0">
                <a:latin typeface="Tw Cen MT Condensed" pitchFamily="34" charset="0"/>
              </a:rPr>
              <a:t>és</a:t>
            </a:r>
            <a:r>
              <a:rPr lang="es-ES" sz="2400" dirty="0" smtClean="0">
                <a:latin typeface="Tw Cen MT Condensed" pitchFamily="34" charset="0"/>
              </a:rPr>
              <a:t> un problema!</a:t>
            </a:r>
          </a:p>
        </p:txBody>
      </p:sp>
      <p:sp>
        <p:nvSpPr>
          <p:cNvPr id="103" name="102 Rectángulo"/>
          <p:cNvSpPr/>
          <p:nvPr/>
        </p:nvSpPr>
        <p:spPr>
          <a:xfrm>
            <a:off x="1175749" y="2870444"/>
            <a:ext cx="201622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lnSpc>
                <a:spcPct val="80000"/>
              </a:lnSpc>
            </a:pPr>
            <a:r>
              <a:rPr lang="es-ES" sz="2400" b="1" dirty="0" err="1" smtClean="0">
                <a:latin typeface="Tw Cen MT Condensed" pitchFamily="34" charset="0"/>
              </a:rPr>
              <a:t>Rutines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dirty="0" err="1" smtClean="0">
                <a:latin typeface="Tw Cen MT Condensed" pitchFamily="34" charset="0"/>
              </a:rPr>
              <a:t>establertes</a:t>
            </a:r>
            <a:r>
              <a:rPr lang="es-ES" sz="2400" dirty="0" smtClean="0">
                <a:latin typeface="Tw Cen MT Condensed" pitchFamily="34" charset="0"/>
              </a:rPr>
              <a:t> i </a:t>
            </a:r>
            <a:r>
              <a:rPr lang="es-ES" sz="2400" dirty="0" err="1" smtClean="0">
                <a:latin typeface="Tw Cen MT Condensed" pitchFamily="34" charset="0"/>
              </a:rPr>
              <a:t>difícils</a:t>
            </a:r>
            <a:r>
              <a:rPr lang="es-ES" sz="2400" dirty="0" smtClean="0">
                <a:latin typeface="Tw Cen MT Condensed" pitchFamily="34" charset="0"/>
              </a:rPr>
              <a:t> de </a:t>
            </a:r>
            <a:r>
              <a:rPr lang="es-ES" sz="2400" dirty="0" err="1" smtClean="0">
                <a:latin typeface="Tw Cen MT Condensed" pitchFamily="34" charset="0"/>
              </a:rPr>
              <a:t>canviar</a:t>
            </a:r>
            <a:endParaRPr lang="es-ES" sz="2400" dirty="0" smtClean="0">
              <a:latin typeface="Tw Cen MT Condensed" pitchFamily="34" charset="0"/>
            </a:endParaRPr>
          </a:p>
        </p:txBody>
      </p:sp>
      <p:sp>
        <p:nvSpPr>
          <p:cNvPr id="104" name="103 Rectángulo"/>
          <p:cNvSpPr/>
          <p:nvPr/>
        </p:nvSpPr>
        <p:spPr>
          <a:xfrm>
            <a:off x="6132426" y="2762053"/>
            <a:ext cx="201622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lnSpc>
                <a:spcPct val="80000"/>
              </a:lnSpc>
            </a:pPr>
            <a:r>
              <a:rPr lang="es-ES" sz="2400" dirty="0" err="1" smtClean="0">
                <a:latin typeface="Tw Cen MT Condensed" pitchFamily="34" charset="0"/>
              </a:rPr>
              <a:t>Fromes</a:t>
            </a:r>
            <a:r>
              <a:rPr lang="es-ES" sz="2400" dirty="0" smtClean="0">
                <a:latin typeface="Tw Cen MT Condensed" pitchFamily="34" charset="0"/>
              </a:rPr>
              <a:t> </a:t>
            </a:r>
            <a:r>
              <a:rPr lang="es-ES" sz="2400" b="1" dirty="0" err="1" smtClean="0">
                <a:latin typeface="Tw Cen MT Condensed" pitchFamily="34" charset="0"/>
              </a:rPr>
              <a:t>sòlides</a:t>
            </a:r>
            <a:r>
              <a:rPr lang="es-ES" sz="2400" dirty="0" smtClean="0">
                <a:latin typeface="Tw Cen MT Condensed" pitchFamily="34" charset="0"/>
              </a:rPr>
              <a:t> preferibles. Evitar </a:t>
            </a:r>
            <a:r>
              <a:rPr lang="es-ES" sz="2400" dirty="0" err="1" smtClean="0">
                <a:latin typeface="Tw Cen MT Condensed" pitchFamily="34" charset="0"/>
              </a:rPr>
              <a:t>líquides</a:t>
            </a:r>
            <a:r>
              <a:rPr lang="es-ES" sz="2400" dirty="0" smtClean="0">
                <a:latin typeface="Tw Cen MT Condensed" pitchFamily="34" charset="0"/>
              </a:rPr>
              <a:t> i mesures</a:t>
            </a: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22021" y="725628"/>
            <a:ext cx="609600" cy="609600"/>
          </a:xfrm>
          <a:prstGeom prst="rect">
            <a:avLst/>
          </a:prstGeom>
        </p:spPr>
      </p:pic>
      <p:sp>
        <p:nvSpPr>
          <p:cNvPr id="40" name="39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>
            <a:off x="3275856" y="55257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>
            <a:off x="4363427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>
            <a:off x="5462131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>
            <a:off x="6559921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55" name="54 CuadroTexto"/>
          <p:cNvSpPr txBox="1"/>
          <p:nvPr/>
        </p:nvSpPr>
        <p:spPr>
          <a:xfrm>
            <a:off x="2392496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3412835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cap="all" dirty="0" smtClean="0">
                <a:latin typeface="Pupcat" pitchFamily="2" charset="0"/>
              </a:rPr>
              <a:t>ENTREVISTES</a:t>
            </a:r>
            <a:endParaRPr lang="es-ES" sz="1600" b="1" cap="all" dirty="0">
              <a:latin typeface="Pupcat" pitchFamily="2" charset="0"/>
            </a:endParaRPr>
          </a:p>
        </p:txBody>
      </p:sp>
      <p:sp>
        <p:nvSpPr>
          <p:cNvPr id="57" name="56 CuadroTexto"/>
          <p:cNvSpPr txBox="1"/>
          <p:nvPr/>
        </p:nvSpPr>
        <p:spPr>
          <a:xfrm>
            <a:off x="4693046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58" name="57 CuadroTexto"/>
          <p:cNvSpPr txBox="1"/>
          <p:nvPr/>
        </p:nvSpPr>
        <p:spPr>
          <a:xfrm>
            <a:off x="5792216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59" name="58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60" name="59 CuadroTexto"/>
          <p:cNvSpPr txBox="1"/>
          <p:nvPr/>
        </p:nvSpPr>
        <p:spPr>
          <a:xfrm>
            <a:off x="6833095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9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100" grpId="0"/>
      <p:bldP spid="101" grpId="0"/>
      <p:bldP spid="102" grpId="0"/>
      <p:bldP spid="103" grpId="0"/>
      <p:bldP spid="10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65 Rectángulo redondeado"/>
          <p:cNvSpPr/>
          <p:nvPr/>
        </p:nvSpPr>
        <p:spPr>
          <a:xfrm>
            <a:off x="7110400" y="2805311"/>
            <a:ext cx="1830943" cy="3672408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5" name="64 Rectángulo redondeado"/>
          <p:cNvSpPr/>
          <p:nvPr/>
        </p:nvSpPr>
        <p:spPr>
          <a:xfrm>
            <a:off x="4903976" y="2830471"/>
            <a:ext cx="2113853" cy="301823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4" name="63 Rectángulo redondeado"/>
          <p:cNvSpPr/>
          <p:nvPr/>
        </p:nvSpPr>
        <p:spPr>
          <a:xfrm>
            <a:off x="2568266" y="2811421"/>
            <a:ext cx="2113853" cy="301823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3" name="62 Rectángulo redondeado"/>
          <p:cNvSpPr/>
          <p:nvPr/>
        </p:nvSpPr>
        <p:spPr>
          <a:xfrm>
            <a:off x="208087" y="2787030"/>
            <a:ext cx="2113853" cy="301823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Pupcat" pitchFamily="2" charset="0"/>
              </a:rPr>
              <a:t>1. ENTREVISTES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54" name="53 Rectángulo redondeado"/>
          <p:cNvSpPr/>
          <p:nvPr/>
        </p:nvSpPr>
        <p:spPr>
          <a:xfrm>
            <a:off x="514366" y="1548801"/>
            <a:ext cx="1537354" cy="421956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CuadroTexto"/>
          <p:cNvSpPr txBox="1"/>
          <p:nvPr/>
        </p:nvSpPr>
        <p:spPr>
          <a:xfrm>
            <a:off x="-118045" y="1524418"/>
            <a:ext cx="2817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Pupcat" pitchFamily="2" charset="0"/>
              </a:rPr>
              <a:t>recerca</a:t>
            </a:r>
            <a:endParaRPr lang="es-ES" sz="3600" dirty="0">
              <a:latin typeface="Pupcat" pitchFamily="2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42944" y="2186773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00B050"/>
                </a:solidFill>
                <a:latin typeface="Pupcat" pitchFamily="2" charset="0"/>
              </a:rPr>
              <a:t>VISUALS (</a:t>
            </a:r>
            <a:r>
              <a:rPr lang="es-ES" sz="3600" dirty="0" err="1" smtClean="0">
                <a:solidFill>
                  <a:srgbClr val="00B050"/>
                </a:solidFill>
                <a:latin typeface="Pupcat" pitchFamily="2" charset="0"/>
              </a:rPr>
              <a:t>vp</a:t>
            </a:r>
            <a:r>
              <a:rPr lang="es-ES" sz="3600" dirty="0" smtClean="0">
                <a:solidFill>
                  <a:srgbClr val="00B050"/>
                </a:solidFill>
                <a:latin typeface="Pupcat" pitchFamily="2" charset="0"/>
              </a:rPr>
              <a:t>)</a:t>
            </a:r>
          </a:p>
        </p:txBody>
      </p:sp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72" y="3284984"/>
            <a:ext cx="833563" cy="85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66" y="4581128"/>
            <a:ext cx="1424718" cy="719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40 CuadroTexto"/>
          <p:cNvSpPr txBox="1"/>
          <p:nvPr/>
        </p:nvSpPr>
        <p:spPr>
          <a:xfrm>
            <a:off x="2432548" y="2186773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00B050"/>
                </a:solidFill>
                <a:latin typeface="Pupcat" pitchFamily="2" charset="0"/>
              </a:rPr>
              <a:t>TÀCTILS-VISUALS</a:t>
            </a:r>
          </a:p>
        </p:txBody>
      </p:sp>
      <p:pic>
        <p:nvPicPr>
          <p:cNvPr id="48" name="Picture 4" descr="\\dspau.santpau.es\w\MMassip\info\IExplorer\Descargas\20150612_101816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56197" r="100000"/>
                    </a14:imgEffect>
                  </a14:imgLayer>
                </a14:imgProps>
              </a:ext>
            </a:extLst>
          </a:blip>
          <a:srcRect l="55523" t="21233" r="4558" b="43456"/>
          <a:stretch/>
        </p:blipFill>
        <p:spPr bwMode="auto">
          <a:xfrm>
            <a:off x="2825996" y="3068960"/>
            <a:ext cx="1503820" cy="74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13" descr="http://cloud1.baohe.org/allimg/polandtechinlifescom-1313038273/6dot-braille-labeler-dymo-for-the-blind_1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0" t="1039" r="4059" b="-1039"/>
          <a:stretch/>
        </p:blipFill>
        <p:spPr bwMode="auto">
          <a:xfrm>
            <a:off x="3007121" y="4509120"/>
            <a:ext cx="1414685" cy="112333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49 CuadroTexto"/>
          <p:cNvSpPr txBox="1"/>
          <p:nvPr/>
        </p:nvSpPr>
        <p:spPr>
          <a:xfrm>
            <a:off x="5102551" y="2148839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err="1" smtClean="0">
                <a:solidFill>
                  <a:srgbClr val="00B050"/>
                </a:solidFill>
                <a:latin typeface="Pupcat" pitchFamily="2" charset="0"/>
              </a:rPr>
              <a:t>auditives</a:t>
            </a:r>
            <a:endParaRPr lang="es-ES" sz="3600" dirty="0" smtClean="0">
              <a:solidFill>
                <a:srgbClr val="00B050"/>
              </a:solidFill>
              <a:latin typeface="Pupcat" pitchFamily="2" charset="0"/>
            </a:endParaRP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268" y="4258829"/>
            <a:ext cx="1338705" cy="116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9896">
            <a:off x="5612935" y="3201202"/>
            <a:ext cx="566147" cy="765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52 CuadroTexto"/>
          <p:cNvSpPr txBox="1"/>
          <p:nvPr/>
        </p:nvSpPr>
        <p:spPr>
          <a:xfrm>
            <a:off x="7114535" y="2143611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00B050"/>
                </a:solidFill>
                <a:latin typeface="Pupcat" pitchFamily="2" charset="0"/>
              </a:rPr>
              <a:t>Apps </a:t>
            </a:r>
            <a:r>
              <a:rPr lang="es-ES" sz="3600" dirty="0" err="1" smtClean="0">
                <a:solidFill>
                  <a:srgbClr val="00B050"/>
                </a:solidFill>
                <a:latin typeface="Pupcat" pitchFamily="2" charset="0"/>
              </a:rPr>
              <a:t>mòbil</a:t>
            </a:r>
            <a:endParaRPr lang="es-ES" sz="3600" dirty="0" smtClean="0">
              <a:solidFill>
                <a:srgbClr val="00B050"/>
              </a:solidFill>
              <a:latin typeface="Pupcat" pitchFamily="2" charset="0"/>
            </a:endParaRPr>
          </a:p>
        </p:txBody>
      </p:sp>
      <p:pic>
        <p:nvPicPr>
          <p:cNvPr id="55" name="Imatge 1" descr="Description: http://atflleida.org/wp-content/uploads/2014/03/medicamento-accesible-plus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702"/>
          <a:stretch/>
        </p:blipFill>
        <p:spPr bwMode="auto">
          <a:xfrm>
            <a:off x="7251803" y="2882085"/>
            <a:ext cx="474032" cy="805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" descr="http://a1419.phobos.apple.com/us/r30/Purple/v4/c0/25/3c/c0253c52-e098-9323-dee6-e69493058abb/mzl.zkjvyzpy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817" y="4137820"/>
            <a:ext cx="594220" cy="59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57 CuadroTexto"/>
          <p:cNvSpPr txBox="1"/>
          <p:nvPr/>
        </p:nvSpPr>
        <p:spPr>
          <a:xfrm>
            <a:off x="6660232" y="2852936"/>
            <a:ext cx="35761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Pupcat" pitchFamily="2" charset="0"/>
              </a:rPr>
              <a:t>Medicamento </a:t>
            </a:r>
          </a:p>
          <a:p>
            <a:pPr algn="ctr"/>
            <a:r>
              <a:rPr lang="es-ES" sz="1600" dirty="0" smtClean="0">
                <a:latin typeface="Pupcat" pitchFamily="2" charset="0"/>
              </a:rPr>
              <a:t>accesible</a:t>
            </a:r>
          </a:p>
          <a:p>
            <a:pPr algn="ctr"/>
            <a:r>
              <a:rPr lang="es-ES" sz="1600" dirty="0" smtClean="0">
                <a:latin typeface="Pupcat" pitchFamily="2" charset="0"/>
              </a:rPr>
              <a:t> plus®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59" name="58 CuadroTexto"/>
          <p:cNvSpPr txBox="1"/>
          <p:nvPr/>
        </p:nvSpPr>
        <p:spPr>
          <a:xfrm>
            <a:off x="6756444" y="4242574"/>
            <a:ext cx="35761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latin typeface="Pupcat" pitchFamily="2" charset="0"/>
              </a:rPr>
              <a:t>Digit</a:t>
            </a:r>
            <a:r>
              <a:rPr lang="es-ES" sz="1600" dirty="0" smtClean="0">
                <a:latin typeface="Pupcat" pitchFamily="2" charset="0"/>
              </a:rPr>
              <a:t> </a:t>
            </a:r>
            <a:r>
              <a:rPr lang="es-ES" sz="1600" dirty="0" err="1" smtClean="0">
                <a:latin typeface="Pupcat" pitchFamily="2" charset="0"/>
              </a:rPr>
              <a:t>eyes</a:t>
            </a:r>
            <a:r>
              <a:rPr lang="es-ES" sz="1600" dirty="0" smtClean="0">
                <a:latin typeface="Pupcat" pitchFamily="2" charset="0"/>
              </a:rPr>
              <a:t>®</a:t>
            </a:r>
            <a:endParaRPr lang="es-ES" sz="1600" dirty="0">
              <a:latin typeface="Pupcat" pitchFamily="2" charset="0"/>
            </a:endParaRPr>
          </a:p>
        </p:txBody>
      </p:sp>
      <p:pic>
        <p:nvPicPr>
          <p:cNvPr id="60" name="Picture 13" descr="http://4.bp.blogspot.com/-odypY7tryec/TrHllpLkHoI/AAAAAAAAABw/IOBrkBgnyQ0/s320/jobs.bmp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779" y="5151892"/>
            <a:ext cx="956628" cy="53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15" descr="http://imagenes.es.sftcdn.net/es/scrn/6654000/6654269/abbyy-finereader-edicion-en-espanol-01-535x535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817" y="5714617"/>
            <a:ext cx="632322" cy="63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61 CuadroTexto"/>
          <p:cNvSpPr txBox="1"/>
          <p:nvPr/>
        </p:nvSpPr>
        <p:spPr>
          <a:xfrm>
            <a:off x="6794544" y="5427383"/>
            <a:ext cx="35761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latin typeface="Pupcat" pitchFamily="2" charset="0"/>
              </a:rPr>
              <a:t>jaws</a:t>
            </a:r>
            <a:r>
              <a:rPr lang="es-ES" sz="1600" dirty="0" smtClean="0">
                <a:latin typeface="Pupcat" pitchFamily="2" charset="0"/>
              </a:rPr>
              <a:t>®</a:t>
            </a:r>
          </a:p>
          <a:p>
            <a:pPr algn="ctr"/>
            <a:r>
              <a:rPr lang="es-ES" sz="1600" dirty="0" err="1" smtClean="0">
                <a:latin typeface="Pupcat" pitchFamily="2" charset="0"/>
              </a:rPr>
              <a:t>finereader</a:t>
            </a:r>
            <a:r>
              <a:rPr lang="es-ES" sz="1600" dirty="0" smtClean="0">
                <a:latin typeface="Pupcat" pitchFamily="2" charset="0"/>
              </a:rPr>
              <a:t>®</a:t>
            </a:r>
            <a:endParaRPr lang="es-ES" sz="2400" dirty="0">
              <a:latin typeface="Pupcat" pitchFamily="2" charset="0"/>
            </a:endParaRP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289631" y="6042092"/>
            <a:ext cx="609600" cy="609600"/>
          </a:xfrm>
          <a:prstGeom prst="rect">
            <a:avLst/>
          </a:prstGeom>
        </p:spPr>
      </p:pic>
      <p:sp>
        <p:nvSpPr>
          <p:cNvPr id="43" name="42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>
            <a:off x="3275856" y="55257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>
            <a:off x="4363427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>
            <a:off x="5462131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Cheurón"/>
          <p:cNvSpPr/>
          <p:nvPr/>
        </p:nvSpPr>
        <p:spPr>
          <a:xfrm>
            <a:off x="6559921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69" name="68 CuadroTexto"/>
          <p:cNvSpPr txBox="1"/>
          <p:nvPr/>
        </p:nvSpPr>
        <p:spPr>
          <a:xfrm>
            <a:off x="2392496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70" name="69 CuadroTexto"/>
          <p:cNvSpPr txBox="1"/>
          <p:nvPr/>
        </p:nvSpPr>
        <p:spPr>
          <a:xfrm>
            <a:off x="3412835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cap="all" dirty="0" smtClean="0">
                <a:latin typeface="Pupcat" pitchFamily="2" charset="0"/>
              </a:rPr>
              <a:t>ENTREVISTES</a:t>
            </a:r>
            <a:endParaRPr lang="es-ES" sz="1600" b="1" cap="all" dirty="0">
              <a:latin typeface="Pupcat" pitchFamily="2" charset="0"/>
            </a:endParaRPr>
          </a:p>
        </p:txBody>
      </p:sp>
      <p:sp>
        <p:nvSpPr>
          <p:cNvPr id="71" name="70 CuadroTexto"/>
          <p:cNvSpPr txBox="1"/>
          <p:nvPr/>
        </p:nvSpPr>
        <p:spPr>
          <a:xfrm>
            <a:off x="4693046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72" name="71 CuadroTexto"/>
          <p:cNvSpPr txBox="1"/>
          <p:nvPr/>
        </p:nvSpPr>
        <p:spPr>
          <a:xfrm>
            <a:off x="5792216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74" name="73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75" name="74 CuadroTexto"/>
          <p:cNvSpPr txBox="1"/>
          <p:nvPr/>
        </p:nvSpPr>
        <p:spPr>
          <a:xfrm>
            <a:off x="6833095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1825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6" grpId="0" animBg="1"/>
      <p:bldP spid="65" grpId="0" animBg="1"/>
      <p:bldP spid="64" grpId="0" animBg="1"/>
      <p:bldP spid="63" grpId="0" animBg="1"/>
      <p:bldP spid="29" grpId="0"/>
      <p:bldP spid="41" grpId="0"/>
      <p:bldP spid="50" grpId="0"/>
      <p:bldP spid="53" grpId="0"/>
      <p:bldP spid="58" grpId="0"/>
      <p:bldP spid="59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Pupcat" pitchFamily="2" charset="0"/>
              </a:rPr>
              <a:t> I </a:t>
            </a:r>
            <a:r>
              <a:rPr lang="es-ES" sz="5400" dirty="0" err="1" smtClean="0">
                <a:latin typeface="Pupcat" pitchFamily="2" charset="0"/>
              </a:rPr>
              <a:t>l’spd</a:t>
            </a:r>
            <a:r>
              <a:rPr lang="es-ES" sz="5400" dirty="0" smtClean="0">
                <a:latin typeface="Pupcat" pitchFamily="2" charset="0"/>
              </a:rPr>
              <a:t>?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43" name="42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>
            <a:off x="3275856" y="55257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>
            <a:off x="4363427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>
            <a:off x="5462131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Cheurón"/>
          <p:cNvSpPr/>
          <p:nvPr/>
        </p:nvSpPr>
        <p:spPr>
          <a:xfrm>
            <a:off x="6559921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69" name="68 CuadroTexto"/>
          <p:cNvSpPr txBox="1"/>
          <p:nvPr/>
        </p:nvSpPr>
        <p:spPr>
          <a:xfrm>
            <a:off x="2392496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70" name="69 CuadroTexto"/>
          <p:cNvSpPr txBox="1"/>
          <p:nvPr/>
        </p:nvSpPr>
        <p:spPr>
          <a:xfrm>
            <a:off x="3412835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cap="all" dirty="0" smtClean="0">
                <a:latin typeface="Pupcat" pitchFamily="2" charset="0"/>
              </a:rPr>
              <a:t>ENTREVISTES</a:t>
            </a:r>
            <a:endParaRPr lang="es-ES" sz="1600" b="1" cap="all" dirty="0">
              <a:latin typeface="Pupcat" pitchFamily="2" charset="0"/>
            </a:endParaRPr>
          </a:p>
        </p:txBody>
      </p:sp>
      <p:sp>
        <p:nvSpPr>
          <p:cNvPr id="71" name="70 CuadroTexto"/>
          <p:cNvSpPr txBox="1"/>
          <p:nvPr/>
        </p:nvSpPr>
        <p:spPr>
          <a:xfrm>
            <a:off x="4693046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72" name="71 CuadroTexto"/>
          <p:cNvSpPr txBox="1"/>
          <p:nvPr/>
        </p:nvSpPr>
        <p:spPr>
          <a:xfrm>
            <a:off x="5792216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74" name="73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75" name="74 CuadroTexto"/>
          <p:cNvSpPr txBox="1"/>
          <p:nvPr/>
        </p:nvSpPr>
        <p:spPr>
          <a:xfrm>
            <a:off x="6833095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  <p:pic>
        <p:nvPicPr>
          <p:cNvPr id="42" name="Picture 16" descr="http://www.fagorhealthcare.com/wp-content/uploads/2014/10/Blister-Medic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62" y="1933200"/>
            <a:ext cx="4191322" cy="4121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75 Rectángulo redondeado"/>
          <p:cNvSpPr/>
          <p:nvPr/>
        </p:nvSpPr>
        <p:spPr>
          <a:xfrm>
            <a:off x="4693047" y="1988840"/>
            <a:ext cx="4180590" cy="720080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7" name="76 Rectángulo"/>
          <p:cNvSpPr/>
          <p:nvPr/>
        </p:nvSpPr>
        <p:spPr>
          <a:xfrm>
            <a:off x="4049101" y="2061128"/>
            <a:ext cx="5347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 smtClean="0">
                <a:latin typeface="Tw Cen MT Condensed" pitchFamily="34" charset="0"/>
              </a:rPr>
              <a:t>No el fabriquen </a:t>
            </a:r>
            <a:r>
              <a:rPr lang="es-ES" sz="2800" dirty="0" err="1" smtClean="0">
                <a:latin typeface="Tw Cen MT Condensed" pitchFamily="34" charset="0"/>
              </a:rPr>
              <a:t>actualment</a:t>
            </a:r>
            <a:endParaRPr lang="es-ES" sz="2800" dirty="0" smtClean="0">
              <a:latin typeface="Tw Cen MT Condensed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4693046" y="3717032"/>
            <a:ext cx="4199434" cy="720080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9" name="78 Rectángulo"/>
          <p:cNvSpPr/>
          <p:nvPr/>
        </p:nvSpPr>
        <p:spPr>
          <a:xfrm>
            <a:off x="4067944" y="3789320"/>
            <a:ext cx="5347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 err="1" smtClean="0">
                <a:latin typeface="Tw Cen MT Condensed" pitchFamily="34" charset="0"/>
              </a:rPr>
              <a:t>Col·lectiu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reduït</a:t>
            </a:r>
            <a:endParaRPr lang="es-ES" sz="2800" dirty="0" smtClean="0">
              <a:latin typeface="Tw Cen MT Condensed" pitchFamily="34" charset="0"/>
            </a:endParaRPr>
          </a:p>
        </p:txBody>
      </p:sp>
      <p:sp>
        <p:nvSpPr>
          <p:cNvPr id="80" name="79 Rectángulo redondeado"/>
          <p:cNvSpPr/>
          <p:nvPr/>
        </p:nvSpPr>
        <p:spPr>
          <a:xfrm>
            <a:off x="4693046" y="4581128"/>
            <a:ext cx="4199434" cy="720080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1" name="80 Rectángulo"/>
          <p:cNvSpPr/>
          <p:nvPr/>
        </p:nvSpPr>
        <p:spPr>
          <a:xfrm>
            <a:off x="4067944" y="4581408"/>
            <a:ext cx="5347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 err="1" smtClean="0">
                <a:latin typeface="Tw Cen MT Condensed" pitchFamily="34" charset="0"/>
              </a:rPr>
              <a:t>Rutines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molt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establertes</a:t>
            </a:r>
            <a:endParaRPr lang="es-ES" sz="2800" dirty="0" smtClean="0">
              <a:latin typeface="Tw Cen MT Condensed" pitchFamily="34" charset="0"/>
            </a:endParaRPr>
          </a:p>
        </p:txBody>
      </p:sp>
      <p:sp>
        <p:nvSpPr>
          <p:cNvPr id="82" name="81 Rectángulo redondeado"/>
          <p:cNvSpPr/>
          <p:nvPr/>
        </p:nvSpPr>
        <p:spPr>
          <a:xfrm>
            <a:off x="4693047" y="2852936"/>
            <a:ext cx="4180590" cy="720080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3" name="82 Rectángulo"/>
          <p:cNvSpPr/>
          <p:nvPr/>
        </p:nvSpPr>
        <p:spPr>
          <a:xfrm>
            <a:off x="4049101" y="2925224"/>
            <a:ext cx="5347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 err="1" smtClean="0">
                <a:latin typeface="Tw Cen MT Condensed" pitchFamily="34" charset="0"/>
              </a:rPr>
              <a:t>Increment</a:t>
            </a:r>
            <a:r>
              <a:rPr lang="es-ES" sz="2800" dirty="0" smtClean="0">
                <a:latin typeface="Tw Cen MT Condensed" pitchFamily="34" charset="0"/>
              </a:rPr>
              <a:t> de </a:t>
            </a:r>
            <a:r>
              <a:rPr lang="es-ES" sz="2800" dirty="0" err="1" smtClean="0">
                <a:latin typeface="Tw Cen MT Condensed" pitchFamily="34" charset="0"/>
              </a:rPr>
              <a:t>cost</a:t>
            </a:r>
            <a:endParaRPr lang="es-ES" sz="2800" dirty="0" smtClean="0">
              <a:latin typeface="Tw Cen M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3483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/>
      <p:bldP spid="78" grpId="0" animBg="1"/>
      <p:bldP spid="79" grpId="0"/>
      <p:bldP spid="80" grpId="0" animBg="1"/>
      <p:bldP spid="81" grpId="0"/>
      <p:bldP spid="82" grpId="0" animBg="1"/>
      <p:bldP spid="8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3275856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4363427" y="55257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5462131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6559921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392496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412835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cap="all" dirty="0" smtClean="0">
                <a:latin typeface="Pupcat" pitchFamily="2" charset="0"/>
              </a:rPr>
              <a:t>ENTREVISTES</a:t>
            </a:r>
            <a:endParaRPr lang="es-ES" sz="1600" cap="all" dirty="0">
              <a:latin typeface="Pupcat" pitchFamily="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693046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latin typeface="Pupcat" pitchFamily="2" charset="0"/>
              </a:rPr>
              <a:t>VÍDEO</a:t>
            </a:r>
            <a:endParaRPr lang="es-ES" sz="1600" b="1" dirty="0">
              <a:latin typeface="Pupcat" pitchFamily="2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792216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833095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>
                <a:latin typeface="Pupcat" pitchFamily="2" charset="0"/>
              </a:rPr>
              <a:t>2</a:t>
            </a:r>
            <a:r>
              <a:rPr lang="es-ES" sz="5400" dirty="0" smtClean="0">
                <a:latin typeface="Pupcat" pitchFamily="2" charset="0"/>
              </a:rPr>
              <a:t>. vídeo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2" name="AutoShape 7" descr="Cove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  <p:sp>
        <p:nvSpPr>
          <p:cNvPr id="3" name="AutoShape 9" descr="Cover 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  <p:pic>
        <p:nvPicPr>
          <p:cNvPr id="9218" name="Picture 2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5952661" cy="44644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10" descr="http://gambargadget.info/wp-content/uploads/2015/03/video-camera-icon-black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5645" y="692696"/>
            <a:ext cx="1395635" cy="1193922"/>
          </a:xfrm>
          <a:prstGeom prst="rect">
            <a:avLst/>
          </a:prstGeom>
          <a:noFill/>
        </p:spPr>
      </p:pic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50962" y="5860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1104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3260090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4347661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5446365" y="51923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6544155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392496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397069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cap="all" dirty="0" smtClean="0">
                <a:latin typeface="Pupcat" pitchFamily="2" charset="0"/>
              </a:rPr>
              <a:t>ENTREVISTES</a:t>
            </a:r>
            <a:endParaRPr lang="es-ES" sz="1600" cap="all" dirty="0">
              <a:latin typeface="Pupcat" pitchFamily="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677280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776450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latin typeface="Pupcat" pitchFamily="2" charset="0"/>
              </a:rPr>
              <a:t>TRÍPTIC</a:t>
            </a:r>
            <a:endParaRPr lang="es-ES" sz="1600" b="1" dirty="0">
              <a:latin typeface="Pupcat" pitchFamily="2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817329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Pupcat" pitchFamily="2" charset="0"/>
              </a:rPr>
              <a:t>3. </a:t>
            </a:r>
            <a:r>
              <a:rPr lang="es-ES" sz="5400" dirty="0" err="1" smtClean="0">
                <a:latin typeface="Pupcat" pitchFamily="2" charset="0"/>
              </a:rPr>
              <a:t>tríptic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2" name="AutoShape 7" descr="Cove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  <p:sp>
        <p:nvSpPr>
          <p:cNvPr id="3" name="AutoShape 9" descr="Cover 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2" r="8214"/>
          <a:stretch/>
        </p:blipFill>
        <p:spPr bwMode="auto">
          <a:xfrm>
            <a:off x="384947" y="1415893"/>
            <a:ext cx="7169685" cy="5384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06172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87459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Pupcat" pitchFamily="2" charset="0"/>
              </a:rPr>
              <a:t>3. </a:t>
            </a:r>
            <a:r>
              <a:rPr lang="es-ES" sz="5400" dirty="0" err="1" smtClean="0">
                <a:latin typeface="Pupcat" pitchFamily="2" charset="0"/>
              </a:rPr>
              <a:t>tríptic</a:t>
            </a:r>
            <a:endParaRPr lang="es-ES" sz="5400" dirty="0">
              <a:latin typeface="Pupcat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46" r="8333"/>
          <a:stretch/>
        </p:blipFill>
        <p:spPr bwMode="auto">
          <a:xfrm>
            <a:off x="267755" y="1472400"/>
            <a:ext cx="7175040" cy="538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01372" y="5805264"/>
            <a:ext cx="609600" cy="609600"/>
          </a:xfrm>
          <a:prstGeom prst="rect">
            <a:avLst/>
          </a:prstGeom>
        </p:spPr>
      </p:pic>
      <p:sp>
        <p:nvSpPr>
          <p:cNvPr id="29" name="28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>
            <a:off x="3260090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>
            <a:off x="4347661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>
            <a:off x="5446365" y="51923"/>
            <a:ext cx="122413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>
            <a:off x="6544155" y="55257"/>
            <a:ext cx="147565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2392496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3397069" y="92249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cap="all" dirty="0" smtClean="0">
                <a:latin typeface="Pupcat" pitchFamily="2" charset="0"/>
              </a:rPr>
              <a:t>ENTREVISTES</a:t>
            </a:r>
            <a:endParaRPr lang="es-ES" sz="1600" cap="all" dirty="0">
              <a:latin typeface="Pupcat" pitchFamily="2" charset="0"/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4677280" y="9468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5776450" y="1000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latin typeface="Pupcat" pitchFamily="2" charset="0"/>
              </a:rPr>
              <a:t>TRÍPTIC</a:t>
            </a:r>
            <a:endParaRPr lang="es-ES" sz="1600" b="1" dirty="0">
              <a:latin typeface="Pupcat" pitchFamily="2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817329" y="975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CONCLUSIONS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52" name="AutoShape 7" descr="Cove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  <p:sp>
        <p:nvSpPr>
          <p:cNvPr id="53" name="AutoShape 9" descr="Cover 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750111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Pentágono"/>
          <p:cNvSpPr/>
          <p:nvPr/>
        </p:nvSpPr>
        <p:spPr>
          <a:xfrm>
            <a:off x="63798" y="51923"/>
            <a:ext cx="1152128" cy="412874"/>
          </a:xfrm>
          <a:prstGeom prst="homePlate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heurón"/>
          <p:cNvSpPr/>
          <p:nvPr/>
        </p:nvSpPr>
        <p:spPr>
          <a:xfrm>
            <a:off x="1089995" y="51923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2187785" y="55257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3282678" y="79490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4370249" y="79490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5468953" y="76156"/>
            <a:ext cx="1224136" cy="412874"/>
          </a:xfrm>
          <a:prstGeom prst="chevron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6566743" y="79490"/>
            <a:ext cx="1475656" cy="412874"/>
          </a:xfrm>
          <a:prstGeom prst="chevron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237853" y="850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INTRODUCCIÓ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378848" y="84733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latin typeface="Pupcat" pitchFamily="2" charset="0"/>
              </a:rPr>
              <a:t>objectius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460874" y="11648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cap="all" dirty="0" smtClean="0">
                <a:latin typeface="Pupcat" pitchFamily="2" charset="0"/>
              </a:rPr>
              <a:t>ENTREVISTES</a:t>
            </a:r>
            <a:endParaRPr lang="es-ES" sz="1600" cap="all" dirty="0">
              <a:latin typeface="Pupcat" pitchFamily="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699868" y="11891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VÍDEO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799038" y="124251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TRÍPTIC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36662" y="8272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Pupcat" pitchFamily="2" charset="0"/>
              </a:rPr>
              <a:t>PERQUÈ?</a:t>
            </a:r>
            <a:endParaRPr lang="es-ES" sz="1600" dirty="0">
              <a:latin typeface="Pupcat" pitchFamily="2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839917" y="121815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latin typeface="Pupcat" pitchFamily="2" charset="0"/>
              </a:rPr>
              <a:t>CONCLUSIONS</a:t>
            </a:r>
            <a:endParaRPr lang="es-ES" sz="1600" b="1" dirty="0">
              <a:latin typeface="Pupcat" pitchFamily="2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107504" y="56876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err="1" smtClean="0">
                <a:latin typeface="Pupcat" pitchFamily="2" charset="0"/>
              </a:rPr>
              <a:t>conclusions</a:t>
            </a:r>
            <a:endParaRPr lang="es-ES" sz="5400" dirty="0">
              <a:latin typeface="Pupcat" pitchFamily="2" charset="0"/>
            </a:endParaRPr>
          </a:p>
        </p:txBody>
      </p:sp>
      <p:sp>
        <p:nvSpPr>
          <p:cNvPr id="43" name="42 Rectángulo redondeado"/>
          <p:cNvSpPr/>
          <p:nvPr/>
        </p:nvSpPr>
        <p:spPr>
          <a:xfrm>
            <a:off x="880288" y="5474046"/>
            <a:ext cx="7921748" cy="983482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1182037" y="5457626"/>
            <a:ext cx="73712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dirty="0" smtClean="0">
                <a:latin typeface="Tw Cen MT Condensed" pitchFamily="34" charset="0"/>
              </a:rPr>
              <a:t>La </a:t>
            </a:r>
            <a:r>
              <a:rPr lang="es-ES" sz="2800" dirty="0" err="1" smtClean="0">
                <a:latin typeface="Tw Cen MT Condensed" pitchFamily="34" charset="0"/>
              </a:rPr>
              <a:t>indentificació</a:t>
            </a:r>
            <a:r>
              <a:rPr lang="es-ES" sz="2800" dirty="0" smtClean="0">
                <a:latin typeface="Tw Cen MT Condensed" pitchFamily="34" charset="0"/>
              </a:rPr>
              <a:t> de la </a:t>
            </a:r>
            <a:r>
              <a:rPr lang="es-ES" sz="2800" b="1" dirty="0" smtClean="0">
                <a:latin typeface="Tw Cen MT Condensed" pitchFamily="34" charset="0"/>
              </a:rPr>
              <a:t>data de </a:t>
            </a:r>
            <a:r>
              <a:rPr lang="es-ES" sz="2800" b="1" dirty="0" err="1" smtClean="0">
                <a:latin typeface="Tw Cen MT Condensed" pitchFamily="34" charset="0"/>
              </a:rPr>
              <a:t>caducitat</a:t>
            </a:r>
            <a:r>
              <a:rPr lang="es-ES" sz="2800" b="1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és</a:t>
            </a:r>
            <a:r>
              <a:rPr lang="es-ES" sz="2800" dirty="0" smtClean="0">
                <a:latin typeface="Tw Cen MT Condensed" pitchFamily="34" charset="0"/>
              </a:rPr>
              <a:t> un problema </a:t>
            </a:r>
            <a:r>
              <a:rPr lang="es-ES" sz="2800" dirty="0" err="1" smtClean="0">
                <a:latin typeface="Tw Cen MT Condensed" pitchFamily="34" charset="0"/>
              </a:rPr>
              <a:t>greu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pels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invidents</a:t>
            </a:r>
            <a:r>
              <a:rPr lang="es-ES" sz="2800" dirty="0" smtClean="0">
                <a:latin typeface="Tw Cen MT Condensed" pitchFamily="34" charset="0"/>
              </a:rPr>
              <a:t>, </a:t>
            </a:r>
            <a:r>
              <a:rPr lang="es-ES" sz="2800" dirty="0" err="1" smtClean="0">
                <a:latin typeface="Tw Cen MT Condensed" pitchFamily="34" charset="0"/>
              </a:rPr>
              <a:t>podent</a:t>
            </a:r>
            <a:r>
              <a:rPr lang="es-ES" sz="2800" dirty="0" smtClean="0">
                <a:latin typeface="Tw Cen MT Condensed" pitchFamily="34" charset="0"/>
              </a:rPr>
              <a:t> causar </a:t>
            </a:r>
            <a:r>
              <a:rPr lang="es-ES" sz="2800" dirty="0" err="1" smtClean="0">
                <a:latin typeface="Tw Cen MT Condensed" pitchFamily="34" charset="0"/>
              </a:rPr>
              <a:t>problemes</a:t>
            </a:r>
            <a:r>
              <a:rPr lang="es-ES" sz="2800" dirty="0" smtClean="0">
                <a:latin typeface="Tw Cen MT Condensed" pitchFamily="34" charset="0"/>
              </a:rPr>
              <a:t> de </a:t>
            </a:r>
            <a:r>
              <a:rPr lang="es-ES" sz="2800" dirty="0" err="1" smtClean="0">
                <a:latin typeface="Tw Cen MT Condensed" pitchFamily="34" charset="0"/>
              </a:rPr>
              <a:t>seguretat</a:t>
            </a:r>
            <a:r>
              <a:rPr lang="es-ES" sz="2800" dirty="0" smtClean="0">
                <a:latin typeface="Tw Cen MT Condensed" pitchFamily="34" charset="0"/>
              </a:rPr>
              <a:t>.</a:t>
            </a:r>
          </a:p>
        </p:txBody>
      </p:sp>
      <p:sp>
        <p:nvSpPr>
          <p:cNvPr id="46" name="45 Rectángulo redondeado"/>
          <p:cNvSpPr/>
          <p:nvPr/>
        </p:nvSpPr>
        <p:spPr>
          <a:xfrm>
            <a:off x="880288" y="1700472"/>
            <a:ext cx="7921748" cy="1440160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>
            <a:off x="992404" y="1700472"/>
            <a:ext cx="78096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Tw Cen MT Condensed" pitchFamily="34" charset="0"/>
              </a:rPr>
              <a:t>La </a:t>
            </a:r>
            <a:r>
              <a:rPr lang="es-ES" sz="2800" dirty="0" err="1" smtClean="0">
                <a:latin typeface="Tw Cen MT Condensed" pitchFamily="34" charset="0"/>
              </a:rPr>
              <a:t>majoria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d’invidents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són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b="1" dirty="0" err="1" smtClean="0">
                <a:latin typeface="Tw Cen MT Condensed" pitchFamily="34" charset="0"/>
              </a:rPr>
              <a:t>molt</a:t>
            </a:r>
            <a:r>
              <a:rPr lang="es-ES" sz="2800" b="1" dirty="0" smtClean="0">
                <a:latin typeface="Tw Cen MT Condensed" pitchFamily="34" charset="0"/>
              </a:rPr>
              <a:t> </a:t>
            </a:r>
            <a:r>
              <a:rPr lang="es-ES" sz="2800" b="1" dirty="0" err="1" smtClean="0">
                <a:latin typeface="Tw Cen MT Condensed" pitchFamily="34" charset="0"/>
              </a:rPr>
              <a:t>autònoms</a:t>
            </a:r>
            <a:r>
              <a:rPr lang="es-ES" sz="2800" dirty="0" smtClean="0">
                <a:latin typeface="Tw Cen MT Condensed" pitchFamily="34" charset="0"/>
              </a:rPr>
              <a:t>. El </a:t>
            </a:r>
            <a:r>
              <a:rPr lang="es-ES" sz="2800" dirty="0" err="1" smtClean="0">
                <a:latin typeface="Tw Cen MT Condensed" pitchFamily="34" charset="0"/>
              </a:rPr>
              <a:t>farmacèutic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pot</a:t>
            </a:r>
            <a:r>
              <a:rPr lang="es-ES" sz="2800" dirty="0" smtClean="0">
                <a:latin typeface="Tw Cen MT Condensed" pitchFamily="34" charset="0"/>
              </a:rPr>
              <a:t> incidir </a:t>
            </a:r>
            <a:r>
              <a:rPr lang="es-ES" sz="2800" dirty="0" err="1" smtClean="0">
                <a:latin typeface="Tw Cen MT Condensed" pitchFamily="34" charset="0"/>
              </a:rPr>
              <a:t>més</a:t>
            </a:r>
            <a:r>
              <a:rPr lang="es-ES" sz="2800" dirty="0" smtClean="0">
                <a:latin typeface="Tw Cen MT Condensed" pitchFamily="34" charset="0"/>
              </a:rPr>
              <a:t> en </a:t>
            </a:r>
            <a:r>
              <a:rPr lang="es-ES" sz="2800" dirty="0" err="1" smtClean="0">
                <a:latin typeface="Tw Cen MT Condensed" pitchFamily="34" charset="0"/>
              </a:rPr>
              <a:t>aquells</a:t>
            </a:r>
            <a:r>
              <a:rPr lang="es-ES" sz="2800" dirty="0" smtClean="0">
                <a:latin typeface="Tw Cen MT Condensed" pitchFamily="34" charset="0"/>
              </a:rPr>
              <a:t> casos que </a:t>
            </a:r>
            <a:r>
              <a:rPr lang="es-ES" sz="2800" dirty="0" err="1" smtClean="0">
                <a:latin typeface="Tw Cen MT Condensed" pitchFamily="34" charset="0"/>
              </a:rPr>
              <a:t>són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b="1" dirty="0" err="1" smtClean="0">
                <a:latin typeface="Tw Cen MT Condensed" pitchFamily="34" charset="0"/>
              </a:rPr>
              <a:t>inicials</a:t>
            </a:r>
            <a:r>
              <a:rPr lang="es-ES" sz="2800" dirty="0" smtClean="0">
                <a:latin typeface="Tw Cen MT Condensed" pitchFamily="34" charset="0"/>
              </a:rPr>
              <a:t>, </a:t>
            </a:r>
            <a:r>
              <a:rPr lang="es-ES" sz="2800" dirty="0" err="1" smtClean="0">
                <a:latin typeface="Tw Cen MT Condensed" pitchFamily="34" charset="0"/>
              </a:rPr>
              <a:t>facilitant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eines</a:t>
            </a:r>
            <a:r>
              <a:rPr lang="es-ES" sz="2800" dirty="0" smtClean="0">
                <a:latin typeface="Tw Cen MT Condensed" pitchFamily="34" charset="0"/>
              </a:rPr>
              <a:t> i </a:t>
            </a:r>
            <a:r>
              <a:rPr lang="es-ES" sz="2800" dirty="0" err="1" smtClean="0">
                <a:latin typeface="Tw Cen MT Condensed" pitchFamily="34" charset="0"/>
              </a:rPr>
              <a:t>dispositius</a:t>
            </a:r>
            <a:r>
              <a:rPr lang="es-ES" sz="2800" dirty="0" smtClean="0">
                <a:latin typeface="Tw Cen MT Condensed" pitchFamily="34" charset="0"/>
              </a:rPr>
              <a:t> per </a:t>
            </a:r>
            <a:r>
              <a:rPr lang="es-ES" sz="2800" dirty="0" err="1" smtClean="0">
                <a:latin typeface="Tw Cen MT Condensed" pitchFamily="34" charset="0"/>
              </a:rPr>
              <a:t>millorar</a:t>
            </a:r>
            <a:r>
              <a:rPr lang="es-ES" sz="2800" dirty="0" smtClean="0">
                <a:latin typeface="Tw Cen MT Condensed" pitchFamily="34" charset="0"/>
              </a:rPr>
              <a:t> la </a:t>
            </a:r>
            <a:r>
              <a:rPr lang="es-ES" sz="2800" dirty="0" err="1" smtClean="0">
                <a:latin typeface="Tw Cen MT Condensed" pitchFamily="34" charset="0"/>
              </a:rPr>
              <a:t>identificació</a:t>
            </a:r>
            <a:r>
              <a:rPr lang="es-ES" sz="2800" dirty="0" smtClean="0">
                <a:latin typeface="Tw Cen MT Condensed" pitchFamily="34" charset="0"/>
              </a:rPr>
              <a:t> i </a:t>
            </a:r>
            <a:r>
              <a:rPr lang="es-ES" sz="2800" dirty="0" err="1" smtClean="0">
                <a:latin typeface="Tw Cen MT Condensed" pitchFamily="34" charset="0"/>
              </a:rPr>
              <a:t>administració</a:t>
            </a:r>
            <a:r>
              <a:rPr lang="es-ES" sz="2800" dirty="0" smtClean="0">
                <a:latin typeface="Tw Cen MT Condensed" pitchFamily="34" charset="0"/>
              </a:rPr>
              <a:t> de </a:t>
            </a:r>
            <a:r>
              <a:rPr lang="es-ES" sz="2800" dirty="0" err="1" smtClean="0">
                <a:latin typeface="Tw Cen MT Condensed" pitchFamily="34" charset="0"/>
              </a:rPr>
              <a:t>medicaments</a:t>
            </a:r>
            <a:r>
              <a:rPr lang="es-ES" sz="2800" dirty="0" smtClean="0">
                <a:latin typeface="Tw Cen MT Condensed" pitchFamily="34" charset="0"/>
              </a:rPr>
              <a:t>.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50" name="49 Rectángulo redondeado"/>
          <p:cNvSpPr/>
          <p:nvPr/>
        </p:nvSpPr>
        <p:spPr>
          <a:xfrm>
            <a:off x="880288" y="4360672"/>
            <a:ext cx="7921748" cy="986846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Rectángulo"/>
          <p:cNvSpPr/>
          <p:nvPr/>
        </p:nvSpPr>
        <p:spPr>
          <a:xfrm>
            <a:off x="1041689" y="4347616"/>
            <a:ext cx="76919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a-ES" sz="2800" dirty="0" smtClean="0">
                <a:latin typeface="Tw Cen MT Condensed" pitchFamily="34" charset="0"/>
              </a:rPr>
              <a:t>En general els </a:t>
            </a:r>
            <a:r>
              <a:rPr lang="ca-ES" sz="2800" b="1" dirty="0" smtClean="0">
                <a:latin typeface="Tw Cen MT Condensed" pitchFamily="34" charset="0"/>
              </a:rPr>
              <a:t>farmacèutics</a:t>
            </a:r>
            <a:r>
              <a:rPr lang="ca-ES" sz="2800" dirty="0" smtClean="0">
                <a:latin typeface="Tw Cen MT Condensed" pitchFamily="34" charset="0"/>
              </a:rPr>
              <a:t> no tenen coneixements de les possibles opcions que existeixen per millorar el maneig de la seva medicació.</a:t>
            </a:r>
            <a:endParaRPr lang="es-ES" sz="2800" dirty="0">
              <a:latin typeface="Tw Cen MT Condensed" pitchFamily="34" charset="0"/>
            </a:endParaRPr>
          </a:p>
        </p:txBody>
      </p:sp>
      <p:sp>
        <p:nvSpPr>
          <p:cNvPr id="40" name="39 Rectángulo redondeado"/>
          <p:cNvSpPr/>
          <p:nvPr/>
        </p:nvSpPr>
        <p:spPr>
          <a:xfrm>
            <a:off x="880288" y="3267288"/>
            <a:ext cx="7921748" cy="986846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>
            <a:off x="1036805" y="3240236"/>
            <a:ext cx="75133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dirty="0" smtClean="0">
                <a:latin typeface="Tw Cen MT Condensed" pitchFamily="34" charset="0"/>
              </a:rPr>
              <a:t>Cal </a:t>
            </a:r>
            <a:r>
              <a:rPr lang="es-ES" sz="2800" dirty="0" err="1" smtClean="0">
                <a:latin typeface="Tw Cen MT Condensed" pitchFamily="34" charset="0"/>
              </a:rPr>
              <a:t>tractar</a:t>
            </a:r>
            <a:r>
              <a:rPr lang="es-ES" sz="2800" dirty="0" smtClean="0">
                <a:latin typeface="Tw Cen MT Condensed" pitchFamily="34" charset="0"/>
              </a:rPr>
              <a:t> a </a:t>
            </a:r>
            <a:r>
              <a:rPr lang="es-ES" sz="2800" dirty="0" err="1" smtClean="0">
                <a:latin typeface="Tw Cen MT Condensed" pitchFamily="34" charset="0"/>
              </a:rPr>
              <a:t>aquests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pacients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b="1" dirty="0" smtClean="0">
                <a:latin typeface="Tw Cen MT Condensed" pitchFamily="34" charset="0"/>
              </a:rPr>
              <a:t>igual que a </a:t>
            </a:r>
            <a:r>
              <a:rPr lang="es-ES" sz="2800" b="1" dirty="0" err="1" smtClean="0">
                <a:latin typeface="Tw Cen MT Condensed" pitchFamily="34" charset="0"/>
              </a:rPr>
              <a:t>qualsevol</a:t>
            </a:r>
            <a:r>
              <a:rPr lang="es-ES" sz="2800" b="1" dirty="0" smtClean="0">
                <a:latin typeface="Tw Cen MT Condensed" pitchFamily="34" charset="0"/>
              </a:rPr>
              <a:t> persona</a:t>
            </a:r>
            <a:r>
              <a:rPr lang="es-ES" sz="2800" dirty="0" smtClean="0">
                <a:latin typeface="Tw Cen MT Condensed" pitchFamily="34" charset="0"/>
              </a:rPr>
              <a:t>.  </a:t>
            </a:r>
            <a:r>
              <a:rPr lang="es-ES" sz="2800" dirty="0" err="1" smtClean="0">
                <a:latin typeface="Tw Cen MT Condensed" pitchFamily="34" charset="0"/>
              </a:rPr>
              <a:t>S’han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d’evitar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situacions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incòmodes</a:t>
            </a:r>
            <a:r>
              <a:rPr lang="es-ES" sz="2800" dirty="0">
                <a:latin typeface="Tw Cen MT Condensed" pitchFamily="34" charset="0"/>
              </a:rPr>
              <a:t> </a:t>
            </a:r>
            <a:r>
              <a:rPr lang="es-ES" sz="2800" dirty="0" smtClean="0">
                <a:latin typeface="Tw Cen MT Condensed" pitchFamily="34" charset="0"/>
              </a:rPr>
              <a:t>i explicar les coses </a:t>
            </a:r>
            <a:r>
              <a:rPr lang="es-ES" sz="2800" dirty="0" err="1" smtClean="0">
                <a:latin typeface="Tw Cen MT Condensed" pitchFamily="34" charset="0"/>
              </a:rPr>
              <a:t>amb</a:t>
            </a:r>
            <a:r>
              <a:rPr lang="es-ES" sz="2800" dirty="0" smtClean="0">
                <a:latin typeface="Tw Cen MT Condensed" pitchFamily="34" charset="0"/>
              </a:rPr>
              <a:t> </a:t>
            </a:r>
            <a:r>
              <a:rPr lang="es-ES" sz="2800" dirty="0" err="1" smtClean="0">
                <a:latin typeface="Tw Cen MT Condensed" pitchFamily="34" charset="0"/>
              </a:rPr>
              <a:t>detall</a:t>
            </a:r>
            <a:r>
              <a:rPr lang="es-ES" sz="2800" dirty="0" smtClean="0">
                <a:latin typeface="Tw Cen MT Condensed" pitchFamily="34" charset="0"/>
              </a:rPr>
              <a:t>.</a:t>
            </a:r>
            <a:endParaRPr lang="es-ES" sz="2800" dirty="0">
              <a:latin typeface="Tw Cen MT Condensed" pitchFamily="34" charset="0"/>
            </a:endParaRPr>
          </a:p>
        </p:txBody>
      </p:sp>
      <p:pic>
        <p:nvPicPr>
          <p:cNvPr id="42" name="41 Imagen" descr="Braille numbers"/>
          <p:cNvPicPr>
            <a:picLocks noChangeAspect="1"/>
          </p:cNvPicPr>
          <p:nvPr/>
        </p:nvPicPr>
        <p:blipFill>
          <a:blip r:embed="rId5" cstate="print"/>
          <a:srcRect l="4231" t="35681" r="84322" b="35423"/>
          <a:stretch>
            <a:fillRect/>
          </a:stretch>
        </p:blipFill>
        <p:spPr bwMode="auto">
          <a:xfrm>
            <a:off x="236662" y="1890129"/>
            <a:ext cx="518914" cy="106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43 Imagen" descr="Braille numbers"/>
          <p:cNvPicPr>
            <a:picLocks noChangeAspect="1"/>
          </p:cNvPicPr>
          <p:nvPr/>
        </p:nvPicPr>
        <p:blipFill>
          <a:blip r:embed="rId5" cstate="print"/>
          <a:srcRect l="19273" t="34602" r="68225" b="36716"/>
          <a:stretch>
            <a:fillRect/>
          </a:stretch>
        </p:blipFill>
        <p:spPr bwMode="auto">
          <a:xfrm>
            <a:off x="251520" y="3256447"/>
            <a:ext cx="518400" cy="964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47 Imagen" descr="Braille numbers"/>
          <p:cNvPicPr>
            <a:picLocks noChangeAspect="1"/>
          </p:cNvPicPr>
          <p:nvPr/>
        </p:nvPicPr>
        <p:blipFill>
          <a:blip r:embed="rId5" cstate="print"/>
          <a:srcRect l="35414" t="35660" r="52084" b="35660"/>
          <a:stretch>
            <a:fillRect/>
          </a:stretch>
        </p:blipFill>
        <p:spPr bwMode="auto">
          <a:xfrm>
            <a:off x="251435" y="4408416"/>
            <a:ext cx="518485" cy="96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48 Imagen" descr="Braille numbers"/>
          <p:cNvPicPr>
            <a:picLocks noChangeAspect="1"/>
          </p:cNvPicPr>
          <p:nvPr/>
        </p:nvPicPr>
        <p:blipFill>
          <a:blip r:embed="rId5" cstate="print"/>
          <a:srcRect l="52028" t="35030" r="35471" b="36292"/>
          <a:stretch>
            <a:fillRect/>
          </a:stretch>
        </p:blipFill>
        <p:spPr bwMode="auto">
          <a:xfrm>
            <a:off x="251520" y="5487564"/>
            <a:ext cx="518485" cy="96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24006" y="5901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27731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3" grpId="0" animBg="1"/>
      <p:bldP spid="45" grpId="0"/>
      <p:bldP spid="46" grpId="0" animBg="1"/>
      <p:bldP spid="47" grpId="0"/>
      <p:bldP spid="50" grpId="0" animBg="1"/>
      <p:bldP spid="54" grpId="0"/>
      <p:bldP spid="40" grpId="0" animBg="1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 redondeado"/>
          <p:cNvSpPr/>
          <p:nvPr/>
        </p:nvSpPr>
        <p:spPr>
          <a:xfrm>
            <a:off x="4671392" y="414189"/>
            <a:ext cx="7200800" cy="57606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3741068" y="993795"/>
            <a:ext cx="7200800" cy="57606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>
            <a:off x="5220072" y="1565042"/>
            <a:ext cx="7200800" cy="576064"/>
          </a:xfrm>
          <a:prstGeom prst="roundRect">
            <a:avLst/>
          </a:prstGeom>
          <a:solidFill>
            <a:srgbClr val="00B05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8" name="Picture 2" descr="http://www.ub.edu/web/ub/galeries/imatges/sala_premsa/marca/marca_2l_pos_cmyk.jpg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251520" y="332656"/>
            <a:ext cx="1512168" cy="90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8 Rectángulo"/>
          <p:cNvSpPr>
            <a:spLocks noChangeArrowheads="1"/>
          </p:cNvSpPr>
          <p:nvPr/>
        </p:nvSpPr>
        <p:spPr bwMode="auto">
          <a:xfrm>
            <a:off x="6912768" y="2297396"/>
            <a:ext cx="45720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 err="1">
                <a:latin typeface="Tw Cen MT Condensed" panose="020B0606020104020203" pitchFamily="34" charset="0"/>
              </a:rPr>
              <a:t>Autors</a:t>
            </a:r>
            <a:r>
              <a:rPr lang="es-ES" dirty="0">
                <a:latin typeface="Tw Cen MT Condensed" panose="020B0606020104020203" pitchFamily="34" charset="0"/>
              </a:rPr>
              <a:t>:</a:t>
            </a:r>
            <a:endParaRPr lang="ca-ES" dirty="0">
              <a:latin typeface="Tw Cen MT Condensed" panose="020B0606020104020203" pitchFamily="34" charset="0"/>
            </a:endParaRPr>
          </a:p>
          <a:p>
            <a:r>
              <a:rPr lang="ca-ES" dirty="0">
                <a:latin typeface="Tw Cen MT Condensed" panose="020B0606020104020203" pitchFamily="34" charset="0"/>
              </a:rPr>
              <a:t>Ignasi </a:t>
            </a:r>
            <a:r>
              <a:rPr lang="ca-ES" dirty="0" err="1">
                <a:latin typeface="Tw Cen MT Condensed" panose="020B0606020104020203" pitchFamily="34" charset="0"/>
              </a:rPr>
              <a:t>Azagra</a:t>
            </a:r>
            <a:r>
              <a:rPr lang="ca-ES" dirty="0">
                <a:latin typeface="Tw Cen MT Condensed" panose="020B0606020104020203" pitchFamily="34" charset="0"/>
              </a:rPr>
              <a:t> Boronat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Blanca Balañà </a:t>
            </a:r>
            <a:r>
              <a:rPr lang="ca-ES" dirty="0" err="1">
                <a:latin typeface="Tw Cen MT Condensed" panose="020B0606020104020203" pitchFamily="34" charset="0"/>
              </a:rPr>
              <a:t>García-Vela</a:t>
            </a:r>
            <a:endParaRPr lang="ca-ES" dirty="0">
              <a:latin typeface="Tw Cen MT Condensed" panose="020B0606020104020203" pitchFamily="34" charset="0"/>
            </a:endParaRPr>
          </a:p>
          <a:p>
            <a:r>
              <a:rPr lang="ca-ES" dirty="0">
                <a:latin typeface="Tw Cen MT Condensed" panose="020B0606020104020203" pitchFamily="34" charset="0"/>
              </a:rPr>
              <a:t>Sergio Cano Olivar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Sandra Codony Gisbert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Guillem de Vicente López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Yolanda Fernández </a:t>
            </a:r>
            <a:r>
              <a:rPr lang="ca-ES" dirty="0" err="1">
                <a:latin typeface="Tw Cen MT Condensed" panose="020B0606020104020203" pitchFamily="34" charset="0"/>
              </a:rPr>
              <a:t>Cladera</a:t>
            </a:r>
            <a:endParaRPr lang="ca-ES" dirty="0">
              <a:latin typeface="Tw Cen MT Condensed" panose="020B0606020104020203" pitchFamily="34" charset="0"/>
            </a:endParaRPr>
          </a:p>
          <a:p>
            <a:r>
              <a:rPr lang="ca-ES" dirty="0">
                <a:latin typeface="Tw Cen MT Condensed" panose="020B0606020104020203" pitchFamily="34" charset="0"/>
              </a:rPr>
              <a:t>Judit Font Freixa</a:t>
            </a:r>
          </a:p>
          <a:p>
            <a:r>
              <a:rPr lang="ca-ES" dirty="0">
                <a:latin typeface="Tw Cen MT Condensed" panose="020B0606020104020203" pitchFamily="34" charset="0"/>
              </a:rPr>
              <a:t>Carlota </a:t>
            </a:r>
            <a:r>
              <a:rPr lang="ca-ES" dirty="0" err="1">
                <a:latin typeface="Tw Cen MT Condensed" panose="020B0606020104020203" pitchFamily="34" charset="0"/>
              </a:rPr>
              <a:t>Varón</a:t>
            </a:r>
            <a:r>
              <a:rPr lang="ca-ES" dirty="0">
                <a:latin typeface="Tw Cen MT Condensed" panose="020B0606020104020203" pitchFamily="34" charset="0"/>
              </a:rPr>
              <a:t> </a:t>
            </a:r>
            <a:r>
              <a:rPr lang="ca-ES" dirty="0" err="1">
                <a:latin typeface="Tw Cen MT Condensed" panose="020B0606020104020203" pitchFamily="34" charset="0"/>
              </a:rPr>
              <a:t>Galcerá</a:t>
            </a:r>
            <a:endParaRPr lang="ca-ES" dirty="0">
              <a:latin typeface="Tw Cen MT Condensed" panose="020B0606020104020203" pitchFamily="34" charset="0"/>
            </a:endParaRPr>
          </a:p>
        </p:txBody>
      </p:sp>
      <p:sp>
        <p:nvSpPr>
          <p:cNvPr id="14342" name="9 Rectángulo"/>
          <p:cNvSpPr>
            <a:spLocks noChangeArrowheads="1"/>
          </p:cNvSpPr>
          <p:nvPr/>
        </p:nvSpPr>
        <p:spPr bwMode="auto">
          <a:xfrm>
            <a:off x="5028685" y="2276872"/>
            <a:ext cx="3573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UCD</a:t>
            </a:r>
            <a:r>
              <a:rPr lang="ca-ES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: </a:t>
            </a:r>
          </a:p>
          <a:p>
            <a:pPr algn="just"/>
            <a:r>
              <a:rPr lang="ca-ES" dirty="0" err="1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Barcelona-Sud</a:t>
            </a:r>
            <a:endParaRPr lang="ca-ES" dirty="0">
              <a:solidFill>
                <a:srgbClr val="000000"/>
              </a:solidFill>
              <a:latin typeface="Tw Cen MT Condensed" panose="020B0606020104020203" pitchFamily="34" charset="0"/>
              <a:cs typeface="Times New Roman" pitchFamily="18" charset="0"/>
            </a:endParaRPr>
          </a:p>
          <a:p>
            <a:pPr algn="just"/>
            <a:endParaRPr lang="ca-ES" b="1" dirty="0">
              <a:solidFill>
                <a:srgbClr val="000000"/>
              </a:solidFill>
              <a:latin typeface="Tw Cen MT Condensed" panose="020B0606020104020203" pitchFamily="34" charset="0"/>
              <a:cs typeface="Times New Roman" pitchFamily="18" charset="0"/>
            </a:endParaRPr>
          </a:p>
          <a:p>
            <a:pPr algn="just"/>
            <a:r>
              <a:rPr lang="ca-ES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Professors associats </a:t>
            </a:r>
            <a:r>
              <a:rPr lang="ca-ES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: </a:t>
            </a:r>
          </a:p>
          <a:p>
            <a:pPr algn="just"/>
            <a:r>
              <a:rPr lang="ca-ES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Montse Masip</a:t>
            </a:r>
          </a:p>
          <a:p>
            <a:pPr algn="just"/>
            <a:r>
              <a:rPr lang="ca-ES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Dolors </a:t>
            </a:r>
            <a:r>
              <a:rPr lang="ca-ES" dirty="0" err="1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Soy</a:t>
            </a:r>
            <a:endParaRPr lang="ca-ES" dirty="0">
              <a:solidFill>
                <a:srgbClr val="000000"/>
              </a:solidFill>
              <a:latin typeface="Tw Cen MT Condensed" panose="020B0606020104020203" pitchFamily="34" charset="0"/>
              <a:cs typeface="Times New Roman" pitchFamily="18" charset="0"/>
            </a:endParaRPr>
          </a:p>
          <a:p>
            <a:pPr algn="just"/>
            <a:r>
              <a:rPr lang="ca-ES" sz="2000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/>
            </a:r>
            <a:br>
              <a:rPr lang="ca-ES" sz="2000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</a:br>
            <a:r>
              <a:rPr lang="ca-ES" sz="2000" b="1" dirty="0">
                <a:solidFill>
                  <a:srgbClr val="000000"/>
                </a:solidFill>
                <a:latin typeface="Tw Cen MT Condensed" panose="020B0606020104020203" pitchFamily="34" charset="0"/>
                <a:cs typeface="Times New Roman" pitchFamily="18" charset="0"/>
              </a:rPr>
              <a:t> </a:t>
            </a:r>
            <a:endParaRPr lang="ca-ES" sz="2000" dirty="0">
              <a:solidFill>
                <a:srgbClr val="000000"/>
              </a:solidFill>
              <a:latin typeface="Tw Cen MT Condensed" panose="020B0606020104020203" pitchFamily="34" charset="0"/>
              <a:cs typeface="Times New Roman" pitchFamily="18" charset="0"/>
            </a:endParaRPr>
          </a:p>
        </p:txBody>
      </p:sp>
      <p:pic>
        <p:nvPicPr>
          <p:cNvPr id="59394" name="Picture 2" descr="https://upload.wikimedia.org/wikipedia/ca/1/15/Logo_farmaci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6" y="5301208"/>
            <a:ext cx="864096" cy="1248138"/>
          </a:xfrm>
          <a:prstGeom prst="rect">
            <a:avLst/>
          </a:prstGeom>
          <a:noFill/>
        </p:spPr>
      </p:pic>
      <p:pic>
        <p:nvPicPr>
          <p:cNvPr id="59397" name="Picture 5" descr="http://www.fedefarma.com/es/Prensa/RecursosPrensa/logo.jpg"/>
          <p:cNvPicPr>
            <a:picLocks noChangeAspect="1" noChangeArrowheads="1"/>
          </p:cNvPicPr>
          <p:nvPr/>
        </p:nvPicPr>
        <p:blipFill>
          <a:blip r:embed="rId6" cstate="print"/>
          <a:srcRect t="15304" b="19270"/>
          <a:stretch>
            <a:fillRect/>
          </a:stretch>
        </p:blipFill>
        <p:spPr bwMode="auto">
          <a:xfrm>
            <a:off x="6084168" y="5661248"/>
            <a:ext cx="1656184" cy="54465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843808" y="404664"/>
            <a:ext cx="619592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Pupcat" pitchFamily="2" charset="0"/>
              </a:rPr>
              <a:t>DESCOBRINT EL PAPER DEL </a:t>
            </a:r>
          </a:p>
          <a:p>
            <a:pPr algn="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Pupcat" pitchFamily="2" charset="0"/>
              </a:rPr>
              <a:t>FARMACÈUTIC EN PERSONES AMB </a:t>
            </a:r>
          </a:p>
          <a:p>
            <a:pPr algn="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Pupcat" pitchFamily="2" charset="0"/>
              </a:rPr>
              <a:t>DISCAPACITATS VISUALS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2051505"/>
            <a:ext cx="3456384" cy="475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08" y="1973911"/>
            <a:ext cx="3567112" cy="491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395122"/>
            <a:ext cx="2359025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1839</TotalTime>
  <Words>591</Words>
  <Application>Microsoft Office PowerPoint</Application>
  <PresentationFormat>Presentación en pantalla (4:3)</PresentationFormat>
  <Paragraphs>200</Paragraphs>
  <Slides>13</Slides>
  <Notes>13</Notes>
  <HiddenSlides>0</HiddenSlides>
  <MMClips>11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l'Office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Discapacitat visual: on els farmacèutic també s’hi poden fer veure</dc:title>
  <dc:creator>Judit</dc:creator>
  <cp:lastModifiedBy>Admin</cp:lastModifiedBy>
  <cp:revision>118</cp:revision>
  <dcterms:created xsi:type="dcterms:W3CDTF">2015-06-11T18:57:26Z</dcterms:created>
  <dcterms:modified xsi:type="dcterms:W3CDTF">2015-07-21T10:38:18Z</dcterms:modified>
</cp:coreProperties>
</file>