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8288000" cy="10287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libri (MS)" panose="020B0604020202020204" charset="0"/>
      <p:regular r:id="rId15"/>
    </p:embeddedFont>
    <p:embeddedFont>
      <p:font typeface="Calibri (MS) Bold" panose="020B0604020202020204" charset="0"/>
      <p:regular r:id="rId16"/>
    </p:embeddedFont>
    <p:embeddedFont>
      <p:font typeface="Heebo Bold" panose="020B0604020202020204" charset="-79"/>
      <p:regular r:id="rId17"/>
    </p:embeddedFont>
    <p:embeddedFont>
      <p:font typeface="League Spartan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114" y="5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18" Type="http://schemas.openxmlformats.org/officeDocument/2006/relationships/image" Target="../media/image28.svg"/><Relationship Id="rId3" Type="http://schemas.openxmlformats.org/officeDocument/2006/relationships/image" Target="../media/image13.png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17" Type="http://schemas.openxmlformats.org/officeDocument/2006/relationships/image" Target="../media/image27.png"/><Relationship Id="rId2" Type="http://schemas.openxmlformats.org/officeDocument/2006/relationships/image" Target="../media/image10.jpeg"/><Relationship Id="rId16" Type="http://schemas.openxmlformats.org/officeDocument/2006/relationships/image" Target="../media/image26.svg"/><Relationship Id="rId20" Type="http://schemas.openxmlformats.org/officeDocument/2006/relationships/image" Target="../media/image3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svg"/><Relationship Id="rId19" Type="http://schemas.openxmlformats.org/officeDocument/2006/relationships/image" Target="../media/image29.png"/><Relationship Id="rId4" Type="http://schemas.openxmlformats.org/officeDocument/2006/relationships/image" Target="../media/image14.svg"/><Relationship Id="rId9" Type="http://schemas.openxmlformats.org/officeDocument/2006/relationships/image" Target="../media/image19.png"/><Relationship Id="rId14" Type="http://schemas.openxmlformats.org/officeDocument/2006/relationships/image" Target="../media/image24.svg"/><Relationship Id="rId22" Type="http://schemas.openxmlformats.org/officeDocument/2006/relationships/image" Target="../media/image3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866" b="-184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49547" y="600870"/>
            <a:ext cx="3511770" cy="1057921"/>
          </a:xfrm>
          <a:custGeom>
            <a:avLst/>
            <a:gdLst/>
            <a:ahLst/>
            <a:cxnLst/>
            <a:rect l="l" t="t" r="r" b="b"/>
            <a:pathLst>
              <a:path w="3511770" h="1057921">
                <a:moveTo>
                  <a:pt x="0" y="0"/>
                </a:moveTo>
                <a:lnTo>
                  <a:pt x="3511770" y="0"/>
                </a:lnTo>
                <a:lnTo>
                  <a:pt x="3511770" y="1057921"/>
                </a:lnTo>
                <a:lnTo>
                  <a:pt x="0" y="10579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224414" y="433140"/>
            <a:ext cx="4499066" cy="1393380"/>
          </a:xfrm>
          <a:custGeom>
            <a:avLst/>
            <a:gdLst/>
            <a:ahLst/>
            <a:cxnLst/>
            <a:rect l="l" t="t" r="r" b="b"/>
            <a:pathLst>
              <a:path w="4499066" h="1393380">
                <a:moveTo>
                  <a:pt x="0" y="0"/>
                </a:moveTo>
                <a:lnTo>
                  <a:pt x="4499066" y="0"/>
                </a:lnTo>
                <a:lnTo>
                  <a:pt x="4499066" y="1393381"/>
                </a:lnTo>
                <a:lnTo>
                  <a:pt x="0" y="13933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882" b="-3882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60026" y="4928980"/>
            <a:ext cx="11367948" cy="816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71"/>
              </a:lnSpc>
            </a:pPr>
            <a:r>
              <a:rPr lang="en-US" sz="5392">
                <a:solidFill>
                  <a:srgbClr val="E7F2FD"/>
                </a:solidFill>
                <a:latin typeface="Heebo Bold"/>
                <a:ea typeface="Heebo Bold"/>
                <a:cs typeface="Heebo Bold"/>
                <a:sym typeface="Heebo Bold"/>
              </a:rPr>
              <a:t>Unitat de Serveis a Usuaris del CRAI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2000"/>
            </a:blip>
            <a:stretch>
              <a:fillRect l="-9013" t="-19862" r="-9013"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>
            <a:off x="10915007" y="1028700"/>
            <a:ext cx="6344293" cy="7451480"/>
            <a:chOff x="0" y="0"/>
            <a:chExt cx="8459058" cy="9935307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t="11858" b="11858"/>
            <a:stretch>
              <a:fillRect/>
            </a:stretch>
          </p:blipFill>
          <p:spPr>
            <a:xfrm>
              <a:off x="0" y="0"/>
              <a:ext cx="8459058" cy="4904153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 t="5909" b="5909"/>
            <a:stretch>
              <a:fillRect/>
            </a:stretch>
          </p:blipFill>
          <p:spPr>
            <a:xfrm>
              <a:off x="0" y="5031153"/>
              <a:ext cx="4166029" cy="4904153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/>
            <a:srcRect t="5909" b="5909"/>
            <a:stretch>
              <a:fillRect/>
            </a:stretch>
          </p:blipFill>
          <p:spPr>
            <a:xfrm>
              <a:off x="4293029" y="5031153"/>
              <a:ext cx="4166029" cy="4904153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911581" y="8359489"/>
            <a:ext cx="1439698" cy="137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97"/>
              </a:lnSpc>
            </a:pPr>
            <a:r>
              <a:rPr lang="en-US" sz="9164">
                <a:solidFill>
                  <a:srgbClr val="F9FCFE"/>
                </a:solidFill>
                <a:latin typeface="Heebo Bold"/>
                <a:ea typeface="Heebo Bold"/>
                <a:cs typeface="Heebo Bold"/>
                <a:sym typeface="Heebo Bold"/>
              </a:rPr>
              <a:t>01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238838" y="2334232"/>
            <a:ext cx="2908618" cy="847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6720"/>
              </a:lnSpc>
              <a:spcBef>
                <a:spcPct val="0"/>
              </a:spcBef>
            </a:pPr>
            <a:r>
              <a:rPr lang="en-US" sz="5600" b="1" u="none" strike="noStrike">
                <a:solidFill>
                  <a:srgbClr val="0749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Què és?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238838" y="4231037"/>
            <a:ext cx="8273880" cy="2965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588"/>
              </a:lnSpc>
              <a:spcBef>
                <a:spcPct val="0"/>
              </a:spcBef>
            </a:pPr>
            <a:r>
              <a:rPr lang="en-US" sz="3529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La </a:t>
            </a:r>
            <a:r>
              <a:rPr lang="en-US" sz="3529" b="1" u="none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Unitat de Serveis a Usuaris</a:t>
            </a:r>
            <a:r>
              <a:rPr lang="en-US" sz="3529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(USU) </a:t>
            </a:r>
          </a:p>
          <a:p>
            <a:pPr marL="0" lvl="0" indent="0" algn="l">
              <a:lnSpc>
                <a:spcPts val="4588"/>
              </a:lnSpc>
              <a:spcBef>
                <a:spcPct val="0"/>
              </a:spcBef>
            </a:pPr>
            <a:r>
              <a:rPr lang="en-US" sz="3529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és una de les unitats tècniques transversals del </a:t>
            </a:r>
            <a:r>
              <a:rPr lang="en-US" sz="3529" b="1" u="none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Centre de Recursos per a l’Aprenentatge i la Investigació</a:t>
            </a:r>
            <a:r>
              <a:rPr lang="en-US" sz="3529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(CRAI) de la Universitat de Barcelona.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2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2000"/>
            </a:blip>
            <a:stretch>
              <a:fillRect l="-9013" t="-19862" r="-9013"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>
            <a:off x="10970589" y="2845991"/>
            <a:ext cx="6044556" cy="5621437"/>
          </a:xfrm>
          <a:custGeom>
            <a:avLst/>
            <a:gdLst/>
            <a:ahLst/>
            <a:cxnLst/>
            <a:rect l="l" t="t" r="r" b="b"/>
            <a:pathLst>
              <a:path w="6044556" h="5621437">
                <a:moveTo>
                  <a:pt x="0" y="0"/>
                </a:moveTo>
                <a:lnTo>
                  <a:pt x="6044556" y="0"/>
                </a:lnTo>
                <a:lnTo>
                  <a:pt x="6044556" y="5621437"/>
                </a:lnTo>
                <a:lnTo>
                  <a:pt x="0" y="56214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8026719"/>
            <a:ext cx="1413883" cy="1386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997"/>
              </a:lnSpc>
              <a:spcBef>
                <a:spcPct val="0"/>
              </a:spcBef>
            </a:pPr>
            <a:r>
              <a:rPr lang="en-US" sz="9164" b="1" u="none" strike="noStrike">
                <a:solidFill>
                  <a:srgbClr val="F9FCFE"/>
                </a:solidFill>
                <a:latin typeface="Heebo Bold"/>
                <a:ea typeface="Heebo Bold"/>
                <a:cs typeface="Heebo Bold"/>
                <a:sym typeface="Heebo Bold"/>
              </a:rPr>
              <a:t>02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64309" y="4121785"/>
            <a:ext cx="8950435" cy="2965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588"/>
              </a:lnSpc>
              <a:spcBef>
                <a:spcPct val="0"/>
              </a:spcBef>
            </a:pPr>
            <a:r>
              <a:rPr lang="ca-ES" sz="3529" u="none" strike="noStrike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La missió de l’USU és </a:t>
            </a:r>
            <a:r>
              <a:rPr lang="ca-ES" sz="3529" b="1" u="none" strike="noStrike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dirigir i coordinar</a:t>
            </a:r>
            <a:r>
              <a:rPr lang="ca-ES" sz="3529" u="none" strike="noStrike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br>
              <a:rPr lang="ca-ES" sz="3529" u="none" strike="noStrike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</a:br>
            <a:r>
              <a:rPr lang="ca-ES" sz="3529" u="none" strike="noStrike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els </a:t>
            </a:r>
            <a:r>
              <a:rPr lang="ca-ES" sz="3529" b="1" u="none" strike="noStrike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processos vinculats als serveis</a:t>
            </a:r>
            <a:r>
              <a:rPr lang="ca-ES" sz="3529" u="none" strike="noStrike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adreçats</a:t>
            </a:r>
            <a:br>
              <a:rPr lang="ca-ES" sz="3529" u="none" strike="noStrike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</a:br>
            <a:r>
              <a:rPr lang="ca-ES" sz="3529" u="none" strike="noStrike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als usuaris del CRAI, d’acord amb la normativa vigent i les directrius definides amb l’objectiu d’oferir el millor servei.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264309" y="2149990"/>
            <a:ext cx="8518525" cy="853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720"/>
              </a:lnSpc>
              <a:spcBef>
                <a:spcPct val="0"/>
              </a:spcBef>
            </a:pPr>
            <a:r>
              <a:rPr lang="en-US" sz="5600">
                <a:solidFill>
                  <a:srgbClr val="0749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Quina és la seva missió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372998" y="3305654"/>
            <a:ext cx="4700813" cy="5201452"/>
          </a:xfrm>
          <a:custGeom>
            <a:avLst/>
            <a:gdLst/>
            <a:ahLst/>
            <a:cxnLst/>
            <a:rect l="l" t="t" r="r" b="b"/>
            <a:pathLst>
              <a:path w="4700813" h="5201452">
                <a:moveTo>
                  <a:pt x="0" y="0"/>
                </a:moveTo>
                <a:lnTo>
                  <a:pt x="4700813" y="0"/>
                </a:lnTo>
                <a:lnTo>
                  <a:pt x="4700813" y="5201453"/>
                </a:lnTo>
                <a:lnTo>
                  <a:pt x="0" y="520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59444" y="8378584"/>
            <a:ext cx="1227966" cy="12125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551"/>
              </a:lnSpc>
              <a:spcBef>
                <a:spcPct val="0"/>
              </a:spcBef>
            </a:pPr>
            <a:r>
              <a:rPr lang="en-US" sz="7959" b="1" u="none" strike="noStrike">
                <a:solidFill>
                  <a:srgbClr val="F9FCFE"/>
                </a:solidFill>
                <a:latin typeface="Heebo Bold"/>
                <a:ea typeface="Heebo Bold"/>
                <a:cs typeface="Heebo Bold"/>
                <a:sym typeface="Heebo Bold"/>
              </a:rPr>
              <a:t>03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87410" y="1279841"/>
            <a:ext cx="8380412" cy="847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6720"/>
              </a:lnSpc>
              <a:spcBef>
                <a:spcPct val="0"/>
              </a:spcBef>
            </a:pPr>
            <a:r>
              <a:rPr lang="en-US" sz="5600" b="1" u="none">
                <a:solidFill>
                  <a:srgbClr val="0749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Quins serveis coordina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462822" y="3311216"/>
            <a:ext cx="2325842" cy="779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4"/>
              </a:lnSpc>
            </a:pPr>
            <a:r>
              <a:rPr lang="ca-ES" sz="2049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Formació </a:t>
            </a:r>
          </a:p>
          <a:p>
            <a:pPr marL="0" lvl="0" indent="0" algn="ctr">
              <a:lnSpc>
                <a:spcPts val="3074"/>
              </a:lnSpc>
              <a:spcBef>
                <a:spcPct val="0"/>
              </a:spcBef>
            </a:pPr>
            <a:r>
              <a:rPr lang="ca-ES" sz="2049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d'usuaris</a:t>
            </a:r>
          </a:p>
        </p:txBody>
      </p:sp>
      <p:sp>
        <p:nvSpPr>
          <p:cNvPr id="7" name="Freeform 7"/>
          <p:cNvSpPr/>
          <p:nvPr/>
        </p:nvSpPr>
        <p:spPr>
          <a:xfrm>
            <a:off x="2092781" y="3305654"/>
            <a:ext cx="4700813" cy="5201452"/>
          </a:xfrm>
          <a:custGeom>
            <a:avLst/>
            <a:gdLst/>
            <a:ahLst/>
            <a:cxnLst/>
            <a:rect l="l" t="t" r="r" b="b"/>
            <a:pathLst>
              <a:path w="4700813" h="5201452">
                <a:moveTo>
                  <a:pt x="0" y="0"/>
                </a:moveTo>
                <a:lnTo>
                  <a:pt x="4700813" y="0"/>
                </a:lnTo>
                <a:lnTo>
                  <a:pt x="4700813" y="5201453"/>
                </a:lnTo>
                <a:lnTo>
                  <a:pt x="0" y="520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169256" y="7353300"/>
            <a:ext cx="2505589" cy="779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4"/>
              </a:lnSpc>
              <a:spcBef>
                <a:spcPct val="0"/>
              </a:spcBef>
            </a:pPr>
            <a:r>
              <a:rPr lang="ca-ES" sz="2049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Accés als recursos electrònics (SIRE)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068585" y="5981700"/>
            <a:ext cx="2547863" cy="779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4"/>
              </a:lnSpc>
              <a:spcBef>
                <a:spcPct val="0"/>
              </a:spcBef>
            </a:pPr>
            <a:r>
              <a:rPr lang="ca-ES" sz="2049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Préstec interbibliotecari (PI)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277554" y="4669134"/>
            <a:ext cx="2129926" cy="779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4"/>
              </a:lnSpc>
            </a:pPr>
            <a:r>
              <a:rPr lang="ca-ES" sz="2049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Préstec consorciat PUC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740310" y="3311216"/>
            <a:ext cx="3405755" cy="779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4"/>
              </a:lnSpc>
              <a:spcBef>
                <a:spcPct val="0"/>
              </a:spcBef>
            </a:pPr>
            <a:r>
              <a:rPr lang="ca-ES" sz="2049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Préstec de documents</a:t>
            </a:r>
            <a:br>
              <a:rPr lang="ca-ES" sz="2049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</a:br>
            <a:r>
              <a:rPr lang="ca-ES" sz="2049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 equipaments UB</a:t>
            </a:r>
          </a:p>
        </p:txBody>
      </p:sp>
      <p:sp>
        <p:nvSpPr>
          <p:cNvPr id="12" name="Freeform 12"/>
          <p:cNvSpPr/>
          <p:nvPr/>
        </p:nvSpPr>
        <p:spPr>
          <a:xfrm>
            <a:off x="7316668" y="3305654"/>
            <a:ext cx="4700813" cy="5201452"/>
          </a:xfrm>
          <a:custGeom>
            <a:avLst/>
            <a:gdLst/>
            <a:ahLst/>
            <a:cxnLst/>
            <a:rect l="l" t="t" r="r" b="b"/>
            <a:pathLst>
              <a:path w="4700813" h="5201452">
                <a:moveTo>
                  <a:pt x="0" y="0"/>
                </a:moveTo>
                <a:lnTo>
                  <a:pt x="4700812" y="0"/>
                </a:lnTo>
                <a:lnTo>
                  <a:pt x="4700812" y="5201453"/>
                </a:lnTo>
                <a:lnTo>
                  <a:pt x="0" y="520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8484804" y="7342713"/>
            <a:ext cx="2196984" cy="779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4"/>
              </a:lnSpc>
              <a:spcBef>
                <a:spcPct val="0"/>
              </a:spcBef>
            </a:pPr>
            <a:r>
              <a:rPr lang="ca-ES" sz="2049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Informació bibliogràfica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090968" y="6040734"/>
            <a:ext cx="2984656" cy="779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4"/>
              </a:lnSpc>
              <a:spcBef>
                <a:spcPct val="0"/>
              </a:spcBef>
            </a:pPr>
            <a:r>
              <a:rPr lang="ca-ES" sz="2049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Dades estadístiques</a:t>
            </a:r>
            <a:br>
              <a:rPr lang="ca-ES" sz="2049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</a:br>
            <a:r>
              <a:rPr lang="ca-ES" sz="2049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 indicadors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546089" y="4669134"/>
            <a:ext cx="2350511" cy="779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4"/>
              </a:lnSpc>
              <a:spcBef>
                <a:spcPct val="0"/>
              </a:spcBef>
            </a:pPr>
            <a:r>
              <a:rPr lang="ca-ES" sz="2049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Servei d'atenció a usuaris (SAU)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815157" y="3307930"/>
            <a:ext cx="3703834" cy="779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4"/>
              </a:lnSpc>
              <a:spcBef>
                <a:spcPct val="0"/>
              </a:spcBef>
            </a:pPr>
            <a:r>
              <a:rPr lang="ca-ES" sz="2049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Serveis a persones amb necessitats específiques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462822" y="4646869"/>
            <a:ext cx="2325842" cy="779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4"/>
              </a:lnSpc>
            </a:pPr>
            <a:r>
              <a:rPr lang="ca-ES" sz="2049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Còpies </a:t>
            </a:r>
          </a:p>
          <a:p>
            <a:pPr marL="0" lvl="0" indent="0" algn="ctr">
              <a:lnSpc>
                <a:spcPts val="3074"/>
              </a:lnSpc>
              <a:spcBef>
                <a:spcPct val="0"/>
              </a:spcBef>
            </a:pPr>
            <a:r>
              <a:rPr lang="ca-ES" sz="2049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digitals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447558" y="5981700"/>
            <a:ext cx="2325842" cy="779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4"/>
              </a:lnSpc>
              <a:spcBef>
                <a:spcPct val="0"/>
              </a:spcBef>
            </a:pPr>
            <a:r>
              <a:rPr lang="ca-ES" sz="2049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Contractes de  portàtils i càmeres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080313" y="7342713"/>
            <a:ext cx="3286183" cy="779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4"/>
              </a:lnSpc>
              <a:spcBef>
                <a:spcPct val="0"/>
              </a:spcBef>
            </a:pPr>
            <a:r>
              <a:rPr lang="ca-ES" sz="2049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Revisió de documentació normativa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2976" y="3241703"/>
            <a:ext cx="5224012" cy="5685999"/>
          </a:xfrm>
          <a:custGeom>
            <a:avLst/>
            <a:gdLst/>
            <a:ahLst/>
            <a:cxnLst/>
            <a:rect l="l" t="t" r="r" b="b"/>
            <a:pathLst>
              <a:path w="5224012" h="5685999">
                <a:moveTo>
                  <a:pt x="0" y="0"/>
                </a:moveTo>
                <a:lnTo>
                  <a:pt x="5224011" y="0"/>
                </a:lnTo>
                <a:lnTo>
                  <a:pt x="5224011" y="5685999"/>
                </a:lnTo>
                <a:lnTo>
                  <a:pt x="0" y="56859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972911" y="3241703"/>
            <a:ext cx="5224012" cy="5685999"/>
          </a:xfrm>
          <a:custGeom>
            <a:avLst/>
            <a:gdLst/>
            <a:ahLst/>
            <a:cxnLst/>
            <a:rect l="l" t="t" r="r" b="b"/>
            <a:pathLst>
              <a:path w="5224012" h="5685999">
                <a:moveTo>
                  <a:pt x="0" y="0"/>
                </a:moveTo>
                <a:lnTo>
                  <a:pt x="5224012" y="0"/>
                </a:lnTo>
                <a:lnTo>
                  <a:pt x="5224012" y="5685999"/>
                </a:lnTo>
                <a:lnTo>
                  <a:pt x="0" y="56859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074692" y="5380730"/>
            <a:ext cx="1003835" cy="1113826"/>
          </a:xfrm>
          <a:custGeom>
            <a:avLst/>
            <a:gdLst/>
            <a:ahLst/>
            <a:cxnLst/>
            <a:rect l="l" t="t" r="r" b="b"/>
            <a:pathLst>
              <a:path w="1003835" h="1113826">
                <a:moveTo>
                  <a:pt x="0" y="0"/>
                </a:moveTo>
                <a:lnTo>
                  <a:pt x="1003836" y="0"/>
                </a:lnTo>
                <a:lnTo>
                  <a:pt x="1003836" y="1113826"/>
                </a:lnTo>
                <a:lnTo>
                  <a:pt x="0" y="111382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558873" y="3241703"/>
            <a:ext cx="5224012" cy="5685999"/>
          </a:xfrm>
          <a:custGeom>
            <a:avLst/>
            <a:gdLst/>
            <a:ahLst/>
            <a:cxnLst/>
            <a:rect l="l" t="t" r="r" b="b"/>
            <a:pathLst>
              <a:path w="5224012" h="5685999">
                <a:moveTo>
                  <a:pt x="0" y="0"/>
                </a:moveTo>
                <a:lnTo>
                  <a:pt x="5224012" y="0"/>
                </a:lnTo>
                <a:lnTo>
                  <a:pt x="5224012" y="5685999"/>
                </a:lnTo>
                <a:lnTo>
                  <a:pt x="0" y="56859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599479" y="5580438"/>
            <a:ext cx="1231740" cy="714409"/>
          </a:xfrm>
          <a:custGeom>
            <a:avLst/>
            <a:gdLst/>
            <a:ahLst/>
            <a:cxnLst/>
            <a:rect l="l" t="t" r="r" b="b"/>
            <a:pathLst>
              <a:path w="1231740" h="714409">
                <a:moveTo>
                  <a:pt x="0" y="0"/>
                </a:moveTo>
                <a:lnTo>
                  <a:pt x="1231741" y="0"/>
                </a:lnTo>
                <a:lnTo>
                  <a:pt x="1231741" y="714409"/>
                </a:lnTo>
                <a:lnTo>
                  <a:pt x="0" y="7144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699439" y="7259274"/>
            <a:ext cx="1064910" cy="1245508"/>
          </a:xfrm>
          <a:custGeom>
            <a:avLst/>
            <a:gdLst/>
            <a:ahLst/>
            <a:cxnLst/>
            <a:rect l="l" t="t" r="r" b="b"/>
            <a:pathLst>
              <a:path w="1064910" h="1245508">
                <a:moveTo>
                  <a:pt x="0" y="0"/>
                </a:moveTo>
                <a:lnTo>
                  <a:pt x="1064909" y="0"/>
                </a:lnTo>
                <a:lnTo>
                  <a:pt x="1064909" y="1245508"/>
                </a:lnTo>
                <a:lnTo>
                  <a:pt x="0" y="124550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60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699439" y="3613702"/>
            <a:ext cx="1064910" cy="971972"/>
          </a:xfrm>
          <a:custGeom>
            <a:avLst/>
            <a:gdLst/>
            <a:ahLst/>
            <a:cxnLst/>
            <a:rect l="l" t="t" r="r" b="b"/>
            <a:pathLst>
              <a:path w="1064910" h="971972">
                <a:moveTo>
                  <a:pt x="0" y="0"/>
                </a:moveTo>
                <a:lnTo>
                  <a:pt x="1064909" y="0"/>
                </a:lnTo>
                <a:lnTo>
                  <a:pt x="1064909" y="971972"/>
                </a:lnTo>
                <a:lnTo>
                  <a:pt x="0" y="97197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60000"/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68190" y="3508893"/>
            <a:ext cx="1164625" cy="1122408"/>
          </a:xfrm>
          <a:custGeom>
            <a:avLst/>
            <a:gdLst/>
            <a:ahLst/>
            <a:cxnLst/>
            <a:rect l="l" t="t" r="r" b="b"/>
            <a:pathLst>
              <a:path w="1164625" h="1122408">
                <a:moveTo>
                  <a:pt x="0" y="0"/>
                </a:moveTo>
                <a:lnTo>
                  <a:pt x="1164626" y="0"/>
                </a:lnTo>
                <a:lnTo>
                  <a:pt x="1164626" y="1122407"/>
                </a:lnTo>
                <a:lnTo>
                  <a:pt x="0" y="112240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alphaModFix amt="60000"/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82064" y="5395588"/>
            <a:ext cx="1150751" cy="1098967"/>
          </a:xfrm>
          <a:custGeom>
            <a:avLst/>
            <a:gdLst/>
            <a:ahLst/>
            <a:cxnLst/>
            <a:rect l="l" t="t" r="r" b="b"/>
            <a:pathLst>
              <a:path w="1150751" h="1098967">
                <a:moveTo>
                  <a:pt x="0" y="0"/>
                </a:moveTo>
                <a:lnTo>
                  <a:pt x="1150752" y="0"/>
                </a:lnTo>
                <a:lnTo>
                  <a:pt x="1150752" y="1098968"/>
                </a:lnTo>
                <a:lnTo>
                  <a:pt x="0" y="109896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alphaModFix amt="60000"/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945767" y="3322535"/>
            <a:ext cx="1315413" cy="1431742"/>
          </a:xfrm>
          <a:custGeom>
            <a:avLst/>
            <a:gdLst/>
            <a:ahLst/>
            <a:cxnLst/>
            <a:rect l="l" t="t" r="r" b="b"/>
            <a:pathLst>
              <a:path w="1315413" h="1431742">
                <a:moveTo>
                  <a:pt x="0" y="0"/>
                </a:moveTo>
                <a:lnTo>
                  <a:pt x="1315412" y="0"/>
                </a:lnTo>
                <a:lnTo>
                  <a:pt x="1315412" y="1431741"/>
                </a:lnTo>
                <a:lnTo>
                  <a:pt x="0" y="143174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alphaModFix amt="60000"/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022222" y="7306015"/>
            <a:ext cx="1162503" cy="1162503"/>
          </a:xfrm>
          <a:custGeom>
            <a:avLst/>
            <a:gdLst/>
            <a:ahLst/>
            <a:cxnLst/>
            <a:rect l="l" t="t" r="r" b="b"/>
            <a:pathLst>
              <a:path w="1162503" h="1162503">
                <a:moveTo>
                  <a:pt x="0" y="0"/>
                </a:moveTo>
                <a:lnTo>
                  <a:pt x="1162502" y="0"/>
                </a:lnTo>
                <a:lnTo>
                  <a:pt x="1162502" y="1162502"/>
                </a:lnTo>
                <a:lnTo>
                  <a:pt x="0" y="116250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alphaModFix amt="60000"/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649201" y="7369200"/>
            <a:ext cx="1083615" cy="1083615"/>
          </a:xfrm>
          <a:custGeom>
            <a:avLst/>
            <a:gdLst/>
            <a:ahLst/>
            <a:cxnLst/>
            <a:rect l="l" t="t" r="r" b="b"/>
            <a:pathLst>
              <a:path w="1083615" h="1083615">
                <a:moveTo>
                  <a:pt x="0" y="0"/>
                </a:moveTo>
                <a:lnTo>
                  <a:pt x="1083615" y="0"/>
                </a:lnTo>
                <a:lnTo>
                  <a:pt x="1083615" y="1083614"/>
                </a:lnTo>
                <a:lnTo>
                  <a:pt x="0" y="1083614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alphaModFix amt="60000"/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3034955" y="7329082"/>
            <a:ext cx="3355109" cy="1472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5"/>
              </a:lnSpc>
            </a:pPr>
            <a:r>
              <a:rPr lang="ca-ES" sz="2046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Elaboració de reglaments, normatives i procediments de treball relacionats amb els serveis que coordina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732816" y="1431953"/>
            <a:ext cx="7949724" cy="847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6720"/>
              </a:lnSpc>
              <a:spcBef>
                <a:spcPct val="0"/>
              </a:spcBef>
            </a:pPr>
            <a:r>
              <a:rPr lang="en-US" sz="5600" u="none">
                <a:solidFill>
                  <a:srgbClr val="0749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... i és responsable de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904563" y="3800827"/>
            <a:ext cx="3302027" cy="748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5"/>
              </a:lnSpc>
            </a:pPr>
            <a:r>
              <a:rPr lang="ca-ES" sz="2046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Dades estadístiques</a:t>
            </a:r>
            <a:br>
              <a:rPr lang="ca-ES" sz="2046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</a:br>
            <a:r>
              <a:rPr lang="ca-ES" sz="2046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 indicadors del CRAI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034955" y="5653845"/>
            <a:ext cx="3041244" cy="1110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5"/>
              </a:lnSpc>
            </a:pPr>
            <a:r>
              <a:rPr lang="ca-ES" sz="2046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Cooperació externa amb </a:t>
            </a:r>
            <a:r>
              <a:rPr lang="en-US" sz="2046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REBIUN, CSUC, AQU, COBDC, IDESCAT, etc.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54182" y="8584043"/>
            <a:ext cx="1413883" cy="1205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551"/>
              </a:lnSpc>
              <a:spcBef>
                <a:spcPct val="0"/>
              </a:spcBef>
            </a:pPr>
            <a:r>
              <a:rPr lang="en-US" sz="7959" b="1" u="none" strike="noStrike">
                <a:solidFill>
                  <a:srgbClr val="F9FCFE"/>
                </a:solidFill>
                <a:latin typeface="Heebo Bold"/>
                <a:ea typeface="Heebo Bold"/>
                <a:cs typeface="Heebo Bold"/>
                <a:sym typeface="Heebo Bold"/>
              </a:rPr>
              <a:t>04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559005" y="3728632"/>
            <a:ext cx="3280490" cy="1110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5"/>
              </a:lnSpc>
            </a:pPr>
            <a:r>
              <a:rPr lang="ca-ES" sz="2046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Gestió del treball per processos i la qualitat</a:t>
            </a:r>
            <a:br>
              <a:rPr lang="ca-ES" sz="2046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</a:br>
            <a:r>
              <a:rPr lang="ca-ES" sz="2046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al CRAI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572452" y="5800725"/>
            <a:ext cx="3106703" cy="748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5"/>
              </a:lnSpc>
            </a:pPr>
            <a:r>
              <a:rPr lang="ca-ES" sz="2046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Elaboració de la memòria del CRAI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792200" y="3695700"/>
            <a:ext cx="3847087" cy="1110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5"/>
              </a:lnSpc>
            </a:pPr>
            <a:r>
              <a:rPr lang="ca-ES" sz="2046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Creació i gestió de les enquestes de satisfacció</a:t>
            </a:r>
            <a:br>
              <a:rPr lang="ca-ES" sz="2046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</a:br>
            <a:r>
              <a:rPr lang="ca-ES" sz="2046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del CRAI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957273" y="5672544"/>
            <a:ext cx="3302027" cy="748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5"/>
              </a:lnSpc>
            </a:pPr>
            <a:r>
              <a:rPr lang="ca-ES" sz="2046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Recopilació de les dades</a:t>
            </a:r>
            <a:br>
              <a:rPr lang="ca-ES" sz="2046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</a:br>
            <a:r>
              <a:rPr lang="ca-ES" sz="2046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de QSA del CRAI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4071573" y="7538632"/>
            <a:ext cx="3302027" cy="1110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5"/>
              </a:lnSpc>
            </a:pPr>
            <a:r>
              <a:rPr lang="ca-ES" sz="2046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Manteniment de la intranet i del SharePoint </a:t>
            </a:r>
            <a:r>
              <a:rPr lang="en-US" sz="2046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del CRAI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404069" y="7488534"/>
            <a:ext cx="3435426" cy="1160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4"/>
              </a:lnSpc>
              <a:spcBef>
                <a:spcPct val="0"/>
              </a:spcBef>
            </a:pPr>
            <a:r>
              <a:rPr lang="ca-ES" sz="2049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Dades d’igualtat de gènere</a:t>
            </a:r>
          </a:p>
          <a:p>
            <a:pPr marL="0" lvl="0" indent="0" algn="ctr">
              <a:lnSpc>
                <a:spcPts val="3074"/>
              </a:lnSpc>
              <a:spcBef>
                <a:spcPct val="0"/>
              </a:spcBef>
            </a:pPr>
            <a:r>
              <a:rPr lang="ca-ES" sz="2049" b="1" spc="102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 prevenció de riscos d’assetjament dins el CRAI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866" b="-184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49547" y="600870"/>
            <a:ext cx="3511770" cy="1057921"/>
          </a:xfrm>
          <a:custGeom>
            <a:avLst/>
            <a:gdLst/>
            <a:ahLst/>
            <a:cxnLst/>
            <a:rect l="l" t="t" r="r" b="b"/>
            <a:pathLst>
              <a:path w="3511770" h="1057921">
                <a:moveTo>
                  <a:pt x="0" y="0"/>
                </a:moveTo>
                <a:lnTo>
                  <a:pt x="3511770" y="0"/>
                </a:lnTo>
                <a:lnTo>
                  <a:pt x="3511770" y="1057921"/>
                </a:lnTo>
                <a:lnTo>
                  <a:pt x="0" y="10579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224414" y="433140"/>
            <a:ext cx="4499066" cy="1393380"/>
          </a:xfrm>
          <a:custGeom>
            <a:avLst/>
            <a:gdLst/>
            <a:ahLst/>
            <a:cxnLst/>
            <a:rect l="l" t="t" r="r" b="b"/>
            <a:pathLst>
              <a:path w="4499066" h="1393380">
                <a:moveTo>
                  <a:pt x="0" y="0"/>
                </a:moveTo>
                <a:lnTo>
                  <a:pt x="4499066" y="0"/>
                </a:lnTo>
                <a:lnTo>
                  <a:pt x="4499066" y="1393381"/>
                </a:lnTo>
                <a:lnTo>
                  <a:pt x="0" y="13933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882" b="-388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28700" y="8504144"/>
            <a:ext cx="1697744" cy="594211"/>
          </a:xfrm>
          <a:custGeom>
            <a:avLst/>
            <a:gdLst/>
            <a:ahLst/>
            <a:cxnLst/>
            <a:rect l="l" t="t" r="r" b="b"/>
            <a:pathLst>
              <a:path w="1697744" h="594211">
                <a:moveTo>
                  <a:pt x="0" y="0"/>
                </a:moveTo>
                <a:lnTo>
                  <a:pt x="1697744" y="0"/>
                </a:lnTo>
                <a:lnTo>
                  <a:pt x="1697744" y="594211"/>
                </a:lnTo>
                <a:lnTo>
                  <a:pt x="0" y="5942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934399" y="7811811"/>
            <a:ext cx="4754180" cy="1286543"/>
          </a:xfrm>
          <a:custGeom>
            <a:avLst/>
            <a:gdLst/>
            <a:ahLst/>
            <a:cxnLst/>
            <a:rect l="l" t="t" r="r" b="b"/>
            <a:pathLst>
              <a:path w="4754180" h="1286543">
                <a:moveTo>
                  <a:pt x="0" y="0"/>
                </a:moveTo>
                <a:lnTo>
                  <a:pt x="4754180" y="0"/>
                </a:lnTo>
                <a:lnTo>
                  <a:pt x="4754180" y="1286544"/>
                </a:lnTo>
                <a:lnTo>
                  <a:pt x="0" y="12865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442418" y="7227020"/>
            <a:ext cx="2303066" cy="2210327"/>
          </a:xfrm>
          <a:custGeom>
            <a:avLst/>
            <a:gdLst/>
            <a:ahLst/>
            <a:cxnLst/>
            <a:rect l="l" t="t" r="r" b="b"/>
            <a:pathLst>
              <a:path w="2303066" h="2210327">
                <a:moveTo>
                  <a:pt x="0" y="0"/>
                </a:moveTo>
                <a:lnTo>
                  <a:pt x="2303066" y="0"/>
                </a:lnTo>
                <a:lnTo>
                  <a:pt x="2303066" y="2210327"/>
                </a:lnTo>
                <a:lnTo>
                  <a:pt x="0" y="22103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3485" t="-32981" r="-14141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6398896" y="4707255"/>
            <a:ext cx="5165862" cy="862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5600">
                <a:solidFill>
                  <a:srgbClr val="E7F2FD"/>
                </a:solidFill>
                <a:latin typeface="Heebo Bold"/>
                <a:ea typeface="Heebo Bold"/>
                <a:cs typeface="Heebo Bold"/>
                <a:sym typeface="Heebo Bold"/>
              </a:rPr>
              <a:t>Moltes gràcies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078981" y="8831655"/>
            <a:ext cx="6377800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F8F8F6"/>
                </a:solidFill>
                <a:latin typeface="Heebo Bold"/>
                <a:ea typeface="Heebo Bold"/>
                <a:cs typeface="Heebo Bold"/>
                <a:sym typeface="Heebo Bold"/>
              </a:rPr>
              <a:t>CRAI de la Universitat de Barcelona, curs 2024-2025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A5529F498FB14EAA74E2E5F5BC3D38" ma:contentTypeVersion="18" ma:contentTypeDescription="Crea un document nou" ma:contentTypeScope="" ma:versionID="ef88bee1d9460a97b5b44eefbaf02d9c">
  <xsd:schema xmlns:xsd="http://www.w3.org/2001/XMLSchema" xmlns:xs="http://www.w3.org/2001/XMLSchema" xmlns:p="http://schemas.microsoft.com/office/2006/metadata/properties" xmlns:ns2="02438a32-e18b-4eac-be57-1917724db1f8" xmlns:ns3="ddb21e13-8baf-4c06-a40a-5204f637839d" targetNamespace="http://schemas.microsoft.com/office/2006/metadata/properties" ma:root="true" ma:fieldsID="3a816ca0eb9921783363f1a9ae4d6f58" ns2:_="" ns3:_="">
    <xsd:import namespace="02438a32-e18b-4eac-be57-1917724db1f8"/>
    <xsd:import namespace="ddb21e13-8baf-4c06-a40a-5204f637839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2:TaxCatchAll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438a32-e18b-4eac-be57-1917724db1f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t amb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'ha compartit amb detal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8ab6d60-f751-4e9b-bd7b-cce21d042906}" ma:internalName="TaxCatchAll" ma:showField="CatchAllData" ma:web="02438a32-e18b-4eac-be57-1917724db1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b21e13-8baf-4c06-a40a-5204f63783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Etiquetes de la imatge" ma:readOnly="false" ma:fieldId="{5cf76f15-5ced-4ddc-b409-7134ff3c332f}" ma:taxonomyMulti="true" ma:sspId="87c5a2b0-51b2-40d4-af1d-8383668458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438a32-e18b-4eac-be57-1917724db1f8" xsi:nil="true"/>
    <lcf76f155ced4ddcb4097134ff3c332f xmlns="ddb21e13-8baf-4c06-a40a-5204f637839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E074122-DCBA-4A2F-9FA3-3C2BA628D8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438a32-e18b-4eac-be57-1917724db1f8"/>
    <ds:schemaRef ds:uri="ddb21e13-8baf-4c06-a40a-5204f637839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EBC957-5949-4B4A-B774-880B96C0209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1CA6957-A471-499F-9072-69641864ADB1}">
  <ds:schemaRefs>
    <ds:schemaRef ds:uri="http://purl.org/dc/dcmitype/"/>
    <ds:schemaRef ds:uri="http://purl.org/dc/terms/"/>
    <ds:schemaRef ds:uri="http://schemas.microsoft.com/office/2006/metadata/properties"/>
    <ds:schemaRef ds:uri="http://purl.org/dc/elements/1.1/"/>
    <ds:schemaRef ds:uri="02438a32-e18b-4eac-be57-1917724db1f8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ddb21e13-8baf-4c06-a40a-5204f637839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260</Words>
  <Application>Microsoft Office PowerPoint</Application>
  <PresentationFormat>Personalitzat</PresentationFormat>
  <Paragraphs>38</Paragraphs>
  <Slides>6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6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6</vt:i4>
      </vt:variant>
    </vt:vector>
  </HeadingPairs>
  <TitlesOfParts>
    <vt:vector size="13" baseType="lpstr">
      <vt:lpstr>Heebo Bold</vt:lpstr>
      <vt:lpstr>Calibri</vt:lpstr>
      <vt:lpstr>Arial</vt:lpstr>
      <vt:lpstr>League Spartan</vt:lpstr>
      <vt:lpstr>Calibri (MS)</vt:lpstr>
      <vt:lpstr>Calibri (MS) Bold</vt:lpstr>
      <vt:lpstr>Office Theme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Unitat de Serveis a Usuaris del CRAI. Curs 2024-25</dc:title>
  <dc:creator>Unitat de Serveis a Usuaris del CRAI</dc:creator>
  <cp:keywords>CRAI, unitat, serveis a usuaris, formació d'usuaris, Universitat de Barcelona</cp:keywords>
  <cp:lastModifiedBy>Laia Bonet Bagant</cp:lastModifiedBy>
  <cp:revision>4</cp:revision>
  <dcterms:created xsi:type="dcterms:W3CDTF">2006-08-16T00:00:00Z</dcterms:created>
  <dcterms:modified xsi:type="dcterms:W3CDTF">2024-09-30T09:43:49Z</dcterms:modified>
  <dc:identifier>DAEV08SsKg0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0x010100EDA5529F498FB14EAA74E2E5F5BC3D38</vt:lpwstr>
  </property>
</Properties>
</file>