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2"/>
  </p:notesMasterIdLst>
  <p:sldIdLst>
    <p:sldId id="277" r:id="rId2"/>
    <p:sldId id="315" r:id="rId3"/>
    <p:sldId id="316" r:id="rId4"/>
    <p:sldId id="317" r:id="rId5"/>
    <p:sldId id="318" r:id="rId6"/>
    <p:sldId id="283" r:id="rId7"/>
    <p:sldId id="284" r:id="rId8"/>
    <p:sldId id="319" r:id="rId9"/>
    <p:sldId id="320" r:id="rId10"/>
    <p:sldId id="321" r:id="rId11"/>
    <p:sldId id="322" r:id="rId12"/>
    <p:sldId id="323" r:id="rId13"/>
    <p:sldId id="289" r:id="rId14"/>
    <p:sldId id="290" r:id="rId15"/>
    <p:sldId id="292" r:id="rId16"/>
    <p:sldId id="325" r:id="rId17"/>
    <p:sldId id="327" r:id="rId18"/>
    <p:sldId id="328" r:id="rId19"/>
    <p:sldId id="329" r:id="rId20"/>
    <p:sldId id="276" r:id="rId2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eia Casas Escribano" initials="MCE" lastIdx="3" clrIdx="0">
    <p:extLst>
      <p:ext uri="{19B8F6BF-5375-455C-9EA6-DF929625EA0E}">
        <p15:presenceInfo xmlns:p15="http://schemas.microsoft.com/office/powerpoint/2012/main" userId="S-1-5-21-2417710379-2167436481-1749082152-39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317ABE"/>
    <a:srgbClr val="F7C053"/>
    <a:srgbClr val="C00000"/>
    <a:srgbClr val="FDCB81"/>
    <a:srgbClr val="FECC83"/>
    <a:srgbClr val="EDBC77"/>
    <a:srgbClr val="FCCA81"/>
    <a:srgbClr val="FDFDFD"/>
    <a:srgbClr val="327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28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3932F7-8023-4E1F-8EF1-8B485A611CD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0936D3C-DE10-4FDD-B25B-F6D77E3CFBCC}">
      <dgm:prSet phldrT="[Texto]" custT="1"/>
      <dgm:spPr/>
      <dgm:t>
        <a:bodyPr/>
        <a:lstStyle/>
        <a:p>
          <a:r>
            <a:rPr lang="ca-ES" sz="2200" dirty="0" smtClean="0">
              <a:latin typeface="Articulate Narrow" panose="02000506040000020004" pitchFamily="2" charset="0"/>
            </a:rPr>
            <a:t>1. Des de la pàgina principal del curs, cal clicar a </a:t>
          </a:r>
          <a:r>
            <a:rPr lang="ca-ES" sz="2200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Activa edició.</a:t>
          </a:r>
          <a:endParaRPr lang="es-ES" sz="2200" i="0" dirty="0">
            <a:solidFill>
              <a:schemeClr val="tx1"/>
            </a:solidFill>
            <a:latin typeface="Articulate Narrow" panose="02000506040000020004" pitchFamily="2" charset="0"/>
          </a:endParaRPr>
        </a:p>
      </dgm:t>
    </dgm:pt>
    <dgm:pt modelId="{BA5DEC03-0F3F-4E58-AF06-AAA539BB7EDF}" type="parTrans" cxnId="{F6E18390-CA82-458C-9729-F937BAB51E2D}">
      <dgm:prSet/>
      <dgm:spPr/>
      <dgm:t>
        <a:bodyPr/>
        <a:lstStyle/>
        <a:p>
          <a:endParaRPr lang="es-ES"/>
        </a:p>
      </dgm:t>
    </dgm:pt>
    <dgm:pt modelId="{D7836EFF-5D54-4ABA-B6F1-DE850FF6AE45}" type="sibTrans" cxnId="{F6E18390-CA82-458C-9729-F937BAB51E2D}">
      <dgm:prSet/>
      <dgm:spPr/>
      <dgm:t>
        <a:bodyPr/>
        <a:lstStyle/>
        <a:p>
          <a:endParaRPr lang="es-ES"/>
        </a:p>
      </dgm:t>
    </dgm:pt>
    <dgm:pt modelId="{BC456E99-E4CC-45DA-8BAD-2BF1D7A0DC7E}">
      <dgm:prSet phldrT="[Texto]"/>
      <dgm:spPr/>
      <dgm:t>
        <a:bodyPr/>
        <a:lstStyle/>
        <a:p>
          <a:pPr algn="l"/>
          <a:r>
            <a:rPr lang="ca-ES" dirty="0" smtClean="0">
              <a:latin typeface="Articulate Narrow" panose="02000506040000020004" pitchFamily="2" charset="0"/>
            </a:rPr>
            <a:t>2. En el tema en què es vulgui afegir la retroacció, es clica a </a:t>
          </a:r>
          <a:r>
            <a:rPr lang="ca-ES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 una activitat o un recurs</a:t>
          </a:r>
          <a:r>
            <a:rPr lang="ca-ES" i="0" dirty="0" smtClean="0">
              <a:solidFill>
                <a:srgbClr val="317ABE"/>
              </a:solidFill>
              <a:latin typeface="Articulate Narrow" panose="02000506040000020004" pitchFamily="2" charset="0"/>
            </a:rPr>
            <a:t> </a:t>
          </a:r>
          <a:r>
            <a:rPr lang="ca-ES" dirty="0" smtClean="0">
              <a:latin typeface="Articulate Narrow" panose="02000506040000020004" pitchFamily="2" charset="0"/>
            </a:rPr>
            <a:t>i se selecciona </a:t>
          </a:r>
          <a:r>
            <a:rPr lang="ca-ES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Retroacció.</a:t>
          </a:r>
          <a:endParaRPr lang="es-ES" i="0" dirty="0">
            <a:solidFill>
              <a:schemeClr val="tx1"/>
            </a:solidFill>
            <a:latin typeface="Articulate Narrow" panose="02000506040000020004" pitchFamily="2" charset="0"/>
          </a:endParaRPr>
        </a:p>
      </dgm:t>
    </dgm:pt>
    <dgm:pt modelId="{F593ACFC-C757-4774-B241-ADDFCDC74357}" type="parTrans" cxnId="{9EFA4D77-61D4-4BBB-A23E-45AEF0020840}">
      <dgm:prSet/>
      <dgm:spPr/>
      <dgm:t>
        <a:bodyPr/>
        <a:lstStyle/>
        <a:p>
          <a:endParaRPr lang="es-ES"/>
        </a:p>
      </dgm:t>
    </dgm:pt>
    <dgm:pt modelId="{A7FE3707-1266-4B9C-AD99-8E48E855ECFE}" type="sibTrans" cxnId="{9EFA4D77-61D4-4BBB-A23E-45AEF0020840}">
      <dgm:prSet/>
      <dgm:spPr/>
      <dgm:t>
        <a:bodyPr/>
        <a:lstStyle/>
        <a:p>
          <a:endParaRPr lang="es-ES"/>
        </a:p>
      </dgm:t>
    </dgm:pt>
    <dgm:pt modelId="{672B1C4B-E077-48EF-9025-239B800D7737}">
      <dgm:prSet phldrT="[Texto]"/>
      <dgm:spPr/>
      <dgm:t>
        <a:bodyPr/>
        <a:lstStyle/>
        <a:p>
          <a:r>
            <a:rPr lang="ca-ES" dirty="0" smtClean="0">
              <a:latin typeface="Articulate Narrow" panose="02000506040000020004" pitchFamily="2" charset="0"/>
            </a:rPr>
            <a:t>3. Es clica a </a:t>
          </a:r>
          <a:r>
            <a:rPr lang="ca-ES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</a:t>
          </a:r>
          <a:endParaRPr lang="es-ES" i="0" dirty="0">
            <a:solidFill>
              <a:schemeClr val="tx1"/>
            </a:solidFill>
            <a:latin typeface="Articulate Narrow" panose="02000506040000020004" pitchFamily="2" charset="0"/>
          </a:endParaRPr>
        </a:p>
      </dgm:t>
    </dgm:pt>
    <dgm:pt modelId="{8F5A37DC-4943-400F-A9DC-8319FEFD6414}" type="parTrans" cxnId="{8FB95A95-7B58-4CEA-AA32-60688B3DCDFA}">
      <dgm:prSet/>
      <dgm:spPr/>
      <dgm:t>
        <a:bodyPr/>
        <a:lstStyle/>
        <a:p>
          <a:endParaRPr lang="es-ES"/>
        </a:p>
      </dgm:t>
    </dgm:pt>
    <dgm:pt modelId="{8560C77B-9299-484A-9AE1-D88404F9FD68}" type="sibTrans" cxnId="{8FB95A95-7B58-4CEA-AA32-60688B3DCDFA}">
      <dgm:prSet/>
      <dgm:spPr/>
      <dgm:t>
        <a:bodyPr/>
        <a:lstStyle/>
        <a:p>
          <a:endParaRPr lang="es-ES"/>
        </a:p>
      </dgm:t>
    </dgm:pt>
    <dgm:pt modelId="{C7A54465-4B13-435A-8814-71B645C790FA}" type="pres">
      <dgm:prSet presAssocID="{5D3932F7-8023-4E1F-8EF1-8B485A611CD4}" presName="CompostProcess" presStyleCnt="0">
        <dgm:presLayoutVars>
          <dgm:dir/>
          <dgm:resizeHandles val="exact"/>
        </dgm:presLayoutVars>
      </dgm:prSet>
      <dgm:spPr/>
    </dgm:pt>
    <dgm:pt modelId="{2E27FE2B-5DBD-4B0E-9559-15417BA49E44}" type="pres">
      <dgm:prSet presAssocID="{5D3932F7-8023-4E1F-8EF1-8B485A611CD4}" presName="arrow" presStyleLbl="bgShp" presStyleIdx="0" presStyleCn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es-ES"/>
        </a:p>
      </dgm:t>
    </dgm:pt>
    <dgm:pt modelId="{1EAC1EB2-3487-4871-B37D-7A11B8739795}" type="pres">
      <dgm:prSet presAssocID="{5D3932F7-8023-4E1F-8EF1-8B485A611CD4}" presName="linearProcess" presStyleCnt="0"/>
      <dgm:spPr/>
    </dgm:pt>
    <dgm:pt modelId="{DA006B36-4273-44AB-89AA-6E23B358C1ED}" type="pres">
      <dgm:prSet presAssocID="{20936D3C-DE10-4FDD-B25B-F6D77E3CFBC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B0CD5F-CCD1-46AD-8CA8-9230BB27962C}" type="pres">
      <dgm:prSet presAssocID="{D7836EFF-5D54-4ABA-B6F1-DE850FF6AE45}" presName="sibTrans" presStyleCnt="0"/>
      <dgm:spPr/>
    </dgm:pt>
    <dgm:pt modelId="{AEB6B98A-8B22-44C4-8718-8E9488E3D156}" type="pres">
      <dgm:prSet presAssocID="{BC456E99-E4CC-45DA-8BAD-2BF1D7A0DC7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FF4032-9994-4A5C-9207-19DF8C7D7A82}" type="pres">
      <dgm:prSet presAssocID="{A7FE3707-1266-4B9C-AD99-8E48E855ECFE}" presName="sibTrans" presStyleCnt="0"/>
      <dgm:spPr/>
    </dgm:pt>
    <dgm:pt modelId="{CDA69AB2-936B-431B-AFC6-732C6E0EA024}" type="pres">
      <dgm:prSet presAssocID="{672B1C4B-E077-48EF-9025-239B800D773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6E18390-CA82-458C-9729-F937BAB51E2D}" srcId="{5D3932F7-8023-4E1F-8EF1-8B485A611CD4}" destId="{20936D3C-DE10-4FDD-B25B-F6D77E3CFBCC}" srcOrd="0" destOrd="0" parTransId="{BA5DEC03-0F3F-4E58-AF06-AAA539BB7EDF}" sibTransId="{D7836EFF-5D54-4ABA-B6F1-DE850FF6AE45}"/>
    <dgm:cxn modelId="{9EFA4D77-61D4-4BBB-A23E-45AEF0020840}" srcId="{5D3932F7-8023-4E1F-8EF1-8B485A611CD4}" destId="{BC456E99-E4CC-45DA-8BAD-2BF1D7A0DC7E}" srcOrd="1" destOrd="0" parTransId="{F593ACFC-C757-4774-B241-ADDFCDC74357}" sibTransId="{A7FE3707-1266-4B9C-AD99-8E48E855ECFE}"/>
    <dgm:cxn modelId="{BB27997A-B369-4BB4-9048-DC16DEEDE48C}" type="presOf" srcId="{672B1C4B-E077-48EF-9025-239B800D7737}" destId="{CDA69AB2-936B-431B-AFC6-732C6E0EA024}" srcOrd="0" destOrd="0" presId="urn:microsoft.com/office/officeart/2005/8/layout/hProcess9"/>
    <dgm:cxn modelId="{340E5D4A-0D32-4C21-8D44-A9159EF45C86}" type="presOf" srcId="{BC456E99-E4CC-45DA-8BAD-2BF1D7A0DC7E}" destId="{AEB6B98A-8B22-44C4-8718-8E9488E3D156}" srcOrd="0" destOrd="0" presId="urn:microsoft.com/office/officeart/2005/8/layout/hProcess9"/>
    <dgm:cxn modelId="{87CCDB44-2CF9-40C8-AC61-5A22FC31C762}" type="presOf" srcId="{5D3932F7-8023-4E1F-8EF1-8B485A611CD4}" destId="{C7A54465-4B13-435A-8814-71B645C790FA}" srcOrd="0" destOrd="0" presId="urn:microsoft.com/office/officeart/2005/8/layout/hProcess9"/>
    <dgm:cxn modelId="{8FB95A95-7B58-4CEA-AA32-60688B3DCDFA}" srcId="{5D3932F7-8023-4E1F-8EF1-8B485A611CD4}" destId="{672B1C4B-E077-48EF-9025-239B800D7737}" srcOrd="2" destOrd="0" parTransId="{8F5A37DC-4943-400F-A9DC-8319FEFD6414}" sibTransId="{8560C77B-9299-484A-9AE1-D88404F9FD68}"/>
    <dgm:cxn modelId="{B8FFA5FA-DFA7-46F9-B65B-8F02ADB77FD1}" type="presOf" srcId="{20936D3C-DE10-4FDD-B25B-F6D77E3CFBCC}" destId="{DA006B36-4273-44AB-89AA-6E23B358C1ED}" srcOrd="0" destOrd="0" presId="urn:microsoft.com/office/officeart/2005/8/layout/hProcess9"/>
    <dgm:cxn modelId="{EA445737-6E78-4C17-A425-E4CCDCE9AA40}" type="presParOf" srcId="{C7A54465-4B13-435A-8814-71B645C790FA}" destId="{2E27FE2B-5DBD-4B0E-9559-15417BA49E44}" srcOrd="0" destOrd="0" presId="urn:microsoft.com/office/officeart/2005/8/layout/hProcess9"/>
    <dgm:cxn modelId="{C4856510-8C8C-4B15-9D8C-333799C1FE69}" type="presParOf" srcId="{C7A54465-4B13-435A-8814-71B645C790FA}" destId="{1EAC1EB2-3487-4871-B37D-7A11B8739795}" srcOrd="1" destOrd="0" presId="urn:microsoft.com/office/officeart/2005/8/layout/hProcess9"/>
    <dgm:cxn modelId="{A2054CF0-2C3C-4AAE-B002-475EC1ACFB5E}" type="presParOf" srcId="{1EAC1EB2-3487-4871-B37D-7A11B8739795}" destId="{DA006B36-4273-44AB-89AA-6E23B358C1ED}" srcOrd="0" destOrd="0" presId="urn:microsoft.com/office/officeart/2005/8/layout/hProcess9"/>
    <dgm:cxn modelId="{D99F6000-DAFF-4966-A540-F404EE2CB254}" type="presParOf" srcId="{1EAC1EB2-3487-4871-B37D-7A11B8739795}" destId="{1CB0CD5F-CCD1-46AD-8CA8-9230BB27962C}" srcOrd="1" destOrd="0" presId="urn:microsoft.com/office/officeart/2005/8/layout/hProcess9"/>
    <dgm:cxn modelId="{E2C6EC9B-B75E-402F-837F-6BBA1BF33029}" type="presParOf" srcId="{1EAC1EB2-3487-4871-B37D-7A11B8739795}" destId="{AEB6B98A-8B22-44C4-8718-8E9488E3D156}" srcOrd="2" destOrd="0" presId="urn:microsoft.com/office/officeart/2005/8/layout/hProcess9"/>
    <dgm:cxn modelId="{B4E2ADE6-BD30-4A3F-B692-01CB2C1F2E7C}" type="presParOf" srcId="{1EAC1EB2-3487-4871-B37D-7A11B8739795}" destId="{10FF4032-9994-4A5C-9207-19DF8C7D7A82}" srcOrd="3" destOrd="0" presId="urn:microsoft.com/office/officeart/2005/8/layout/hProcess9"/>
    <dgm:cxn modelId="{95A3B90A-E081-4F70-B111-1ABA170CDD6F}" type="presParOf" srcId="{1EAC1EB2-3487-4871-B37D-7A11B8739795}" destId="{CDA69AB2-936B-431B-AFC6-732C6E0EA02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176E4B-7A67-42CF-A5D3-D51E3069963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887F170-D025-4F28-816C-E672845B2E5D}">
      <dgm:prSet phldrT="[Texto]" custT="1"/>
      <dgm:spPr/>
      <dgm:t>
        <a:bodyPr/>
        <a:lstStyle/>
        <a:p>
          <a:pPr algn="l"/>
          <a:r>
            <a:rPr lang="ca-ES" sz="2400" dirty="0" smtClean="0">
              <a:latin typeface="Articulate Narrow" panose="02000506040000020004" pitchFamily="2" charset="0"/>
            </a:rPr>
            <a:t>5. Per acabar, es clica a </a:t>
          </a:r>
          <a:r>
            <a:rPr lang="ca-ES" sz="2400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Desa els canvis i torna al curs.</a:t>
          </a:r>
          <a:endParaRPr lang="es-ES" sz="2400" i="0" dirty="0">
            <a:solidFill>
              <a:schemeClr val="tx1"/>
            </a:solidFill>
            <a:latin typeface="Articulate Narrow" panose="02000506040000020004" pitchFamily="2" charset="0"/>
          </a:endParaRPr>
        </a:p>
      </dgm:t>
    </dgm:pt>
    <dgm:pt modelId="{37D7B223-D66F-4271-A9AE-2ADCA4C7B728}" type="parTrans" cxnId="{2A12B76B-56BC-4E30-91EA-97B58544AA20}">
      <dgm:prSet/>
      <dgm:spPr/>
      <dgm:t>
        <a:bodyPr/>
        <a:lstStyle/>
        <a:p>
          <a:endParaRPr lang="es-ES"/>
        </a:p>
      </dgm:t>
    </dgm:pt>
    <dgm:pt modelId="{1D7391DF-D74F-449E-95B6-CFB7D214B84E}" type="sibTrans" cxnId="{2A12B76B-56BC-4E30-91EA-97B58544AA20}">
      <dgm:prSet/>
      <dgm:spPr/>
      <dgm:t>
        <a:bodyPr/>
        <a:lstStyle/>
        <a:p>
          <a:endParaRPr lang="es-ES"/>
        </a:p>
      </dgm:t>
    </dgm:pt>
    <dgm:pt modelId="{C8C77E83-D3C3-47FD-BFC0-EC878368A48F}" type="pres">
      <dgm:prSet presAssocID="{40176E4B-7A67-42CF-A5D3-D51E30699638}" presName="CompostProcess" presStyleCnt="0">
        <dgm:presLayoutVars>
          <dgm:dir/>
          <dgm:resizeHandles val="exact"/>
        </dgm:presLayoutVars>
      </dgm:prSet>
      <dgm:spPr/>
    </dgm:pt>
    <dgm:pt modelId="{D27EE926-CCBC-45D6-88A9-1F33CC477460}" type="pres">
      <dgm:prSet presAssocID="{40176E4B-7A67-42CF-A5D3-D51E30699638}" presName="arrow" presStyleLbl="bgShp" presStyleIdx="0" presStyleCnt="1" custLinFactNeighborX="1678"/>
      <dgm:spPr>
        <a:solidFill>
          <a:schemeClr val="bg2">
            <a:lumMod val="90000"/>
          </a:schemeClr>
        </a:solidFill>
      </dgm:spPr>
    </dgm:pt>
    <dgm:pt modelId="{C261CB95-84D6-4274-919C-668110E8C068}" type="pres">
      <dgm:prSet presAssocID="{40176E4B-7A67-42CF-A5D3-D51E30699638}" presName="linearProcess" presStyleCnt="0"/>
      <dgm:spPr/>
    </dgm:pt>
    <dgm:pt modelId="{9F7436F5-A130-406A-97DD-E0D3947A7C58}" type="pres">
      <dgm:prSet presAssocID="{F887F170-D025-4F28-816C-E672845B2E5D}" presName="textNode" presStyleLbl="node1" presStyleIdx="0" presStyleCnt="1" custScaleX="12429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A12B76B-56BC-4E30-91EA-97B58544AA20}" srcId="{40176E4B-7A67-42CF-A5D3-D51E30699638}" destId="{F887F170-D025-4F28-816C-E672845B2E5D}" srcOrd="0" destOrd="0" parTransId="{37D7B223-D66F-4271-A9AE-2ADCA4C7B728}" sibTransId="{1D7391DF-D74F-449E-95B6-CFB7D214B84E}"/>
    <dgm:cxn modelId="{0C803B63-E7CD-4D29-8E9D-E282D5B3B562}" type="presOf" srcId="{F887F170-D025-4F28-816C-E672845B2E5D}" destId="{9F7436F5-A130-406A-97DD-E0D3947A7C58}" srcOrd="0" destOrd="0" presId="urn:microsoft.com/office/officeart/2005/8/layout/hProcess9"/>
    <dgm:cxn modelId="{C332E496-6EF6-45E3-BDB7-3489E8596370}" type="presOf" srcId="{40176E4B-7A67-42CF-A5D3-D51E30699638}" destId="{C8C77E83-D3C3-47FD-BFC0-EC878368A48F}" srcOrd="0" destOrd="0" presId="urn:microsoft.com/office/officeart/2005/8/layout/hProcess9"/>
    <dgm:cxn modelId="{A8D8CFF3-3DED-4DE1-B5AA-7E98CAFDE4B8}" type="presParOf" srcId="{C8C77E83-D3C3-47FD-BFC0-EC878368A48F}" destId="{D27EE926-CCBC-45D6-88A9-1F33CC477460}" srcOrd="0" destOrd="0" presId="urn:microsoft.com/office/officeart/2005/8/layout/hProcess9"/>
    <dgm:cxn modelId="{0C5C5C79-85F5-4582-8962-8E730D68D39F}" type="presParOf" srcId="{C8C77E83-D3C3-47FD-BFC0-EC878368A48F}" destId="{C261CB95-84D6-4274-919C-668110E8C068}" srcOrd="1" destOrd="0" presId="urn:microsoft.com/office/officeart/2005/8/layout/hProcess9"/>
    <dgm:cxn modelId="{FB198308-8F02-4C8C-9B92-FCE765FD4A90}" type="presParOf" srcId="{C261CB95-84D6-4274-919C-668110E8C068}" destId="{9F7436F5-A130-406A-97DD-E0D3947A7C5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176E4B-7A67-42CF-A5D3-D51E3069963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887F170-D025-4F28-816C-E672845B2E5D}">
      <dgm:prSet phldrT="[Texto]" custT="1"/>
      <dgm:spPr/>
      <dgm:t>
        <a:bodyPr/>
        <a:lstStyle/>
        <a:p>
          <a:pPr algn="l"/>
          <a:r>
            <a:rPr lang="ca-ES" sz="2400" dirty="0" smtClean="0">
              <a:solidFill>
                <a:schemeClr val="bg1"/>
              </a:solidFill>
              <a:latin typeface="Articulate Narrow" panose="02000506040000020004" pitchFamily="2" charset="0"/>
            </a:rPr>
            <a:t>6. Per començar a crear preguntes, s’ha de clicar a la pestanya </a:t>
          </a:r>
          <a:r>
            <a:rPr lang="ca-ES" sz="2400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Edita les preguntes</a:t>
          </a:r>
          <a:r>
            <a:rPr lang="ca-ES" sz="2400" dirty="0" smtClean="0">
              <a:solidFill>
                <a:schemeClr val="bg1"/>
              </a:solidFill>
              <a:latin typeface="Articulate Narrow" panose="02000506040000020004" pitchFamily="2" charset="0"/>
            </a:rPr>
            <a:t>, i a continuació al menú desplegable </a:t>
          </a:r>
          <a:r>
            <a:rPr lang="ca-ES" sz="2400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 una pregunta a l’activitat</a:t>
          </a:r>
          <a:r>
            <a:rPr lang="ca-ES" sz="2400" dirty="0" smtClean="0">
              <a:solidFill>
                <a:schemeClr val="bg1"/>
              </a:solidFill>
              <a:latin typeface="Articulate Narrow" panose="02000506040000020004" pitchFamily="2" charset="0"/>
            </a:rPr>
            <a:t>, en què s’ha de triar el tipus de pregunta que es vol crear. Un cop creades, les preguntes es poden ordenar. Les diferents opcions que figuren al desplegable </a:t>
          </a:r>
          <a:r>
            <a:rPr lang="ca-ES" sz="2400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 una pregunta a l’activitat </a:t>
          </a:r>
          <a:r>
            <a:rPr lang="ca-ES" sz="2400" dirty="0" smtClean="0">
              <a:solidFill>
                <a:schemeClr val="bg1"/>
              </a:solidFill>
              <a:latin typeface="Articulate Narrow" panose="02000506040000020004" pitchFamily="2" charset="0"/>
            </a:rPr>
            <a:t>són les següents:</a:t>
          </a:r>
          <a:endParaRPr lang="es-ES" sz="2400" dirty="0">
            <a:solidFill>
              <a:schemeClr val="bg1"/>
            </a:solidFill>
            <a:latin typeface="Articulate Narrow" panose="02000506040000020004" pitchFamily="2" charset="0"/>
          </a:endParaRPr>
        </a:p>
      </dgm:t>
    </dgm:pt>
    <dgm:pt modelId="{37D7B223-D66F-4271-A9AE-2ADCA4C7B728}" type="parTrans" cxnId="{2A12B76B-56BC-4E30-91EA-97B58544AA20}">
      <dgm:prSet/>
      <dgm:spPr/>
      <dgm:t>
        <a:bodyPr/>
        <a:lstStyle/>
        <a:p>
          <a:endParaRPr lang="es-ES"/>
        </a:p>
      </dgm:t>
    </dgm:pt>
    <dgm:pt modelId="{1D7391DF-D74F-449E-95B6-CFB7D214B84E}" type="sibTrans" cxnId="{2A12B76B-56BC-4E30-91EA-97B58544AA20}">
      <dgm:prSet/>
      <dgm:spPr/>
      <dgm:t>
        <a:bodyPr/>
        <a:lstStyle/>
        <a:p>
          <a:endParaRPr lang="es-ES"/>
        </a:p>
      </dgm:t>
    </dgm:pt>
    <dgm:pt modelId="{C8C77E83-D3C3-47FD-BFC0-EC878368A48F}" type="pres">
      <dgm:prSet presAssocID="{40176E4B-7A67-42CF-A5D3-D51E30699638}" presName="CompostProcess" presStyleCnt="0">
        <dgm:presLayoutVars>
          <dgm:dir/>
          <dgm:resizeHandles val="exact"/>
        </dgm:presLayoutVars>
      </dgm:prSet>
      <dgm:spPr/>
    </dgm:pt>
    <dgm:pt modelId="{D27EE926-CCBC-45D6-88A9-1F33CC477460}" type="pres">
      <dgm:prSet presAssocID="{40176E4B-7A67-42CF-A5D3-D51E30699638}" presName="arrow" presStyleLbl="bgShp" presStyleIdx="0" presStyleCnt="1" custLinFactNeighborX="1678"/>
      <dgm:spPr>
        <a:solidFill>
          <a:schemeClr val="bg2">
            <a:lumMod val="90000"/>
          </a:schemeClr>
        </a:solidFill>
      </dgm:spPr>
    </dgm:pt>
    <dgm:pt modelId="{C261CB95-84D6-4274-919C-668110E8C068}" type="pres">
      <dgm:prSet presAssocID="{40176E4B-7A67-42CF-A5D3-D51E30699638}" presName="linearProcess" presStyleCnt="0"/>
      <dgm:spPr/>
    </dgm:pt>
    <dgm:pt modelId="{9F7436F5-A130-406A-97DD-E0D3947A7C58}" type="pres">
      <dgm:prSet presAssocID="{F887F170-D025-4F28-816C-E672845B2E5D}" presName="textNode" presStyleLbl="node1" presStyleIdx="0" presStyleCnt="1" custScaleX="12429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A12B76B-56BC-4E30-91EA-97B58544AA20}" srcId="{40176E4B-7A67-42CF-A5D3-D51E30699638}" destId="{F887F170-D025-4F28-816C-E672845B2E5D}" srcOrd="0" destOrd="0" parTransId="{37D7B223-D66F-4271-A9AE-2ADCA4C7B728}" sibTransId="{1D7391DF-D74F-449E-95B6-CFB7D214B84E}"/>
    <dgm:cxn modelId="{0C803B63-E7CD-4D29-8E9D-E282D5B3B562}" type="presOf" srcId="{F887F170-D025-4F28-816C-E672845B2E5D}" destId="{9F7436F5-A130-406A-97DD-E0D3947A7C58}" srcOrd="0" destOrd="0" presId="urn:microsoft.com/office/officeart/2005/8/layout/hProcess9"/>
    <dgm:cxn modelId="{C332E496-6EF6-45E3-BDB7-3489E8596370}" type="presOf" srcId="{40176E4B-7A67-42CF-A5D3-D51E30699638}" destId="{C8C77E83-D3C3-47FD-BFC0-EC878368A48F}" srcOrd="0" destOrd="0" presId="urn:microsoft.com/office/officeart/2005/8/layout/hProcess9"/>
    <dgm:cxn modelId="{A8D8CFF3-3DED-4DE1-B5AA-7E98CAFDE4B8}" type="presParOf" srcId="{C8C77E83-D3C3-47FD-BFC0-EC878368A48F}" destId="{D27EE926-CCBC-45D6-88A9-1F33CC477460}" srcOrd="0" destOrd="0" presId="urn:microsoft.com/office/officeart/2005/8/layout/hProcess9"/>
    <dgm:cxn modelId="{0C5C5C79-85F5-4582-8962-8E730D68D39F}" type="presParOf" srcId="{C8C77E83-D3C3-47FD-BFC0-EC878368A48F}" destId="{C261CB95-84D6-4274-919C-668110E8C068}" srcOrd="1" destOrd="0" presId="urn:microsoft.com/office/officeart/2005/8/layout/hProcess9"/>
    <dgm:cxn modelId="{FB198308-8F02-4C8C-9B92-FCE765FD4A90}" type="presParOf" srcId="{C261CB95-84D6-4274-919C-668110E8C068}" destId="{9F7436F5-A130-406A-97DD-E0D3947A7C5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7FE2B-5DBD-4B0E-9559-15417BA49E44}">
      <dsp:nvSpPr>
        <dsp:cNvPr id="0" name=""/>
        <dsp:cNvSpPr/>
      </dsp:nvSpPr>
      <dsp:spPr>
        <a:xfrm>
          <a:off x="609599" y="0"/>
          <a:ext cx="6908800" cy="5418667"/>
        </a:xfrm>
        <a:prstGeom prst="rightArrow">
          <a:avLst/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06B36-4273-44AB-89AA-6E23B358C1ED}">
      <dsp:nvSpPr>
        <dsp:cNvPr id="0" name=""/>
        <dsp:cNvSpPr/>
      </dsp:nvSpPr>
      <dsp:spPr>
        <a:xfrm>
          <a:off x="8731" y="1625600"/>
          <a:ext cx="2616200" cy="216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200" kern="1200" dirty="0" smtClean="0">
              <a:latin typeface="Articulate Narrow" panose="02000506040000020004" pitchFamily="2" charset="0"/>
            </a:rPr>
            <a:t>1. Des de la pàgina principal del curs, cal clicar a </a:t>
          </a:r>
          <a:r>
            <a:rPr lang="ca-ES" sz="22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Activa edició.</a:t>
          </a:r>
          <a:endParaRPr lang="es-ES" sz="2200" i="0" kern="1200" dirty="0">
            <a:solidFill>
              <a:schemeClr val="tx1"/>
            </a:solidFill>
            <a:latin typeface="Articulate Narrow" panose="02000506040000020004" pitchFamily="2" charset="0"/>
          </a:endParaRPr>
        </a:p>
      </dsp:txBody>
      <dsp:txXfrm>
        <a:off x="114538" y="1731407"/>
        <a:ext cx="2404586" cy="1955852"/>
      </dsp:txXfrm>
    </dsp:sp>
    <dsp:sp modelId="{AEB6B98A-8B22-44C4-8718-8E9488E3D156}">
      <dsp:nvSpPr>
        <dsp:cNvPr id="0" name=""/>
        <dsp:cNvSpPr/>
      </dsp:nvSpPr>
      <dsp:spPr>
        <a:xfrm>
          <a:off x="2755899" y="1625600"/>
          <a:ext cx="2616200" cy="216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100" kern="1200" dirty="0" smtClean="0">
              <a:latin typeface="Articulate Narrow" panose="02000506040000020004" pitchFamily="2" charset="0"/>
            </a:rPr>
            <a:t>2. En el tema en què es vulgui afegir la retroacció, es clica a </a:t>
          </a:r>
          <a:r>
            <a:rPr lang="ca-ES" sz="21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 una activitat o un recurs</a:t>
          </a:r>
          <a:r>
            <a:rPr lang="ca-ES" sz="2100" i="0" kern="1200" dirty="0" smtClean="0">
              <a:solidFill>
                <a:srgbClr val="317ABE"/>
              </a:solidFill>
              <a:latin typeface="Articulate Narrow" panose="02000506040000020004" pitchFamily="2" charset="0"/>
            </a:rPr>
            <a:t> </a:t>
          </a:r>
          <a:r>
            <a:rPr lang="ca-ES" sz="2100" kern="1200" dirty="0" smtClean="0">
              <a:latin typeface="Articulate Narrow" panose="02000506040000020004" pitchFamily="2" charset="0"/>
            </a:rPr>
            <a:t>i se selecciona </a:t>
          </a:r>
          <a:r>
            <a:rPr lang="ca-ES" sz="21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Retroacció.</a:t>
          </a:r>
          <a:endParaRPr lang="es-ES" sz="2100" i="0" kern="1200" dirty="0">
            <a:solidFill>
              <a:schemeClr val="tx1"/>
            </a:solidFill>
            <a:latin typeface="Articulate Narrow" panose="02000506040000020004" pitchFamily="2" charset="0"/>
          </a:endParaRPr>
        </a:p>
      </dsp:txBody>
      <dsp:txXfrm>
        <a:off x="2861706" y="1731407"/>
        <a:ext cx="2404586" cy="1955852"/>
      </dsp:txXfrm>
    </dsp:sp>
    <dsp:sp modelId="{CDA69AB2-936B-431B-AFC6-732C6E0EA024}">
      <dsp:nvSpPr>
        <dsp:cNvPr id="0" name=""/>
        <dsp:cNvSpPr/>
      </dsp:nvSpPr>
      <dsp:spPr>
        <a:xfrm>
          <a:off x="5503068" y="1625600"/>
          <a:ext cx="2616200" cy="216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100" kern="1200" dirty="0" smtClean="0">
              <a:latin typeface="Articulate Narrow" panose="02000506040000020004" pitchFamily="2" charset="0"/>
            </a:rPr>
            <a:t>3. Es clica a </a:t>
          </a:r>
          <a:r>
            <a:rPr lang="ca-ES" sz="21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</a:t>
          </a:r>
          <a:endParaRPr lang="es-ES" sz="2100" i="0" kern="1200" dirty="0">
            <a:solidFill>
              <a:schemeClr val="tx1"/>
            </a:solidFill>
            <a:latin typeface="Articulate Narrow" panose="02000506040000020004" pitchFamily="2" charset="0"/>
          </a:endParaRPr>
        </a:p>
      </dsp:txBody>
      <dsp:txXfrm>
        <a:off x="5608875" y="1731407"/>
        <a:ext cx="2404586" cy="19558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EE926-CCBC-45D6-88A9-1F33CC477460}">
      <dsp:nvSpPr>
        <dsp:cNvPr id="0" name=""/>
        <dsp:cNvSpPr/>
      </dsp:nvSpPr>
      <dsp:spPr>
        <a:xfrm>
          <a:off x="675074" y="0"/>
          <a:ext cx="6428346" cy="5095144"/>
        </a:xfrm>
        <a:prstGeom prst="rightArrow">
          <a:avLst/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7436F5-A130-406A-97DD-E0D3947A7C58}">
      <dsp:nvSpPr>
        <dsp:cNvPr id="0" name=""/>
        <dsp:cNvSpPr/>
      </dsp:nvSpPr>
      <dsp:spPr>
        <a:xfrm>
          <a:off x="2371349" y="1528543"/>
          <a:ext cx="2820062" cy="20380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400" kern="1200" dirty="0" smtClean="0">
              <a:latin typeface="Articulate Narrow" panose="02000506040000020004" pitchFamily="2" charset="0"/>
            </a:rPr>
            <a:t>5. Per acabar, es clica a </a:t>
          </a:r>
          <a:r>
            <a:rPr lang="ca-ES" sz="24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Desa els canvis i torna al curs.</a:t>
          </a:r>
          <a:endParaRPr lang="es-ES" sz="2400" i="0" kern="1200" dirty="0">
            <a:solidFill>
              <a:schemeClr val="tx1"/>
            </a:solidFill>
            <a:latin typeface="Articulate Narrow" panose="02000506040000020004" pitchFamily="2" charset="0"/>
          </a:endParaRPr>
        </a:p>
      </dsp:txBody>
      <dsp:txXfrm>
        <a:off x="2470839" y="1628033"/>
        <a:ext cx="2621082" cy="18390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EE926-CCBC-45D6-88A9-1F33CC477460}">
      <dsp:nvSpPr>
        <dsp:cNvPr id="0" name=""/>
        <dsp:cNvSpPr/>
      </dsp:nvSpPr>
      <dsp:spPr>
        <a:xfrm>
          <a:off x="838318" y="0"/>
          <a:ext cx="7982826" cy="5520146"/>
        </a:xfrm>
        <a:prstGeom prst="rightArrow">
          <a:avLst/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7436F5-A130-406A-97DD-E0D3947A7C58}">
      <dsp:nvSpPr>
        <dsp:cNvPr id="0" name=""/>
        <dsp:cNvSpPr/>
      </dsp:nvSpPr>
      <dsp:spPr>
        <a:xfrm>
          <a:off x="2899" y="1656044"/>
          <a:ext cx="9385762" cy="22080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400" kern="1200" dirty="0" smtClean="0">
              <a:solidFill>
                <a:schemeClr val="bg1"/>
              </a:solidFill>
              <a:latin typeface="Articulate Narrow" panose="02000506040000020004" pitchFamily="2" charset="0"/>
            </a:rPr>
            <a:t>6. Per començar a crear preguntes, s’ha de clicar a la pestanya </a:t>
          </a:r>
          <a:r>
            <a:rPr lang="ca-ES" sz="24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Edita les preguntes</a:t>
          </a:r>
          <a:r>
            <a:rPr lang="ca-ES" sz="2400" kern="1200" dirty="0" smtClean="0">
              <a:solidFill>
                <a:schemeClr val="bg1"/>
              </a:solidFill>
              <a:latin typeface="Articulate Narrow" panose="02000506040000020004" pitchFamily="2" charset="0"/>
            </a:rPr>
            <a:t>, i a continuació al menú desplegable </a:t>
          </a:r>
          <a:r>
            <a:rPr lang="ca-ES" sz="24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 una pregunta a l’activitat</a:t>
          </a:r>
          <a:r>
            <a:rPr lang="ca-ES" sz="2400" kern="1200" dirty="0" smtClean="0">
              <a:solidFill>
                <a:schemeClr val="bg1"/>
              </a:solidFill>
              <a:latin typeface="Articulate Narrow" panose="02000506040000020004" pitchFamily="2" charset="0"/>
            </a:rPr>
            <a:t>, en què s’ha de triar el tipus de pregunta que es vol crear. Un cop creades, les preguntes es poden ordenar. Les diferents opcions que figuren al desplegable </a:t>
          </a:r>
          <a:r>
            <a:rPr lang="ca-ES" sz="24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 una pregunta a l’activitat </a:t>
          </a:r>
          <a:r>
            <a:rPr lang="ca-ES" sz="2400" kern="1200" dirty="0" smtClean="0">
              <a:solidFill>
                <a:schemeClr val="bg1"/>
              </a:solidFill>
              <a:latin typeface="Articulate Narrow" panose="02000506040000020004" pitchFamily="2" charset="0"/>
            </a:rPr>
            <a:t>són les següents:</a:t>
          </a:r>
          <a:endParaRPr lang="es-ES" sz="2400" kern="1200" dirty="0">
            <a:solidFill>
              <a:schemeClr val="bg1"/>
            </a:solidFill>
            <a:latin typeface="Articulate Narrow" panose="02000506040000020004" pitchFamily="2" charset="0"/>
          </a:endParaRPr>
        </a:p>
      </dsp:txBody>
      <dsp:txXfrm>
        <a:off x="110688" y="1763833"/>
        <a:ext cx="9170184" cy="1992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5E8CF-E70B-41D7-BD64-47255026C2FF}" type="datetimeFigureOut">
              <a:rPr lang="es-ES" smtClean="0"/>
              <a:t>25/01/2018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8C83D-9AF8-47CD-877A-074DC2DCB8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019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hyperlink" Target="http://bit.ly/2sO5WCQ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15910"/>
            <a:ext cx="122809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73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41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"/>
            <a:ext cx="12230100" cy="711431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03" y="6351062"/>
            <a:ext cx="1080000" cy="37525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1701800" y="6264651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2400" b="1" dirty="0">
                <a:solidFill>
                  <a:srgbClr val="2038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©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CRAi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universitat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de Barcelona,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curs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2017-18 </a:t>
            </a:r>
          </a:p>
        </p:txBody>
      </p:sp>
      <p:pic>
        <p:nvPicPr>
          <p:cNvPr id="11" name="Imagen 1">
            <a:hlinkClick r:id="rId4"/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94225" y="4602823"/>
            <a:ext cx="2817776" cy="762592"/>
          </a:xfrm>
          <a:prstGeom prst="rect">
            <a:avLst/>
          </a:prstGeom>
        </p:spPr>
      </p:pic>
      <p:sp>
        <p:nvSpPr>
          <p:cNvPr id="12" name="QuadreDeText 8"/>
          <p:cNvSpPr txBox="1"/>
          <p:nvPr userDrawn="1"/>
        </p:nvSpPr>
        <p:spPr>
          <a:xfrm>
            <a:off x="3554071" y="1987497"/>
            <a:ext cx="4540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6600" dirty="0">
                <a:solidFill>
                  <a:srgbClr val="25477B"/>
                </a:solidFill>
                <a:latin typeface="Bebas Neue Regular" panose="00000500000000000000" pitchFamily="50" charset="0"/>
              </a:rPr>
              <a:t>Moltes gràcies</a:t>
            </a:r>
            <a:r>
              <a:rPr lang="ca-ES" sz="9600" dirty="0">
                <a:solidFill>
                  <a:schemeClr val="bg1"/>
                </a:solidFill>
                <a:latin typeface="Bebas Neue Regular" panose="00000500000000000000" pitchFamily="50" charset="0"/>
              </a:rPr>
              <a:t>!</a:t>
            </a:r>
            <a:endParaRPr lang="es-ES" sz="23900" dirty="0">
              <a:solidFill>
                <a:schemeClr val="bg1"/>
              </a:solidFill>
              <a:latin typeface="Bebas Neue Regular" panose="00000500000000000000" pitchFamily="50" charset="0"/>
            </a:endParaRPr>
          </a:p>
        </p:txBody>
      </p:sp>
      <p:pic>
        <p:nvPicPr>
          <p:cNvPr id="13" name="Imatg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4" name="Imatg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64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20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61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547"/>
            <a:ext cx="121920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0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0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68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00" y="-142017"/>
            <a:ext cx="12280900" cy="7114317"/>
          </a:xfrm>
          <a:prstGeom prst="rect">
            <a:avLst/>
          </a:prstGeom>
        </p:spPr>
      </p:pic>
      <p:pic>
        <p:nvPicPr>
          <p:cNvPr id="8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2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7108" y="-21635"/>
            <a:ext cx="12266215" cy="69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8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B6BE-4A2C-4940-AE64-50381964F637}" type="datetimeFigureOut">
              <a:rPr lang="es-ES" smtClean="0"/>
              <a:t>25/01/2018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7AE9F-56A0-420A-AAC4-4BB0BB33088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924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1" r:id="rId4"/>
    <p:sldLayoutId id="2147483651" r:id="rId5"/>
    <p:sldLayoutId id="2147483652" r:id="rId6"/>
    <p:sldLayoutId id="2147483660" r:id="rId7"/>
    <p:sldLayoutId id="2147483654" r:id="rId8"/>
    <p:sldLayoutId id="2147483662" r:id="rId9"/>
    <p:sldLayoutId id="2147483663" r:id="rId10"/>
    <p:sldLayoutId id="214748365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289661" y="2136338"/>
            <a:ext cx="529677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5400" b="1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Campus Virtual UB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ca-ES" sz="5400" b="1" dirty="0" smtClean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  <a:p>
            <a:pPr algn="ctr">
              <a:spcBef>
                <a:spcPct val="0"/>
              </a:spcBef>
              <a:buNone/>
            </a:pPr>
            <a:r>
              <a:rPr lang="ca-ES" altLang="ca-ES" sz="5400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 activitat Retroacció</a:t>
            </a:r>
          </a:p>
        </p:txBody>
      </p:sp>
    </p:spTree>
    <p:extLst>
      <p:ext uri="{BB962C8B-B14F-4D97-AF65-F5344CB8AC3E}">
        <p14:creationId xmlns:p14="http://schemas.microsoft.com/office/powerpoint/2010/main" val="91016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635918721"/>
              </p:ext>
            </p:extLst>
          </p:nvPr>
        </p:nvGraphicFramePr>
        <p:xfrm>
          <a:off x="1285025" y="850006"/>
          <a:ext cx="9391561" cy="5520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874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/>
          <p:nvPr/>
        </p:nvSpPr>
        <p:spPr>
          <a:xfrm>
            <a:off x="843835" y="1723726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Rectangle 9"/>
          <p:cNvSpPr/>
          <p:nvPr/>
        </p:nvSpPr>
        <p:spPr>
          <a:xfrm>
            <a:off x="5892354" y="1737443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" name="Rectangle 9"/>
          <p:cNvSpPr/>
          <p:nvPr/>
        </p:nvSpPr>
        <p:spPr>
          <a:xfrm>
            <a:off x="843835" y="3964649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2000" dirty="0"/>
          </a:p>
        </p:txBody>
      </p:sp>
      <p:sp>
        <p:nvSpPr>
          <p:cNvPr id="5" name="Rectangle 9"/>
          <p:cNvSpPr/>
          <p:nvPr/>
        </p:nvSpPr>
        <p:spPr>
          <a:xfrm>
            <a:off x="5892354" y="3964648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6" name="CuadroTexto 5"/>
          <p:cNvSpPr txBox="1"/>
          <p:nvPr/>
        </p:nvSpPr>
        <p:spPr>
          <a:xfrm>
            <a:off x="1170957" y="1723726"/>
            <a:ext cx="41016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317ABE"/>
              </a:buClr>
              <a:buSzPct val="80000"/>
            </a:pP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Afegeix un salt de pàgina</a:t>
            </a:r>
            <a:r>
              <a:rPr lang="ca-ES" sz="2400" dirty="0">
                <a:latin typeface="Articulate Narrow" panose="02000506040000020004" pitchFamily="2" charset="0"/>
              </a:rPr>
              <a:t>. No és una pregunta; simplement permet separar les preguntes en pàgines diferents.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219476" y="1676004"/>
            <a:ext cx="4906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317ABE"/>
              </a:buClr>
              <a:buSzPct val="80000"/>
            </a:pP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Etiqueta. </a:t>
            </a:r>
            <a:r>
              <a:rPr lang="ca-ES" sz="2400" dirty="0">
                <a:latin typeface="Articulate Narrow" panose="02000506040000020004" pitchFamily="2" charset="0"/>
              </a:rPr>
              <a:t>No és una pregunta; permet introduir text, imatges o altres objectes a la retroacció.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170957" y="3887032"/>
            <a:ext cx="39795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Informació.</a:t>
            </a:r>
            <a:r>
              <a:rPr lang="ca-ES" sz="2400" dirty="0">
                <a:latin typeface="Articulate Narrow" panose="02000506040000020004" pitchFamily="2" charset="0"/>
              </a:rPr>
              <a:t> No és una pregunta; introdueix automàticament l’hora de resposta de l’estudiant o el nom del curs. Pot ser útil si es descarreguen els resultats en Excel.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219476" y="3887032"/>
            <a:ext cx="470695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Elecció múltiple</a:t>
            </a:r>
            <a:r>
              <a:rPr lang="ca-ES" sz="2400" dirty="0">
                <a:latin typeface="Articulate Narrow" panose="02000506040000020004" pitchFamily="2" charset="0"/>
              </a:rPr>
              <a:t>. És una pregunta amb diverses opcions de resposta. L’estudiant n’ha de triar una o més d’una.</a:t>
            </a:r>
            <a:endParaRPr lang="es-ES" sz="2400" dirty="0">
              <a:latin typeface="Articulate Narrow" panose="02000506040000020004" pitchFamily="2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2674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/>
          <p:nvPr/>
        </p:nvSpPr>
        <p:spPr>
          <a:xfrm>
            <a:off x="781776" y="1337360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Rectangle 9"/>
          <p:cNvSpPr/>
          <p:nvPr/>
        </p:nvSpPr>
        <p:spPr>
          <a:xfrm>
            <a:off x="4516650" y="1337359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" name="Rectangle 9"/>
          <p:cNvSpPr/>
          <p:nvPr/>
        </p:nvSpPr>
        <p:spPr>
          <a:xfrm>
            <a:off x="781776" y="3948767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2000" dirty="0"/>
          </a:p>
        </p:txBody>
      </p:sp>
      <p:sp>
        <p:nvSpPr>
          <p:cNvPr id="5" name="Rectangle 9"/>
          <p:cNvSpPr/>
          <p:nvPr/>
        </p:nvSpPr>
        <p:spPr>
          <a:xfrm>
            <a:off x="8358418" y="1337358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Rectangle 9"/>
          <p:cNvSpPr/>
          <p:nvPr/>
        </p:nvSpPr>
        <p:spPr>
          <a:xfrm>
            <a:off x="4516650" y="3947974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2000" dirty="0"/>
          </a:p>
        </p:txBody>
      </p:sp>
      <p:sp>
        <p:nvSpPr>
          <p:cNvPr id="9" name="CuadroTexto 8"/>
          <p:cNvSpPr txBox="1"/>
          <p:nvPr/>
        </p:nvSpPr>
        <p:spPr>
          <a:xfrm>
            <a:off x="1108898" y="1363444"/>
            <a:ext cx="32774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Elecció múltiple (classificades). </a:t>
            </a:r>
            <a:r>
              <a:rPr lang="ca-ES" sz="2400" dirty="0">
                <a:latin typeface="Articulate Narrow" panose="02000506040000020004" pitchFamily="2" charset="0"/>
              </a:rPr>
              <a:t>És similar a l’anterior, però amb la possibilitat d’associar valors a cada opció per calcular mitjanes.</a:t>
            </a:r>
            <a:endParaRPr lang="es-ES" sz="2400" dirty="0">
              <a:latin typeface="Articulate Narrow" panose="02000506040000020004" pitchFamily="2" charset="0"/>
            </a:endParaRPr>
          </a:p>
          <a:p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788901" y="1337358"/>
            <a:ext cx="3304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Resposta de text curta. </a:t>
            </a:r>
            <a:r>
              <a:rPr lang="ca-ES" sz="2400" dirty="0">
                <a:latin typeface="Articulate Narrow" panose="02000506040000020004" pitchFamily="2" charset="0"/>
              </a:rPr>
              <a:t>S’ha de redactar la resposta en un quadre de text, que pot tenir 255 caràcters com a màxim.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8618810" y="1337357"/>
            <a:ext cx="31962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Resposta de text llarga. </a:t>
            </a:r>
            <a:r>
              <a:rPr lang="ca-ES" sz="2400" dirty="0">
                <a:latin typeface="Articulate Narrow" panose="02000506040000020004" pitchFamily="2" charset="0"/>
              </a:rPr>
              <a:t>S’ha de redactar la resposta en un quadre de text que pot tenir fins a quaranta línies. 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037947" y="3947974"/>
            <a:ext cx="327740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Resposta numèrica</a:t>
            </a:r>
            <a:r>
              <a:rPr lang="ca-ES" sz="2400" dirty="0">
                <a:latin typeface="Articulate Narrow" panose="02000506040000020004" pitchFamily="2" charset="0"/>
              </a:rPr>
              <a:t>. La resposta ha de ser una xifra. Es pot especificar el rang de resposta.</a:t>
            </a:r>
            <a:endParaRPr lang="es-ES" sz="2400" dirty="0">
              <a:latin typeface="Articulate Narrow" panose="02000506040000020004" pitchFamily="2" charset="0"/>
            </a:endParaRPr>
          </a:p>
          <a:p>
            <a:endParaRPr lang="es-ES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788901" y="3947974"/>
            <a:ext cx="373691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Test de Turing. </a:t>
            </a:r>
            <a:r>
              <a:rPr lang="ca-ES" sz="2400" dirty="0">
                <a:latin typeface="Articulate Narrow" panose="02000506040000020004" pitchFamily="2" charset="0"/>
              </a:rPr>
              <a:t>Requereix que l’estudiant escrigui les lletres o xifres que veu en una imatge distorsionada. Serveix per comprovar que la retroacció no s’ha fet de manera automàtica.</a:t>
            </a:r>
            <a:endParaRPr lang="es-ES" sz="2400" dirty="0">
              <a:latin typeface="Articulate Narrow" panose="02000506040000020004" pitchFamily="2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0096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61670" y="2459481"/>
            <a:ext cx="8186057" cy="602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557A9A"/>
              </a:buClr>
              <a:buSzPct val="100000"/>
            </a:pPr>
            <a:endParaRPr lang="es-ES" sz="2400" dirty="0">
              <a:latin typeface="Articulate Light" panose="02000503040000020004" pitchFamily="2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27080" y="2046901"/>
            <a:ext cx="10940143" cy="3297832"/>
          </a:xfrm>
          <a:prstGeom prst="rect">
            <a:avLst/>
          </a:prstGeom>
          <a:solidFill>
            <a:srgbClr val="5B9BD5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939353" y="2256403"/>
            <a:ext cx="107278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</a:rPr>
              <a:t>Es pot posar una etiqueta a la pregunta, per localitzar-la posteriorment</a:t>
            </a:r>
            <a:r>
              <a:rPr lang="ca-ES" sz="2400" dirty="0" smtClean="0">
                <a:solidFill>
                  <a:schemeClr val="bg1"/>
                </a:solidFill>
                <a:latin typeface="Articulate Narrow" panose="02000506040000020004" pitchFamily="2" charset="0"/>
              </a:rPr>
              <a:t>.</a:t>
            </a:r>
            <a:endParaRPr lang="es-ES" sz="2400" dirty="0">
              <a:solidFill>
                <a:schemeClr val="bg1"/>
              </a:solidFill>
              <a:latin typeface="Articulate Narrow" panose="02000506040000020004" pitchFamily="2" charset="0"/>
            </a:endParaRPr>
          </a:p>
          <a:p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</a:rPr>
              <a:t>La visibilitat d’una pregunta pot dependre de la resposta donada en una d’anterior. Així es poden crear branques de preguntes. A l’opció </a:t>
            </a:r>
            <a:r>
              <a:rPr lang="ca-ES" sz="2400" dirty="0">
                <a:latin typeface="Articulate Narrow" panose="02000506040000020004" pitchFamily="2" charset="0"/>
              </a:rPr>
              <a:t>Element de dependència </a:t>
            </a:r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</a:rPr>
              <a:t>es pot triar l’etiqueta d’una pregunta ja creada per indicar de quina pregunta depèn la que s’està editant. A </a:t>
            </a:r>
            <a:r>
              <a:rPr lang="ca-ES" sz="2400" dirty="0">
                <a:latin typeface="Articulate Narrow" panose="02000506040000020004" pitchFamily="2" charset="0"/>
              </a:rPr>
              <a:t>Valor de dependència </a:t>
            </a:r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</a:rPr>
              <a:t>cal indicar la resposta que faci aparèixer la pregunta. Les preguntes que depenen d’unes altres han de ser en pàgines diferents.</a:t>
            </a:r>
            <a:endParaRPr lang="es-ES" sz="2400" dirty="0">
              <a:solidFill>
                <a:schemeClr val="bg1"/>
              </a:solidFill>
              <a:latin typeface="Articulate Narrow" panose="02000506040000020004" pitchFamily="2" charset="0"/>
            </a:endParaRPr>
          </a:p>
          <a:p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</a:rPr>
              <a:t>Amb l’opció </a:t>
            </a:r>
            <a:r>
              <a:rPr lang="ca-ES" sz="2400" dirty="0">
                <a:latin typeface="Articulate Narrow" panose="02000506040000020004" pitchFamily="2" charset="0"/>
              </a:rPr>
              <a:t>Requerit </a:t>
            </a:r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</a:rPr>
              <a:t>s’indica que és obligatori respondre a la pregunta. </a:t>
            </a:r>
            <a:endParaRPr lang="es-ES" sz="2400" dirty="0">
              <a:solidFill>
                <a:schemeClr val="bg1"/>
              </a:solidFill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76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971801" y="865414"/>
            <a:ext cx="8539842" cy="1828800"/>
          </a:xfrm>
          <a:custGeom>
            <a:avLst/>
            <a:gdLst>
              <a:gd name="connsiteX0" fmla="*/ 0 w 8539842"/>
              <a:gd name="connsiteY0" fmla="*/ 0 h 1828800"/>
              <a:gd name="connsiteX1" fmla="*/ 8539842 w 8539842"/>
              <a:gd name="connsiteY1" fmla="*/ 0 h 1828800"/>
              <a:gd name="connsiteX2" fmla="*/ 8539842 w 8539842"/>
              <a:gd name="connsiteY2" fmla="*/ 1828800 h 1828800"/>
              <a:gd name="connsiteX3" fmla="*/ 0 w 8539842"/>
              <a:gd name="connsiteY3" fmla="*/ 1828800 h 1828800"/>
              <a:gd name="connsiteX4" fmla="*/ 0 w 8539842"/>
              <a:gd name="connsiteY4" fmla="*/ 0 h 1828800"/>
              <a:gd name="connsiteX0" fmla="*/ 0 w 8539842"/>
              <a:gd name="connsiteY0" fmla="*/ 0 h 1828800"/>
              <a:gd name="connsiteX1" fmla="*/ 8539842 w 8539842"/>
              <a:gd name="connsiteY1" fmla="*/ 0 h 1828800"/>
              <a:gd name="connsiteX2" fmla="*/ 8539842 w 8539842"/>
              <a:gd name="connsiteY2" fmla="*/ 1828800 h 1828800"/>
              <a:gd name="connsiteX3" fmla="*/ 1404256 w 8539842"/>
              <a:gd name="connsiteY3" fmla="*/ 1812472 h 1828800"/>
              <a:gd name="connsiteX4" fmla="*/ 0 w 8539842"/>
              <a:gd name="connsiteY4" fmla="*/ 1828800 h 1828800"/>
              <a:gd name="connsiteX5" fmla="*/ 0 w 8539842"/>
              <a:gd name="connsiteY5" fmla="*/ 0 h 1828800"/>
              <a:gd name="connsiteX0" fmla="*/ 0 w 8539842"/>
              <a:gd name="connsiteY0" fmla="*/ 0 h 1828800"/>
              <a:gd name="connsiteX1" fmla="*/ 8539842 w 8539842"/>
              <a:gd name="connsiteY1" fmla="*/ 0 h 1828800"/>
              <a:gd name="connsiteX2" fmla="*/ 8539842 w 8539842"/>
              <a:gd name="connsiteY2" fmla="*/ 1828800 h 1828800"/>
              <a:gd name="connsiteX3" fmla="*/ 1404256 w 8539842"/>
              <a:gd name="connsiteY3" fmla="*/ 1812472 h 1828800"/>
              <a:gd name="connsiteX4" fmla="*/ 1404256 w 8539842"/>
              <a:gd name="connsiteY4" fmla="*/ 1812472 h 1828800"/>
              <a:gd name="connsiteX5" fmla="*/ 0 w 8539842"/>
              <a:gd name="connsiteY5" fmla="*/ 1828800 h 1828800"/>
              <a:gd name="connsiteX6" fmla="*/ 0 w 8539842"/>
              <a:gd name="connsiteY6" fmla="*/ 0 h 1828800"/>
              <a:gd name="connsiteX0" fmla="*/ 0 w 8539842"/>
              <a:gd name="connsiteY0" fmla="*/ 0 h 1828800"/>
              <a:gd name="connsiteX1" fmla="*/ 8539842 w 8539842"/>
              <a:gd name="connsiteY1" fmla="*/ 0 h 1828800"/>
              <a:gd name="connsiteX2" fmla="*/ 8539842 w 8539842"/>
              <a:gd name="connsiteY2" fmla="*/ 1828800 h 1828800"/>
              <a:gd name="connsiteX3" fmla="*/ 1404256 w 8539842"/>
              <a:gd name="connsiteY3" fmla="*/ 1812472 h 1828800"/>
              <a:gd name="connsiteX4" fmla="*/ 1404256 w 8539842"/>
              <a:gd name="connsiteY4" fmla="*/ 1812472 h 1828800"/>
              <a:gd name="connsiteX5" fmla="*/ 849086 w 8539842"/>
              <a:gd name="connsiteY5" fmla="*/ 1094014 h 1828800"/>
              <a:gd name="connsiteX6" fmla="*/ 0 w 8539842"/>
              <a:gd name="connsiteY6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39842" h="1828800">
                <a:moveTo>
                  <a:pt x="0" y="0"/>
                </a:moveTo>
                <a:lnTo>
                  <a:pt x="8539842" y="0"/>
                </a:lnTo>
                <a:lnTo>
                  <a:pt x="8539842" y="1828800"/>
                </a:lnTo>
                <a:lnTo>
                  <a:pt x="1404256" y="1812472"/>
                </a:lnTo>
                <a:lnTo>
                  <a:pt x="1404256" y="1812472"/>
                </a:lnTo>
                <a:lnTo>
                  <a:pt x="849086" y="1094014"/>
                </a:lnTo>
                <a:lnTo>
                  <a:pt x="0" y="0"/>
                </a:lnTo>
                <a:close/>
              </a:path>
            </a:pathLst>
          </a:custGeom>
          <a:solidFill>
            <a:srgbClr val="5B9BD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/>
        </p:nvSpPr>
        <p:spPr>
          <a:xfrm>
            <a:off x="4016829" y="1224643"/>
            <a:ext cx="7494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</a:rPr>
              <a:t>Un cop creades les preguntes, les opcions d’edició es poden trobar al menú desplegable </a:t>
            </a:r>
            <a:r>
              <a:rPr lang="ca-ES" sz="2400" dirty="0">
                <a:latin typeface="Articulate Narrow" panose="02000506040000020004" pitchFamily="2" charset="0"/>
              </a:rPr>
              <a:t>Edita</a:t>
            </a:r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</a:rPr>
              <a:t> juntament amb altres opcions</a:t>
            </a:r>
            <a:r>
              <a:rPr lang="ca-ES" sz="2400" dirty="0" smtClean="0">
                <a:solidFill>
                  <a:schemeClr val="bg1"/>
                </a:solidFill>
                <a:latin typeface="Articulate Narrow" panose="02000506040000020004" pitchFamily="2" charset="0"/>
              </a:rPr>
              <a:t>.</a:t>
            </a:r>
            <a:endParaRPr lang="es-ES" sz="2400" dirty="0">
              <a:latin typeface="Arial Narrow" panose="020B0606020202030204" pitchFamily="34" charset="0"/>
            </a:endParaRPr>
          </a:p>
        </p:txBody>
      </p:sp>
      <p:pic>
        <p:nvPicPr>
          <p:cNvPr id="4" name="Imatg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687" y="3181528"/>
            <a:ext cx="5295176" cy="2820202"/>
          </a:xfrm>
          <a:prstGeom prst="rect">
            <a:avLst/>
          </a:prstGeom>
          <a:ln w="19050">
            <a:solidFill>
              <a:srgbClr val="F7C053"/>
            </a:solidFill>
          </a:ln>
        </p:spPr>
      </p:pic>
      <p:sp>
        <p:nvSpPr>
          <p:cNvPr id="5" name="Rectángulo 4"/>
          <p:cNvSpPr/>
          <p:nvPr/>
        </p:nvSpPr>
        <p:spPr>
          <a:xfrm>
            <a:off x="362855" y="4786251"/>
            <a:ext cx="12680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ca-ES" sz="2400" dirty="0">
                <a:latin typeface="Articulate Narrow" panose="02000506040000020004" pitchFamily="2" charset="0"/>
              </a:rPr>
              <a:t>Opcions d’edició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7206085" y="4158842"/>
            <a:ext cx="4516015" cy="1200329"/>
            <a:chOff x="7206085" y="4158842"/>
            <a:chExt cx="4516015" cy="1200329"/>
          </a:xfrm>
        </p:grpSpPr>
        <p:sp>
          <p:nvSpPr>
            <p:cNvPr id="8" name="CuadroTexto 7"/>
            <p:cNvSpPr txBox="1"/>
            <p:nvPr/>
          </p:nvSpPr>
          <p:spPr>
            <a:xfrm>
              <a:off x="7206085" y="4158842"/>
              <a:ext cx="451601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2400" dirty="0" smtClean="0">
                  <a:latin typeface="Articulate Narrow" panose="02000506040000020004" pitchFamily="2" charset="0"/>
                </a:rPr>
                <a:t>La </a:t>
              </a:r>
              <a:r>
                <a:rPr lang="ca-ES" sz="2400" dirty="0">
                  <a:latin typeface="Articulate Narrow" panose="02000506040000020004" pitchFamily="2" charset="0"/>
                </a:rPr>
                <a:t>icona que apareix al costat esquerre     </a:t>
              </a:r>
              <a:r>
                <a:rPr lang="ca-ES" sz="2400" dirty="0" smtClean="0">
                  <a:latin typeface="Articulate Narrow" panose="02000506040000020004" pitchFamily="2" charset="0"/>
                </a:rPr>
                <a:t>  </a:t>
              </a:r>
              <a:r>
                <a:rPr lang="fr-FR" sz="2400" dirty="0" smtClean="0">
                  <a:latin typeface="Articulate Narrow" panose="02000506040000020004" pitchFamily="2" charset="0"/>
                </a:rPr>
                <a:t>permet </a:t>
              </a:r>
              <a:r>
                <a:rPr lang="fr-FR" sz="2400" dirty="0">
                  <a:latin typeface="Articulate Narrow" panose="02000506040000020004" pitchFamily="2" charset="0"/>
                </a:rPr>
                <a:t>canviar l’ordre de les preguntes</a:t>
              </a:r>
              <a:r>
                <a:rPr lang="fr-FR" sz="2400" dirty="0" smtClean="0">
                  <a:latin typeface="Articulate Narrow" panose="02000506040000020004" pitchFamily="2" charset="0"/>
                </a:rPr>
                <a:t>.</a:t>
              </a:r>
              <a:endParaRPr lang="es-ES" sz="2400" dirty="0">
                <a:latin typeface="Articulate Narrow" panose="02000506040000020004" pitchFamily="2" charset="0"/>
              </a:endParaRPr>
            </a:p>
          </p:txBody>
        </p:sp>
        <p:pic>
          <p:nvPicPr>
            <p:cNvPr id="10" name="Imatge 51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427440" y="4654231"/>
              <a:ext cx="200025" cy="209550"/>
            </a:xfrm>
            <a:prstGeom prst="rect">
              <a:avLst/>
            </a:prstGeom>
            <a:ln>
              <a:solidFill>
                <a:srgbClr val="FDCB8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9109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632620" y="1102399"/>
            <a:ext cx="5008295" cy="3670479"/>
          </a:xfrm>
          <a:prstGeom prst="rect">
            <a:avLst/>
          </a:prstGeom>
          <a:solidFill>
            <a:srgbClr val="5B9B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tg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0" y="1525052"/>
            <a:ext cx="5631657" cy="1164906"/>
          </a:xfrm>
          <a:prstGeom prst="rect">
            <a:avLst/>
          </a:prstGeom>
          <a:ln w="19050">
            <a:solidFill>
              <a:srgbClr val="F7C053"/>
            </a:solidFill>
          </a:ln>
        </p:spPr>
      </p:pic>
      <p:sp>
        <p:nvSpPr>
          <p:cNvPr id="3" name="Rectángulo 2"/>
          <p:cNvSpPr/>
          <p:nvPr/>
        </p:nvSpPr>
        <p:spPr>
          <a:xfrm>
            <a:off x="1204245" y="2751513"/>
            <a:ext cx="43188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ts val="1200"/>
              </a:spcBef>
              <a:spcAft>
                <a:spcPts val="1800"/>
              </a:spcAft>
            </a:pPr>
            <a:r>
              <a:rPr lang="ca-ES" sz="2000" dirty="0">
                <a:latin typeface="Articulate Narrow" panose="02000506040000020004" pitchFamily="2" charset="0"/>
              </a:rPr>
              <a:t>Opcions de previsualització i administració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6889300" y="1275061"/>
            <a:ext cx="4751615" cy="3323987"/>
            <a:chOff x="6881585" y="2997155"/>
            <a:chExt cx="4751615" cy="3323987"/>
          </a:xfrm>
        </p:grpSpPr>
        <p:sp>
          <p:nvSpPr>
            <p:cNvPr id="5" name="CuadroTexto 4"/>
            <p:cNvSpPr txBox="1"/>
            <p:nvPr/>
          </p:nvSpPr>
          <p:spPr>
            <a:xfrm>
              <a:off x="6881585" y="2997155"/>
              <a:ext cx="42026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2400" dirty="0">
                  <a:solidFill>
                    <a:schemeClr val="bg1"/>
                  </a:solidFill>
                  <a:latin typeface="Articulate Narrow" panose="02000506040000020004" pitchFamily="2" charset="0"/>
                </a:rPr>
                <a:t>Des de la pestanya </a:t>
              </a:r>
              <a:r>
                <a:rPr lang="ca-ES" sz="2400" dirty="0">
                  <a:latin typeface="Articulate Narrow" panose="02000506040000020004" pitchFamily="2" charset="0"/>
                </a:rPr>
                <a:t>Descripció,</a:t>
              </a:r>
              <a:r>
                <a:rPr lang="ca-ES" sz="2400" dirty="0">
                  <a:solidFill>
                    <a:schemeClr val="bg1"/>
                  </a:solidFill>
                  <a:latin typeface="Articulate Narrow" panose="02000506040000020004" pitchFamily="2" charset="0"/>
                </a:rPr>
                <a:t> la icona de previsualització        que apareix darrere el títol de la retroacció permet veure l’aspecte final de la retroacció. La resta d’opcions d’administració de la retroacció són al </a:t>
              </a:r>
              <a:r>
                <a:rPr lang="ca-ES" sz="2400" dirty="0">
                  <a:latin typeface="Articulate Narrow" panose="02000506040000020004" pitchFamily="2" charset="0"/>
                </a:rPr>
                <a:t>Menú d’administració </a:t>
              </a:r>
              <a:endParaRPr lang="es-ES" sz="2400" dirty="0">
                <a:latin typeface="Articulate Narrow" panose="02000506040000020004" pitchFamily="2" charset="0"/>
              </a:endParaRPr>
            </a:p>
            <a:p>
              <a:endParaRPr lang="es-ES" dirty="0">
                <a:latin typeface="Articulate Light" panose="02000503040000020004" pitchFamily="2" charset="0"/>
              </a:endParaRPr>
            </a:p>
          </p:txBody>
        </p:sp>
        <p:pic>
          <p:nvPicPr>
            <p:cNvPr id="6" name="Imatge 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960855" y="3525679"/>
              <a:ext cx="257175" cy="190500"/>
            </a:xfrm>
            <a:prstGeom prst="rect">
              <a:avLst/>
            </a:prstGeom>
            <a:ln w="9525">
              <a:solidFill>
                <a:srgbClr val="F7C053"/>
              </a:solidFill>
            </a:ln>
          </p:spPr>
        </p:pic>
        <p:sp>
          <p:nvSpPr>
            <p:cNvPr id="7" name="CuadroTexto 6"/>
            <p:cNvSpPr txBox="1"/>
            <p:nvPr/>
          </p:nvSpPr>
          <p:spPr>
            <a:xfrm>
              <a:off x="6913562" y="3966002"/>
              <a:ext cx="4719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S" dirty="0">
                <a:latin typeface="Articulate Light" panose="02000503040000020004" pitchFamily="2" charset="0"/>
              </a:endParaRPr>
            </a:p>
          </p:txBody>
        </p:sp>
        <p:pic>
          <p:nvPicPr>
            <p:cNvPr id="8" name="Imatge 12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8829183" y="5696158"/>
              <a:ext cx="218130" cy="221487"/>
            </a:xfrm>
            <a:prstGeom prst="rect">
              <a:avLst/>
            </a:prstGeom>
            <a:ln>
              <a:solidFill>
                <a:srgbClr val="F7C053"/>
              </a:solidFill>
            </a:ln>
          </p:spPr>
        </p:pic>
      </p:grpSp>
      <p:sp>
        <p:nvSpPr>
          <p:cNvPr id="9" name="Rectángulo 8"/>
          <p:cNvSpPr/>
          <p:nvPr/>
        </p:nvSpPr>
        <p:spPr>
          <a:xfrm>
            <a:off x="537210" y="3501447"/>
            <a:ext cx="459532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En aquesta activitat el mode de grups es comporta de la manera següent:</a:t>
            </a:r>
            <a:endParaRPr lang="es-ES" sz="2000" dirty="0">
              <a:latin typeface="Articulate Narrow" panose="02000506040000020004" pitchFamily="2" charset="0"/>
            </a:endParaRPr>
          </a:p>
          <a:p>
            <a:pPr marL="285750" lvl="0" indent="-285750" algn="just"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Sense grups</a:t>
            </a:r>
            <a:r>
              <a:rPr lang="ca-ES" sz="2000" dirty="0">
                <a:latin typeface="Articulate Narrow" panose="02000506040000020004" pitchFamily="2" charset="0"/>
              </a:rPr>
              <a:t>. L’estudiant pot veure els resultats generals de la retroacció.</a:t>
            </a:r>
            <a:endParaRPr lang="es-ES" sz="2000" dirty="0">
              <a:latin typeface="Articulate Narrow" panose="02000506040000020004" pitchFamily="2" charset="0"/>
            </a:endParaRPr>
          </a:p>
          <a:p>
            <a:pPr marL="285750" lvl="0" indent="-285750" algn="just"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Grups separats o visibles</a:t>
            </a:r>
            <a:r>
              <a:rPr lang="ca-ES" sz="2000" dirty="0">
                <a:latin typeface="Articulate Narrow" panose="02000506040000020004" pitchFamily="2" charset="0"/>
              </a:rPr>
              <a:t>. L’estudiant només pot veure els resultats de la retroacció del grup.</a:t>
            </a:r>
            <a:endParaRPr lang="es-ES" sz="2000" dirty="0">
              <a:latin typeface="Articulate Narrow" panose="02000506040000020004" pitchFamily="2" charset="0"/>
            </a:endParaRPr>
          </a:p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Tant en un cas com en l’altre, però, només ho poden veure si ho permet el professorat.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54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44413" y="1338994"/>
            <a:ext cx="28117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funciona?</a:t>
            </a:r>
            <a:endParaRPr lang="es-ES" sz="3200" b="1" dirty="0">
              <a:solidFill>
                <a:srgbClr val="327DC1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44413" y="2115356"/>
            <a:ext cx="5372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latin typeface="Articulate Narrow" panose="02000506040000020004" pitchFamily="2" charset="0"/>
              </a:rPr>
              <a:t>L’estudiant hi pot accedir durant el temps indicat per respondre (si és així com s’ha configurat la retroacció).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  <p:pic>
        <p:nvPicPr>
          <p:cNvPr id="4" name="Imatg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6317399" y="1985325"/>
            <a:ext cx="5254581" cy="4829576"/>
          </a:xfrm>
          <a:prstGeom prst="rect">
            <a:avLst/>
          </a:prstGeom>
          <a:ln w="19050">
            <a:solidFill>
              <a:schemeClr val="bg1">
                <a:lumMod val="75000"/>
              </a:schemeClr>
            </a:solidFill>
          </a:ln>
          <a:effectLst>
            <a:outerShdw blurRad="317500" dist="114300" dir="2520000" sx="97000" sy="97000" algn="l" rotWithShape="0">
              <a:prstClr val="black">
                <a:alpha val="65000"/>
              </a:prstClr>
            </a:outerShdw>
          </a:effectLst>
        </p:spPr>
      </p:pic>
      <p:sp>
        <p:nvSpPr>
          <p:cNvPr id="6" name="CuadroTexto 2"/>
          <p:cNvSpPr txBox="1"/>
          <p:nvPr/>
        </p:nvSpPr>
        <p:spPr>
          <a:xfrm>
            <a:off x="909717" y="4153370"/>
            <a:ext cx="34381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 smtClean="0">
                <a:latin typeface="Articulate Narrow" panose="02000506040000020004" pitchFamily="2" charset="0"/>
              </a:rPr>
              <a:t>Visualització</a:t>
            </a:r>
            <a:r>
              <a:rPr lang="es-ES" sz="2400" dirty="0" smtClean="0">
                <a:latin typeface="Articulate Narrow" panose="02000506040000020004" pitchFamily="2" charset="0"/>
              </a:rPr>
              <a:t> </a:t>
            </a:r>
            <a:r>
              <a:rPr lang="es-ES" sz="2400" dirty="0">
                <a:latin typeface="Articulate Narrow" panose="02000506040000020004" pitchFamily="2" charset="0"/>
              </a:rPr>
              <a:t>de  </a:t>
            </a:r>
            <a:r>
              <a:rPr lang="es-ES" sz="2400" dirty="0" err="1" smtClean="0">
                <a:latin typeface="Articulate Narrow" panose="02000506040000020004" pitchFamily="2" charset="0"/>
              </a:rPr>
              <a:t>l’estudiant</a:t>
            </a:r>
            <a:r>
              <a:rPr lang="es-ES" sz="2400" dirty="0" smtClean="0">
                <a:latin typeface="Articulate Narrow" panose="02000506040000020004" pitchFamily="2" charset="0"/>
              </a:rPr>
              <a:t> (</a:t>
            </a:r>
            <a:r>
              <a:rPr lang="es-ES" sz="2400" dirty="0">
                <a:latin typeface="Articulate Narrow" panose="02000506040000020004" pitchFamily="2" charset="0"/>
              </a:rPr>
              <a:t>sota el </a:t>
            </a:r>
            <a:r>
              <a:rPr lang="es-ES" sz="2400" dirty="0" err="1">
                <a:latin typeface="Articulate Narrow" panose="02000506040000020004" pitchFamily="2" charset="0"/>
              </a:rPr>
              <a:t>títol</a:t>
            </a:r>
            <a:r>
              <a:rPr lang="es-ES" sz="2400" dirty="0">
                <a:latin typeface="Articulate Narrow" panose="02000506040000020004" pitchFamily="2" charset="0"/>
              </a:rPr>
              <a:t> </a:t>
            </a:r>
            <a:r>
              <a:rPr lang="es-ES" sz="2400" dirty="0" err="1">
                <a:latin typeface="Articulate Narrow" panose="02000506040000020004" pitchFamily="2" charset="0"/>
              </a:rPr>
              <a:t>apareix</a:t>
            </a:r>
            <a:r>
              <a:rPr lang="es-ES" sz="2400" dirty="0">
                <a:latin typeface="Articulate Narrow" panose="02000506040000020004" pitchFamily="2" charset="0"/>
              </a:rPr>
              <a:t> si la </a:t>
            </a:r>
            <a:r>
              <a:rPr lang="es-ES" sz="2400" dirty="0" err="1">
                <a:latin typeface="Articulate Narrow" panose="02000506040000020004" pitchFamily="2" charset="0"/>
              </a:rPr>
              <a:t>retroacció</a:t>
            </a:r>
            <a:r>
              <a:rPr lang="es-ES" sz="2400" dirty="0">
                <a:latin typeface="Articulate Narrow" panose="02000506040000020004" pitchFamily="2" charset="0"/>
              </a:rPr>
              <a:t> </a:t>
            </a:r>
            <a:r>
              <a:rPr lang="es-ES" sz="2400" dirty="0" err="1">
                <a:latin typeface="Articulate Narrow" panose="02000506040000020004" pitchFamily="2" charset="0"/>
              </a:rPr>
              <a:t>és</a:t>
            </a:r>
            <a:r>
              <a:rPr lang="es-ES" sz="2400" dirty="0">
                <a:latin typeface="Articulate Narrow" panose="02000506040000020004" pitchFamily="2" charset="0"/>
              </a:rPr>
              <a:t> </a:t>
            </a:r>
            <a:r>
              <a:rPr lang="es-ES" sz="2400" dirty="0" err="1">
                <a:latin typeface="Articulate Narrow" panose="02000506040000020004" pitchFamily="2" charset="0"/>
              </a:rPr>
              <a:t>anònima</a:t>
            </a:r>
            <a:r>
              <a:rPr lang="es-ES" sz="2400" dirty="0">
                <a:latin typeface="Articulate Narrow" panose="02000506040000020004" pitchFamily="2" charset="0"/>
              </a:rPr>
              <a:t> o no)</a:t>
            </a:r>
            <a:r>
              <a:rPr lang="ca-ES" sz="2400" dirty="0" smtClean="0">
                <a:latin typeface="Articulate Narrow" panose="02000506040000020004" pitchFamily="2" charset="0"/>
              </a:rPr>
              <a:t>.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16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75763" y="1429555"/>
            <a:ext cx="565382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latin typeface="Articulate Narrow" panose="02000506040000020004" pitchFamily="2" charset="0"/>
              </a:rPr>
              <a:t>Si el professorat ho permet, un cop han respost els </a:t>
            </a:r>
            <a:r>
              <a:rPr lang="ca-ES" sz="2400" dirty="0" smtClean="0">
                <a:latin typeface="Articulate Narrow" panose="02000506040000020004" pitchFamily="2" charset="0"/>
              </a:rPr>
              <a:t>alumnes </a:t>
            </a:r>
            <a:r>
              <a:rPr lang="ca-ES" sz="2400" dirty="0">
                <a:latin typeface="Articulate Narrow" panose="02000506040000020004" pitchFamily="2" charset="0"/>
              </a:rPr>
              <a:t>poden veure la tria feta i el nombre de companys que també ha triat cada opció clicant a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Respostes enviades </a:t>
            </a:r>
            <a:r>
              <a:rPr lang="ca-ES" sz="2400" dirty="0">
                <a:latin typeface="Articulate Narrow" panose="02000506040000020004" pitchFamily="2" charset="0"/>
              </a:rPr>
              <a:t>sota el títol de l’enquesta.</a:t>
            </a:r>
            <a:endParaRPr lang="es-ES" sz="2400" dirty="0">
              <a:latin typeface="Articulate Narrow" panose="02000506040000020004" pitchFamily="2" charset="0"/>
            </a:endParaRPr>
          </a:p>
          <a:p>
            <a:endParaRPr lang="es-ES" dirty="0"/>
          </a:p>
        </p:txBody>
      </p:sp>
      <p:pic>
        <p:nvPicPr>
          <p:cNvPr id="3" name="Imatge 5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828" y="1197735"/>
            <a:ext cx="4131851" cy="4723291"/>
          </a:xfrm>
          <a:prstGeom prst="rect">
            <a:avLst/>
          </a:prstGeom>
          <a:ln w="19050">
            <a:solidFill>
              <a:schemeClr val="bg1">
                <a:lumMod val="85000"/>
              </a:schemeClr>
            </a:solidFill>
          </a:ln>
        </p:spPr>
      </p:pic>
      <p:sp>
        <p:nvSpPr>
          <p:cNvPr id="6" name="CuadroTexto 1"/>
          <p:cNvSpPr txBox="1"/>
          <p:nvPr/>
        </p:nvSpPr>
        <p:spPr>
          <a:xfrm>
            <a:off x="1947980" y="4280911"/>
            <a:ext cx="4581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latin typeface="Articulate Narrow" panose="02000506040000020004" pitchFamily="2" charset="0"/>
              </a:rPr>
              <a:t>Pantalla que es mostra a l’estudiant</a:t>
            </a:r>
            <a:br>
              <a:rPr lang="ca-ES" sz="2400" dirty="0">
                <a:latin typeface="Articulate Narrow" panose="02000506040000020004" pitchFamily="2" charset="0"/>
              </a:rPr>
            </a:br>
            <a:r>
              <a:rPr lang="ca-ES" sz="2400" dirty="0">
                <a:latin typeface="Articulate Narrow" panose="02000506040000020004" pitchFamily="2" charset="0"/>
              </a:rPr>
              <a:t>quan clica a Respostes </a:t>
            </a:r>
            <a:r>
              <a:rPr lang="ca-ES" sz="2400" dirty="0" smtClean="0">
                <a:latin typeface="Articulate Narrow" panose="02000506040000020004" pitchFamily="2" charset="0"/>
              </a:rPr>
              <a:t>enviades.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45327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76376" y="1269783"/>
            <a:ext cx="37101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44475" lvl="0">
              <a:spcBef>
                <a:spcPts val="360"/>
              </a:spcBef>
            </a:pPr>
            <a:r>
              <a:rPr lang="ca-ES" sz="3200" dirty="0">
                <a:solidFill>
                  <a:srgbClr val="317ABE"/>
                </a:solidFill>
                <a:latin typeface="Bebas Neue Bold" panose="020B0606020202050201"/>
              </a:rPr>
              <a:t>Seguiment de l'activitat</a:t>
            </a:r>
            <a:endParaRPr lang="es-ES" sz="3200" dirty="0">
              <a:solidFill>
                <a:srgbClr val="317ABE"/>
              </a:solidFill>
              <a:latin typeface="Bebas Neue Bold" panose="020B0606020202050201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46975" y="1854558"/>
            <a:ext cx="46492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latin typeface="Articulate Narrow" panose="02000506040000020004" pitchFamily="2" charset="0"/>
              </a:rPr>
              <a:t>Per veure les respostes de l’alumnat cal entrar a la retroacció. La pestanya Anàlisi mostra els resultats com els veu cada estudiant un cop ha respost. També és possible baixar les dades mitjançant el botó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Exporta a Excel.</a:t>
            </a:r>
            <a:endParaRPr lang="es-ES" sz="2400" dirty="0">
              <a:solidFill>
                <a:srgbClr val="317ABE"/>
              </a:solidFill>
              <a:latin typeface="Articulate Narrow" panose="02000506040000020004" pitchFamily="2" charset="0"/>
            </a:endParaRPr>
          </a:p>
          <a:p>
            <a:endParaRPr lang="es-ES" dirty="0"/>
          </a:p>
        </p:txBody>
      </p:sp>
      <p:pic>
        <p:nvPicPr>
          <p:cNvPr id="4" name="Imatge 2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830" y="1648496"/>
            <a:ext cx="4454456" cy="4853904"/>
          </a:xfrm>
          <a:prstGeom prst="rect">
            <a:avLst/>
          </a:prstGeom>
          <a:ln w="19050">
            <a:solidFill>
              <a:schemeClr val="bg1">
                <a:lumMod val="85000"/>
              </a:schemeClr>
            </a:solidFill>
          </a:ln>
        </p:spPr>
      </p:pic>
      <p:sp>
        <p:nvSpPr>
          <p:cNvPr id="5" name="Rectángulo 4"/>
          <p:cNvSpPr/>
          <p:nvPr/>
        </p:nvSpPr>
        <p:spPr>
          <a:xfrm>
            <a:off x="1343491" y="4609157"/>
            <a:ext cx="51603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400" dirty="0">
                <a:latin typeface="Articulate Narrow" panose="02000506040000020004" pitchFamily="2" charset="0"/>
              </a:rPr>
              <a:t>Vista dels resultats de la retroacció i opció d’exportació a </a:t>
            </a:r>
            <a:r>
              <a:rPr lang="ca-ES" sz="2400" dirty="0" smtClean="0">
                <a:latin typeface="Articulate Narrow" panose="02000506040000020004" pitchFamily="2" charset="0"/>
              </a:rPr>
              <a:t>Excel: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317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51126" y="1567006"/>
            <a:ext cx="935006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400" dirty="0">
                <a:latin typeface="Articulate Narrow" panose="02000506040000020004" pitchFamily="2" charset="0"/>
              </a:rPr>
              <a:t>A la pestanya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Mostra les respostes </a:t>
            </a:r>
            <a:r>
              <a:rPr lang="ca-ES" sz="2400" dirty="0">
                <a:latin typeface="Articulate Narrow" panose="02000506040000020004" pitchFamily="2" charset="0"/>
              </a:rPr>
              <a:t>es pot veure el llistat d’alumnes que han respost (si la retroacció no era anònima). Clicant sobre la data, es poden veure les respostes de cada estudiant.</a:t>
            </a:r>
            <a:endParaRPr lang="es-ES" sz="2400" dirty="0">
              <a:latin typeface="Articulate Narrow" panose="02000506040000020004" pitchFamily="2" charset="0"/>
            </a:endParaRPr>
          </a:p>
          <a:p>
            <a:r>
              <a:rPr lang="ca-ES" sz="2400" dirty="0">
                <a:latin typeface="Articulate Narrow" panose="02000506040000020004" pitchFamily="2" charset="0"/>
              </a:rPr>
              <a:t>A la pestanya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Mostra els que no han respost </a:t>
            </a:r>
            <a:r>
              <a:rPr lang="ca-ES" sz="2400" dirty="0">
                <a:latin typeface="Articulate Narrow" panose="02000506040000020004" pitchFamily="2" charset="0"/>
              </a:rPr>
              <a:t>apareix la llista dels alumnes que encara no han respost a la retroacció i la possibilitat d’enviar un correu electrònic a tots o a una part d’aquests estudiants. </a:t>
            </a:r>
            <a:endParaRPr lang="es-ES" sz="2400" dirty="0">
              <a:latin typeface="Articulate Narrow" panose="02000506040000020004" pitchFamily="2" charset="0"/>
            </a:endParaRPr>
          </a:p>
          <a:p>
            <a:r>
              <a:rPr lang="ca-ES" sz="2400" dirty="0">
                <a:latin typeface="Articulate Narrow" panose="02000506040000020004" pitchFamily="2" charset="0"/>
              </a:rPr>
              <a:t>Finalment, la pestanya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Plantilles </a:t>
            </a:r>
            <a:r>
              <a:rPr lang="ca-ES" sz="2400" dirty="0">
                <a:latin typeface="Articulate Narrow" panose="02000506040000020004" pitchFamily="2" charset="0"/>
              </a:rPr>
              <a:t>permet fer les accions següents:</a:t>
            </a:r>
          </a:p>
          <a:p>
            <a:endParaRPr lang="es-ES" sz="2400" dirty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150000"/>
              <a:buFont typeface="Wingdings" panose="05000000000000000000" pitchFamily="2" charset="2"/>
              <a:buChar char="§"/>
            </a:pPr>
            <a:r>
              <a:rPr lang="ca-ES" sz="2400" dirty="0">
                <a:latin typeface="Articulate Narrow" panose="02000506040000020004" pitchFamily="2" charset="0"/>
              </a:rPr>
              <a:t>Seleccionar una plantilla ja creada i no haver de crear novament les mateixes </a:t>
            </a:r>
            <a:r>
              <a:rPr lang="ca-ES" sz="2400" dirty="0" smtClean="0">
                <a:latin typeface="Articulate Narrow" panose="02000506040000020004" pitchFamily="2" charset="0"/>
              </a:rPr>
              <a:t>preguntes.</a:t>
            </a:r>
            <a:endParaRPr lang="es-ES" sz="2400" dirty="0" smtClean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150000"/>
              <a:buFont typeface="Wingdings" panose="05000000000000000000" pitchFamily="2" charset="2"/>
              <a:buChar char="§"/>
            </a:pPr>
            <a:r>
              <a:rPr lang="ca-ES" sz="2400" dirty="0" smtClean="0">
                <a:latin typeface="Articulate Narrow" panose="02000506040000020004" pitchFamily="2" charset="0"/>
              </a:rPr>
              <a:t>Desar </a:t>
            </a:r>
            <a:r>
              <a:rPr lang="ca-ES" sz="2400" dirty="0">
                <a:latin typeface="Articulate Narrow" panose="02000506040000020004" pitchFamily="2" charset="0"/>
              </a:rPr>
              <a:t>totes les preguntes de la retroacció en una </a:t>
            </a:r>
            <a:r>
              <a:rPr lang="ca-ES" sz="2400" dirty="0" smtClean="0">
                <a:latin typeface="Articulate Narrow" panose="02000506040000020004" pitchFamily="2" charset="0"/>
              </a:rPr>
              <a:t>plantilla.</a:t>
            </a:r>
            <a:endParaRPr lang="es-ES" sz="2400" dirty="0" smtClean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150000"/>
              <a:buFont typeface="Wingdings" panose="05000000000000000000" pitchFamily="2" charset="2"/>
              <a:buChar char="§"/>
            </a:pPr>
            <a:r>
              <a:rPr lang="ca-ES" sz="2400" dirty="0" smtClean="0">
                <a:latin typeface="Articulate Narrow" panose="02000506040000020004" pitchFamily="2" charset="0"/>
              </a:rPr>
              <a:t>Suprimir </a:t>
            </a:r>
            <a:r>
              <a:rPr lang="ca-ES" sz="2400" dirty="0">
                <a:latin typeface="Articulate Narrow" panose="02000506040000020004" pitchFamily="2" charset="0"/>
              </a:rPr>
              <a:t>totes les plantilles creades en el curs. </a:t>
            </a:r>
            <a:endParaRPr lang="es-ES" sz="2400" dirty="0" smtClean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150000"/>
              <a:buFont typeface="Wingdings" panose="05000000000000000000" pitchFamily="2" charset="2"/>
              <a:buChar char="§"/>
            </a:pPr>
            <a:r>
              <a:rPr lang="ca-ES" sz="2400" dirty="0" smtClean="0">
                <a:latin typeface="Articulate Narrow" panose="02000506040000020004" pitchFamily="2" charset="0"/>
              </a:rPr>
              <a:t>Importar </a:t>
            </a:r>
            <a:r>
              <a:rPr lang="ca-ES" sz="2400" dirty="0">
                <a:latin typeface="Articulate Narrow" panose="02000506040000020004" pitchFamily="2" charset="0"/>
              </a:rPr>
              <a:t>o exportar la plantilla mitjançant un fitxer.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160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85304" y="1565392"/>
            <a:ext cx="2926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44475" lvl="0">
              <a:spcBef>
                <a:spcPts val="360"/>
              </a:spcBef>
            </a:pPr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a què serveix?</a:t>
            </a:r>
            <a:endParaRPr lang="es-ES" sz="3200" b="1" dirty="0">
              <a:solidFill>
                <a:srgbClr val="327DC1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50006" y="2356834"/>
            <a:ext cx="510003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prstClr val="black"/>
                </a:solidFill>
                <a:latin typeface="Arial Narrow" panose="020B0606020202030204" pitchFamily="34" charset="0"/>
              </a:rPr>
              <a:t>El mòdul </a:t>
            </a:r>
            <a:r>
              <a:rPr lang="ca-ES" sz="2400" dirty="0">
                <a:solidFill>
                  <a:srgbClr val="317ABE"/>
                </a:solidFill>
                <a:latin typeface="Arial Narrow" panose="020B0606020202030204" pitchFamily="34" charset="0"/>
              </a:rPr>
              <a:t>Retroacció </a:t>
            </a:r>
            <a:r>
              <a:rPr lang="ca-ES" sz="2400" dirty="0">
                <a:solidFill>
                  <a:prstClr val="black"/>
                </a:solidFill>
                <a:latin typeface="Arial Narrow" panose="020B0606020202030204" pitchFamily="34" charset="0"/>
              </a:rPr>
              <a:t>permet al professorat fer una sèrie de preguntes als alumnes i analitzar-ne les respostes. Es pot configurar perquè siguin anònimes.</a:t>
            </a:r>
            <a:endParaRPr lang="es-ES" sz="24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6984641" y="3971673"/>
            <a:ext cx="50957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28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Exemples d’ús</a:t>
            </a:r>
            <a:endParaRPr lang="es-ES" sz="2800" b="1" dirty="0">
              <a:solidFill>
                <a:srgbClr val="327DC1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000" dirty="0">
                <a:solidFill>
                  <a:prstClr val="black"/>
                </a:solidFill>
                <a:latin typeface="Arial Narrow" panose="020B0606020202030204" pitchFamily="34" charset="0"/>
              </a:rPr>
              <a:t>Retroacció sobre el curs, el professorat, la interacció en grup, els continguts, les pràctiques, la comunicació, etc.</a:t>
            </a:r>
            <a:endParaRPr lang="es-ES" sz="2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38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4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741248" y="1389853"/>
            <a:ext cx="19356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es crea?</a:t>
            </a:r>
            <a:endParaRPr lang="es-ES" sz="3200" b="1" dirty="0">
              <a:solidFill>
                <a:srgbClr val="327DC1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191092046"/>
              </p:ext>
            </p:extLst>
          </p:nvPr>
        </p:nvGraphicFramePr>
        <p:xfrm>
          <a:off x="2032000" y="100959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535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3086376"/>
            <a:ext cx="4998522" cy="183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317ABE"/>
              </a:buClr>
              <a:buFont typeface="+mj-lt"/>
              <a:buAutoNum type="arabicPeriod" startAt="4"/>
            </a:pPr>
            <a:r>
              <a:rPr lang="ca-ES" sz="2800" dirty="0" smtClean="0">
                <a:latin typeface="Arial Narrow" panose="020B0606020202030204" pitchFamily="34" charset="0"/>
              </a:rPr>
              <a:t>Es </a:t>
            </a:r>
            <a:r>
              <a:rPr lang="ca-ES" sz="2800" dirty="0">
                <a:latin typeface="Arial Narrow" panose="020B0606020202030204" pitchFamily="34" charset="0"/>
              </a:rPr>
              <a:t>configuren els paràmetres que hi ha en els apartats següents: </a:t>
            </a:r>
            <a:endParaRPr lang="es-ES" sz="2800" dirty="0">
              <a:latin typeface="Arial Narrow" panose="020B0606020202030204" pitchFamily="34" charset="0"/>
            </a:endParaRPr>
          </a:p>
          <a:p>
            <a:endParaRPr lang="es-ES" sz="2800" dirty="0"/>
          </a:p>
        </p:txBody>
      </p:sp>
      <p:sp>
        <p:nvSpPr>
          <p:cNvPr id="27" name="Rectangle arrodonit 26"/>
          <p:cNvSpPr/>
          <p:nvPr/>
        </p:nvSpPr>
        <p:spPr>
          <a:xfrm>
            <a:off x="4150091" y="1233575"/>
            <a:ext cx="3448443" cy="593813"/>
          </a:xfrm>
          <a:prstGeom prst="round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>
                <a:solidFill>
                  <a:schemeClr val="tx1"/>
                </a:solidFill>
                <a:latin typeface="Articulate Narrow" panose="02000506040000020004" pitchFamily="2" charset="0"/>
              </a:rPr>
              <a:t>Paràmetres generals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  <p:sp>
        <p:nvSpPr>
          <p:cNvPr id="28" name="Rectangle arrodonit 27"/>
          <p:cNvSpPr/>
          <p:nvPr/>
        </p:nvSpPr>
        <p:spPr>
          <a:xfrm>
            <a:off x="5686761" y="3411276"/>
            <a:ext cx="4996107" cy="593813"/>
          </a:xfrm>
          <a:prstGeom prst="round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a-ES" sz="2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Paràmetres </a:t>
            </a:r>
            <a:r>
              <a:rPr lang="ca-ES" sz="2400" dirty="0">
                <a:solidFill>
                  <a:prstClr val="black"/>
                </a:solidFill>
                <a:latin typeface="Arial Narrow" panose="020B0606020202030204" pitchFamily="34" charset="0"/>
              </a:rPr>
              <a:t>de la pregunta i de la </a:t>
            </a:r>
            <a:r>
              <a:rPr lang="ca-ES" sz="2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tramesa</a:t>
            </a:r>
            <a:endParaRPr lang="es-ES" sz="24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Rectangle arrodonit 28"/>
          <p:cNvSpPr/>
          <p:nvPr/>
        </p:nvSpPr>
        <p:spPr>
          <a:xfrm>
            <a:off x="6580167" y="4330381"/>
            <a:ext cx="3916115" cy="593813"/>
          </a:xfrm>
          <a:prstGeom prst="round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a-ES" sz="2400" dirty="0">
                <a:solidFill>
                  <a:prstClr val="black"/>
                </a:solidFill>
                <a:latin typeface="Articulate Narrow" panose="02000506040000020004" pitchFamily="2" charset="0"/>
              </a:rPr>
              <a:t>Després de la tramesa</a:t>
            </a:r>
            <a:endParaRPr lang="es-ES" sz="2400" dirty="0">
              <a:solidFill>
                <a:prstClr val="black"/>
              </a:solidFill>
              <a:latin typeface="Articulate Narrow" panose="02000506040000020004" pitchFamily="2" charset="0"/>
            </a:endParaRPr>
          </a:p>
        </p:txBody>
      </p:sp>
      <p:sp>
        <p:nvSpPr>
          <p:cNvPr id="31" name="Rectangle arrodonit 30"/>
          <p:cNvSpPr/>
          <p:nvPr/>
        </p:nvSpPr>
        <p:spPr>
          <a:xfrm>
            <a:off x="7150646" y="5249486"/>
            <a:ext cx="4260036" cy="593813"/>
          </a:xfrm>
          <a:prstGeom prst="round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solidFill>
                  <a:schemeClr val="tx1"/>
                </a:solidFill>
                <a:latin typeface="Articulate Narrow" panose="02000506040000020004" pitchFamily="2" charset="0"/>
              </a:rPr>
              <a:t>Altres paràmetres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  <p:sp>
        <p:nvSpPr>
          <p:cNvPr id="8" name="Rectangle arrodonit 27"/>
          <p:cNvSpPr/>
          <p:nvPr/>
        </p:nvSpPr>
        <p:spPr>
          <a:xfrm>
            <a:off x="5176419" y="2286940"/>
            <a:ext cx="3928944" cy="593813"/>
          </a:xfrm>
          <a:prstGeom prst="round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solidFill>
                  <a:schemeClr val="tx1"/>
                </a:solidFill>
                <a:latin typeface="Articulate Narrow" panose="02000506040000020004" pitchFamily="2" charset="0"/>
              </a:rPr>
              <a:t>Disponibilitat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17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16508" y="1467201"/>
            <a:ext cx="34875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Paràmetres </a:t>
            </a:r>
            <a:r>
              <a:rPr lang="ca-ES" sz="3200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generals</a:t>
            </a:r>
            <a:endParaRPr lang="es-ES" sz="3200" dirty="0">
              <a:solidFill>
                <a:srgbClr val="317ABE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Rectangle 9"/>
          <p:cNvSpPr/>
          <p:nvPr/>
        </p:nvSpPr>
        <p:spPr>
          <a:xfrm>
            <a:off x="895351" y="2461897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" name="CuadroTexto 1"/>
          <p:cNvSpPr txBox="1"/>
          <p:nvPr/>
        </p:nvSpPr>
        <p:spPr>
          <a:xfrm>
            <a:off x="1222473" y="2372785"/>
            <a:ext cx="9625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557A9A"/>
              </a:buClr>
              <a:buSzPct val="100000"/>
            </a:pPr>
            <a:r>
              <a:rPr lang="ca-ES" sz="2400" dirty="0">
                <a:latin typeface="Articulate Narrow" panose="02000506040000020004" pitchFamily="2" charset="0"/>
              </a:rPr>
              <a:t>S’introdueix el nom de la retroacció, i en el camp opcional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Descripció </a:t>
            </a:r>
            <a:r>
              <a:rPr lang="ca-ES" sz="2400" dirty="0">
                <a:latin typeface="Articulate Narrow" panose="02000506040000020004" pitchFamily="2" charset="0"/>
              </a:rPr>
              <a:t>s’hi pot escriure informació per a l’alumnat, com ara l’objectiu o si és anònima.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  <p:sp>
        <p:nvSpPr>
          <p:cNvPr id="5" name="CuadroTexto 3"/>
          <p:cNvSpPr txBox="1"/>
          <p:nvPr/>
        </p:nvSpPr>
        <p:spPr>
          <a:xfrm>
            <a:off x="716508" y="4066138"/>
            <a:ext cx="2269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200" dirty="0" smtClean="0">
                <a:solidFill>
                  <a:srgbClr val="317ABE"/>
                </a:solidFill>
                <a:latin typeface="Bebas Neue Bold" panose="020B0606020202050201"/>
              </a:rPr>
              <a:t>Disponibilitat</a:t>
            </a:r>
            <a:endParaRPr lang="es-ES" sz="3200" dirty="0"/>
          </a:p>
        </p:txBody>
      </p:sp>
      <p:sp>
        <p:nvSpPr>
          <p:cNvPr id="6" name="Rectángulo 6"/>
          <p:cNvSpPr/>
          <p:nvPr/>
        </p:nvSpPr>
        <p:spPr>
          <a:xfrm>
            <a:off x="1227657" y="4947331"/>
            <a:ext cx="99950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557A9A"/>
              </a:buClr>
              <a:buSzPct val="100000"/>
            </a:pPr>
            <a:r>
              <a:rPr lang="ca-ES" sz="2400" dirty="0" smtClean="0">
                <a:latin typeface="Articulate Narrow" panose="02000506040000020004" pitchFamily="2" charset="0"/>
              </a:rPr>
              <a:t>Es </a:t>
            </a:r>
            <a:r>
              <a:rPr lang="ca-ES" sz="2400" dirty="0">
                <a:latin typeface="Articulate Narrow" panose="02000506040000020004" pitchFamily="2" charset="0"/>
              </a:rPr>
              <a:t>pot habilitar la retroacció durant un període de temps activant la casella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Habilita.</a:t>
            </a:r>
            <a:r>
              <a:rPr lang="ca-ES" sz="2400" dirty="0">
                <a:latin typeface="Articulate Narrow" panose="02000506040000020004" pitchFamily="2" charset="0"/>
              </a:rPr>
              <a:t> Després es poden seleccionar les dates dels paràmetres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Permet les </a:t>
            </a:r>
            <a:r>
              <a:rPr lang="ca-ES" sz="2400" dirty="0" err="1">
                <a:solidFill>
                  <a:srgbClr val="317ABE"/>
                </a:solidFill>
                <a:latin typeface="Articulate Narrow" panose="02000506040000020004" pitchFamily="2" charset="0"/>
              </a:rPr>
              <a:t>repostes</a:t>
            </a:r>
            <a:r>
              <a:rPr lang="ca-ES" sz="2400" i="1" dirty="0">
                <a:latin typeface="Articulate Narrow" panose="02000506040000020004" pitchFamily="2" charset="0"/>
              </a:rPr>
              <a:t>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de i Permet les </a:t>
            </a:r>
            <a:r>
              <a:rPr lang="ca-ES" sz="2400" dirty="0" err="1">
                <a:solidFill>
                  <a:srgbClr val="317ABE"/>
                </a:solidFill>
                <a:latin typeface="Articulate Narrow" panose="02000506040000020004" pitchFamily="2" charset="0"/>
              </a:rPr>
              <a:t>resostes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 a.</a:t>
            </a:r>
            <a:endParaRPr lang="es-ES" sz="2400" dirty="0">
              <a:solidFill>
                <a:srgbClr val="317ABE"/>
              </a:solidFill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557A9A"/>
              </a:buClr>
              <a:buSzPct val="100000"/>
              <a:buFont typeface="Wingdings" panose="05000000000000000000" pitchFamily="2" charset="2"/>
              <a:buChar char="§"/>
            </a:pPr>
            <a:endParaRPr lang="es-ES" sz="2400" dirty="0">
              <a:latin typeface="Articulate Light" panose="02000503040000020004" pitchFamily="2" charset="0"/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900535" y="4955393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3988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11632" y="1772669"/>
            <a:ext cx="39540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200" dirty="0">
                <a:solidFill>
                  <a:srgbClr val="317ABE"/>
                </a:solidFill>
                <a:latin typeface="Bebas Neue Bold" panose="020B0606020202050201"/>
              </a:rPr>
              <a:t>Paràmetres de la pregunta i de la </a:t>
            </a:r>
            <a:r>
              <a:rPr lang="ca-ES" sz="3200" dirty="0" smtClean="0">
                <a:solidFill>
                  <a:srgbClr val="317ABE"/>
                </a:solidFill>
                <a:latin typeface="Bebas Neue Bold" panose="020B0606020202050201"/>
              </a:rPr>
              <a:t>tramesa</a:t>
            </a:r>
            <a:endParaRPr lang="es-ES" sz="3200" dirty="0">
              <a:solidFill>
                <a:srgbClr val="317ABE"/>
              </a:solidFill>
              <a:latin typeface="Bebas Neue Bold" panose="020B0606020202050201"/>
            </a:endParaRPr>
          </a:p>
        </p:txBody>
      </p:sp>
      <p:pic>
        <p:nvPicPr>
          <p:cNvPr id="5" name="Imatge 50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569" y="1171020"/>
            <a:ext cx="5820067" cy="2280517"/>
          </a:xfrm>
          <a:prstGeom prst="rect">
            <a:avLst/>
          </a:prstGeom>
          <a:ln w="19050">
            <a:solidFill>
              <a:schemeClr val="bg1">
                <a:lumMod val="85000"/>
              </a:schemeClr>
            </a:solidFill>
          </a:ln>
        </p:spPr>
      </p:pic>
      <p:sp>
        <p:nvSpPr>
          <p:cNvPr id="8" name="Rectángulo 7"/>
          <p:cNvSpPr/>
          <p:nvPr/>
        </p:nvSpPr>
        <p:spPr>
          <a:xfrm>
            <a:off x="765329" y="3723825"/>
            <a:ext cx="108642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F7C053"/>
              </a:buClr>
              <a:buSzPct val="300000"/>
              <a:buFont typeface="Wingdings" panose="05000000000000000000" pitchFamily="2" charset="2"/>
              <a:buChar char="§"/>
            </a:pPr>
            <a:r>
              <a:rPr lang="ca-ES" sz="2000" dirty="0" smtClean="0">
                <a:latin typeface="Articulate Narrow" panose="02000506040000020004" pitchFamily="2" charset="0"/>
              </a:rPr>
              <a:t>A </a:t>
            </a: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Enregistra els noms d’usuari </a:t>
            </a:r>
            <a:r>
              <a:rPr lang="ca-ES" sz="2000" dirty="0" smtClean="0">
                <a:latin typeface="Articulate Narrow" panose="02000506040000020004" pitchFamily="2" charset="0"/>
              </a:rPr>
              <a:t>es pot especificar si les respostes són anònimes o si es vol registrar el nom de l’estudiant juntament amb les respostes.</a:t>
            </a:r>
          </a:p>
          <a:p>
            <a:pPr marL="342900" lvl="0" indent="-342900">
              <a:buClr>
                <a:srgbClr val="F7C053"/>
              </a:buClr>
              <a:buSzPct val="200000"/>
              <a:buFont typeface="Wingdings" panose="05000000000000000000" pitchFamily="2" charset="2"/>
              <a:buChar char="§"/>
            </a:pPr>
            <a:endParaRPr lang="es-ES" sz="2000" dirty="0" smtClean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300000"/>
              <a:buFont typeface="Wingdings" panose="05000000000000000000" pitchFamily="2" charset="2"/>
              <a:buChar char="§"/>
            </a:pPr>
            <a:r>
              <a:rPr lang="ca-ES" sz="2000" dirty="0" smtClean="0">
                <a:latin typeface="Articulate Narrow" panose="02000506040000020004" pitchFamily="2" charset="0"/>
              </a:rPr>
              <a:t>A </a:t>
            </a: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Permet trameses múltiples </a:t>
            </a:r>
            <a:r>
              <a:rPr lang="ca-ES" sz="2000" dirty="0" smtClean="0">
                <a:latin typeface="Articulate Narrow" panose="02000506040000020004" pitchFamily="2" charset="0"/>
              </a:rPr>
              <a:t>es defineix si l’usuari pot enviar les respostes un nombre il·limitat de vegades. </a:t>
            </a:r>
            <a:endParaRPr lang="es-ES" sz="2000" dirty="0" smtClean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300000"/>
              <a:buFont typeface="Wingdings" panose="05000000000000000000" pitchFamily="2" charset="2"/>
              <a:buChar char="§"/>
            </a:pPr>
            <a:endParaRPr lang="es-ES" sz="2000" i="1" dirty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300000"/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Habilita la notificació de les trameses </a:t>
            </a:r>
            <a:r>
              <a:rPr lang="ca-ES" sz="2000" dirty="0" smtClean="0">
                <a:latin typeface="Articulate Narrow" panose="02000506040000020004" pitchFamily="2" charset="0"/>
              </a:rPr>
              <a:t>permet habilitar els avisos al professorat per cada resposta rebuda. </a:t>
            </a:r>
            <a:endParaRPr lang="es-ES" sz="2000" dirty="0" smtClean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300000"/>
              <a:buFont typeface="Wingdings" panose="05000000000000000000" pitchFamily="2" charset="2"/>
              <a:buChar char="§"/>
            </a:pPr>
            <a:endParaRPr lang="es-ES" sz="2000" dirty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300000"/>
              <a:buFont typeface="Wingdings" panose="05000000000000000000" pitchFamily="2" charset="2"/>
              <a:buChar char="§"/>
            </a:pPr>
            <a:r>
              <a:rPr lang="ca-ES" sz="2000" dirty="0" smtClean="0">
                <a:latin typeface="Articulate Narrow" panose="02000506040000020004" pitchFamily="2" charset="0"/>
              </a:rPr>
              <a:t>Si es vol que les preguntes es numerin automàticament cal activar </a:t>
            </a: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Numeració automàtica de les preguntes.</a:t>
            </a:r>
          </a:p>
        </p:txBody>
      </p:sp>
    </p:spTree>
    <p:extLst>
      <p:ext uri="{BB962C8B-B14F-4D97-AF65-F5344CB8AC3E}">
        <p14:creationId xmlns:p14="http://schemas.microsoft.com/office/powerpoint/2010/main" val="164620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61332" y="1779234"/>
            <a:ext cx="4090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200" dirty="0" smtClean="0">
                <a:solidFill>
                  <a:srgbClr val="317ABE"/>
                </a:solidFill>
                <a:latin typeface="Bebas Neue Bold"/>
              </a:rPr>
              <a:t>Després de la tramesa</a:t>
            </a:r>
            <a:endParaRPr lang="es-ES" sz="3200" dirty="0">
              <a:solidFill>
                <a:srgbClr val="317ABE"/>
              </a:solidFill>
              <a:latin typeface="Bebas Neue Bold"/>
            </a:endParaRPr>
          </a:p>
        </p:txBody>
      </p:sp>
      <p:pic>
        <p:nvPicPr>
          <p:cNvPr id="5" name="Imatge 50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519" y="1075953"/>
            <a:ext cx="6188879" cy="2483781"/>
          </a:xfrm>
          <a:prstGeom prst="rect">
            <a:avLst/>
          </a:prstGeom>
          <a:ln w="19050">
            <a:solidFill>
              <a:schemeClr val="bg1">
                <a:lumMod val="75000"/>
              </a:schemeClr>
            </a:solidFill>
          </a:ln>
        </p:spPr>
      </p:pic>
      <p:sp>
        <p:nvSpPr>
          <p:cNvPr id="8" name="Rectángulo 7"/>
          <p:cNvSpPr/>
          <p:nvPr/>
        </p:nvSpPr>
        <p:spPr>
          <a:xfrm>
            <a:off x="787674" y="4057907"/>
            <a:ext cx="1044972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F7C053"/>
              </a:buClr>
              <a:buSzPct val="300000"/>
              <a:buFont typeface="Wingdings" panose="05000000000000000000" pitchFamily="2" charset="2"/>
              <a:buChar char="§"/>
            </a:pPr>
            <a:r>
              <a:rPr lang="ca-ES" sz="2000" dirty="0">
                <a:latin typeface="Articulate Narrow" panose="02000506040000020004" pitchFamily="2" charset="0"/>
              </a:rPr>
              <a:t>Si s’activa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Mostra la pàgina d’anàlisi </a:t>
            </a:r>
            <a:r>
              <a:rPr lang="ca-ES" sz="2000" dirty="0">
                <a:latin typeface="Articulate Narrow" panose="02000506040000020004" pitchFamily="2" charset="0"/>
              </a:rPr>
              <a:t>es pot donar per defecte dades sobre les respostes a l’usuari per completar la </a:t>
            </a:r>
            <a:r>
              <a:rPr lang="ca-ES" sz="2000" dirty="0" smtClean="0">
                <a:latin typeface="Articulate Narrow" panose="02000506040000020004" pitchFamily="2" charset="0"/>
              </a:rPr>
              <a:t>retroacció.</a:t>
            </a:r>
          </a:p>
          <a:p>
            <a:pPr marL="342900" lvl="0" indent="-342900">
              <a:buClr>
                <a:srgbClr val="F7C053"/>
              </a:buClr>
              <a:buSzPct val="300000"/>
              <a:buFont typeface="Wingdings" panose="05000000000000000000" pitchFamily="2" charset="2"/>
              <a:buChar char="§"/>
            </a:pPr>
            <a:endParaRPr lang="es-ES" sz="2000" dirty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300000"/>
              <a:buFont typeface="Wingdings" panose="05000000000000000000" pitchFamily="2" charset="2"/>
              <a:buChar char="§"/>
            </a:pPr>
            <a:r>
              <a:rPr lang="ca-ES" sz="2000" dirty="0" smtClean="0">
                <a:latin typeface="Articulate Narrow" panose="02000506040000020004" pitchFamily="2" charset="0"/>
              </a:rPr>
              <a:t>Amb </a:t>
            </a:r>
            <a:r>
              <a:rPr lang="ca-ES" sz="2000" dirty="0">
                <a:latin typeface="Articulate Narrow" panose="02000506040000020004" pitchFamily="2" charset="0"/>
              </a:rPr>
              <a:t>l’opció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Missatge de compleció </a:t>
            </a:r>
            <a:r>
              <a:rPr lang="ca-ES" sz="2000" dirty="0">
                <a:latin typeface="Articulate Narrow" panose="02000506040000020004" pitchFamily="2" charset="0"/>
              </a:rPr>
              <a:t>es pot incloure la informació que es consideri adient perquè es mostri a l’usuari un cop hagi completat l’activitat. </a:t>
            </a:r>
            <a:endParaRPr lang="ca-ES" sz="2000" dirty="0" smtClean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300000"/>
              <a:buFont typeface="Wingdings" panose="05000000000000000000" pitchFamily="2" charset="2"/>
              <a:buChar char="§"/>
            </a:pPr>
            <a:endParaRPr lang="es-ES" sz="2000" dirty="0">
              <a:latin typeface="Articulate Narrow" panose="02000506040000020004" pitchFamily="2" charset="0"/>
            </a:endParaRPr>
          </a:p>
          <a:p>
            <a:pPr marL="342900" lvl="0" indent="-342900">
              <a:buClr>
                <a:srgbClr val="F7C053"/>
              </a:buClr>
              <a:buSzPct val="300000"/>
              <a:buFont typeface="Wingdings" panose="05000000000000000000" pitchFamily="2" charset="2"/>
              <a:buChar char="§"/>
            </a:pPr>
            <a:r>
              <a:rPr lang="ca-ES" sz="2000" dirty="0" smtClean="0">
                <a:latin typeface="Articulate Narrow" panose="02000506040000020004" pitchFamily="2" charset="0"/>
              </a:rPr>
              <a:t>A </a:t>
            </a:r>
            <a:r>
              <a:rPr lang="ca-ES" sz="2000" dirty="0">
                <a:latin typeface="Articulate Narrow" panose="02000506040000020004" pitchFamily="2" charset="0"/>
              </a:rPr>
              <a:t>l’opció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Enllaç de l’activitat següent </a:t>
            </a:r>
            <a:r>
              <a:rPr lang="ca-ES" sz="2000" dirty="0">
                <a:latin typeface="Articulate Narrow" panose="02000506040000020004" pitchFamily="2" charset="0"/>
              </a:rPr>
              <a:t>es pot definir la pàgina que es mostra en clicar al botó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Continua.</a:t>
            </a:r>
            <a:r>
              <a:rPr lang="ca-ES" sz="2000" dirty="0">
                <a:latin typeface="Articulate Narrow" panose="02000506040000020004" pitchFamily="2" charset="0"/>
              </a:rPr>
              <a:t> Si es deixa en blanc, es mostra la pàgina del curs</a:t>
            </a:r>
            <a:r>
              <a:rPr lang="ca-ES" sz="2000" dirty="0" smtClean="0">
                <a:latin typeface="Articulate Narrow" panose="02000506040000020004" pitchFamily="2" charset="0"/>
              </a:rPr>
              <a:t>.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25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076736013"/>
              </p:ext>
            </p:extLst>
          </p:nvPr>
        </p:nvGraphicFramePr>
        <p:xfrm>
          <a:off x="2032000" y="1043189"/>
          <a:ext cx="7562761" cy="509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834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710" y="1504506"/>
            <a:ext cx="9315938" cy="2951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3948714" y="4691788"/>
            <a:ext cx="4556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ts val="1200"/>
              </a:spcBef>
              <a:spcAft>
                <a:spcPts val="1800"/>
              </a:spcAft>
            </a:pPr>
            <a:r>
              <a:rPr lang="ca-ES" sz="2000" dirty="0">
                <a:solidFill>
                  <a:prstClr val="black"/>
                </a:solidFill>
                <a:latin typeface="Arial Narrow" panose="020B0606020202030204" pitchFamily="34" charset="0"/>
              </a:rPr>
              <a:t>Pantalla que es mostra en crear una retroacció</a:t>
            </a:r>
            <a:endParaRPr lang="es-ES" sz="2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2723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1198</Words>
  <Application>Microsoft Office PowerPoint</Application>
  <PresentationFormat>Pantalla panoràmica</PresentationFormat>
  <Paragraphs>75</Paragraphs>
  <Slides>20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10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20</vt:i4>
      </vt:variant>
    </vt:vector>
  </HeadingPairs>
  <TitlesOfParts>
    <vt:vector size="31" baseType="lpstr">
      <vt:lpstr>Arial</vt:lpstr>
      <vt:lpstr>Arial Narrow</vt:lpstr>
      <vt:lpstr>Articulate Light</vt:lpstr>
      <vt:lpstr>Articulate Narrow</vt:lpstr>
      <vt:lpstr>Bebas Neue Bold</vt:lpstr>
      <vt:lpstr>Bebas Neue Regular</vt:lpstr>
      <vt:lpstr>Calibri</vt:lpstr>
      <vt:lpstr>Calibri Light</vt:lpstr>
      <vt:lpstr>Verdana</vt:lpstr>
      <vt:lpstr>Wingdings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CRAI UB</dc:creator>
  <cp:lastModifiedBy>Maria Dolores Yañez Agustiño</cp:lastModifiedBy>
  <cp:revision>151</cp:revision>
  <dcterms:created xsi:type="dcterms:W3CDTF">2017-07-07T12:15:00Z</dcterms:created>
  <dcterms:modified xsi:type="dcterms:W3CDTF">2018-01-25T16:35:04Z</dcterms:modified>
</cp:coreProperties>
</file>