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371" r:id="rId3"/>
    <p:sldId id="258" r:id="rId4"/>
    <p:sldId id="563" r:id="rId5"/>
    <p:sldId id="545" r:id="rId6"/>
    <p:sldId id="514" r:id="rId7"/>
    <p:sldId id="515" r:id="rId8"/>
    <p:sldId id="527" r:id="rId9"/>
    <p:sldId id="528" r:id="rId10"/>
    <p:sldId id="529" r:id="rId11"/>
    <p:sldId id="546" r:id="rId12"/>
    <p:sldId id="542" r:id="rId13"/>
    <p:sldId id="562" r:id="rId14"/>
  </p:sldIdLst>
  <p:sldSz cx="9144000" cy="5143500" type="screen16x9"/>
  <p:notesSz cx="6858000" cy="9144000"/>
  <p:embeddedFontLst>
    <p:embeddedFont>
      <p:font typeface="Bell MT" panose="02020503060305020303" pitchFamily="18" charset="0"/>
      <p:regular r:id="rId16"/>
      <p:bold r:id="rId17"/>
      <p:italic r:id="rId18"/>
    </p:embeddedFont>
    <p:embeddedFont>
      <p:font typeface="Calibri" panose="020F0502020204030204" pitchFamily="34" charset="0"/>
      <p:regular r:id="rId19"/>
      <p:bold r:id="rId20"/>
      <p:italic r:id="rId21"/>
      <p:boldItalic r:id="rId22"/>
    </p:embeddedFont>
    <p:embeddedFont>
      <p:font typeface="Cambria" panose="02040503050406030204" pitchFamily="18" charset="0"/>
      <p:regular r:id="rId23"/>
      <p:bold r:id="rId24"/>
      <p:italic r:id="rId25"/>
      <p:boldItalic r:id="rId26"/>
    </p:embeddedFont>
    <p:embeddedFont>
      <p:font typeface="Nixie One" panose="020B0604020202020204" charset="0"/>
      <p:regular r:id="rId27"/>
    </p:embeddedFont>
    <p:embeddedFont>
      <p:font typeface="Palatino Linotype" panose="02040502050505030304" pitchFamily="18" charset="0"/>
      <p:regular r:id="rId28"/>
      <p:bold r:id="rId29"/>
      <p:italic r:id="rId30"/>
      <p:boldItalic r:id="rId31"/>
    </p:embeddedFont>
    <p:embeddedFont>
      <p:font typeface="Roboto Slab" pitchFamily="2" charset="0"/>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Paz Sandin Esteban" initials="MPSE" lastIdx="1" clrIdx="0"/>
  <p:cmAuthor id="2" name="agus" initials="a" lastIdx="32" clrIdx="1">
    <p:extLst>
      <p:ext uri="{19B8F6BF-5375-455C-9EA6-DF929625EA0E}">
        <p15:presenceInfo xmlns:p15="http://schemas.microsoft.com/office/powerpoint/2012/main" userId="agus" providerId="None"/>
      </p:ext>
    </p:extLst>
  </p:cmAuthor>
  <p:cmAuthor id="3" name="Pilar" initials="P"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4454"/>
    <a:srgbClr val="006666"/>
    <a:srgbClr val="609CA8"/>
    <a:srgbClr val="3E7A84"/>
    <a:srgbClr val="222A10"/>
    <a:srgbClr val="404F25"/>
    <a:srgbClr val="576C32"/>
    <a:srgbClr val="5F762C"/>
    <a:srgbClr val="6F893F"/>
    <a:srgbClr val="667E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69472FF-9E1C-4E89-9467-27AF18833AF2}">
  <a:tblStyle styleId="{169472FF-9E1C-4E89-9467-27AF18833AF2}"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9" autoAdjust="0"/>
    <p:restoredTop sz="94380" autoAdjust="0"/>
  </p:normalViewPr>
  <p:slideViewPr>
    <p:cSldViewPr>
      <p:cViewPr varScale="1">
        <p:scale>
          <a:sx n="133" d="100"/>
          <a:sy n="133" d="100"/>
        </p:scale>
        <p:origin x="1050" y="96"/>
      </p:cViewPr>
      <p:guideLst>
        <p:guide orient="horz" pos="1620"/>
        <p:guide pos="2880"/>
      </p:guideLst>
    </p:cSldViewPr>
  </p:slideViewPr>
  <p:outlineViewPr>
    <p:cViewPr>
      <p:scale>
        <a:sx n="33" d="100"/>
        <a:sy n="33" d="100"/>
      </p:scale>
      <p:origin x="0" y="1041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7916E6-979F-4B4E-8418-40AE2A74D6A8}" type="doc">
      <dgm:prSet loTypeId="urn:microsoft.com/office/officeart/2008/layout/LinedList" loCatId="list" qsTypeId="urn:microsoft.com/office/officeart/2005/8/quickstyle/simple1" qsCatId="simple" csTypeId="urn:microsoft.com/office/officeart/2005/8/colors/accent0_3" csCatId="mainScheme" phldr="1"/>
      <dgm:spPr/>
    </dgm:pt>
    <dgm:pt modelId="{39A5C4B6-D083-4398-86E7-A0AB2FD1796C}">
      <dgm:prSet phldrT="[Texto]" custT="1"/>
      <dgm:spPr/>
      <dgm:t>
        <a:bodyPr/>
        <a:lstStyle/>
        <a:p>
          <a:r>
            <a:rPr lang="ca-ES" sz="1500" dirty="0">
              <a:solidFill>
                <a:schemeClr val="bg2"/>
              </a:solidFill>
              <a:latin typeface="Cambria" pitchFamily="18" charset="0"/>
              <a:ea typeface="Cambria" pitchFamily="18" charset="0"/>
              <a:cs typeface="Arial" panose="020B0604020202020204" pitchFamily="34" charset="0"/>
            </a:rPr>
            <a:t>Selección de la temática a investigar</a:t>
          </a:r>
        </a:p>
      </dgm:t>
    </dgm:pt>
    <dgm:pt modelId="{684B0A07-720A-43C9-B671-1FCC8F8BC804}" type="parTrans" cxnId="{3AF02F1B-624E-4BD3-93EE-EABC6DCB6FC7}">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F60BFE95-4BF2-4391-A0DD-45264EF4DA5C}" type="sibTrans" cxnId="{3AF02F1B-624E-4BD3-93EE-EABC6DCB6FC7}">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58F6E077-964F-4BD6-B636-CBF0FD62FA82}">
      <dgm:prSet phldrT="[Texto]" custT="1"/>
      <dgm:spPr/>
      <dgm:t>
        <a:bodyPr/>
        <a:lstStyle/>
        <a:p>
          <a:r>
            <a:rPr lang="ca-ES" sz="1500" dirty="0">
              <a:solidFill>
                <a:schemeClr val="bg2"/>
              </a:solidFill>
              <a:latin typeface="Cambria" pitchFamily="18" charset="0"/>
              <a:ea typeface="Cambria" pitchFamily="18" charset="0"/>
              <a:cs typeface="Arial" panose="020B0604020202020204" pitchFamily="34" charset="0"/>
            </a:rPr>
            <a:t>Revisión de la literatura</a:t>
          </a:r>
        </a:p>
      </dgm:t>
    </dgm:pt>
    <dgm:pt modelId="{2D80F2EE-EC1D-4E6F-B84D-31B0B2BD82D5}" type="parTrans" cxnId="{739504A0-6440-4744-A4FC-3AE11DB3C76C}">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55FEFB07-3B82-467D-83DA-760A49D10631}" type="sibTrans" cxnId="{739504A0-6440-4744-A4FC-3AE11DB3C76C}">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064F1A43-E8A4-4D4D-9B8A-C2CE6FE17026}">
      <dgm:prSet phldrT="[Texto]" custT="1"/>
      <dgm:spPr/>
      <dgm:t>
        <a:bodyPr/>
        <a:lstStyle/>
        <a:p>
          <a:r>
            <a:rPr lang="ca-ES" sz="1500" dirty="0">
              <a:solidFill>
                <a:schemeClr val="bg2"/>
              </a:solidFill>
              <a:latin typeface="Cambria" pitchFamily="18" charset="0"/>
              <a:ea typeface="Cambria" pitchFamily="18" charset="0"/>
              <a:cs typeface="Arial" panose="020B0604020202020204" pitchFamily="34" charset="0"/>
            </a:rPr>
            <a:t>Diseño de la investigación</a:t>
          </a:r>
        </a:p>
      </dgm:t>
    </dgm:pt>
    <dgm:pt modelId="{F372BBA1-EE80-48B9-84AE-1D025D2E703D}" type="parTrans" cxnId="{DE5E2ECE-693A-4420-80F3-60D7E71A5181}">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3CBDBAD3-371C-43DF-9087-6431E8F98AB0}" type="sibTrans" cxnId="{DE5E2ECE-693A-4420-80F3-60D7E71A5181}">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44F4E665-8D45-4545-B48C-0F4F6CBA0EDE}">
      <dgm:prSet phldrT="[Texto]" custT="1"/>
      <dgm:spPr/>
      <dgm:t>
        <a:bodyPr/>
        <a:lstStyle/>
        <a:p>
          <a:r>
            <a:rPr lang="ca-ES" sz="1500" dirty="0">
              <a:solidFill>
                <a:schemeClr val="bg2"/>
              </a:solidFill>
              <a:latin typeface="Cambria" pitchFamily="18" charset="0"/>
              <a:ea typeface="Cambria" pitchFamily="18" charset="0"/>
              <a:cs typeface="Arial" panose="020B0604020202020204" pitchFamily="34" charset="0"/>
            </a:rPr>
            <a:t>Recogida de la información</a:t>
          </a:r>
        </a:p>
      </dgm:t>
    </dgm:pt>
    <dgm:pt modelId="{9B6C1C03-02C0-4186-91AE-E208F0F4CD6E}" type="parTrans" cxnId="{F1F44D8F-A3C9-4D2A-96D4-C6215CEE3B27}">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D0A114F4-9F3C-41F1-9C91-B14D5C251A0F}" type="sibTrans" cxnId="{F1F44D8F-A3C9-4D2A-96D4-C6215CEE3B27}">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CD30EF23-A6F7-45B1-94AF-A4225FE01E9F}">
      <dgm:prSet phldrT="[Texto]" custT="1"/>
      <dgm:spPr/>
      <dgm:t>
        <a:bodyPr/>
        <a:lstStyle/>
        <a:p>
          <a:r>
            <a:rPr lang="ca-ES" sz="1500" dirty="0">
              <a:solidFill>
                <a:schemeClr val="bg2"/>
              </a:solidFill>
              <a:latin typeface="Cambria" pitchFamily="18" charset="0"/>
              <a:ea typeface="Cambria" pitchFamily="18" charset="0"/>
              <a:cs typeface="Arial" panose="020B0604020202020204" pitchFamily="34" charset="0"/>
            </a:rPr>
            <a:t>Análisis de los datos</a:t>
          </a:r>
        </a:p>
      </dgm:t>
    </dgm:pt>
    <dgm:pt modelId="{7434D98C-F402-4D10-B05E-995AA824626A}" type="parTrans" cxnId="{228D212C-2FAC-4A45-8EB1-0F33DFD7FEE5}">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CCCDEDF0-52F2-4218-A762-59DD5EBF30E9}" type="sibTrans" cxnId="{228D212C-2FAC-4A45-8EB1-0F33DFD7FEE5}">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7CFE55AF-587A-4192-B6F1-3AB6490644B1}">
      <dgm:prSet phldrT="[Texto]" custT="1"/>
      <dgm:spPr/>
      <dgm:t>
        <a:bodyPr/>
        <a:lstStyle/>
        <a:p>
          <a:r>
            <a:rPr lang="ca-ES" sz="1500" dirty="0">
              <a:solidFill>
                <a:schemeClr val="bg2"/>
              </a:solidFill>
              <a:latin typeface="Cambria" pitchFamily="18" charset="0"/>
              <a:ea typeface="Cambria" pitchFamily="18" charset="0"/>
              <a:cs typeface="Arial" panose="020B0604020202020204" pitchFamily="34" charset="0"/>
            </a:rPr>
            <a:t>Interpretación de los resultados</a:t>
          </a:r>
        </a:p>
      </dgm:t>
    </dgm:pt>
    <dgm:pt modelId="{CD7226E7-5525-4B76-B97A-9C0AFD0DD562}" type="parTrans" cxnId="{219AA842-6DE3-432F-AF72-92BF4DE28380}">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0C98E6C3-B18C-486B-9D26-ED022A60C633}" type="sibTrans" cxnId="{219AA842-6DE3-432F-AF72-92BF4DE28380}">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E522F4FB-A81E-43F9-9E10-B1D8621C931B}">
      <dgm:prSet phldrT="[Texto]" custT="1"/>
      <dgm:spPr/>
      <dgm:t>
        <a:bodyPr/>
        <a:lstStyle/>
        <a:p>
          <a:r>
            <a:rPr lang="ca-ES" sz="1500" dirty="0">
              <a:solidFill>
                <a:schemeClr val="bg2"/>
              </a:solidFill>
              <a:latin typeface="Cambria" pitchFamily="18" charset="0"/>
              <a:ea typeface="Cambria" pitchFamily="18" charset="0"/>
              <a:cs typeface="Arial" panose="020B0604020202020204" pitchFamily="34" charset="0"/>
            </a:rPr>
            <a:t>Elaboración de conclusiones</a:t>
          </a:r>
        </a:p>
      </dgm:t>
    </dgm:pt>
    <dgm:pt modelId="{5C85C3BB-54D5-42C3-B24E-C33F681325B3}" type="parTrans" cxnId="{6CEAC718-0008-4623-A8F9-6B9B63A9955F}">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2E7708DC-AC17-456D-B625-E8160C918552}" type="sibTrans" cxnId="{6CEAC718-0008-4623-A8F9-6B9B63A9955F}">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A8A62AA4-79B9-41C0-BAFE-968FFFA24D69}">
      <dgm:prSet phldrT="[Texto]" custT="1"/>
      <dgm:spPr/>
      <dgm:t>
        <a:bodyPr/>
        <a:lstStyle/>
        <a:p>
          <a:r>
            <a:rPr lang="ca-ES" sz="1500" dirty="0">
              <a:solidFill>
                <a:schemeClr val="bg2"/>
              </a:solidFill>
              <a:latin typeface="Cambria" pitchFamily="18" charset="0"/>
              <a:ea typeface="Cambria" pitchFamily="18" charset="0"/>
              <a:cs typeface="Arial" panose="020B0604020202020204" pitchFamily="34" charset="0"/>
            </a:rPr>
            <a:t>Informe final</a:t>
          </a:r>
        </a:p>
      </dgm:t>
    </dgm:pt>
    <dgm:pt modelId="{8579899C-2858-48A3-A7FC-C8FFED22CE79}" type="parTrans" cxnId="{837BFD43-87C1-47BC-AA2E-DAFD0EC49F4F}">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0EB93127-F0A5-4E17-82EB-67D36C425EBC}" type="sibTrans" cxnId="{837BFD43-87C1-47BC-AA2E-DAFD0EC49F4F}">
      <dgm:prSet/>
      <dgm:spPr/>
      <dgm:t>
        <a:bodyPr/>
        <a:lstStyle/>
        <a:p>
          <a:endParaRPr lang="ca-ES" sz="1500">
            <a:solidFill>
              <a:schemeClr val="bg2"/>
            </a:solidFill>
            <a:latin typeface="Cambria" pitchFamily="18" charset="0"/>
            <a:ea typeface="Cambria" pitchFamily="18" charset="0"/>
            <a:cs typeface="Arial" panose="020B0604020202020204" pitchFamily="34" charset="0"/>
          </a:endParaRPr>
        </a:p>
      </dgm:t>
    </dgm:pt>
    <dgm:pt modelId="{3B2F8E1E-9FED-4AF3-8F88-17911C00B5BE}" type="pres">
      <dgm:prSet presAssocID="{397916E6-979F-4B4E-8418-40AE2A74D6A8}" presName="vert0" presStyleCnt="0">
        <dgm:presLayoutVars>
          <dgm:dir/>
          <dgm:animOne val="branch"/>
          <dgm:animLvl val="lvl"/>
        </dgm:presLayoutVars>
      </dgm:prSet>
      <dgm:spPr/>
    </dgm:pt>
    <dgm:pt modelId="{E555E687-8D09-4AF5-86E8-4C7DA3473F2C}" type="pres">
      <dgm:prSet presAssocID="{39A5C4B6-D083-4398-86E7-A0AB2FD1796C}" presName="thickLine" presStyleLbl="alignNode1" presStyleIdx="0" presStyleCnt="8"/>
      <dgm:spPr/>
    </dgm:pt>
    <dgm:pt modelId="{A2A8B914-1F5D-4107-9A31-92F3987646F6}" type="pres">
      <dgm:prSet presAssocID="{39A5C4B6-D083-4398-86E7-A0AB2FD1796C}" presName="horz1" presStyleCnt="0"/>
      <dgm:spPr/>
    </dgm:pt>
    <dgm:pt modelId="{B1A68821-C0AC-4B96-8A41-3C867682F7ED}" type="pres">
      <dgm:prSet presAssocID="{39A5C4B6-D083-4398-86E7-A0AB2FD1796C}" presName="tx1" presStyleLbl="revTx" presStyleIdx="0" presStyleCnt="8"/>
      <dgm:spPr/>
    </dgm:pt>
    <dgm:pt modelId="{8B49DC9A-4201-4422-9886-B422F4934D9A}" type="pres">
      <dgm:prSet presAssocID="{39A5C4B6-D083-4398-86E7-A0AB2FD1796C}" presName="vert1" presStyleCnt="0"/>
      <dgm:spPr/>
    </dgm:pt>
    <dgm:pt modelId="{401CB557-3446-4F58-AD56-649E05E5641A}" type="pres">
      <dgm:prSet presAssocID="{58F6E077-964F-4BD6-B636-CBF0FD62FA82}" presName="thickLine" presStyleLbl="alignNode1" presStyleIdx="1" presStyleCnt="8"/>
      <dgm:spPr/>
    </dgm:pt>
    <dgm:pt modelId="{0835751F-1754-463D-9012-678D4327068E}" type="pres">
      <dgm:prSet presAssocID="{58F6E077-964F-4BD6-B636-CBF0FD62FA82}" presName="horz1" presStyleCnt="0"/>
      <dgm:spPr/>
    </dgm:pt>
    <dgm:pt modelId="{9129A8CC-2F70-449A-89DF-A09E88DB88EA}" type="pres">
      <dgm:prSet presAssocID="{58F6E077-964F-4BD6-B636-CBF0FD62FA82}" presName="tx1" presStyleLbl="revTx" presStyleIdx="1" presStyleCnt="8"/>
      <dgm:spPr/>
    </dgm:pt>
    <dgm:pt modelId="{FBDEA03D-50DB-4F3D-B4CC-96583EEA2200}" type="pres">
      <dgm:prSet presAssocID="{58F6E077-964F-4BD6-B636-CBF0FD62FA82}" presName="vert1" presStyleCnt="0"/>
      <dgm:spPr/>
    </dgm:pt>
    <dgm:pt modelId="{05FDC550-F2B2-4E89-9449-B29907332C62}" type="pres">
      <dgm:prSet presAssocID="{064F1A43-E8A4-4D4D-9B8A-C2CE6FE17026}" presName="thickLine" presStyleLbl="alignNode1" presStyleIdx="2" presStyleCnt="8"/>
      <dgm:spPr/>
    </dgm:pt>
    <dgm:pt modelId="{57AB65C8-B3DC-4A85-9566-2CB5A6158398}" type="pres">
      <dgm:prSet presAssocID="{064F1A43-E8A4-4D4D-9B8A-C2CE6FE17026}" presName="horz1" presStyleCnt="0"/>
      <dgm:spPr/>
    </dgm:pt>
    <dgm:pt modelId="{0C9676E2-B618-4EDA-ADFF-77C55609A65D}" type="pres">
      <dgm:prSet presAssocID="{064F1A43-E8A4-4D4D-9B8A-C2CE6FE17026}" presName="tx1" presStyleLbl="revTx" presStyleIdx="2" presStyleCnt="8"/>
      <dgm:spPr/>
    </dgm:pt>
    <dgm:pt modelId="{8BC927CD-D1BE-48EE-913E-BB69CB712454}" type="pres">
      <dgm:prSet presAssocID="{064F1A43-E8A4-4D4D-9B8A-C2CE6FE17026}" presName="vert1" presStyleCnt="0"/>
      <dgm:spPr/>
    </dgm:pt>
    <dgm:pt modelId="{49C46711-F0AF-475E-B2C9-757B0C794E51}" type="pres">
      <dgm:prSet presAssocID="{44F4E665-8D45-4545-B48C-0F4F6CBA0EDE}" presName="thickLine" presStyleLbl="alignNode1" presStyleIdx="3" presStyleCnt="8"/>
      <dgm:spPr/>
    </dgm:pt>
    <dgm:pt modelId="{2F76ACF0-3047-42A9-A842-1AF745113545}" type="pres">
      <dgm:prSet presAssocID="{44F4E665-8D45-4545-B48C-0F4F6CBA0EDE}" presName="horz1" presStyleCnt="0"/>
      <dgm:spPr/>
    </dgm:pt>
    <dgm:pt modelId="{F2450D08-A795-418C-A48E-BBB360C0451A}" type="pres">
      <dgm:prSet presAssocID="{44F4E665-8D45-4545-B48C-0F4F6CBA0EDE}" presName="tx1" presStyleLbl="revTx" presStyleIdx="3" presStyleCnt="8"/>
      <dgm:spPr/>
    </dgm:pt>
    <dgm:pt modelId="{CAFE26CA-59CA-4062-9933-FA1517B6BBF6}" type="pres">
      <dgm:prSet presAssocID="{44F4E665-8D45-4545-B48C-0F4F6CBA0EDE}" presName="vert1" presStyleCnt="0"/>
      <dgm:spPr/>
    </dgm:pt>
    <dgm:pt modelId="{60E2218E-2707-459C-B5F0-54B2B1C03846}" type="pres">
      <dgm:prSet presAssocID="{CD30EF23-A6F7-45B1-94AF-A4225FE01E9F}" presName="thickLine" presStyleLbl="alignNode1" presStyleIdx="4" presStyleCnt="8"/>
      <dgm:spPr/>
    </dgm:pt>
    <dgm:pt modelId="{4D68C512-A600-4939-8E59-7468BEAA2245}" type="pres">
      <dgm:prSet presAssocID="{CD30EF23-A6F7-45B1-94AF-A4225FE01E9F}" presName="horz1" presStyleCnt="0"/>
      <dgm:spPr/>
    </dgm:pt>
    <dgm:pt modelId="{7824E63D-92C8-4F60-96E6-A4F0E7424121}" type="pres">
      <dgm:prSet presAssocID="{CD30EF23-A6F7-45B1-94AF-A4225FE01E9F}" presName="tx1" presStyleLbl="revTx" presStyleIdx="4" presStyleCnt="8"/>
      <dgm:spPr/>
    </dgm:pt>
    <dgm:pt modelId="{044A5406-3EA2-4E04-BA02-D6D591DA2B00}" type="pres">
      <dgm:prSet presAssocID="{CD30EF23-A6F7-45B1-94AF-A4225FE01E9F}" presName="vert1" presStyleCnt="0"/>
      <dgm:spPr/>
    </dgm:pt>
    <dgm:pt modelId="{8EF7FFA7-AA58-4D73-AE1A-8023694712D0}" type="pres">
      <dgm:prSet presAssocID="{7CFE55AF-587A-4192-B6F1-3AB6490644B1}" presName="thickLine" presStyleLbl="alignNode1" presStyleIdx="5" presStyleCnt="8"/>
      <dgm:spPr/>
    </dgm:pt>
    <dgm:pt modelId="{E59C2FF3-67CD-498F-B9FA-30CFAEBDA8FA}" type="pres">
      <dgm:prSet presAssocID="{7CFE55AF-587A-4192-B6F1-3AB6490644B1}" presName="horz1" presStyleCnt="0"/>
      <dgm:spPr/>
    </dgm:pt>
    <dgm:pt modelId="{A12676F7-1A61-4CE6-A76B-6D2F7F5E9BA6}" type="pres">
      <dgm:prSet presAssocID="{7CFE55AF-587A-4192-B6F1-3AB6490644B1}" presName="tx1" presStyleLbl="revTx" presStyleIdx="5" presStyleCnt="8"/>
      <dgm:spPr/>
    </dgm:pt>
    <dgm:pt modelId="{65E80BBE-BFF8-45D5-AB27-48C5BC954294}" type="pres">
      <dgm:prSet presAssocID="{7CFE55AF-587A-4192-B6F1-3AB6490644B1}" presName="vert1" presStyleCnt="0"/>
      <dgm:spPr/>
    </dgm:pt>
    <dgm:pt modelId="{57488503-B11F-4D4F-A13F-025CF9C74EAE}" type="pres">
      <dgm:prSet presAssocID="{E522F4FB-A81E-43F9-9E10-B1D8621C931B}" presName="thickLine" presStyleLbl="alignNode1" presStyleIdx="6" presStyleCnt="8"/>
      <dgm:spPr/>
    </dgm:pt>
    <dgm:pt modelId="{7E249910-1998-4B9C-A55B-137A47692C0D}" type="pres">
      <dgm:prSet presAssocID="{E522F4FB-A81E-43F9-9E10-B1D8621C931B}" presName="horz1" presStyleCnt="0"/>
      <dgm:spPr/>
    </dgm:pt>
    <dgm:pt modelId="{38EC3126-7EA1-4CAB-8DAB-6E424459BEFA}" type="pres">
      <dgm:prSet presAssocID="{E522F4FB-A81E-43F9-9E10-B1D8621C931B}" presName="tx1" presStyleLbl="revTx" presStyleIdx="6" presStyleCnt="8"/>
      <dgm:spPr/>
    </dgm:pt>
    <dgm:pt modelId="{EF841630-05C7-4271-A39D-E055B7B13206}" type="pres">
      <dgm:prSet presAssocID="{E522F4FB-A81E-43F9-9E10-B1D8621C931B}" presName="vert1" presStyleCnt="0"/>
      <dgm:spPr/>
    </dgm:pt>
    <dgm:pt modelId="{73B42F71-50A7-4FA2-864D-5B2AFEFA64E2}" type="pres">
      <dgm:prSet presAssocID="{A8A62AA4-79B9-41C0-BAFE-968FFFA24D69}" presName="thickLine" presStyleLbl="alignNode1" presStyleIdx="7" presStyleCnt="8"/>
      <dgm:spPr/>
    </dgm:pt>
    <dgm:pt modelId="{29AF46CB-A46E-4C49-8FE3-FF640686DA7E}" type="pres">
      <dgm:prSet presAssocID="{A8A62AA4-79B9-41C0-BAFE-968FFFA24D69}" presName="horz1" presStyleCnt="0"/>
      <dgm:spPr/>
    </dgm:pt>
    <dgm:pt modelId="{505FA931-423F-4BFC-9934-31F73D1D7D10}" type="pres">
      <dgm:prSet presAssocID="{A8A62AA4-79B9-41C0-BAFE-968FFFA24D69}" presName="tx1" presStyleLbl="revTx" presStyleIdx="7" presStyleCnt="8"/>
      <dgm:spPr/>
    </dgm:pt>
    <dgm:pt modelId="{99645EAA-A5E5-4248-A7E9-DD514042730D}" type="pres">
      <dgm:prSet presAssocID="{A8A62AA4-79B9-41C0-BAFE-968FFFA24D69}" presName="vert1" presStyleCnt="0"/>
      <dgm:spPr/>
    </dgm:pt>
  </dgm:ptLst>
  <dgm:cxnLst>
    <dgm:cxn modelId="{82212C09-F0EB-430A-A6A3-6552047479CA}" type="presOf" srcId="{CD30EF23-A6F7-45B1-94AF-A4225FE01E9F}" destId="{7824E63D-92C8-4F60-96E6-A4F0E7424121}" srcOrd="0" destOrd="0" presId="urn:microsoft.com/office/officeart/2008/layout/LinedList"/>
    <dgm:cxn modelId="{6CEAC718-0008-4623-A8F9-6B9B63A9955F}" srcId="{397916E6-979F-4B4E-8418-40AE2A74D6A8}" destId="{E522F4FB-A81E-43F9-9E10-B1D8621C931B}" srcOrd="6" destOrd="0" parTransId="{5C85C3BB-54D5-42C3-B24E-C33F681325B3}" sibTransId="{2E7708DC-AC17-456D-B625-E8160C918552}"/>
    <dgm:cxn modelId="{3AF02F1B-624E-4BD3-93EE-EABC6DCB6FC7}" srcId="{397916E6-979F-4B4E-8418-40AE2A74D6A8}" destId="{39A5C4B6-D083-4398-86E7-A0AB2FD1796C}" srcOrd="0" destOrd="0" parTransId="{684B0A07-720A-43C9-B671-1FCC8F8BC804}" sibTransId="{F60BFE95-4BF2-4391-A0DD-45264EF4DA5C}"/>
    <dgm:cxn modelId="{228D212C-2FAC-4A45-8EB1-0F33DFD7FEE5}" srcId="{397916E6-979F-4B4E-8418-40AE2A74D6A8}" destId="{CD30EF23-A6F7-45B1-94AF-A4225FE01E9F}" srcOrd="4" destOrd="0" parTransId="{7434D98C-F402-4D10-B05E-995AA824626A}" sibTransId="{CCCDEDF0-52F2-4218-A762-59DD5EBF30E9}"/>
    <dgm:cxn modelId="{20B08539-1C8E-42DD-ACB7-7AC3004211D0}" type="presOf" srcId="{064F1A43-E8A4-4D4D-9B8A-C2CE6FE17026}" destId="{0C9676E2-B618-4EDA-ADFF-77C55609A65D}" srcOrd="0" destOrd="0" presId="urn:microsoft.com/office/officeart/2008/layout/LinedList"/>
    <dgm:cxn modelId="{219AA842-6DE3-432F-AF72-92BF4DE28380}" srcId="{397916E6-979F-4B4E-8418-40AE2A74D6A8}" destId="{7CFE55AF-587A-4192-B6F1-3AB6490644B1}" srcOrd="5" destOrd="0" parTransId="{CD7226E7-5525-4B76-B97A-9C0AFD0DD562}" sibTransId="{0C98E6C3-B18C-486B-9D26-ED022A60C633}"/>
    <dgm:cxn modelId="{837BFD43-87C1-47BC-AA2E-DAFD0EC49F4F}" srcId="{397916E6-979F-4B4E-8418-40AE2A74D6A8}" destId="{A8A62AA4-79B9-41C0-BAFE-968FFFA24D69}" srcOrd="7" destOrd="0" parTransId="{8579899C-2858-48A3-A7FC-C8FFED22CE79}" sibTransId="{0EB93127-F0A5-4E17-82EB-67D36C425EBC}"/>
    <dgm:cxn modelId="{A09FF66D-2395-468D-9C21-36E1D8D9DBAA}" type="presOf" srcId="{58F6E077-964F-4BD6-B636-CBF0FD62FA82}" destId="{9129A8CC-2F70-449A-89DF-A09E88DB88EA}" srcOrd="0" destOrd="0" presId="urn:microsoft.com/office/officeart/2008/layout/LinedList"/>
    <dgm:cxn modelId="{2210FA73-5A9F-4C6D-BC6E-23A5D2F783C6}" type="presOf" srcId="{E522F4FB-A81E-43F9-9E10-B1D8621C931B}" destId="{38EC3126-7EA1-4CAB-8DAB-6E424459BEFA}" srcOrd="0" destOrd="0" presId="urn:microsoft.com/office/officeart/2008/layout/LinedList"/>
    <dgm:cxn modelId="{F1F44D8F-A3C9-4D2A-96D4-C6215CEE3B27}" srcId="{397916E6-979F-4B4E-8418-40AE2A74D6A8}" destId="{44F4E665-8D45-4545-B48C-0F4F6CBA0EDE}" srcOrd="3" destOrd="0" parTransId="{9B6C1C03-02C0-4186-91AE-E208F0F4CD6E}" sibTransId="{D0A114F4-9F3C-41F1-9C91-B14D5C251A0F}"/>
    <dgm:cxn modelId="{739504A0-6440-4744-A4FC-3AE11DB3C76C}" srcId="{397916E6-979F-4B4E-8418-40AE2A74D6A8}" destId="{58F6E077-964F-4BD6-B636-CBF0FD62FA82}" srcOrd="1" destOrd="0" parTransId="{2D80F2EE-EC1D-4E6F-B84D-31B0B2BD82D5}" sibTransId="{55FEFB07-3B82-467D-83DA-760A49D10631}"/>
    <dgm:cxn modelId="{A72C24A3-4786-4EFB-ABCF-AB26D0B393E9}" type="presOf" srcId="{44F4E665-8D45-4545-B48C-0F4F6CBA0EDE}" destId="{F2450D08-A795-418C-A48E-BBB360C0451A}" srcOrd="0" destOrd="0" presId="urn:microsoft.com/office/officeart/2008/layout/LinedList"/>
    <dgm:cxn modelId="{895A2DA7-3F83-4248-AEE4-9841419B9706}" type="presOf" srcId="{397916E6-979F-4B4E-8418-40AE2A74D6A8}" destId="{3B2F8E1E-9FED-4AF3-8F88-17911C00B5BE}" srcOrd="0" destOrd="0" presId="urn:microsoft.com/office/officeart/2008/layout/LinedList"/>
    <dgm:cxn modelId="{9DB760B7-3799-4287-B0E6-50B69443A64A}" type="presOf" srcId="{A8A62AA4-79B9-41C0-BAFE-968FFFA24D69}" destId="{505FA931-423F-4BFC-9934-31F73D1D7D10}" srcOrd="0" destOrd="0" presId="urn:microsoft.com/office/officeart/2008/layout/LinedList"/>
    <dgm:cxn modelId="{DBAE41C2-58CC-4603-BCFC-0C8AD0C6C747}" type="presOf" srcId="{39A5C4B6-D083-4398-86E7-A0AB2FD1796C}" destId="{B1A68821-C0AC-4B96-8A41-3C867682F7ED}" srcOrd="0" destOrd="0" presId="urn:microsoft.com/office/officeart/2008/layout/LinedList"/>
    <dgm:cxn modelId="{DE5E2ECE-693A-4420-80F3-60D7E71A5181}" srcId="{397916E6-979F-4B4E-8418-40AE2A74D6A8}" destId="{064F1A43-E8A4-4D4D-9B8A-C2CE6FE17026}" srcOrd="2" destOrd="0" parTransId="{F372BBA1-EE80-48B9-84AE-1D025D2E703D}" sibTransId="{3CBDBAD3-371C-43DF-9087-6431E8F98AB0}"/>
    <dgm:cxn modelId="{49A4F9F9-11BF-4B24-B5E2-B84D2795C199}" type="presOf" srcId="{7CFE55AF-587A-4192-B6F1-3AB6490644B1}" destId="{A12676F7-1A61-4CE6-A76B-6D2F7F5E9BA6}" srcOrd="0" destOrd="0" presId="urn:microsoft.com/office/officeart/2008/layout/LinedList"/>
    <dgm:cxn modelId="{ACDBE032-2F71-46FC-8A57-35F508267C4C}" type="presParOf" srcId="{3B2F8E1E-9FED-4AF3-8F88-17911C00B5BE}" destId="{E555E687-8D09-4AF5-86E8-4C7DA3473F2C}" srcOrd="0" destOrd="0" presId="urn:microsoft.com/office/officeart/2008/layout/LinedList"/>
    <dgm:cxn modelId="{DC24A7A5-1A0A-4497-BF11-BC1B54A7585A}" type="presParOf" srcId="{3B2F8E1E-9FED-4AF3-8F88-17911C00B5BE}" destId="{A2A8B914-1F5D-4107-9A31-92F3987646F6}" srcOrd="1" destOrd="0" presId="urn:microsoft.com/office/officeart/2008/layout/LinedList"/>
    <dgm:cxn modelId="{DCDE2A74-62A5-4CBA-9CD3-EFB996ACA278}" type="presParOf" srcId="{A2A8B914-1F5D-4107-9A31-92F3987646F6}" destId="{B1A68821-C0AC-4B96-8A41-3C867682F7ED}" srcOrd="0" destOrd="0" presId="urn:microsoft.com/office/officeart/2008/layout/LinedList"/>
    <dgm:cxn modelId="{E6176410-EF59-4F60-8BBB-2858277FB98D}" type="presParOf" srcId="{A2A8B914-1F5D-4107-9A31-92F3987646F6}" destId="{8B49DC9A-4201-4422-9886-B422F4934D9A}" srcOrd="1" destOrd="0" presId="urn:microsoft.com/office/officeart/2008/layout/LinedList"/>
    <dgm:cxn modelId="{64C4D88F-B0E3-42A1-9CA1-D7E2DC9198B2}" type="presParOf" srcId="{3B2F8E1E-9FED-4AF3-8F88-17911C00B5BE}" destId="{401CB557-3446-4F58-AD56-649E05E5641A}" srcOrd="2" destOrd="0" presId="urn:microsoft.com/office/officeart/2008/layout/LinedList"/>
    <dgm:cxn modelId="{D69FE72E-B2B7-473C-874E-9797831B5BB6}" type="presParOf" srcId="{3B2F8E1E-9FED-4AF3-8F88-17911C00B5BE}" destId="{0835751F-1754-463D-9012-678D4327068E}" srcOrd="3" destOrd="0" presId="urn:microsoft.com/office/officeart/2008/layout/LinedList"/>
    <dgm:cxn modelId="{9A3DC476-A50E-4BB3-925C-1D862979D22D}" type="presParOf" srcId="{0835751F-1754-463D-9012-678D4327068E}" destId="{9129A8CC-2F70-449A-89DF-A09E88DB88EA}" srcOrd="0" destOrd="0" presId="urn:microsoft.com/office/officeart/2008/layout/LinedList"/>
    <dgm:cxn modelId="{CE5377A1-6F08-4135-9635-8D03FDCEF3F2}" type="presParOf" srcId="{0835751F-1754-463D-9012-678D4327068E}" destId="{FBDEA03D-50DB-4F3D-B4CC-96583EEA2200}" srcOrd="1" destOrd="0" presId="urn:microsoft.com/office/officeart/2008/layout/LinedList"/>
    <dgm:cxn modelId="{3DABC437-711C-4F1C-A3D2-D50A473DBA18}" type="presParOf" srcId="{3B2F8E1E-9FED-4AF3-8F88-17911C00B5BE}" destId="{05FDC550-F2B2-4E89-9449-B29907332C62}" srcOrd="4" destOrd="0" presId="urn:microsoft.com/office/officeart/2008/layout/LinedList"/>
    <dgm:cxn modelId="{9C705293-5667-458E-9828-7AA2735D305B}" type="presParOf" srcId="{3B2F8E1E-9FED-4AF3-8F88-17911C00B5BE}" destId="{57AB65C8-B3DC-4A85-9566-2CB5A6158398}" srcOrd="5" destOrd="0" presId="urn:microsoft.com/office/officeart/2008/layout/LinedList"/>
    <dgm:cxn modelId="{BBE2CDF5-C24A-4E34-8C6F-7AB3E60DF6A6}" type="presParOf" srcId="{57AB65C8-B3DC-4A85-9566-2CB5A6158398}" destId="{0C9676E2-B618-4EDA-ADFF-77C55609A65D}" srcOrd="0" destOrd="0" presId="urn:microsoft.com/office/officeart/2008/layout/LinedList"/>
    <dgm:cxn modelId="{AED3CAA7-A091-4BCB-B5CE-6AD6599EE705}" type="presParOf" srcId="{57AB65C8-B3DC-4A85-9566-2CB5A6158398}" destId="{8BC927CD-D1BE-48EE-913E-BB69CB712454}" srcOrd="1" destOrd="0" presId="urn:microsoft.com/office/officeart/2008/layout/LinedList"/>
    <dgm:cxn modelId="{2C63F351-38E6-4E0A-A614-9C87033BD1FD}" type="presParOf" srcId="{3B2F8E1E-9FED-4AF3-8F88-17911C00B5BE}" destId="{49C46711-F0AF-475E-B2C9-757B0C794E51}" srcOrd="6" destOrd="0" presId="urn:microsoft.com/office/officeart/2008/layout/LinedList"/>
    <dgm:cxn modelId="{D5CA32D6-E8C4-4B5C-8626-2103431E0FAD}" type="presParOf" srcId="{3B2F8E1E-9FED-4AF3-8F88-17911C00B5BE}" destId="{2F76ACF0-3047-42A9-A842-1AF745113545}" srcOrd="7" destOrd="0" presId="urn:microsoft.com/office/officeart/2008/layout/LinedList"/>
    <dgm:cxn modelId="{6D388EC1-CC85-45E9-8EE3-522D381F5BDD}" type="presParOf" srcId="{2F76ACF0-3047-42A9-A842-1AF745113545}" destId="{F2450D08-A795-418C-A48E-BBB360C0451A}" srcOrd="0" destOrd="0" presId="urn:microsoft.com/office/officeart/2008/layout/LinedList"/>
    <dgm:cxn modelId="{8E914751-6E90-4FEF-BDF1-3BDB2115FAEC}" type="presParOf" srcId="{2F76ACF0-3047-42A9-A842-1AF745113545}" destId="{CAFE26CA-59CA-4062-9933-FA1517B6BBF6}" srcOrd="1" destOrd="0" presId="urn:microsoft.com/office/officeart/2008/layout/LinedList"/>
    <dgm:cxn modelId="{1045C4FE-A1FB-4043-BA26-06DE46CE5C71}" type="presParOf" srcId="{3B2F8E1E-9FED-4AF3-8F88-17911C00B5BE}" destId="{60E2218E-2707-459C-B5F0-54B2B1C03846}" srcOrd="8" destOrd="0" presId="urn:microsoft.com/office/officeart/2008/layout/LinedList"/>
    <dgm:cxn modelId="{4AEE1AD0-B1C9-4652-9DF6-3B18F1C87325}" type="presParOf" srcId="{3B2F8E1E-9FED-4AF3-8F88-17911C00B5BE}" destId="{4D68C512-A600-4939-8E59-7468BEAA2245}" srcOrd="9" destOrd="0" presId="urn:microsoft.com/office/officeart/2008/layout/LinedList"/>
    <dgm:cxn modelId="{C42D40B0-41D3-4503-9297-CEF3BB030D85}" type="presParOf" srcId="{4D68C512-A600-4939-8E59-7468BEAA2245}" destId="{7824E63D-92C8-4F60-96E6-A4F0E7424121}" srcOrd="0" destOrd="0" presId="urn:microsoft.com/office/officeart/2008/layout/LinedList"/>
    <dgm:cxn modelId="{958197A1-CE49-41AA-AAA9-97E549C222AE}" type="presParOf" srcId="{4D68C512-A600-4939-8E59-7468BEAA2245}" destId="{044A5406-3EA2-4E04-BA02-D6D591DA2B00}" srcOrd="1" destOrd="0" presId="urn:microsoft.com/office/officeart/2008/layout/LinedList"/>
    <dgm:cxn modelId="{F113897B-46B0-4CEE-BFA5-C8408861B30D}" type="presParOf" srcId="{3B2F8E1E-9FED-4AF3-8F88-17911C00B5BE}" destId="{8EF7FFA7-AA58-4D73-AE1A-8023694712D0}" srcOrd="10" destOrd="0" presId="urn:microsoft.com/office/officeart/2008/layout/LinedList"/>
    <dgm:cxn modelId="{756119A9-A42C-499F-8C06-87EAA3B6FBCD}" type="presParOf" srcId="{3B2F8E1E-9FED-4AF3-8F88-17911C00B5BE}" destId="{E59C2FF3-67CD-498F-B9FA-30CFAEBDA8FA}" srcOrd="11" destOrd="0" presId="urn:microsoft.com/office/officeart/2008/layout/LinedList"/>
    <dgm:cxn modelId="{6B8AC862-20B7-4E5F-AAC4-8FF7BDBA8704}" type="presParOf" srcId="{E59C2FF3-67CD-498F-B9FA-30CFAEBDA8FA}" destId="{A12676F7-1A61-4CE6-A76B-6D2F7F5E9BA6}" srcOrd="0" destOrd="0" presId="urn:microsoft.com/office/officeart/2008/layout/LinedList"/>
    <dgm:cxn modelId="{D62602BC-55CD-420B-A446-69BD4D4837C8}" type="presParOf" srcId="{E59C2FF3-67CD-498F-B9FA-30CFAEBDA8FA}" destId="{65E80BBE-BFF8-45D5-AB27-48C5BC954294}" srcOrd="1" destOrd="0" presId="urn:microsoft.com/office/officeart/2008/layout/LinedList"/>
    <dgm:cxn modelId="{87B6460A-DFC4-4805-A088-8ACC53437D73}" type="presParOf" srcId="{3B2F8E1E-9FED-4AF3-8F88-17911C00B5BE}" destId="{57488503-B11F-4D4F-A13F-025CF9C74EAE}" srcOrd="12" destOrd="0" presId="urn:microsoft.com/office/officeart/2008/layout/LinedList"/>
    <dgm:cxn modelId="{1396EE83-1D0C-4DE5-89A0-7079155429E0}" type="presParOf" srcId="{3B2F8E1E-9FED-4AF3-8F88-17911C00B5BE}" destId="{7E249910-1998-4B9C-A55B-137A47692C0D}" srcOrd="13" destOrd="0" presId="urn:microsoft.com/office/officeart/2008/layout/LinedList"/>
    <dgm:cxn modelId="{E7365D0D-DF93-4AAF-9D5D-5296A359A751}" type="presParOf" srcId="{7E249910-1998-4B9C-A55B-137A47692C0D}" destId="{38EC3126-7EA1-4CAB-8DAB-6E424459BEFA}" srcOrd="0" destOrd="0" presId="urn:microsoft.com/office/officeart/2008/layout/LinedList"/>
    <dgm:cxn modelId="{4220D164-D8C5-4588-AA1F-B6F996BB922F}" type="presParOf" srcId="{7E249910-1998-4B9C-A55B-137A47692C0D}" destId="{EF841630-05C7-4271-A39D-E055B7B13206}" srcOrd="1" destOrd="0" presId="urn:microsoft.com/office/officeart/2008/layout/LinedList"/>
    <dgm:cxn modelId="{3F6114CB-210F-47C3-AA0A-C421257D35E1}" type="presParOf" srcId="{3B2F8E1E-9FED-4AF3-8F88-17911C00B5BE}" destId="{73B42F71-50A7-4FA2-864D-5B2AFEFA64E2}" srcOrd="14" destOrd="0" presId="urn:microsoft.com/office/officeart/2008/layout/LinedList"/>
    <dgm:cxn modelId="{C2040D96-03AB-4B87-80D8-A48E78413A42}" type="presParOf" srcId="{3B2F8E1E-9FED-4AF3-8F88-17911C00B5BE}" destId="{29AF46CB-A46E-4C49-8FE3-FF640686DA7E}" srcOrd="15" destOrd="0" presId="urn:microsoft.com/office/officeart/2008/layout/LinedList"/>
    <dgm:cxn modelId="{79A1BCCF-4654-4A02-AD01-016AF2A4A120}" type="presParOf" srcId="{29AF46CB-A46E-4C49-8FE3-FF640686DA7E}" destId="{505FA931-423F-4BFC-9934-31F73D1D7D10}" srcOrd="0" destOrd="0" presId="urn:microsoft.com/office/officeart/2008/layout/LinedList"/>
    <dgm:cxn modelId="{5666E9CF-25E6-46E2-917F-BA45B3ED02C0}" type="presParOf" srcId="{29AF46CB-A46E-4C49-8FE3-FF640686DA7E}" destId="{99645EAA-A5E5-4248-A7E9-DD514042730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5E687-8D09-4AF5-86E8-4C7DA3473F2C}">
      <dsp:nvSpPr>
        <dsp:cNvPr id="0" name=""/>
        <dsp:cNvSpPr/>
      </dsp:nvSpPr>
      <dsp:spPr>
        <a:xfrm>
          <a:off x="0" y="0"/>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A68821-C0AC-4B96-8A41-3C867682F7ED}">
      <dsp:nvSpPr>
        <dsp:cNvPr id="0" name=""/>
        <dsp:cNvSpPr/>
      </dsp:nvSpPr>
      <dsp:spPr>
        <a:xfrm>
          <a:off x="0" y="0"/>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ca-ES" sz="1500" kern="1200" dirty="0">
              <a:solidFill>
                <a:schemeClr val="bg2"/>
              </a:solidFill>
              <a:latin typeface="Cambria" pitchFamily="18" charset="0"/>
              <a:ea typeface="Cambria" pitchFamily="18" charset="0"/>
              <a:cs typeface="Arial" panose="020B0604020202020204" pitchFamily="34" charset="0"/>
            </a:rPr>
            <a:t>Selección de la temática a investigar</a:t>
          </a:r>
        </a:p>
      </dsp:txBody>
      <dsp:txXfrm>
        <a:off x="0" y="0"/>
        <a:ext cx="3024336" cy="459051"/>
      </dsp:txXfrm>
    </dsp:sp>
    <dsp:sp modelId="{401CB557-3446-4F58-AD56-649E05E5641A}">
      <dsp:nvSpPr>
        <dsp:cNvPr id="0" name=""/>
        <dsp:cNvSpPr/>
      </dsp:nvSpPr>
      <dsp:spPr>
        <a:xfrm>
          <a:off x="0" y="459051"/>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29A8CC-2F70-449A-89DF-A09E88DB88EA}">
      <dsp:nvSpPr>
        <dsp:cNvPr id="0" name=""/>
        <dsp:cNvSpPr/>
      </dsp:nvSpPr>
      <dsp:spPr>
        <a:xfrm>
          <a:off x="0" y="459051"/>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ca-ES" sz="1500" kern="1200" dirty="0">
              <a:solidFill>
                <a:schemeClr val="bg2"/>
              </a:solidFill>
              <a:latin typeface="Cambria" pitchFamily="18" charset="0"/>
              <a:ea typeface="Cambria" pitchFamily="18" charset="0"/>
              <a:cs typeface="Arial" panose="020B0604020202020204" pitchFamily="34" charset="0"/>
            </a:rPr>
            <a:t>Revisión de la literatura</a:t>
          </a:r>
        </a:p>
      </dsp:txBody>
      <dsp:txXfrm>
        <a:off x="0" y="459051"/>
        <a:ext cx="3024336" cy="459051"/>
      </dsp:txXfrm>
    </dsp:sp>
    <dsp:sp modelId="{05FDC550-F2B2-4E89-9449-B29907332C62}">
      <dsp:nvSpPr>
        <dsp:cNvPr id="0" name=""/>
        <dsp:cNvSpPr/>
      </dsp:nvSpPr>
      <dsp:spPr>
        <a:xfrm>
          <a:off x="0" y="918102"/>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9676E2-B618-4EDA-ADFF-77C55609A65D}">
      <dsp:nvSpPr>
        <dsp:cNvPr id="0" name=""/>
        <dsp:cNvSpPr/>
      </dsp:nvSpPr>
      <dsp:spPr>
        <a:xfrm>
          <a:off x="0" y="918102"/>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ca-ES" sz="1500" kern="1200" dirty="0">
              <a:solidFill>
                <a:schemeClr val="bg2"/>
              </a:solidFill>
              <a:latin typeface="Cambria" pitchFamily="18" charset="0"/>
              <a:ea typeface="Cambria" pitchFamily="18" charset="0"/>
              <a:cs typeface="Arial" panose="020B0604020202020204" pitchFamily="34" charset="0"/>
            </a:rPr>
            <a:t>Diseño de la investigación</a:t>
          </a:r>
        </a:p>
      </dsp:txBody>
      <dsp:txXfrm>
        <a:off x="0" y="918102"/>
        <a:ext cx="3024336" cy="459051"/>
      </dsp:txXfrm>
    </dsp:sp>
    <dsp:sp modelId="{49C46711-F0AF-475E-B2C9-757B0C794E51}">
      <dsp:nvSpPr>
        <dsp:cNvPr id="0" name=""/>
        <dsp:cNvSpPr/>
      </dsp:nvSpPr>
      <dsp:spPr>
        <a:xfrm>
          <a:off x="0" y="1377153"/>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450D08-A795-418C-A48E-BBB360C0451A}">
      <dsp:nvSpPr>
        <dsp:cNvPr id="0" name=""/>
        <dsp:cNvSpPr/>
      </dsp:nvSpPr>
      <dsp:spPr>
        <a:xfrm>
          <a:off x="0" y="1377153"/>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ca-ES" sz="1500" kern="1200" dirty="0">
              <a:solidFill>
                <a:schemeClr val="bg2"/>
              </a:solidFill>
              <a:latin typeface="Cambria" pitchFamily="18" charset="0"/>
              <a:ea typeface="Cambria" pitchFamily="18" charset="0"/>
              <a:cs typeface="Arial" panose="020B0604020202020204" pitchFamily="34" charset="0"/>
            </a:rPr>
            <a:t>Recogida de la información</a:t>
          </a:r>
        </a:p>
      </dsp:txBody>
      <dsp:txXfrm>
        <a:off x="0" y="1377153"/>
        <a:ext cx="3024336" cy="459051"/>
      </dsp:txXfrm>
    </dsp:sp>
    <dsp:sp modelId="{60E2218E-2707-459C-B5F0-54B2B1C03846}">
      <dsp:nvSpPr>
        <dsp:cNvPr id="0" name=""/>
        <dsp:cNvSpPr/>
      </dsp:nvSpPr>
      <dsp:spPr>
        <a:xfrm>
          <a:off x="0" y="1836204"/>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4E63D-92C8-4F60-96E6-A4F0E7424121}">
      <dsp:nvSpPr>
        <dsp:cNvPr id="0" name=""/>
        <dsp:cNvSpPr/>
      </dsp:nvSpPr>
      <dsp:spPr>
        <a:xfrm>
          <a:off x="0" y="1836204"/>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ca-ES" sz="1500" kern="1200" dirty="0">
              <a:solidFill>
                <a:schemeClr val="bg2"/>
              </a:solidFill>
              <a:latin typeface="Cambria" pitchFamily="18" charset="0"/>
              <a:ea typeface="Cambria" pitchFamily="18" charset="0"/>
              <a:cs typeface="Arial" panose="020B0604020202020204" pitchFamily="34" charset="0"/>
            </a:rPr>
            <a:t>Análisis de los datos</a:t>
          </a:r>
        </a:p>
      </dsp:txBody>
      <dsp:txXfrm>
        <a:off x="0" y="1836204"/>
        <a:ext cx="3024336" cy="459051"/>
      </dsp:txXfrm>
    </dsp:sp>
    <dsp:sp modelId="{8EF7FFA7-AA58-4D73-AE1A-8023694712D0}">
      <dsp:nvSpPr>
        <dsp:cNvPr id="0" name=""/>
        <dsp:cNvSpPr/>
      </dsp:nvSpPr>
      <dsp:spPr>
        <a:xfrm>
          <a:off x="0" y="2295255"/>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2676F7-1A61-4CE6-A76B-6D2F7F5E9BA6}">
      <dsp:nvSpPr>
        <dsp:cNvPr id="0" name=""/>
        <dsp:cNvSpPr/>
      </dsp:nvSpPr>
      <dsp:spPr>
        <a:xfrm>
          <a:off x="0" y="2295254"/>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ca-ES" sz="1500" kern="1200" dirty="0">
              <a:solidFill>
                <a:schemeClr val="bg2"/>
              </a:solidFill>
              <a:latin typeface="Cambria" pitchFamily="18" charset="0"/>
              <a:ea typeface="Cambria" pitchFamily="18" charset="0"/>
              <a:cs typeface="Arial" panose="020B0604020202020204" pitchFamily="34" charset="0"/>
            </a:rPr>
            <a:t>Interpretación de los resultados</a:t>
          </a:r>
        </a:p>
      </dsp:txBody>
      <dsp:txXfrm>
        <a:off x="0" y="2295254"/>
        <a:ext cx="3024336" cy="459051"/>
      </dsp:txXfrm>
    </dsp:sp>
    <dsp:sp modelId="{57488503-B11F-4D4F-A13F-025CF9C74EAE}">
      <dsp:nvSpPr>
        <dsp:cNvPr id="0" name=""/>
        <dsp:cNvSpPr/>
      </dsp:nvSpPr>
      <dsp:spPr>
        <a:xfrm>
          <a:off x="0" y="2754306"/>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EC3126-7EA1-4CAB-8DAB-6E424459BEFA}">
      <dsp:nvSpPr>
        <dsp:cNvPr id="0" name=""/>
        <dsp:cNvSpPr/>
      </dsp:nvSpPr>
      <dsp:spPr>
        <a:xfrm>
          <a:off x="0" y="2754306"/>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ca-ES" sz="1500" kern="1200" dirty="0">
              <a:solidFill>
                <a:schemeClr val="bg2"/>
              </a:solidFill>
              <a:latin typeface="Cambria" pitchFamily="18" charset="0"/>
              <a:ea typeface="Cambria" pitchFamily="18" charset="0"/>
              <a:cs typeface="Arial" panose="020B0604020202020204" pitchFamily="34" charset="0"/>
            </a:rPr>
            <a:t>Elaboración de conclusiones</a:t>
          </a:r>
        </a:p>
      </dsp:txBody>
      <dsp:txXfrm>
        <a:off x="0" y="2754306"/>
        <a:ext cx="3024336" cy="459051"/>
      </dsp:txXfrm>
    </dsp:sp>
    <dsp:sp modelId="{73B42F71-50A7-4FA2-864D-5B2AFEFA64E2}">
      <dsp:nvSpPr>
        <dsp:cNvPr id="0" name=""/>
        <dsp:cNvSpPr/>
      </dsp:nvSpPr>
      <dsp:spPr>
        <a:xfrm>
          <a:off x="0" y="3213356"/>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5FA931-423F-4BFC-9934-31F73D1D7D10}">
      <dsp:nvSpPr>
        <dsp:cNvPr id="0" name=""/>
        <dsp:cNvSpPr/>
      </dsp:nvSpPr>
      <dsp:spPr>
        <a:xfrm>
          <a:off x="0" y="3213357"/>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ca-ES" sz="1500" kern="1200" dirty="0">
              <a:solidFill>
                <a:schemeClr val="bg2"/>
              </a:solidFill>
              <a:latin typeface="Cambria" pitchFamily="18" charset="0"/>
              <a:ea typeface="Cambria" pitchFamily="18" charset="0"/>
              <a:cs typeface="Arial" panose="020B0604020202020204" pitchFamily="34" charset="0"/>
            </a:rPr>
            <a:t>Informe final</a:t>
          </a:r>
        </a:p>
      </dsp:txBody>
      <dsp:txXfrm>
        <a:off x="0" y="3213357"/>
        <a:ext cx="3024336" cy="45905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a:endParaRPr/>
          </a:p>
        </p:txBody>
      </p:sp>
    </p:spTree>
    <p:extLst>
      <p:ext uri="{BB962C8B-B14F-4D97-AF65-F5344CB8AC3E}">
        <p14:creationId xmlns:p14="http://schemas.microsoft.com/office/powerpoint/2010/main" val="265521069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510544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410547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p:nvPr/>
        </p:nvSpPr>
        <p:spPr>
          <a:xfrm>
            <a:off x="0" y="4288500"/>
            <a:ext cx="9144000" cy="247500"/>
          </a:xfrm>
          <a:prstGeom prst="rect">
            <a:avLst/>
          </a:prstGeom>
          <a:solidFill>
            <a:srgbClr val="165751"/>
          </a:solidFill>
          <a:ln>
            <a:noFill/>
          </a:ln>
        </p:spPr>
        <p:txBody>
          <a:bodyPr lIns="91425" tIns="91425" rIns="91425" bIns="91425" anchor="ctr" anchorCtr="0">
            <a:noAutofit/>
          </a:bodyPr>
          <a:lstStyle/>
          <a:p>
            <a:pPr lvl="0">
              <a:spcBef>
                <a:spcPts val="0"/>
              </a:spcBef>
              <a:buNone/>
            </a:pPr>
            <a:endParaRPr/>
          </a:p>
        </p:txBody>
      </p:sp>
      <p:sp>
        <p:nvSpPr>
          <p:cNvPr id="10" name="Shape 10"/>
          <p:cNvSpPr/>
          <p:nvPr/>
        </p:nvSpPr>
        <p:spPr>
          <a:xfrm>
            <a:off x="0" y="0"/>
            <a:ext cx="9144000" cy="530699"/>
          </a:xfrm>
          <a:prstGeom prst="rect">
            <a:avLst/>
          </a:prstGeom>
          <a:solidFill>
            <a:srgbClr val="18637B"/>
          </a:solidFill>
          <a:ln>
            <a:noFill/>
          </a:ln>
        </p:spPr>
        <p:txBody>
          <a:bodyPr lIns="91425" tIns="91425" rIns="91425" bIns="91425" anchor="ctr" anchorCtr="0">
            <a:noAutofit/>
          </a:bodyPr>
          <a:lstStyle/>
          <a:p>
            <a:pPr lvl="0" rtl="0">
              <a:spcBef>
                <a:spcPts val="0"/>
              </a:spcBef>
              <a:buNone/>
            </a:pPr>
            <a:endParaRPr>
              <a:solidFill>
                <a:srgbClr val="114454"/>
              </a:solidFill>
            </a:endParaRPr>
          </a:p>
        </p:txBody>
      </p:sp>
      <p:sp>
        <p:nvSpPr>
          <p:cNvPr id="11" name="Shape 11"/>
          <p:cNvSpPr/>
          <p:nvPr/>
        </p:nvSpPr>
        <p:spPr>
          <a:xfrm>
            <a:off x="0" y="500625"/>
            <a:ext cx="9144000" cy="3824100"/>
          </a:xfrm>
          <a:prstGeom prst="rect">
            <a:avLst/>
          </a:prstGeom>
          <a:solidFill>
            <a:srgbClr val="124057"/>
          </a:solidFill>
          <a:ln>
            <a:noFill/>
          </a:ln>
        </p:spPr>
        <p:txBody>
          <a:bodyPr lIns="91425" tIns="91425" rIns="91425" bIns="91425" anchor="ctr" anchorCtr="0">
            <a:noAutofit/>
          </a:bodyPr>
          <a:lstStyle/>
          <a:p>
            <a:pPr lvl="0">
              <a:spcBef>
                <a:spcPts val="0"/>
              </a:spcBef>
              <a:buNone/>
            </a:pPr>
            <a:endParaRPr/>
          </a:p>
        </p:txBody>
      </p:sp>
      <p:sp>
        <p:nvSpPr>
          <p:cNvPr id="12" name="Shape 12"/>
          <p:cNvSpPr/>
          <p:nvPr/>
        </p:nvSpPr>
        <p:spPr>
          <a:xfrm>
            <a:off x="0" y="4493604"/>
            <a:ext cx="9144000" cy="1182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a:p>
        </p:txBody>
      </p:sp>
      <p:sp>
        <p:nvSpPr>
          <p:cNvPr id="13" name="Shape 13"/>
          <p:cNvSpPr/>
          <p:nvPr/>
        </p:nvSpPr>
        <p:spPr>
          <a:xfrm>
            <a:off x="0" y="4584075"/>
            <a:ext cx="9144000" cy="559499"/>
          </a:xfrm>
          <a:prstGeom prst="rect">
            <a:avLst/>
          </a:prstGeom>
          <a:solidFill>
            <a:srgbClr val="94BF6E"/>
          </a:solidFill>
          <a:ln>
            <a:noFill/>
          </a:ln>
        </p:spPr>
        <p:txBody>
          <a:bodyPr lIns="91425" tIns="91425" rIns="91425" bIns="91425" anchor="ctr" anchorCtr="0">
            <a:noAutofit/>
          </a:bodyPr>
          <a:lstStyle/>
          <a:p>
            <a:pPr lvl="0">
              <a:spcBef>
                <a:spcPts val="0"/>
              </a:spcBef>
              <a:buNone/>
            </a:pPr>
            <a:endParaRPr/>
          </a:p>
        </p:txBody>
      </p:sp>
      <p:sp>
        <p:nvSpPr>
          <p:cNvPr id="14" name="Shape 14"/>
          <p:cNvSpPr txBox="1">
            <a:spLocks noGrp="1"/>
          </p:cNvSpPr>
          <p:nvPr>
            <p:ph type="ctrTitle"/>
          </p:nvPr>
        </p:nvSpPr>
        <p:spPr>
          <a:xfrm>
            <a:off x="685800" y="2601425"/>
            <a:ext cx="5810400" cy="1159799"/>
          </a:xfrm>
          <a:prstGeom prst="rect">
            <a:avLst/>
          </a:prstGeom>
        </p:spPr>
        <p:txBody>
          <a:bodyPr lIns="91425" tIns="91425" rIns="91425" bIns="91425" anchor="b" anchorCtr="0"/>
          <a:lstStyle>
            <a:lvl1pPr lvl="0">
              <a:spcBef>
                <a:spcPts val="0"/>
              </a:spcBef>
              <a:buSzPct val="100000"/>
              <a:defRPr sz="4800"/>
            </a:lvl1pPr>
            <a:lvl2pPr lvl="1" algn="ctr">
              <a:spcBef>
                <a:spcPts val="0"/>
              </a:spcBef>
              <a:buSzPct val="100000"/>
              <a:defRPr sz="6000"/>
            </a:lvl2pPr>
            <a:lvl3pPr lvl="2" algn="ctr">
              <a:spcBef>
                <a:spcPts val="0"/>
              </a:spcBef>
              <a:buSzPct val="100000"/>
              <a:defRPr sz="6000"/>
            </a:lvl3pPr>
            <a:lvl4pPr lvl="3" algn="ctr">
              <a:spcBef>
                <a:spcPts val="0"/>
              </a:spcBef>
              <a:buSzPct val="100000"/>
              <a:defRPr sz="6000"/>
            </a:lvl4pPr>
            <a:lvl5pPr lvl="4" algn="ctr">
              <a:spcBef>
                <a:spcPts val="0"/>
              </a:spcBef>
              <a:buSzPct val="100000"/>
              <a:defRPr sz="6000"/>
            </a:lvl5pPr>
            <a:lvl6pPr lvl="5" algn="ctr">
              <a:spcBef>
                <a:spcPts val="0"/>
              </a:spcBef>
              <a:buSzPct val="100000"/>
              <a:defRPr sz="6000"/>
            </a:lvl6pPr>
            <a:lvl7pPr lvl="6" algn="ctr">
              <a:spcBef>
                <a:spcPts val="0"/>
              </a:spcBef>
              <a:buSzPct val="100000"/>
              <a:defRPr sz="6000"/>
            </a:lvl7pPr>
            <a:lvl8pPr lvl="7" algn="ctr">
              <a:spcBef>
                <a:spcPts val="0"/>
              </a:spcBef>
              <a:buSzPct val="100000"/>
              <a:defRPr sz="6000"/>
            </a:lvl8pPr>
            <a:lvl9pPr lvl="8" algn="ctr">
              <a:spcBef>
                <a:spcPts val="0"/>
              </a:spcBef>
              <a:buSzPct val="100000"/>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Caption">
    <p:spTree>
      <p:nvGrpSpPr>
        <p:cNvPr id="1" name="Shape 69"/>
        <p:cNvGrpSpPr/>
        <p:nvPr/>
      </p:nvGrpSpPr>
      <p:grpSpPr>
        <a:xfrm>
          <a:off x="0" y="0"/>
          <a:ext cx="0" cy="0"/>
          <a:chOff x="0" y="0"/>
          <a:chExt cx="0" cy="0"/>
        </a:xfrm>
      </p:grpSpPr>
      <p:sp>
        <p:nvSpPr>
          <p:cNvPr id="70" name="Shape 70"/>
          <p:cNvSpPr txBox="1">
            <a:spLocks noGrp="1"/>
          </p:cNvSpPr>
          <p:nvPr>
            <p:ph type="body" idx="1"/>
          </p:nvPr>
        </p:nvSpPr>
        <p:spPr>
          <a:xfrm>
            <a:off x="457200" y="4406309"/>
            <a:ext cx="8229600" cy="519599"/>
          </a:xfrm>
          <a:prstGeom prst="rect">
            <a:avLst/>
          </a:prstGeom>
        </p:spPr>
        <p:txBody>
          <a:bodyPr lIns="91425" tIns="91425" rIns="91425" bIns="91425" anchor="t" anchorCtr="0"/>
          <a:lstStyle>
            <a:lvl1pPr lvl="0" algn="ctr">
              <a:spcBef>
                <a:spcPts val="360"/>
              </a:spcBef>
              <a:buSzPct val="100000"/>
              <a:buNone/>
              <a:defRPr sz="1800"/>
            </a:lvl1pPr>
          </a:lstStyle>
          <a:p>
            <a:endParaRPr/>
          </a:p>
        </p:txBody>
      </p:sp>
      <p:sp>
        <p:nvSpPr>
          <p:cNvPr id="71" name="Shape 71"/>
          <p:cNvSpPr/>
          <p:nvPr/>
        </p:nvSpPr>
        <p:spPr>
          <a:xfrm>
            <a:off x="0" y="0"/>
            <a:ext cx="247200" cy="530699"/>
          </a:xfrm>
          <a:prstGeom prst="rect">
            <a:avLst/>
          </a:prstGeom>
          <a:solidFill>
            <a:srgbClr val="18637B"/>
          </a:solidFill>
          <a:ln>
            <a:noFill/>
          </a:ln>
        </p:spPr>
        <p:txBody>
          <a:bodyPr lIns="91425" tIns="91425" rIns="91425" bIns="91425" anchor="ctr" anchorCtr="0">
            <a:noAutofit/>
          </a:bodyPr>
          <a:lstStyle/>
          <a:p>
            <a:pPr lvl="0" rtl="0">
              <a:spcBef>
                <a:spcPts val="0"/>
              </a:spcBef>
              <a:buNone/>
            </a:pPr>
            <a:endParaRPr>
              <a:solidFill>
                <a:srgbClr val="114454"/>
              </a:solidFill>
            </a:endParaRPr>
          </a:p>
        </p:txBody>
      </p:sp>
      <p:sp>
        <p:nvSpPr>
          <p:cNvPr id="72" name="Shape 72"/>
          <p:cNvSpPr/>
          <p:nvPr/>
        </p:nvSpPr>
        <p:spPr>
          <a:xfrm>
            <a:off x="0" y="500625"/>
            <a:ext cx="247200" cy="1058699"/>
          </a:xfrm>
          <a:prstGeom prst="rect">
            <a:avLst/>
          </a:prstGeom>
          <a:solidFill>
            <a:srgbClr val="124057"/>
          </a:solidFill>
          <a:ln>
            <a:noFill/>
          </a:ln>
        </p:spPr>
        <p:txBody>
          <a:bodyPr lIns="91425" tIns="91425" rIns="91425" bIns="91425" anchor="ctr" anchorCtr="0">
            <a:noAutofit/>
          </a:bodyPr>
          <a:lstStyle/>
          <a:p>
            <a:pPr lvl="0">
              <a:spcBef>
                <a:spcPts val="0"/>
              </a:spcBef>
              <a:buNone/>
            </a:pPr>
            <a:endParaRPr/>
          </a:p>
        </p:txBody>
      </p:sp>
      <p:sp>
        <p:nvSpPr>
          <p:cNvPr id="73" name="Shape 73"/>
          <p:cNvSpPr/>
          <p:nvPr/>
        </p:nvSpPr>
        <p:spPr>
          <a:xfrm>
            <a:off x="0" y="1553405"/>
            <a:ext cx="247200" cy="1532700"/>
          </a:xfrm>
          <a:prstGeom prst="rect">
            <a:avLst/>
          </a:prstGeom>
          <a:solidFill>
            <a:srgbClr val="165751"/>
          </a:solidFill>
          <a:ln>
            <a:noFill/>
          </a:ln>
        </p:spPr>
        <p:txBody>
          <a:bodyPr lIns="91425" tIns="91425" rIns="91425" bIns="91425" anchor="ctr" anchorCtr="0">
            <a:noAutofit/>
          </a:bodyPr>
          <a:lstStyle/>
          <a:p>
            <a:pPr lvl="0">
              <a:spcBef>
                <a:spcPts val="0"/>
              </a:spcBef>
              <a:buNone/>
            </a:pPr>
            <a:endParaRPr/>
          </a:p>
        </p:txBody>
      </p:sp>
      <p:sp>
        <p:nvSpPr>
          <p:cNvPr id="74" name="Shape 74"/>
          <p:cNvSpPr/>
          <p:nvPr/>
        </p:nvSpPr>
        <p:spPr>
          <a:xfrm>
            <a:off x="0" y="3086100"/>
            <a:ext cx="247200" cy="6054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a:p>
        </p:txBody>
      </p:sp>
      <p:sp>
        <p:nvSpPr>
          <p:cNvPr id="75" name="Shape 75"/>
          <p:cNvSpPr/>
          <p:nvPr/>
        </p:nvSpPr>
        <p:spPr>
          <a:xfrm>
            <a:off x="0" y="3691500"/>
            <a:ext cx="247200" cy="1451999"/>
          </a:xfrm>
          <a:prstGeom prst="rect">
            <a:avLst/>
          </a:prstGeom>
          <a:solidFill>
            <a:srgbClr val="94BF6E"/>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76"/>
        <p:cNvGrpSpPr/>
        <p:nvPr/>
      </p:nvGrpSpPr>
      <p:grpSpPr>
        <a:xfrm>
          <a:off x="0" y="0"/>
          <a:ext cx="0" cy="0"/>
          <a:chOff x="0" y="0"/>
          <a:chExt cx="0" cy="0"/>
        </a:xfrm>
      </p:grpSpPr>
      <p:sp>
        <p:nvSpPr>
          <p:cNvPr id="77" name="Shape 77"/>
          <p:cNvSpPr/>
          <p:nvPr/>
        </p:nvSpPr>
        <p:spPr>
          <a:xfrm>
            <a:off x="0" y="0"/>
            <a:ext cx="247200" cy="530699"/>
          </a:xfrm>
          <a:prstGeom prst="rect">
            <a:avLst/>
          </a:prstGeom>
          <a:solidFill>
            <a:srgbClr val="18637B"/>
          </a:solidFill>
          <a:ln>
            <a:noFill/>
          </a:ln>
        </p:spPr>
        <p:txBody>
          <a:bodyPr lIns="91425" tIns="91425" rIns="91425" bIns="91425" anchor="ctr" anchorCtr="0">
            <a:noAutofit/>
          </a:bodyPr>
          <a:lstStyle/>
          <a:p>
            <a:pPr lvl="0" rtl="0">
              <a:spcBef>
                <a:spcPts val="0"/>
              </a:spcBef>
              <a:buNone/>
            </a:pPr>
            <a:endParaRPr>
              <a:solidFill>
                <a:srgbClr val="114454"/>
              </a:solidFill>
            </a:endParaRPr>
          </a:p>
        </p:txBody>
      </p:sp>
      <p:sp>
        <p:nvSpPr>
          <p:cNvPr id="78" name="Shape 78"/>
          <p:cNvSpPr/>
          <p:nvPr/>
        </p:nvSpPr>
        <p:spPr>
          <a:xfrm>
            <a:off x="0" y="500625"/>
            <a:ext cx="247200" cy="1058699"/>
          </a:xfrm>
          <a:prstGeom prst="rect">
            <a:avLst/>
          </a:prstGeom>
          <a:solidFill>
            <a:srgbClr val="124057"/>
          </a:solidFill>
          <a:ln>
            <a:noFill/>
          </a:ln>
        </p:spPr>
        <p:txBody>
          <a:bodyPr lIns="91425" tIns="91425" rIns="91425" bIns="91425" anchor="ctr" anchorCtr="0">
            <a:noAutofit/>
          </a:bodyPr>
          <a:lstStyle/>
          <a:p>
            <a:pPr lvl="0">
              <a:spcBef>
                <a:spcPts val="0"/>
              </a:spcBef>
              <a:buNone/>
            </a:pPr>
            <a:endParaRPr/>
          </a:p>
        </p:txBody>
      </p:sp>
      <p:sp>
        <p:nvSpPr>
          <p:cNvPr id="79" name="Shape 79"/>
          <p:cNvSpPr/>
          <p:nvPr/>
        </p:nvSpPr>
        <p:spPr>
          <a:xfrm>
            <a:off x="0" y="1553405"/>
            <a:ext cx="247200" cy="1532700"/>
          </a:xfrm>
          <a:prstGeom prst="rect">
            <a:avLst/>
          </a:prstGeom>
          <a:solidFill>
            <a:srgbClr val="165751"/>
          </a:solidFill>
          <a:ln>
            <a:noFill/>
          </a:ln>
        </p:spPr>
        <p:txBody>
          <a:bodyPr lIns="91425" tIns="91425" rIns="91425" bIns="91425" anchor="ctr" anchorCtr="0">
            <a:noAutofit/>
          </a:bodyPr>
          <a:lstStyle/>
          <a:p>
            <a:pPr lvl="0">
              <a:spcBef>
                <a:spcPts val="0"/>
              </a:spcBef>
              <a:buNone/>
            </a:pPr>
            <a:endParaRPr/>
          </a:p>
        </p:txBody>
      </p:sp>
      <p:sp>
        <p:nvSpPr>
          <p:cNvPr id="80" name="Shape 80"/>
          <p:cNvSpPr/>
          <p:nvPr/>
        </p:nvSpPr>
        <p:spPr>
          <a:xfrm>
            <a:off x="0" y="3086100"/>
            <a:ext cx="247200" cy="6054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a:p>
        </p:txBody>
      </p:sp>
      <p:sp>
        <p:nvSpPr>
          <p:cNvPr id="81" name="Shape 81"/>
          <p:cNvSpPr/>
          <p:nvPr/>
        </p:nvSpPr>
        <p:spPr>
          <a:xfrm>
            <a:off x="0" y="3691500"/>
            <a:ext cx="247200" cy="1451999"/>
          </a:xfrm>
          <a:prstGeom prst="rect">
            <a:avLst/>
          </a:prstGeom>
          <a:solidFill>
            <a:srgbClr val="94BF6E"/>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Blank style A">
    <p:spTree>
      <p:nvGrpSpPr>
        <p:cNvPr id="1" name="Shape 82"/>
        <p:cNvGrpSpPr/>
        <p:nvPr/>
      </p:nvGrpSpPr>
      <p:grpSpPr>
        <a:xfrm>
          <a:off x="0" y="0"/>
          <a:ext cx="0" cy="0"/>
          <a:chOff x="0" y="0"/>
          <a:chExt cx="0" cy="0"/>
        </a:xfrm>
      </p:grpSpPr>
      <p:sp>
        <p:nvSpPr>
          <p:cNvPr id="83" name="Shape 83"/>
          <p:cNvSpPr/>
          <p:nvPr/>
        </p:nvSpPr>
        <p:spPr>
          <a:xfrm>
            <a:off x="0" y="1148250"/>
            <a:ext cx="9144000" cy="2847000"/>
          </a:xfrm>
          <a:prstGeom prst="rect">
            <a:avLst/>
          </a:prstGeom>
          <a:solidFill>
            <a:srgbClr val="165751"/>
          </a:solidFill>
          <a:ln>
            <a:noFill/>
          </a:ln>
        </p:spPr>
        <p:txBody>
          <a:bodyPr lIns="91425" tIns="91425" rIns="91425" bIns="91425" anchor="ctr" anchorCtr="0">
            <a:noAutofit/>
          </a:bodyPr>
          <a:lstStyle/>
          <a:p>
            <a:pPr lvl="0">
              <a:spcBef>
                <a:spcPts val="0"/>
              </a:spcBef>
              <a:buNone/>
            </a:pPr>
            <a:endParaRPr/>
          </a:p>
        </p:txBody>
      </p:sp>
      <p:sp>
        <p:nvSpPr>
          <p:cNvPr id="84" name="Shape 84"/>
          <p:cNvSpPr/>
          <p:nvPr/>
        </p:nvSpPr>
        <p:spPr>
          <a:xfrm>
            <a:off x="0" y="0"/>
            <a:ext cx="9144000" cy="530699"/>
          </a:xfrm>
          <a:prstGeom prst="rect">
            <a:avLst/>
          </a:prstGeom>
          <a:solidFill>
            <a:srgbClr val="18637B"/>
          </a:solidFill>
          <a:ln>
            <a:noFill/>
          </a:ln>
        </p:spPr>
        <p:txBody>
          <a:bodyPr lIns="91425" tIns="91425" rIns="91425" bIns="91425" anchor="ctr" anchorCtr="0">
            <a:noAutofit/>
          </a:bodyPr>
          <a:lstStyle/>
          <a:p>
            <a:pPr lvl="0" rtl="0">
              <a:spcBef>
                <a:spcPts val="0"/>
              </a:spcBef>
              <a:buNone/>
            </a:pPr>
            <a:endParaRPr>
              <a:solidFill>
                <a:srgbClr val="114454"/>
              </a:solidFill>
            </a:endParaRPr>
          </a:p>
        </p:txBody>
      </p:sp>
      <p:sp>
        <p:nvSpPr>
          <p:cNvPr id="85" name="Shape 85"/>
          <p:cNvSpPr/>
          <p:nvPr/>
        </p:nvSpPr>
        <p:spPr>
          <a:xfrm>
            <a:off x="0" y="500624"/>
            <a:ext cx="9144000" cy="732000"/>
          </a:xfrm>
          <a:prstGeom prst="rect">
            <a:avLst/>
          </a:prstGeom>
          <a:solidFill>
            <a:srgbClr val="124057"/>
          </a:solidFill>
          <a:ln>
            <a:noFill/>
          </a:ln>
        </p:spPr>
        <p:txBody>
          <a:bodyPr lIns="91425" tIns="91425" rIns="91425" bIns="91425" anchor="ctr" anchorCtr="0">
            <a:noAutofit/>
          </a:bodyPr>
          <a:lstStyle/>
          <a:p>
            <a:pPr lvl="0">
              <a:spcBef>
                <a:spcPts val="0"/>
              </a:spcBef>
              <a:buNone/>
            </a:pPr>
            <a:endParaRPr/>
          </a:p>
        </p:txBody>
      </p:sp>
      <p:sp>
        <p:nvSpPr>
          <p:cNvPr id="86" name="Shape 86"/>
          <p:cNvSpPr/>
          <p:nvPr/>
        </p:nvSpPr>
        <p:spPr>
          <a:xfrm>
            <a:off x="0" y="3962800"/>
            <a:ext cx="9144000" cy="3702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a:p>
        </p:txBody>
      </p:sp>
      <p:sp>
        <p:nvSpPr>
          <p:cNvPr id="87" name="Shape 87"/>
          <p:cNvSpPr/>
          <p:nvPr/>
        </p:nvSpPr>
        <p:spPr>
          <a:xfrm>
            <a:off x="0" y="4333125"/>
            <a:ext cx="9144000" cy="810299"/>
          </a:xfrm>
          <a:prstGeom prst="rect">
            <a:avLst/>
          </a:prstGeom>
          <a:solidFill>
            <a:srgbClr val="94BF6E"/>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rot="16200000">
            <a:off x="7856152" y="1188720"/>
            <a:ext cx="1828799" cy="365760"/>
          </a:xfrm>
          <a:prstGeom prst="rect">
            <a:avLst/>
          </a:prstGeom>
        </p:spPr>
        <p:txBody>
          <a:bodyPr/>
          <a:lstStyle/>
          <a:p>
            <a:endParaRPr lang="en-US"/>
          </a:p>
        </p:txBody>
      </p:sp>
      <p:sp>
        <p:nvSpPr>
          <p:cNvPr id="4" name="Footer Placeholder 3"/>
          <p:cNvSpPr>
            <a:spLocks noGrp="1"/>
          </p:cNvSpPr>
          <p:nvPr>
            <p:ph type="ftr" sz="quarter" idx="11"/>
          </p:nvPr>
        </p:nvSpPr>
        <p:spPr>
          <a:xfrm rot="16200000">
            <a:off x="7882821" y="2990850"/>
            <a:ext cx="1775461" cy="365760"/>
          </a:xfrm>
          <a:prstGeom prst="rect">
            <a:avLst/>
          </a:prstGeom>
        </p:spPr>
        <p:txBody>
          <a:bodyPr/>
          <a:lstStyle/>
          <a:p>
            <a:endParaRPr lang="en-US"/>
          </a:p>
        </p:txBody>
      </p:sp>
      <p:sp>
        <p:nvSpPr>
          <p:cNvPr id="5" name="Slide Number Placeholder 4"/>
          <p:cNvSpPr>
            <a:spLocks noGrp="1"/>
          </p:cNvSpPr>
          <p:nvPr>
            <p:ph type="sldNum" sz="quarter" idx="12"/>
          </p:nvPr>
        </p:nvSpPr>
        <p:spPr>
          <a:xfrm>
            <a:off x="8531788" y="4236720"/>
            <a:ext cx="548640" cy="297180"/>
          </a:xfrm>
          <a:prstGeom prst="bracketPair">
            <a:avLst>
              <a:gd name="adj" fmla="val 17949"/>
            </a:avLst>
          </a:prstGeom>
        </p:spPr>
        <p:txBody>
          <a:bodyPr/>
          <a:lstStyle/>
          <a:p>
            <a:fld id="{6E2D2B3B-882E-40F3-A32F-6DD516915044}" type="slidenum">
              <a:rPr lang="en-US" smtClean="0"/>
              <a:pPr/>
              <a:t>‹Nº›</a:t>
            </a:fld>
            <a:endParaRPr lang="en-US"/>
          </a:p>
        </p:txBody>
      </p:sp>
    </p:spTree>
    <p:extLst>
      <p:ext uri="{BB962C8B-B14F-4D97-AF65-F5344CB8AC3E}">
        <p14:creationId xmlns:p14="http://schemas.microsoft.com/office/powerpoint/2010/main" val="1092031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822960" y="822960"/>
            <a:ext cx="3200400" cy="411480"/>
          </a:xfrm>
        </p:spPr>
        <p:txBody>
          <a:bodyPr anchor="b">
            <a:normAutofit/>
          </a:bodyPr>
          <a:lstStyle>
            <a:lvl1pPr marL="0" indent="0">
              <a:buNone/>
              <a:defRPr lang="en-US" sz="1100" b="0" kern="1200" cap="all" spc="300" baseline="0" dirty="0" smtClean="0">
                <a:solidFill>
                  <a:schemeClr val="tx1"/>
                </a:solidFill>
                <a:latin typeface="+mn-lt"/>
                <a:ea typeface="+mj-ea"/>
                <a:cs typeface="Tunga" pitchFamily="2"/>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100000"/>
              </a:lnSpc>
              <a:spcBef>
                <a:spcPts val="0"/>
              </a:spcBef>
              <a:spcAft>
                <a:spcPts val="0"/>
              </a:spcAft>
              <a:buClr>
                <a:schemeClr val="accent1"/>
              </a:buClr>
              <a:buFont typeface="Arial" pitchFamily="34" charset="0"/>
              <a:buNone/>
            </a:pPr>
            <a:r>
              <a:rPr lang="es-ES"/>
              <a:t>Haga clic para modificar el estilo de texto del patrón</a:t>
            </a:r>
          </a:p>
        </p:txBody>
      </p:sp>
      <p:sp>
        <p:nvSpPr>
          <p:cNvPr id="4" name="Content Placeholder 3"/>
          <p:cNvSpPr>
            <a:spLocks noGrp="1"/>
          </p:cNvSpPr>
          <p:nvPr>
            <p:ph sz="half" idx="2"/>
          </p:nvPr>
        </p:nvSpPr>
        <p:spPr>
          <a:xfrm>
            <a:off x="819150" y="1276386"/>
            <a:ext cx="3200400" cy="233172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00016" y="822960"/>
            <a:ext cx="3200400" cy="411480"/>
          </a:xfrm>
        </p:spPr>
        <p:txBody>
          <a:bodyPr anchor="b">
            <a:normAutofit/>
          </a:bodyPr>
          <a:lstStyle>
            <a:lvl1pPr marL="0" indent="0">
              <a:buNone/>
              <a:defRPr lang="en-US" sz="1100" b="0" kern="1200" cap="all" spc="300" baseline="0" dirty="0" smtClean="0">
                <a:solidFill>
                  <a:schemeClr val="tx1"/>
                </a:solidFill>
                <a:latin typeface="+mn-lt"/>
                <a:ea typeface="+mj-ea"/>
                <a:cs typeface="Tunga" pitchFamily="2"/>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100000"/>
              </a:lnSpc>
              <a:spcBef>
                <a:spcPts val="0"/>
              </a:spcBef>
              <a:spcAft>
                <a:spcPts val="0"/>
              </a:spcAft>
              <a:buClr>
                <a:schemeClr val="accent1"/>
              </a:buClr>
              <a:buFont typeface="Arial" pitchFamily="34" charset="0"/>
              <a:buNone/>
            </a:pPr>
            <a:r>
              <a:rPr lang="es-ES"/>
              <a:t>Haga clic para modificar el estilo de texto del patrón</a:t>
            </a:r>
          </a:p>
        </p:txBody>
      </p:sp>
      <p:sp>
        <p:nvSpPr>
          <p:cNvPr id="6" name="Content Placeholder 5"/>
          <p:cNvSpPr>
            <a:spLocks noGrp="1"/>
          </p:cNvSpPr>
          <p:nvPr>
            <p:ph sz="quarter" idx="4"/>
          </p:nvPr>
        </p:nvSpPr>
        <p:spPr>
          <a:xfrm>
            <a:off x="4700016" y="1276386"/>
            <a:ext cx="3200400" cy="233172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628650" y="4767263"/>
            <a:ext cx="2057400" cy="273844"/>
          </a:xfrm>
          <a:prstGeom prst="rect">
            <a:avLst/>
          </a:prstGeom>
        </p:spPr>
        <p:txBody>
          <a:bodyPr lIns="68580" tIns="34290" rIns="68580" bIns="34290"/>
          <a:lstStyle/>
          <a:p>
            <a:fld id="{EB95A1DD-B7E5-4043-AD7A-9278BD771BDB}" type="datetimeFigureOut">
              <a:rPr lang="ca-ES" smtClean="0"/>
              <a:t>27/3/2023</a:t>
            </a:fld>
            <a:endParaRPr lang="ca-ES"/>
          </a:p>
        </p:txBody>
      </p:sp>
      <p:sp>
        <p:nvSpPr>
          <p:cNvPr id="8" name="Footer Placeholder 7"/>
          <p:cNvSpPr>
            <a:spLocks noGrp="1"/>
          </p:cNvSpPr>
          <p:nvPr>
            <p:ph type="ftr" sz="quarter" idx="11"/>
          </p:nvPr>
        </p:nvSpPr>
        <p:spPr>
          <a:xfrm>
            <a:off x="3028950" y="4767263"/>
            <a:ext cx="3086100" cy="273844"/>
          </a:xfrm>
          <a:prstGeom prst="rect">
            <a:avLst/>
          </a:prstGeom>
        </p:spPr>
        <p:txBody>
          <a:bodyPr lIns="68580" tIns="34290" rIns="68580" bIns="34290"/>
          <a:lstStyle/>
          <a:p>
            <a:endParaRPr lang="ca-ES"/>
          </a:p>
        </p:txBody>
      </p:sp>
      <p:sp>
        <p:nvSpPr>
          <p:cNvPr id="9" name="Slide Number Placeholder 8"/>
          <p:cNvSpPr>
            <a:spLocks noGrp="1"/>
          </p:cNvSpPr>
          <p:nvPr>
            <p:ph type="sldNum" sz="quarter" idx="12"/>
          </p:nvPr>
        </p:nvSpPr>
        <p:spPr>
          <a:xfrm>
            <a:off x="6457950" y="4767263"/>
            <a:ext cx="2057400" cy="273844"/>
          </a:xfrm>
          <a:prstGeom prst="rect">
            <a:avLst/>
          </a:prstGeom>
        </p:spPr>
        <p:txBody>
          <a:bodyPr lIns="68580" tIns="34290" rIns="68580" bIns="34290"/>
          <a:lstStyle/>
          <a:p>
            <a:fld id="{A546B7B2-97EB-47B7-8496-C7000685179A}" type="slidenum">
              <a:rPr lang="ca-ES" smtClean="0"/>
              <a:t>‹Nº›</a:t>
            </a:fld>
            <a:endParaRPr lang="ca-ES"/>
          </a:p>
        </p:txBody>
      </p:sp>
    </p:spTree>
    <p:extLst>
      <p:ext uri="{BB962C8B-B14F-4D97-AF65-F5344CB8AC3E}">
        <p14:creationId xmlns:p14="http://schemas.microsoft.com/office/powerpoint/2010/main" val="8409079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146025" y="530725"/>
            <a:ext cx="3208799" cy="1028700"/>
          </a:xfrm>
          <a:prstGeom prst="rect">
            <a:avLst/>
          </a:prstGeom>
          <a:noFill/>
          <a:ln>
            <a:noFill/>
          </a:ln>
        </p:spPr>
        <p:txBody>
          <a:bodyPr lIns="91425" tIns="91425" rIns="91425" bIns="91425" anchor="ctr" anchorCtr="0"/>
          <a:lstStyle>
            <a:lvl1pPr lvl="0">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1pPr>
            <a:lvl2pPr lvl="1">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2pPr>
            <a:lvl3pPr lvl="2">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3pPr>
            <a:lvl4pPr lvl="3">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4pPr>
            <a:lvl5pPr lvl="4">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5pPr>
            <a:lvl6pPr lvl="5">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6pPr>
            <a:lvl7pPr lvl="6">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7pPr>
            <a:lvl8pPr lvl="7">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8pPr>
            <a:lvl9pPr lvl="8">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9pPr>
          </a:lstStyle>
          <a:p>
            <a:endParaRPr/>
          </a:p>
        </p:txBody>
      </p:sp>
      <p:sp>
        <p:nvSpPr>
          <p:cNvPr id="7" name="Shape 7"/>
          <p:cNvSpPr txBox="1">
            <a:spLocks noGrp="1"/>
          </p:cNvSpPr>
          <p:nvPr>
            <p:ph type="body" idx="1"/>
          </p:nvPr>
        </p:nvSpPr>
        <p:spPr>
          <a:xfrm>
            <a:off x="1146025" y="1767275"/>
            <a:ext cx="7540800" cy="3158699"/>
          </a:xfrm>
          <a:prstGeom prst="rect">
            <a:avLst/>
          </a:prstGeom>
          <a:noFill/>
          <a:ln>
            <a:noFill/>
          </a:ln>
        </p:spPr>
        <p:txBody>
          <a:bodyPr lIns="91425" tIns="91425" rIns="91425" bIns="91425" anchor="t" anchorCtr="0"/>
          <a:lstStyle>
            <a:lvl1pPr lvl="0">
              <a:spcBef>
                <a:spcPts val="600"/>
              </a:spcBef>
              <a:buClr>
                <a:srgbClr val="114454"/>
              </a:buClr>
              <a:buSzPct val="100000"/>
              <a:buFont typeface="Nixie One"/>
              <a:buChar char="▪"/>
              <a:defRPr sz="3000">
                <a:solidFill>
                  <a:srgbClr val="114454"/>
                </a:solidFill>
                <a:latin typeface="Nixie One"/>
                <a:ea typeface="Nixie One"/>
                <a:cs typeface="Nixie One"/>
                <a:sym typeface="Nixie One"/>
              </a:defRPr>
            </a:lvl1pPr>
            <a:lvl2pPr lvl="1">
              <a:spcBef>
                <a:spcPts val="480"/>
              </a:spcBef>
              <a:buClr>
                <a:srgbClr val="114454"/>
              </a:buClr>
              <a:buSzPct val="100000"/>
              <a:buFont typeface="Nixie One"/>
              <a:buChar char="▫"/>
              <a:defRPr sz="2400">
                <a:solidFill>
                  <a:srgbClr val="114454"/>
                </a:solidFill>
                <a:latin typeface="Nixie One"/>
                <a:ea typeface="Nixie One"/>
                <a:cs typeface="Nixie One"/>
                <a:sym typeface="Nixie One"/>
              </a:defRPr>
            </a:lvl2pPr>
            <a:lvl3pPr lvl="2">
              <a:spcBef>
                <a:spcPts val="480"/>
              </a:spcBef>
              <a:buClr>
                <a:srgbClr val="114454"/>
              </a:buClr>
              <a:buSzPct val="100000"/>
              <a:buFont typeface="Nixie One"/>
              <a:buChar char="■"/>
              <a:defRPr sz="2400">
                <a:solidFill>
                  <a:srgbClr val="114454"/>
                </a:solidFill>
                <a:latin typeface="Nixie One"/>
                <a:ea typeface="Nixie One"/>
                <a:cs typeface="Nixie One"/>
                <a:sym typeface="Nixie One"/>
              </a:defRPr>
            </a:lvl3pPr>
            <a:lvl4pPr lvl="3">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4pPr>
            <a:lvl5pPr lvl="4">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5pPr>
            <a:lvl6pPr lvl="5">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6pPr>
            <a:lvl7pPr lvl="6">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7pPr>
            <a:lvl8pPr lvl="7">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8pPr>
            <a:lvl9pPr lvl="8">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5" r:id="rId2"/>
    <p:sldLayoutId id="2147483656" r:id="rId3"/>
    <p:sldLayoutId id="2147483657" r:id="rId4"/>
    <p:sldLayoutId id="2147483662" r:id="rId5"/>
    <p:sldLayoutId id="2147483665" r:id="rId6"/>
  </p:sldLayoutIdLst>
  <p:transition>
    <p:fade/>
  </p:transition>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ctrTitle"/>
          </p:nvPr>
        </p:nvSpPr>
        <p:spPr>
          <a:xfrm>
            <a:off x="685800" y="2859782"/>
            <a:ext cx="7702624" cy="1159799"/>
          </a:xfrm>
          <a:prstGeom prst="rect">
            <a:avLst/>
          </a:prstGeom>
        </p:spPr>
        <p:txBody>
          <a:bodyPr lIns="91425" tIns="91425" rIns="91425" bIns="91425" anchor="b" anchorCtr="0">
            <a:noAutofit/>
          </a:bodyPr>
          <a:lstStyle/>
          <a:p>
            <a:r>
              <a:rPr lang="ca-ES" cap="small" dirty="0">
                <a:latin typeface="Cambria" pitchFamily="18" charset="0"/>
                <a:ea typeface="Cambria" pitchFamily="18" charset="0"/>
              </a:rPr>
              <a:t>Metodología Cualitativa </a:t>
            </a:r>
            <a:br>
              <a:rPr lang="ca-ES" cap="small" dirty="0">
                <a:latin typeface="Cambria" pitchFamily="18" charset="0"/>
                <a:ea typeface="Cambria" pitchFamily="18" charset="0"/>
              </a:rPr>
            </a:br>
            <a:br>
              <a:rPr lang="ca-ES" cap="small" dirty="0">
                <a:latin typeface="Cambria" pitchFamily="18" charset="0"/>
                <a:ea typeface="Cambria" pitchFamily="18" charset="0"/>
              </a:rPr>
            </a:br>
            <a:r>
              <a:rPr lang="es-ES" sz="3600" cap="small" dirty="0">
                <a:latin typeface="Cambria" pitchFamily="18" charset="0"/>
                <a:ea typeface="Cambria" pitchFamily="18" charset="0"/>
              </a:rPr>
              <a:t>Teoría</a:t>
            </a:r>
            <a:endParaRPr lang="es-ES" sz="2800" cap="all" dirty="0">
              <a:latin typeface="Palatino Linotype" panose="02040502050505030304" pitchFamily="18" charset="0"/>
            </a:endParaRPr>
          </a:p>
        </p:txBody>
      </p:sp>
      <p:sp>
        <p:nvSpPr>
          <p:cNvPr id="11" name="Shape 121"/>
          <p:cNvSpPr txBox="1"/>
          <p:nvPr/>
        </p:nvSpPr>
        <p:spPr>
          <a:xfrm>
            <a:off x="683568" y="4299942"/>
            <a:ext cx="5256584" cy="716700"/>
          </a:xfrm>
          <a:prstGeom prst="rect">
            <a:avLst/>
          </a:prstGeom>
          <a:noFill/>
          <a:ln>
            <a:noFill/>
          </a:ln>
        </p:spPr>
        <p:txBody>
          <a:bodyPr lIns="91425" tIns="91425" rIns="91425" bIns="91425" anchor="t" anchorCtr="0">
            <a:noAutofit/>
          </a:bodyPr>
          <a:lstStyle/>
          <a:p>
            <a:pPr lvl="0"/>
            <a:endParaRPr lang="es-ES" sz="1200" dirty="0">
              <a:solidFill>
                <a:schemeClr val="bg2">
                  <a:lumMod val="50000"/>
                </a:schemeClr>
              </a:solidFill>
              <a:latin typeface="Calibri" panose="020F0502020204030204" pitchFamily="34" charset="0"/>
              <a:ea typeface="Roboto Condensed" charset="0"/>
              <a:cs typeface="Calibri" panose="020F0502020204030204" pitchFamily="34" charset="0"/>
            </a:endParaRPr>
          </a:p>
          <a:p>
            <a:pPr lvl="0"/>
            <a:r>
              <a:rPr lang="es-ES" sz="2800" cap="small" dirty="0">
                <a:solidFill>
                  <a:schemeClr val="bg2">
                    <a:lumMod val="50000"/>
                  </a:schemeClr>
                </a:solidFill>
                <a:latin typeface="Calibri" panose="020F0502020204030204" pitchFamily="34" charset="0"/>
                <a:ea typeface="Roboto Condensed" charset="0"/>
                <a:cs typeface="Calibri" panose="020F0502020204030204" pitchFamily="34" charset="0"/>
              </a:rPr>
              <a:t>Pilar </a:t>
            </a:r>
            <a:r>
              <a:rPr lang="es-ES" sz="2800" cap="small" dirty="0" err="1">
                <a:solidFill>
                  <a:schemeClr val="bg2">
                    <a:lumMod val="50000"/>
                  </a:schemeClr>
                </a:solidFill>
                <a:latin typeface="Calibri" panose="020F0502020204030204" pitchFamily="34" charset="0"/>
                <a:ea typeface="Roboto Condensed" charset="0"/>
                <a:cs typeface="Calibri" panose="020F0502020204030204" pitchFamily="34" charset="0"/>
              </a:rPr>
              <a:t>Folgueiras</a:t>
            </a:r>
            <a:r>
              <a:rPr lang="es-ES" sz="2800" cap="small" dirty="0">
                <a:solidFill>
                  <a:schemeClr val="bg2">
                    <a:lumMod val="50000"/>
                  </a:schemeClr>
                </a:solidFill>
                <a:latin typeface="Calibri" panose="020F0502020204030204" pitchFamily="34" charset="0"/>
                <a:ea typeface="Roboto Condensed" charset="0"/>
                <a:cs typeface="Calibri" panose="020F0502020204030204" pitchFamily="34" charset="0"/>
              </a:rPr>
              <a:t> </a:t>
            </a:r>
            <a:r>
              <a:rPr lang="es-ES" sz="2800" cap="small" dirty="0" err="1">
                <a:solidFill>
                  <a:schemeClr val="bg2">
                    <a:lumMod val="50000"/>
                  </a:schemeClr>
                </a:solidFill>
                <a:latin typeface="Calibri" panose="020F0502020204030204" pitchFamily="34" charset="0"/>
                <a:ea typeface="Roboto Condensed" charset="0"/>
                <a:cs typeface="Calibri" panose="020F0502020204030204" pitchFamily="34" charset="0"/>
              </a:rPr>
              <a:t>Bertomeu</a:t>
            </a:r>
            <a:r>
              <a:rPr lang="es-ES" sz="2800" cap="small" dirty="0">
                <a:solidFill>
                  <a:schemeClr val="bg2">
                    <a:lumMod val="50000"/>
                  </a:schemeClr>
                </a:solidFill>
                <a:latin typeface="Calibri" panose="020F0502020204030204" pitchFamily="34" charset="0"/>
                <a:ea typeface="Roboto Condensed" charset="0"/>
                <a:cs typeface="Calibri" panose="020F0502020204030204" pitchFamily="34" charset="0"/>
              </a:rPr>
              <a:t> </a:t>
            </a:r>
            <a:endParaRPr lang="en" sz="2800" cap="small" dirty="0">
              <a:solidFill>
                <a:schemeClr val="bg2">
                  <a:lumMod val="50000"/>
                </a:schemeClr>
              </a:solidFill>
              <a:latin typeface="Calibri" panose="020F0502020204030204" pitchFamily="34" charset="0"/>
              <a:ea typeface="Roboto Condensed" charset="0"/>
              <a:cs typeface="Calibri" panose="020F0502020204030204" pitchFamily="34" charset="0"/>
            </a:endParaRPr>
          </a:p>
          <a:p>
            <a:pPr lvl="0" rtl="0">
              <a:spcBef>
                <a:spcPts val="1000"/>
              </a:spcBef>
              <a:spcAft>
                <a:spcPts val="1000"/>
              </a:spcAft>
              <a:buNone/>
            </a:pPr>
            <a:endParaRPr sz="900" b="1" dirty="0">
              <a:solidFill>
                <a:schemeClr val="tx1"/>
              </a:solidFill>
              <a:latin typeface="Calibri" panose="020F0502020204030204" pitchFamily="34" charset="0"/>
              <a:ea typeface="Nixie One"/>
              <a:cs typeface="Calibri" panose="020F0502020204030204" pitchFamily="34" charset="0"/>
              <a:sym typeface="Nixie One"/>
            </a:endParaRPr>
          </a:p>
          <a:p>
            <a:pPr lvl="0" rtl="0">
              <a:spcBef>
                <a:spcPts val="1000"/>
              </a:spcBef>
              <a:spcAft>
                <a:spcPts val="1000"/>
              </a:spcAft>
              <a:buNone/>
            </a:pPr>
            <a:endParaRPr sz="900" b="1" dirty="0">
              <a:solidFill>
                <a:schemeClr val="tx1"/>
              </a:solidFill>
              <a:latin typeface="Nixie One"/>
              <a:ea typeface="Nixie One"/>
              <a:cs typeface="Nixie One"/>
              <a:sym typeface="Nixie One"/>
            </a:endParaRPr>
          </a:p>
        </p:txBody>
      </p:sp>
      <p:pic>
        <p:nvPicPr>
          <p:cNvPr id="1026" name="Picture 2"/>
          <p:cNvPicPr>
            <a:picLocks noChangeAspect="1" noChangeArrowheads="1"/>
          </p:cNvPicPr>
          <p:nvPr/>
        </p:nvPicPr>
        <p:blipFill>
          <a:blip r:embed="rId3">
            <a:lum bright="-38000" contrast="59000"/>
          </a:blip>
          <a:srcRect/>
          <a:stretch>
            <a:fillRect/>
          </a:stretch>
        </p:blipFill>
        <p:spPr bwMode="auto">
          <a:xfrm>
            <a:off x="7172370" y="0"/>
            <a:ext cx="2008142" cy="57306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2 Grupo"/>
          <p:cNvGrpSpPr/>
          <p:nvPr/>
        </p:nvGrpSpPr>
        <p:grpSpPr>
          <a:xfrm>
            <a:off x="7308305" y="-20619"/>
            <a:ext cx="1835695" cy="1512249"/>
            <a:chOff x="6948265" y="137602"/>
            <a:chExt cx="2195735" cy="1808851"/>
          </a:xfrm>
        </p:grpSpPr>
        <p:sp>
          <p:nvSpPr>
            <p:cNvPr id="5"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6"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7"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8"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9"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0"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
        <p:nvSpPr>
          <p:cNvPr id="11" name="1 Marcador de texto"/>
          <p:cNvSpPr txBox="1">
            <a:spLocks/>
          </p:cNvSpPr>
          <p:nvPr/>
        </p:nvSpPr>
        <p:spPr>
          <a:xfrm>
            <a:off x="518864" y="123478"/>
            <a:ext cx="6837836"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rPr>
              <a:t>Bloque</a:t>
            </a:r>
            <a:r>
              <a:rPr kumimoji="0" lang="es-ES" sz="2800" b="0" i="0" u="none" strike="noStrike" kern="0" cap="small" spc="0" normalizeH="0" noProof="0" dirty="0">
                <a:ln>
                  <a:noFill/>
                </a:ln>
                <a:solidFill>
                  <a:srgbClr val="002060"/>
                </a:solidFill>
                <a:effectLst/>
                <a:uLnTx/>
                <a:uFillTx/>
                <a:latin typeface="Cambria" pitchFamily="18" charset="0"/>
                <a:ea typeface="Cambria" pitchFamily="18" charset="0"/>
                <a:cs typeface="Nixie One"/>
                <a:sym typeface="Nixie One"/>
              </a:rPr>
              <a:t> II. Tema. Metodología Cualitativa: Método Cualitativos: Estudio de Caso</a:t>
            </a:r>
            <a:endPar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626126" y="1392327"/>
            <a:ext cx="8338362" cy="1323439"/>
          </a:xfrm>
          <a:prstGeom prst="rect">
            <a:avLst/>
          </a:prstGeom>
          <a:noFill/>
        </p:spPr>
        <p:txBody>
          <a:bodyPr wrap="square" rtlCol="0">
            <a:spAutoFit/>
          </a:bodyPr>
          <a:lstStyle/>
          <a:p>
            <a:pPr algn="just">
              <a:spcBef>
                <a:spcPts val="600"/>
              </a:spcBef>
            </a:pPr>
            <a:r>
              <a:rPr lang="es-ES" sz="1600" b="1" cap="small" dirty="0">
                <a:latin typeface="Cambria" pitchFamily="18" charset="0"/>
                <a:ea typeface="Cambria" pitchFamily="18" charset="0"/>
              </a:rPr>
              <a:t>¿Qué se entiende por Caso? </a:t>
            </a:r>
            <a:r>
              <a:rPr lang="es-ES" sz="1600" dirty="0">
                <a:latin typeface="Cambria" pitchFamily="18" charset="0"/>
                <a:ea typeface="Cambria" pitchFamily="18" charset="0"/>
              </a:rPr>
              <a:t>Aquellas personas, situaciones sociales, etc. “únicas” que merecen un especial interés para la investigación y de las cuáles realizaremos un seguimiento en profundidad. El caso que se selecciona puede ser más sencillo o más complejo en función de los objetivos y del problema de investigación. El por que se elige un caso y no otro -es decir, que lo hace diferente y especial- es primordial para el correcto desarrollo de la investigación.</a:t>
            </a:r>
            <a:endParaRPr lang="es-ES" dirty="0">
              <a:latin typeface="Cambria" pitchFamily="18" charset="0"/>
              <a:ea typeface="Cambria" pitchFamily="18" charset="0"/>
            </a:endParaRPr>
          </a:p>
        </p:txBody>
      </p:sp>
      <p:sp>
        <p:nvSpPr>
          <p:cNvPr id="3" name="TextBox 2"/>
          <p:cNvSpPr txBox="1"/>
          <p:nvPr/>
        </p:nvSpPr>
        <p:spPr>
          <a:xfrm>
            <a:off x="598427" y="2787774"/>
            <a:ext cx="8366061" cy="2308324"/>
          </a:xfrm>
          <a:prstGeom prst="rect">
            <a:avLst/>
          </a:prstGeom>
          <a:noFill/>
        </p:spPr>
        <p:txBody>
          <a:bodyPr wrap="square" rtlCol="0">
            <a:spAutoFit/>
          </a:bodyPr>
          <a:lstStyle/>
          <a:p>
            <a:pPr algn="just"/>
            <a:r>
              <a:rPr lang="es-ES" sz="1600" dirty="0">
                <a:latin typeface="Cambria" pitchFamily="18" charset="0"/>
                <a:ea typeface="Cambria" pitchFamily="18" charset="0"/>
              </a:rPr>
              <a:t>Dentro del estudio de caso existen diferentes modalidades. Por ejemplo, </a:t>
            </a:r>
            <a:r>
              <a:rPr lang="es-ES" sz="1600" dirty="0" err="1">
                <a:latin typeface="Cambria" pitchFamily="18" charset="0"/>
                <a:ea typeface="Cambria" pitchFamily="18" charset="0"/>
              </a:rPr>
              <a:t>Stake</a:t>
            </a:r>
            <a:r>
              <a:rPr lang="es-ES" sz="1600" dirty="0">
                <a:latin typeface="Cambria" pitchFamily="18" charset="0"/>
                <a:ea typeface="Cambria" pitchFamily="18" charset="0"/>
              </a:rPr>
              <a:t> (2005): </a:t>
            </a:r>
          </a:p>
          <a:p>
            <a:pPr marL="180975" indent="-180975" algn="just"/>
            <a:r>
              <a:rPr lang="es-ES" sz="1600" dirty="0">
                <a:latin typeface="Cambria" pitchFamily="18" charset="0"/>
                <a:ea typeface="Cambria" pitchFamily="18" charset="0"/>
              </a:rPr>
              <a:t> − El estudio de caso intrínseco. Se busca comprender mejor un caso determinado. Este no se elige porque represente a otros casos o porque sea ilustrativo sino que se selecciona porque es de interés por sí mismo. </a:t>
            </a:r>
          </a:p>
          <a:p>
            <a:pPr marL="180975" indent="-180975" algn="just"/>
            <a:r>
              <a:rPr lang="es-ES" sz="1600" dirty="0">
                <a:latin typeface="Cambria" pitchFamily="18" charset="0"/>
                <a:ea typeface="Cambria" pitchFamily="18" charset="0"/>
              </a:rPr>
              <a:t>− El estudio de caso instrumental. Se selecciona y se analiza un caso que es ilustrativo de una temática. Por tanto, la utilidad del caso se encuentra en que los datos recogidos sirven para comprender un fenómeno. </a:t>
            </a:r>
          </a:p>
          <a:p>
            <a:pPr marL="180975" indent="-180975" algn="just"/>
            <a:r>
              <a:rPr lang="es-ES" sz="1600" dirty="0">
                <a:latin typeface="Cambria" pitchFamily="18" charset="0"/>
                <a:ea typeface="Cambria" pitchFamily="18" charset="0"/>
              </a:rPr>
              <a:t>− El estudio de caso múltiple o colectivo. Se trata de un estudio instrumental que utiliza varios casos. </a:t>
            </a:r>
            <a:endParaRPr lang="es-ES" sz="1600" dirty="0"/>
          </a:p>
        </p:txBody>
      </p:sp>
    </p:spTree>
    <p:extLst>
      <p:ext uri="{BB962C8B-B14F-4D97-AF65-F5344CB8AC3E}">
        <p14:creationId xmlns:p14="http://schemas.microsoft.com/office/powerpoint/2010/main" val="193549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2 Grupo"/>
          <p:cNvGrpSpPr/>
          <p:nvPr/>
        </p:nvGrpSpPr>
        <p:grpSpPr>
          <a:xfrm>
            <a:off x="7308305" y="-20538"/>
            <a:ext cx="1835695" cy="1512249"/>
            <a:chOff x="6948265" y="137602"/>
            <a:chExt cx="2195735" cy="1808851"/>
          </a:xfrm>
        </p:grpSpPr>
        <p:sp>
          <p:nvSpPr>
            <p:cNvPr id="5"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6"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7"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8"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9"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0"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
        <p:nvSpPr>
          <p:cNvPr id="11" name="1 Marcador de texto"/>
          <p:cNvSpPr txBox="1">
            <a:spLocks/>
          </p:cNvSpPr>
          <p:nvPr/>
        </p:nvSpPr>
        <p:spPr>
          <a:xfrm>
            <a:off x="518864" y="123478"/>
            <a:ext cx="6837836"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rPr>
              <a:t>Bloque</a:t>
            </a:r>
            <a:r>
              <a:rPr kumimoji="0" lang="es-ES" sz="2800" b="0" i="0" u="none" strike="noStrike" kern="0" cap="small" spc="0" normalizeH="0" noProof="0" dirty="0">
                <a:ln>
                  <a:noFill/>
                </a:ln>
                <a:solidFill>
                  <a:srgbClr val="002060"/>
                </a:solidFill>
                <a:effectLst/>
                <a:uLnTx/>
                <a:uFillTx/>
                <a:latin typeface="Cambria" pitchFamily="18" charset="0"/>
                <a:ea typeface="Cambria" pitchFamily="18" charset="0"/>
                <a:cs typeface="Nixie One"/>
                <a:sym typeface="Nixie One"/>
              </a:rPr>
              <a:t> II. Tema. Metodología Cualitativa: Método Cualitativos: Fenomenología</a:t>
            </a:r>
            <a:endPar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611560" y="1851670"/>
            <a:ext cx="8006021" cy="2785378"/>
          </a:xfrm>
          <a:prstGeom prst="rect">
            <a:avLst/>
          </a:prstGeom>
          <a:noFill/>
        </p:spPr>
        <p:txBody>
          <a:bodyPr wrap="square" rtlCol="0">
            <a:spAutoFit/>
          </a:bodyPr>
          <a:lstStyle/>
          <a:p>
            <a:pPr algn="just">
              <a:spcBef>
                <a:spcPts val="600"/>
              </a:spcBef>
            </a:pPr>
            <a:r>
              <a:rPr lang="es-ES" sz="1600" b="1" dirty="0">
                <a:effectLst>
                  <a:outerShdw blurRad="38100" dist="38100" dir="2700000" algn="tl">
                    <a:srgbClr val="000000">
                      <a:alpha val="43137"/>
                    </a:srgbClr>
                  </a:outerShdw>
                </a:effectLst>
                <a:latin typeface="Cambria" pitchFamily="18" charset="0"/>
                <a:ea typeface="Cambria" pitchFamily="18" charset="0"/>
              </a:rPr>
              <a:t>E</a:t>
            </a:r>
            <a:r>
              <a:rPr lang="es-ES" sz="1600" dirty="0">
                <a:latin typeface="Cambria" pitchFamily="18" charset="0"/>
                <a:ea typeface="Cambria" pitchFamily="18" charset="0"/>
              </a:rPr>
              <a:t>ste método de investigación se lleva a cabo cuando se quiere saber cual es el sentido dado a los fenómenos, descubrir el significado y la forma en que las personas describen sus experiencias sobre un evento (</a:t>
            </a:r>
            <a:r>
              <a:rPr lang="es-ES" sz="1600" dirty="0" err="1">
                <a:latin typeface="Cambria" pitchFamily="18" charset="0"/>
                <a:ea typeface="Cambria" pitchFamily="18" charset="0"/>
              </a:rPr>
              <a:t>McMillan</a:t>
            </a:r>
            <a:r>
              <a:rPr lang="es-ES" sz="1600" dirty="0">
                <a:latin typeface="Cambria" pitchFamily="18" charset="0"/>
                <a:ea typeface="Cambria" pitchFamily="18" charset="0"/>
              </a:rPr>
              <a:t> &amp; Schumacher, 2014). </a:t>
            </a:r>
          </a:p>
          <a:p>
            <a:pPr algn="just">
              <a:spcBef>
                <a:spcPts val="600"/>
              </a:spcBef>
            </a:pPr>
            <a:r>
              <a:rPr lang="es-ES" sz="1600" b="1" dirty="0">
                <a:effectLst>
                  <a:outerShdw blurRad="38100" dist="38100" dir="2700000" algn="tl">
                    <a:srgbClr val="000000">
                      <a:alpha val="43137"/>
                    </a:srgbClr>
                  </a:outerShdw>
                </a:effectLst>
                <a:latin typeface="Cambria" pitchFamily="18" charset="0"/>
                <a:ea typeface="Cambria" pitchFamily="18" charset="0"/>
              </a:rPr>
              <a:t>B</a:t>
            </a:r>
            <a:r>
              <a:rPr lang="es-ES" sz="1600" dirty="0">
                <a:latin typeface="Cambria" pitchFamily="18" charset="0"/>
                <a:ea typeface="Cambria" pitchFamily="18" charset="0"/>
              </a:rPr>
              <a:t>uscan los aspectos esenciales y subjetivos de la experiencia en cuestión, escuchando las voces, las historias, y las prácticas y acciones de sus protagonistas. </a:t>
            </a:r>
          </a:p>
          <a:p>
            <a:pPr algn="just">
              <a:spcBef>
                <a:spcPts val="600"/>
              </a:spcBef>
            </a:pPr>
            <a:r>
              <a:rPr lang="es-ES" sz="1600" b="1" dirty="0">
                <a:effectLst>
                  <a:outerShdw blurRad="38100" dist="38100" dir="2700000" algn="tl">
                    <a:srgbClr val="000000">
                      <a:alpha val="43137"/>
                    </a:srgbClr>
                  </a:outerShdw>
                </a:effectLst>
                <a:latin typeface="Cambria" pitchFamily="18" charset="0"/>
                <a:ea typeface="Cambria" pitchFamily="18" charset="0"/>
              </a:rPr>
              <a:t>D</a:t>
            </a:r>
            <a:r>
              <a:rPr lang="es-ES" sz="1600" dirty="0">
                <a:latin typeface="Cambria" pitchFamily="18" charset="0"/>
                <a:ea typeface="Cambria" pitchFamily="18" charset="0"/>
              </a:rPr>
              <a:t>esde el punto de vista metodológico, se intenta descubrir todo aquello que sea significativo en las percepciones, sentimientos y acciones de los actores sociales, siguiendo un proceso de investigación claramente inductivo. </a:t>
            </a:r>
          </a:p>
          <a:p>
            <a:pPr algn="just">
              <a:spcBef>
                <a:spcPts val="600"/>
              </a:spcBef>
            </a:pPr>
            <a:r>
              <a:rPr lang="es-ES" sz="1600" b="1" dirty="0">
                <a:effectLst>
                  <a:outerShdw blurRad="38100" dist="38100" dir="2700000" algn="tl">
                    <a:srgbClr val="000000">
                      <a:alpha val="43137"/>
                    </a:srgbClr>
                  </a:outerShdw>
                </a:effectLst>
                <a:latin typeface="Cambria" pitchFamily="18" charset="0"/>
                <a:ea typeface="Cambria" pitchFamily="18" charset="0"/>
              </a:rPr>
              <a:t>E</a:t>
            </a:r>
            <a:r>
              <a:rPr lang="es-ES" sz="1600" dirty="0">
                <a:latin typeface="Cambria" pitchFamily="18" charset="0"/>
                <a:ea typeface="Cambria" pitchFamily="18" charset="0"/>
              </a:rPr>
              <a:t>ntre las estrategias de obtención de información destacan: la entrevista fenomenológica, el relato, etc. </a:t>
            </a:r>
          </a:p>
        </p:txBody>
      </p:sp>
    </p:spTree>
    <p:extLst>
      <p:ext uri="{BB962C8B-B14F-4D97-AF65-F5344CB8AC3E}">
        <p14:creationId xmlns:p14="http://schemas.microsoft.com/office/powerpoint/2010/main" val="511613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2 Grupo"/>
          <p:cNvGrpSpPr/>
          <p:nvPr/>
        </p:nvGrpSpPr>
        <p:grpSpPr>
          <a:xfrm>
            <a:off x="7380312" y="-20538"/>
            <a:ext cx="1835695" cy="1512249"/>
            <a:chOff x="6948265" y="137602"/>
            <a:chExt cx="2195735" cy="1808851"/>
          </a:xfrm>
        </p:grpSpPr>
        <p:sp>
          <p:nvSpPr>
            <p:cNvPr id="5"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6"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7"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8"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9"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0"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
        <p:nvSpPr>
          <p:cNvPr id="11" name="1 Marcador de texto"/>
          <p:cNvSpPr txBox="1">
            <a:spLocks/>
          </p:cNvSpPr>
          <p:nvPr/>
        </p:nvSpPr>
        <p:spPr>
          <a:xfrm>
            <a:off x="518864" y="123478"/>
            <a:ext cx="702872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rPr>
              <a:t>Bloque</a:t>
            </a:r>
            <a:r>
              <a:rPr kumimoji="0" lang="es-ES" sz="2800" b="0" i="0" u="none" strike="noStrike" kern="0" cap="small" spc="0" normalizeH="0" noProof="0" dirty="0">
                <a:ln>
                  <a:noFill/>
                </a:ln>
                <a:solidFill>
                  <a:srgbClr val="002060"/>
                </a:solidFill>
                <a:effectLst/>
                <a:uLnTx/>
                <a:uFillTx/>
                <a:latin typeface="Cambria" pitchFamily="18" charset="0"/>
                <a:ea typeface="Cambria" pitchFamily="18" charset="0"/>
                <a:cs typeface="Nixie One"/>
                <a:sym typeface="Nixie One"/>
              </a:rPr>
              <a:t> II. Tema. Metodología Cualitativa: Métodos Cualitativos: Teoría Fundamentada</a:t>
            </a:r>
            <a:endPar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611560" y="1572924"/>
            <a:ext cx="8078028" cy="3447098"/>
          </a:xfrm>
          <a:prstGeom prst="rect">
            <a:avLst/>
          </a:prstGeom>
          <a:noFill/>
        </p:spPr>
        <p:txBody>
          <a:bodyPr wrap="square" rtlCol="0">
            <a:spAutoFit/>
          </a:bodyPr>
          <a:lstStyle/>
          <a:p>
            <a:pPr algn="just">
              <a:spcBef>
                <a:spcPts val="600"/>
              </a:spcBef>
            </a:pPr>
            <a:r>
              <a:rPr lang="es-ES" b="1" dirty="0">
                <a:effectLst>
                  <a:outerShdw blurRad="38100" dist="38100" dir="2700000" algn="tl">
                    <a:srgbClr val="000000">
                      <a:alpha val="43137"/>
                    </a:srgbClr>
                  </a:outerShdw>
                </a:effectLst>
                <a:latin typeface="Cambria" pitchFamily="18" charset="0"/>
                <a:ea typeface="Cambria" pitchFamily="18" charset="0"/>
              </a:rPr>
              <a:t>E</a:t>
            </a:r>
            <a:r>
              <a:rPr lang="es-ES" dirty="0">
                <a:latin typeface="Cambria" pitchFamily="18" charset="0"/>
                <a:ea typeface="Cambria" pitchFamily="18" charset="0"/>
              </a:rPr>
              <a:t>ste método de investigación tiene como objetivo descubrir teorías, conceptos, hipótesis y proposiciones partiendo directamente de la información recogida. </a:t>
            </a:r>
          </a:p>
          <a:p>
            <a:pPr algn="just">
              <a:spcBef>
                <a:spcPts val="600"/>
              </a:spcBef>
            </a:pPr>
            <a:r>
              <a:rPr lang="es-ES" b="1" dirty="0">
                <a:effectLst>
                  <a:outerShdw blurRad="38100" dist="38100" dir="2700000" algn="tl">
                    <a:srgbClr val="000000">
                      <a:alpha val="43137"/>
                    </a:srgbClr>
                  </a:outerShdw>
                </a:effectLst>
                <a:latin typeface="Cambria" pitchFamily="18" charset="0"/>
                <a:ea typeface="Cambria" pitchFamily="18" charset="0"/>
              </a:rPr>
              <a:t>S</a:t>
            </a:r>
            <a:r>
              <a:rPr lang="es-ES" dirty="0">
                <a:latin typeface="Cambria" pitchFamily="18" charset="0"/>
                <a:ea typeface="Cambria" pitchFamily="18" charset="0"/>
              </a:rPr>
              <a:t>trauss y </a:t>
            </a:r>
            <a:r>
              <a:rPr lang="es-ES" dirty="0" err="1">
                <a:latin typeface="Cambria" pitchFamily="18" charset="0"/>
                <a:ea typeface="Cambria" pitchFamily="18" charset="0"/>
              </a:rPr>
              <a:t>Corbin</a:t>
            </a:r>
            <a:r>
              <a:rPr lang="es-ES" dirty="0">
                <a:latin typeface="Cambria" pitchFamily="18" charset="0"/>
                <a:ea typeface="Cambria" pitchFamily="18" charset="0"/>
              </a:rPr>
              <a:t> (1994) </a:t>
            </a:r>
            <a:r>
              <a:rPr lang="es-ES" i="1" dirty="0">
                <a:latin typeface="Cambria" pitchFamily="18" charset="0"/>
                <a:ea typeface="Cambria" pitchFamily="18" charset="0"/>
              </a:rPr>
              <a:t>“La teoría fundamentada es una metodología general para desarrollar una teoría que esta fundamentada en la recogida y análisis sistemático de datos. La teoría se desarrolla durante la investigación, y esto se lleva a cabo mediante una continua interpelación entre el análisis y la recogida de datos</a:t>
            </a:r>
            <a:r>
              <a:rPr lang="es-ES" dirty="0">
                <a:latin typeface="Cambria" pitchFamily="18" charset="0"/>
                <a:ea typeface="Cambria" pitchFamily="18" charset="0"/>
              </a:rPr>
              <a:t>” (174). </a:t>
            </a:r>
          </a:p>
          <a:p>
            <a:pPr algn="just">
              <a:spcBef>
                <a:spcPts val="600"/>
              </a:spcBef>
            </a:pPr>
            <a:r>
              <a:rPr lang="es-ES" b="1" dirty="0">
                <a:effectLst>
                  <a:outerShdw blurRad="38100" dist="38100" dir="2700000" algn="tl">
                    <a:srgbClr val="000000">
                      <a:alpha val="43137"/>
                    </a:srgbClr>
                  </a:outerShdw>
                </a:effectLst>
                <a:latin typeface="Cambria" pitchFamily="18" charset="0"/>
                <a:ea typeface="Cambria" pitchFamily="18" charset="0"/>
              </a:rPr>
              <a:t>U</a:t>
            </a:r>
            <a:r>
              <a:rPr lang="es-ES" dirty="0">
                <a:latin typeface="Cambria" pitchFamily="18" charset="0"/>
                <a:ea typeface="Cambria" pitchFamily="18" charset="0"/>
              </a:rPr>
              <a:t>na vez obtenida y analizada la información, los resultados generados deben servir para crear una teoría llamada fundamentada, ya que debe estar basada en la información recogida; es decir, debe seguir un proceso inductivo (de lo particular hacia lo general) (</a:t>
            </a:r>
            <a:r>
              <a:rPr lang="es-ES" dirty="0" err="1">
                <a:latin typeface="Cambria" pitchFamily="18" charset="0"/>
                <a:ea typeface="Cambria" pitchFamily="18" charset="0"/>
              </a:rPr>
              <a:t>Osses</a:t>
            </a:r>
            <a:r>
              <a:rPr lang="es-ES" dirty="0">
                <a:latin typeface="Cambria" pitchFamily="18" charset="0"/>
                <a:ea typeface="Cambria" pitchFamily="18" charset="0"/>
              </a:rPr>
              <a:t> </a:t>
            </a:r>
            <a:r>
              <a:rPr lang="es-ES" dirty="0" err="1">
                <a:latin typeface="Cambria" pitchFamily="18" charset="0"/>
                <a:ea typeface="Cambria" pitchFamily="18" charset="0"/>
              </a:rPr>
              <a:t>Bustingorry</a:t>
            </a:r>
            <a:r>
              <a:rPr lang="es-ES" dirty="0">
                <a:latin typeface="Cambria" pitchFamily="18" charset="0"/>
                <a:ea typeface="Cambria" pitchFamily="18" charset="0"/>
              </a:rPr>
              <a:t>, </a:t>
            </a:r>
            <a:r>
              <a:rPr lang="es-ES" dirty="0" err="1">
                <a:latin typeface="Cambria" pitchFamily="18" charset="0"/>
                <a:ea typeface="Cambria" pitchFamily="18" charset="0"/>
              </a:rPr>
              <a:t>Sanchez</a:t>
            </a:r>
            <a:r>
              <a:rPr lang="es-ES" dirty="0">
                <a:latin typeface="Cambria" pitchFamily="18" charset="0"/>
                <a:ea typeface="Cambria" pitchFamily="18" charset="0"/>
              </a:rPr>
              <a:t> Tapia y </a:t>
            </a:r>
            <a:r>
              <a:rPr lang="es-ES" dirty="0" err="1">
                <a:latin typeface="Cambria" pitchFamily="18" charset="0"/>
                <a:ea typeface="Cambria" pitchFamily="18" charset="0"/>
              </a:rPr>
              <a:t>Ibañez</a:t>
            </a:r>
            <a:r>
              <a:rPr lang="es-ES" dirty="0">
                <a:latin typeface="Cambria" pitchFamily="18" charset="0"/>
                <a:ea typeface="Cambria" pitchFamily="18" charset="0"/>
              </a:rPr>
              <a:t> Mansilla, 2006).</a:t>
            </a:r>
          </a:p>
          <a:p>
            <a:pPr algn="just">
              <a:spcBef>
                <a:spcPts val="600"/>
              </a:spcBef>
            </a:pPr>
            <a:r>
              <a:rPr lang="es-ES" b="1" dirty="0">
                <a:effectLst>
                  <a:outerShdw blurRad="38100" dist="38100" dir="2700000" algn="tl">
                    <a:srgbClr val="000000">
                      <a:alpha val="43137"/>
                    </a:srgbClr>
                  </a:outerShdw>
                </a:effectLst>
                <a:latin typeface="Cambria" pitchFamily="18" charset="0"/>
                <a:ea typeface="Cambria" pitchFamily="18" charset="0"/>
              </a:rPr>
              <a:t>E</a:t>
            </a:r>
            <a:r>
              <a:rPr lang="es-ES" dirty="0">
                <a:latin typeface="Cambria" pitchFamily="18" charset="0"/>
                <a:ea typeface="Cambria" pitchFamily="18" charset="0"/>
              </a:rPr>
              <a:t>n esencia, la teoría fundamentada es un método comparativo, donde se comparan datos con datos, datos con categorías, categorías con categorías, categorías con teorías, teorías con teorías. Este proceso de comparación se desarrolla en cuatro fases Rodríguez, Gil y García, 1999).</a:t>
            </a:r>
          </a:p>
          <a:p>
            <a:pPr algn="just">
              <a:spcBef>
                <a:spcPts val="600"/>
              </a:spcBef>
            </a:pPr>
            <a:endParaRPr lang="es-ES" sz="1600" dirty="0">
              <a:latin typeface="Cambria" pitchFamily="18" charset="0"/>
              <a:ea typeface="Cambria" pitchFamily="18" charset="0"/>
            </a:endParaRPr>
          </a:p>
        </p:txBody>
      </p:sp>
    </p:spTree>
    <p:extLst>
      <p:ext uri="{BB962C8B-B14F-4D97-AF65-F5344CB8AC3E}">
        <p14:creationId xmlns:p14="http://schemas.microsoft.com/office/powerpoint/2010/main" val="2691177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Marcador de texto"/>
          <p:cNvSpPr txBox="1">
            <a:spLocks/>
          </p:cNvSpPr>
          <p:nvPr/>
        </p:nvSpPr>
        <p:spPr>
          <a:xfrm>
            <a:off x="518864" y="-92546"/>
            <a:ext cx="6837836"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Aft>
                <a:spcPts val="0"/>
              </a:spcAft>
              <a:buClr>
                <a:srgbClr val="114454"/>
              </a:buClr>
              <a:buSzPct val="100000"/>
              <a:buFont typeface="Nixie One"/>
              <a:buNone/>
              <a:tabLst/>
              <a:defRPr/>
            </a:pPr>
            <a:r>
              <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rPr>
              <a:t>Bloque</a:t>
            </a:r>
            <a:r>
              <a:rPr kumimoji="0" lang="es-ES" sz="2800" b="0" i="0" u="none" strike="noStrike" kern="0" cap="small" spc="0" normalizeH="0" noProof="0" dirty="0">
                <a:ln>
                  <a:noFill/>
                </a:ln>
                <a:solidFill>
                  <a:srgbClr val="002060"/>
                </a:solidFill>
                <a:effectLst/>
                <a:uLnTx/>
                <a:uFillTx/>
                <a:latin typeface="Cambria" pitchFamily="18" charset="0"/>
                <a:ea typeface="Cambria" pitchFamily="18" charset="0"/>
                <a:cs typeface="Nixie One"/>
                <a:sym typeface="Nixie One"/>
              </a:rPr>
              <a:t> II. Tema. Metodología Cualitativa.</a:t>
            </a:r>
          </a:p>
          <a:p>
            <a:pPr marL="0" marR="0" lvl="0" indent="0" algn="l" defTabSz="914400" rtl="0" eaLnBrk="1" fontAlgn="auto" latinLnBrk="0" hangingPunct="1">
              <a:lnSpc>
                <a:spcPct val="100000"/>
              </a:lnSpc>
              <a:spcAft>
                <a:spcPts val="0"/>
              </a:spcAft>
              <a:buClr>
                <a:srgbClr val="114454"/>
              </a:buClr>
              <a:buSzPct val="100000"/>
              <a:buFont typeface="Nixie One"/>
              <a:buNone/>
              <a:tabLst/>
              <a:defRPr/>
            </a:pPr>
            <a:r>
              <a:rPr lang="es-ES" sz="2800" cap="small" baseline="0" dirty="0">
                <a:solidFill>
                  <a:srgbClr val="002060"/>
                </a:solidFill>
                <a:latin typeface="Cambria" pitchFamily="18" charset="0"/>
                <a:ea typeface="Cambria" pitchFamily="18" charset="0"/>
                <a:cs typeface="Nixie One"/>
                <a:sym typeface="Nixie One"/>
              </a:rPr>
              <a:t>Referencias</a:t>
            </a:r>
            <a:endPar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pSp>
        <p:nvGrpSpPr>
          <p:cNvPr id="4" name="12 Grupo"/>
          <p:cNvGrpSpPr/>
          <p:nvPr/>
        </p:nvGrpSpPr>
        <p:grpSpPr>
          <a:xfrm>
            <a:off x="7308305" y="-20619"/>
            <a:ext cx="1835695" cy="1512249"/>
            <a:chOff x="6948265" y="137602"/>
            <a:chExt cx="2195735" cy="1808851"/>
          </a:xfrm>
        </p:grpSpPr>
        <p:sp>
          <p:nvSpPr>
            <p:cNvPr id="5"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6"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7"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8"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9"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0"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
        <p:nvSpPr>
          <p:cNvPr id="12" name="Rectangle 11"/>
          <p:cNvSpPr/>
          <p:nvPr/>
        </p:nvSpPr>
        <p:spPr>
          <a:xfrm>
            <a:off x="483376" y="1347614"/>
            <a:ext cx="8494200" cy="3631763"/>
          </a:xfrm>
          <a:prstGeom prst="rect">
            <a:avLst/>
          </a:prstGeom>
        </p:spPr>
        <p:txBody>
          <a:bodyPr wrap="square">
            <a:spAutoFit/>
          </a:bodyPr>
          <a:lstStyle/>
          <a:p>
            <a:pPr algn="just"/>
            <a:endParaRPr lang="es-ES" sz="1000" dirty="0">
              <a:latin typeface="Cambria" pitchFamily="18" charset="0"/>
              <a:ea typeface="Cambria" pitchFamily="18" charset="0"/>
            </a:endParaRPr>
          </a:p>
          <a:p>
            <a:pPr algn="just">
              <a:spcBef>
                <a:spcPts val="600"/>
              </a:spcBef>
            </a:pPr>
            <a:r>
              <a:rPr lang="en-US" sz="1200" dirty="0" err="1">
                <a:latin typeface="Cambria" pitchFamily="18" charset="0"/>
                <a:ea typeface="Cambria" pitchFamily="18" charset="0"/>
              </a:rPr>
              <a:t>Ary</a:t>
            </a:r>
            <a:r>
              <a:rPr lang="en-US" sz="1200" dirty="0">
                <a:latin typeface="Cambria" pitchFamily="18" charset="0"/>
                <a:ea typeface="Cambria" pitchFamily="18" charset="0"/>
              </a:rPr>
              <a:t>, Donald., Jacobs, Lucy., Sorensen, Christine., &amp; Walker, David A. (2013). Introduction to research in education. London: </a:t>
            </a:r>
            <a:r>
              <a:rPr lang="en-US" sz="1200" dirty="0" err="1">
                <a:latin typeface="Cambria" pitchFamily="18" charset="0"/>
                <a:ea typeface="Cambria" pitchFamily="18" charset="0"/>
              </a:rPr>
              <a:t>Cengage</a:t>
            </a:r>
            <a:r>
              <a:rPr lang="en-US" sz="1200" dirty="0">
                <a:latin typeface="Cambria" pitchFamily="18" charset="0"/>
                <a:ea typeface="Cambria" pitchFamily="18" charset="0"/>
              </a:rPr>
              <a:t> Learning.</a:t>
            </a:r>
            <a:r>
              <a:rPr lang="es-ES" sz="1200" dirty="0" err="1">
                <a:latin typeface="Cambria" pitchFamily="18" charset="0"/>
                <a:ea typeface="Cambria" pitchFamily="18" charset="0"/>
              </a:rPr>
              <a:t>Domí</a:t>
            </a:r>
            <a:r>
              <a:rPr lang="es-ES" sz="1200" dirty="0">
                <a:latin typeface="Cambria" pitchFamily="18" charset="0"/>
                <a:ea typeface="Cambria" pitchFamily="18" charset="0"/>
              </a:rPr>
              <a:t> </a:t>
            </a:r>
            <a:r>
              <a:rPr lang="es-ES" sz="1200" dirty="0" err="1">
                <a:latin typeface="Cambria" pitchFamily="18" charset="0"/>
                <a:ea typeface="Cambria" pitchFamily="18" charset="0"/>
              </a:rPr>
              <a:t>nguez</a:t>
            </a:r>
            <a:r>
              <a:rPr lang="es-ES" sz="1200" dirty="0">
                <a:latin typeface="Cambria" pitchFamily="18" charset="0"/>
                <a:ea typeface="Cambria" pitchFamily="18" charset="0"/>
              </a:rPr>
              <a:t> </a:t>
            </a:r>
            <a:r>
              <a:rPr lang="es-ES" sz="1200" dirty="0" err="1">
                <a:latin typeface="Cambria" pitchFamily="18" charset="0"/>
                <a:ea typeface="Cambria" pitchFamily="18" charset="0"/>
              </a:rPr>
              <a:t>Figaredo</a:t>
            </a:r>
            <a:r>
              <a:rPr lang="es-ES" sz="1200" dirty="0">
                <a:latin typeface="Cambria" pitchFamily="18" charset="0"/>
                <a:ea typeface="Cambria" pitchFamily="18" charset="0"/>
              </a:rPr>
              <a:t>, D. (2007). Sobre la intención de la etnografía virtual. Teoría de la Educación. Educación y Cultura en la Sociedad de la Información, 8(1). </a:t>
            </a:r>
          </a:p>
          <a:p>
            <a:pPr algn="just">
              <a:spcBef>
                <a:spcPts val="600"/>
              </a:spcBef>
            </a:pPr>
            <a:r>
              <a:rPr lang="es-ES" sz="1200" dirty="0" err="1">
                <a:latin typeface="Cambria" pitchFamily="18" charset="0"/>
                <a:ea typeface="Cambria" pitchFamily="18" charset="0"/>
              </a:rPr>
              <a:t>Mauss</a:t>
            </a:r>
            <a:r>
              <a:rPr lang="es-ES" sz="1200" dirty="0">
                <a:latin typeface="Cambria" pitchFamily="18" charset="0"/>
                <a:ea typeface="Cambria" pitchFamily="18" charset="0"/>
              </a:rPr>
              <a:t>, Marcel (1967). Este tica. Introducción a la Etnografía, 147-217</a:t>
            </a:r>
            <a:endParaRPr lang="en-US" sz="1200" dirty="0">
              <a:latin typeface="Cambria" pitchFamily="18" charset="0"/>
              <a:ea typeface="Cambria" pitchFamily="18" charset="0"/>
            </a:endParaRPr>
          </a:p>
          <a:p>
            <a:pPr algn="just">
              <a:spcBef>
                <a:spcPts val="600"/>
              </a:spcBef>
            </a:pPr>
            <a:r>
              <a:rPr lang="en-US" sz="1200" dirty="0">
                <a:latin typeface="Cambria" pitchFamily="18" charset="0"/>
                <a:ea typeface="Cambria" pitchFamily="18" charset="0"/>
              </a:rPr>
              <a:t>McMillan, James H. &amp; Schumacher, Sally. (2014). Research in education: Evidence-based inquiry. London: Pearson Higher Ed. </a:t>
            </a:r>
          </a:p>
          <a:p>
            <a:pPr algn="just">
              <a:spcBef>
                <a:spcPts val="600"/>
              </a:spcBef>
            </a:pPr>
            <a:r>
              <a:rPr lang="en-US" sz="1200" dirty="0">
                <a:latin typeface="Cambria" pitchFamily="18" charset="0"/>
                <a:ea typeface="Cambria" pitchFamily="18" charset="0"/>
              </a:rPr>
              <a:t>Merriam, </a:t>
            </a:r>
            <a:r>
              <a:rPr lang="en-US" sz="1200" dirty="0" err="1">
                <a:latin typeface="Cambria" pitchFamily="18" charset="0"/>
                <a:ea typeface="Cambria" pitchFamily="18" charset="0"/>
              </a:rPr>
              <a:t>Sharan</a:t>
            </a:r>
            <a:r>
              <a:rPr lang="en-US" sz="1200" dirty="0">
                <a:latin typeface="Cambria" pitchFamily="18" charset="0"/>
                <a:ea typeface="Cambria" pitchFamily="18" charset="0"/>
              </a:rPr>
              <a:t> B. (1988). Case study research in education: A qualitative approach. London: </a:t>
            </a:r>
            <a:r>
              <a:rPr lang="en-US" sz="1200" dirty="0" err="1">
                <a:latin typeface="Cambria" pitchFamily="18" charset="0"/>
                <a:ea typeface="Cambria" pitchFamily="18" charset="0"/>
              </a:rPr>
              <a:t>Jossey</a:t>
            </a:r>
            <a:r>
              <a:rPr lang="en-US" sz="1200" dirty="0">
                <a:latin typeface="Cambria" pitchFamily="18" charset="0"/>
                <a:ea typeface="Cambria" pitchFamily="18" charset="0"/>
              </a:rPr>
              <a:t>-Bass</a:t>
            </a:r>
          </a:p>
          <a:p>
            <a:pPr algn="just">
              <a:spcBef>
                <a:spcPts val="600"/>
              </a:spcBef>
            </a:pPr>
            <a:r>
              <a:rPr lang="es-ES" sz="1200" dirty="0" err="1">
                <a:latin typeface="Cambria" pitchFamily="18" charset="0"/>
                <a:ea typeface="Cambria" pitchFamily="18" charset="0"/>
              </a:rPr>
              <a:t>Osses</a:t>
            </a:r>
            <a:r>
              <a:rPr lang="es-ES" sz="1200" dirty="0">
                <a:latin typeface="Cambria" pitchFamily="18" charset="0"/>
                <a:ea typeface="Cambria" pitchFamily="18" charset="0"/>
              </a:rPr>
              <a:t> </a:t>
            </a:r>
            <a:r>
              <a:rPr lang="es-ES" sz="1200" dirty="0" err="1">
                <a:latin typeface="Cambria" pitchFamily="18" charset="0"/>
                <a:ea typeface="Cambria" pitchFamily="18" charset="0"/>
              </a:rPr>
              <a:t>Bustingorry</a:t>
            </a:r>
            <a:r>
              <a:rPr lang="es-ES" sz="1200" dirty="0">
                <a:latin typeface="Cambria" pitchFamily="18" charset="0"/>
                <a:ea typeface="Cambria" pitchFamily="18" charset="0"/>
              </a:rPr>
              <a:t>, Sonia</a:t>
            </a:r>
            <a:r>
              <a:rPr lang="es-ES" sz="1200">
                <a:latin typeface="Cambria" pitchFamily="18" charset="0"/>
                <a:ea typeface="Cambria" pitchFamily="18" charset="0"/>
              </a:rPr>
              <a:t>., Sánchez </a:t>
            </a:r>
            <a:r>
              <a:rPr lang="es-ES" sz="1200" dirty="0">
                <a:latin typeface="Cambria" pitchFamily="18" charset="0"/>
                <a:ea typeface="Cambria" pitchFamily="18" charset="0"/>
              </a:rPr>
              <a:t>Tapia, Ingrid y </a:t>
            </a:r>
            <a:r>
              <a:rPr lang="es-ES" sz="1200" dirty="0" err="1">
                <a:latin typeface="Cambria" pitchFamily="18" charset="0"/>
                <a:ea typeface="Cambria" pitchFamily="18" charset="0"/>
              </a:rPr>
              <a:t>Ibañez</a:t>
            </a:r>
            <a:r>
              <a:rPr lang="es-ES" sz="1200" dirty="0">
                <a:latin typeface="Cambria" pitchFamily="18" charset="0"/>
                <a:ea typeface="Cambria" pitchFamily="18" charset="0"/>
              </a:rPr>
              <a:t> Mansilla, Flor Marina. (2006). Investigación cualitativa en educación: hacia la generación de teoría a través del proceso analítico. Estudios pedagógicos (Valdivia), 32(1), 119-133.</a:t>
            </a:r>
          </a:p>
          <a:p>
            <a:pPr algn="just">
              <a:spcBef>
                <a:spcPts val="600"/>
              </a:spcBef>
            </a:pPr>
            <a:r>
              <a:rPr lang="es-ES" sz="1200" dirty="0">
                <a:latin typeface="Cambria" pitchFamily="18" charset="0"/>
                <a:ea typeface="Cambria" pitchFamily="18" charset="0"/>
              </a:rPr>
              <a:t>Rodríguez Gómez, Gregorio.; Gil Flores Javier &amp; García Jiménez, Eduardo (1996). Metodología de la investigación cualitativa. </a:t>
            </a:r>
            <a:r>
              <a:rPr lang="es-ES" sz="1200" dirty="0" err="1">
                <a:latin typeface="Cambria" pitchFamily="18" charset="0"/>
                <a:ea typeface="Cambria" pitchFamily="18" charset="0"/>
              </a:rPr>
              <a:t>Archidona</a:t>
            </a:r>
            <a:r>
              <a:rPr lang="es-ES" sz="1200" dirty="0">
                <a:latin typeface="Cambria" pitchFamily="18" charset="0"/>
                <a:ea typeface="Cambria" pitchFamily="18" charset="0"/>
              </a:rPr>
              <a:t>: Ediciones Aljibe. </a:t>
            </a:r>
          </a:p>
          <a:p>
            <a:pPr algn="just">
              <a:spcBef>
                <a:spcPts val="600"/>
              </a:spcBef>
            </a:pPr>
            <a:r>
              <a:rPr lang="en-US" sz="1200" dirty="0">
                <a:latin typeface="Cambria" pitchFamily="18" charset="0"/>
                <a:ea typeface="Cambria" pitchFamily="18" charset="0"/>
              </a:rPr>
              <a:t>Stake, R. E. (2005). Qualitative Case Studies. </a:t>
            </a:r>
            <a:r>
              <a:rPr lang="es-ES" sz="1200" dirty="0">
                <a:latin typeface="Cambria" pitchFamily="18" charset="0"/>
                <a:ea typeface="Cambria" pitchFamily="18" charset="0"/>
              </a:rPr>
              <a:t>En: N. K. </a:t>
            </a:r>
            <a:r>
              <a:rPr lang="es-ES" sz="1200" dirty="0" err="1">
                <a:latin typeface="Cambria" pitchFamily="18" charset="0"/>
                <a:ea typeface="Cambria" pitchFamily="18" charset="0"/>
              </a:rPr>
              <a:t>Denzin;Y</a:t>
            </a:r>
            <a:r>
              <a:rPr lang="es-ES" sz="1200" dirty="0">
                <a:latin typeface="Cambria" pitchFamily="18" charset="0"/>
                <a:ea typeface="Cambria" pitchFamily="18" charset="0"/>
              </a:rPr>
              <a:t>. S. Lincoln (eds.). </a:t>
            </a:r>
            <a:r>
              <a:rPr lang="en-US" sz="1200" i="1" dirty="0">
                <a:latin typeface="Cambria" pitchFamily="18" charset="0"/>
                <a:ea typeface="Cambria" pitchFamily="18" charset="0"/>
              </a:rPr>
              <a:t>The Sage Handbook of Qualitative Research (3.ª ed.)</a:t>
            </a:r>
            <a:r>
              <a:rPr lang="en-US" sz="1200" dirty="0">
                <a:latin typeface="Cambria" pitchFamily="18" charset="0"/>
                <a:ea typeface="Cambria" pitchFamily="18" charset="0"/>
              </a:rPr>
              <a:t> (pp. 273-285). </a:t>
            </a:r>
            <a:r>
              <a:rPr lang="en-US" sz="1200" dirty="0" err="1">
                <a:latin typeface="Cambria" pitchFamily="18" charset="0"/>
                <a:ea typeface="Cambria" pitchFamily="18" charset="0"/>
              </a:rPr>
              <a:t>Londres</a:t>
            </a:r>
            <a:r>
              <a:rPr lang="en-US" sz="1200" dirty="0">
                <a:latin typeface="Cambria" pitchFamily="18" charset="0"/>
                <a:ea typeface="Cambria" pitchFamily="18" charset="0"/>
              </a:rPr>
              <a:t>: Sage</a:t>
            </a:r>
            <a:r>
              <a:rPr lang="en-US" sz="1200" b="1" dirty="0">
                <a:latin typeface="Cambria" pitchFamily="18" charset="0"/>
                <a:ea typeface="Cambria" pitchFamily="18" charset="0"/>
              </a:rPr>
              <a:t>.</a:t>
            </a:r>
            <a:endParaRPr lang="es-ES" sz="1200" dirty="0">
              <a:latin typeface="Cambria" pitchFamily="18" charset="0"/>
              <a:ea typeface="Cambria" pitchFamily="18" charset="0"/>
            </a:endParaRPr>
          </a:p>
          <a:p>
            <a:pPr algn="just">
              <a:spcBef>
                <a:spcPts val="600"/>
              </a:spcBef>
            </a:pPr>
            <a:r>
              <a:rPr lang="en-US" sz="1200" dirty="0">
                <a:latin typeface="Cambria" pitchFamily="18" charset="0"/>
                <a:ea typeface="Cambria" pitchFamily="18" charset="0"/>
              </a:rPr>
              <a:t>Strauss, Anselm.; Corbin, Juliet (1994). "Grounded Theory methodology: An overview". En: N. </a:t>
            </a:r>
            <a:r>
              <a:rPr lang="en-US" sz="1200" dirty="0" err="1">
                <a:latin typeface="Cambria" pitchFamily="18" charset="0"/>
                <a:ea typeface="Cambria" pitchFamily="18" charset="0"/>
              </a:rPr>
              <a:t>K.Denzin</a:t>
            </a:r>
            <a:r>
              <a:rPr lang="en-US" sz="1200" dirty="0">
                <a:latin typeface="Cambria" pitchFamily="18" charset="0"/>
                <a:ea typeface="Cambria" pitchFamily="18" charset="0"/>
              </a:rPr>
              <a:t>; Y. S. Lincoln (eds.). The Sage Handbook of Qualitative Research (pa </a:t>
            </a:r>
            <a:r>
              <a:rPr lang="en-US" sz="1200" dirty="0" err="1">
                <a:latin typeface="Cambria" pitchFamily="18" charset="0"/>
                <a:ea typeface="Cambria" pitchFamily="18" charset="0"/>
              </a:rPr>
              <a:t>gs</a:t>
            </a:r>
            <a:r>
              <a:rPr lang="en-US" sz="1200" dirty="0">
                <a:latin typeface="Cambria" pitchFamily="18" charset="0"/>
                <a:ea typeface="Cambria" pitchFamily="18" charset="0"/>
              </a:rPr>
              <a:t>. 443-466). Thousand Oaks, CA: Sage Publications</a:t>
            </a:r>
            <a:endParaRPr lang="es-ES" sz="1200" dirty="0">
              <a:latin typeface="Cambria" pitchFamily="18" charset="0"/>
              <a:ea typeface="Cambria" pitchFamily="18" charset="0"/>
            </a:endParaRPr>
          </a:p>
          <a:p>
            <a:pPr algn="just"/>
            <a:r>
              <a:rPr lang="es-ES" sz="1200" dirty="0">
                <a:latin typeface="Cambria" pitchFamily="18" charset="0"/>
                <a:ea typeface="Cambria" pitchFamily="18" charset="0"/>
              </a:rPr>
              <a:t> </a:t>
            </a:r>
          </a:p>
        </p:txBody>
      </p:sp>
    </p:spTree>
    <p:extLst>
      <p:ext uri="{BB962C8B-B14F-4D97-AF65-F5344CB8AC3E}">
        <p14:creationId xmlns:p14="http://schemas.microsoft.com/office/powerpoint/2010/main" val="3646391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Forma libre"/>
          <p:cNvSpPr/>
          <p:nvPr/>
        </p:nvSpPr>
        <p:spPr>
          <a:xfrm>
            <a:off x="1343569" y="1203598"/>
            <a:ext cx="3251824" cy="1756171"/>
          </a:xfrm>
          <a:custGeom>
            <a:avLst/>
            <a:gdLst>
              <a:gd name="connsiteX0" fmla="*/ 0 w 3251824"/>
              <a:gd name="connsiteY0" fmla="*/ 0 h 1951094"/>
              <a:gd name="connsiteX1" fmla="*/ 3251824 w 3251824"/>
              <a:gd name="connsiteY1" fmla="*/ 0 h 1951094"/>
              <a:gd name="connsiteX2" fmla="*/ 3251824 w 3251824"/>
              <a:gd name="connsiteY2" fmla="*/ 1951094 h 1951094"/>
              <a:gd name="connsiteX3" fmla="*/ 0 w 3251824"/>
              <a:gd name="connsiteY3" fmla="*/ 1951094 h 1951094"/>
              <a:gd name="connsiteX4" fmla="*/ 0 w 3251824"/>
              <a:gd name="connsiteY4" fmla="*/ 0 h 1951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824" h="1951094">
                <a:moveTo>
                  <a:pt x="0" y="0"/>
                </a:moveTo>
                <a:lnTo>
                  <a:pt x="3251824" y="0"/>
                </a:lnTo>
                <a:lnTo>
                  <a:pt x="3251824" y="1951094"/>
                </a:lnTo>
                <a:lnTo>
                  <a:pt x="0" y="1951094"/>
                </a:lnTo>
                <a:lnTo>
                  <a:pt x="0" y="0"/>
                </a:lnTo>
                <a:close/>
              </a:path>
            </a:pathLst>
          </a:custGeom>
          <a:solidFill>
            <a:srgbClr val="708B35"/>
          </a:solidFill>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700" kern="1200" dirty="0" err="1">
                <a:latin typeface="Bell MT" pitchFamily="18" charset="0"/>
              </a:rPr>
              <a:t>Bloque</a:t>
            </a:r>
            <a:r>
              <a:rPr lang="en-US" sz="1700" kern="1200" dirty="0">
                <a:latin typeface="Bell MT" pitchFamily="18" charset="0"/>
              </a:rPr>
              <a:t> 1. El </a:t>
            </a:r>
            <a:r>
              <a:rPr lang="en-US" sz="1700" kern="1200" dirty="0" err="1">
                <a:latin typeface="Bell MT" pitchFamily="18" charset="0"/>
              </a:rPr>
              <a:t>inicio</a:t>
            </a:r>
            <a:r>
              <a:rPr lang="en-US" sz="1700" kern="1200" dirty="0">
                <a:latin typeface="Bell MT" pitchFamily="18" charset="0"/>
              </a:rPr>
              <a:t> de </a:t>
            </a:r>
            <a:r>
              <a:rPr lang="en-US" sz="1700" kern="1200" dirty="0" err="1">
                <a:latin typeface="Bell MT" pitchFamily="18" charset="0"/>
              </a:rPr>
              <a:t>una</a:t>
            </a:r>
            <a:r>
              <a:rPr lang="en-US" sz="1700" kern="1200" dirty="0">
                <a:latin typeface="Bell MT" pitchFamily="18" charset="0"/>
              </a:rPr>
              <a:t> investigación en el </a:t>
            </a:r>
            <a:r>
              <a:rPr lang="en-US" sz="1700" kern="1200" dirty="0" err="1">
                <a:latin typeface="Bell MT" pitchFamily="18" charset="0"/>
              </a:rPr>
              <a:t>ámbito</a:t>
            </a:r>
            <a:r>
              <a:rPr lang="en-US" sz="1700" kern="1200" dirty="0">
                <a:latin typeface="Bell MT" pitchFamily="18" charset="0"/>
              </a:rPr>
              <a:t> de la </a:t>
            </a:r>
            <a:r>
              <a:rPr lang="en-US" sz="1700" kern="1200" dirty="0" err="1">
                <a:latin typeface="Bell MT" pitchFamily="18" charset="0"/>
              </a:rPr>
              <a:t>Educación</a:t>
            </a:r>
            <a:r>
              <a:rPr lang="en-US" sz="1700" kern="1200" dirty="0">
                <a:latin typeface="Bell MT" pitchFamily="18" charset="0"/>
              </a:rPr>
              <a:t> Social</a:t>
            </a:r>
          </a:p>
        </p:txBody>
      </p:sp>
      <p:sp>
        <p:nvSpPr>
          <p:cNvPr id="3" name="2 Forma libre"/>
          <p:cNvSpPr/>
          <p:nvPr/>
        </p:nvSpPr>
        <p:spPr>
          <a:xfrm>
            <a:off x="4920576" y="1203598"/>
            <a:ext cx="3251824" cy="1756171"/>
          </a:xfrm>
          <a:custGeom>
            <a:avLst/>
            <a:gdLst>
              <a:gd name="connsiteX0" fmla="*/ 0 w 3251824"/>
              <a:gd name="connsiteY0" fmla="*/ 0 h 1951094"/>
              <a:gd name="connsiteX1" fmla="*/ 3251824 w 3251824"/>
              <a:gd name="connsiteY1" fmla="*/ 0 h 1951094"/>
              <a:gd name="connsiteX2" fmla="*/ 3251824 w 3251824"/>
              <a:gd name="connsiteY2" fmla="*/ 1951094 h 1951094"/>
              <a:gd name="connsiteX3" fmla="*/ 0 w 3251824"/>
              <a:gd name="connsiteY3" fmla="*/ 1951094 h 1951094"/>
              <a:gd name="connsiteX4" fmla="*/ 0 w 3251824"/>
              <a:gd name="connsiteY4" fmla="*/ 0 h 1951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824" h="1951094">
                <a:moveTo>
                  <a:pt x="0" y="0"/>
                </a:moveTo>
                <a:lnTo>
                  <a:pt x="3251824" y="0"/>
                </a:lnTo>
                <a:lnTo>
                  <a:pt x="3251824" y="1951094"/>
                </a:lnTo>
                <a:lnTo>
                  <a:pt x="0" y="1951094"/>
                </a:lnTo>
                <a:lnTo>
                  <a:pt x="0" y="0"/>
                </a:lnTo>
                <a:close/>
              </a:path>
            </a:pathLst>
          </a:custGeom>
        </p:spPr>
        <p:style>
          <a:lnRef idx="3">
            <a:schemeClr val="lt1">
              <a:hueOff val="0"/>
              <a:satOff val="0"/>
              <a:lumOff val="0"/>
              <a:alphaOff val="0"/>
            </a:schemeClr>
          </a:lnRef>
          <a:fillRef idx="1">
            <a:schemeClr val="accent3">
              <a:hueOff val="1968062"/>
              <a:satOff val="-15351"/>
              <a:lumOff val="-392"/>
              <a:alphaOff val="0"/>
            </a:schemeClr>
          </a:fillRef>
          <a:effectRef idx="1">
            <a:schemeClr val="accent3">
              <a:hueOff val="1968062"/>
              <a:satOff val="-15351"/>
              <a:lumOff val="-392"/>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700" kern="1200" dirty="0">
                <a:latin typeface="Bell MT" pitchFamily="18" charset="0"/>
              </a:rPr>
              <a:t>Bloque 2. Cómo construimos una investigación aplicada dentro del ámbito de la Educación Social (I): Metodologías de investigación cualitativa y cuantitativa</a:t>
            </a:r>
            <a:endParaRPr lang="en-US" sz="1700" kern="1200" dirty="0">
              <a:latin typeface="Bell MT" pitchFamily="18" charset="0"/>
            </a:endParaRPr>
          </a:p>
        </p:txBody>
      </p:sp>
      <p:sp>
        <p:nvSpPr>
          <p:cNvPr id="4" name="3 Forma libre"/>
          <p:cNvSpPr/>
          <p:nvPr/>
        </p:nvSpPr>
        <p:spPr>
          <a:xfrm>
            <a:off x="1343569" y="3075806"/>
            <a:ext cx="3251824" cy="1756171"/>
          </a:xfrm>
          <a:custGeom>
            <a:avLst/>
            <a:gdLst>
              <a:gd name="connsiteX0" fmla="*/ 0 w 3251824"/>
              <a:gd name="connsiteY0" fmla="*/ 0 h 1951094"/>
              <a:gd name="connsiteX1" fmla="*/ 3251824 w 3251824"/>
              <a:gd name="connsiteY1" fmla="*/ 0 h 1951094"/>
              <a:gd name="connsiteX2" fmla="*/ 3251824 w 3251824"/>
              <a:gd name="connsiteY2" fmla="*/ 1951094 h 1951094"/>
              <a:gd name="connsiteX3" fmla="*/ 0 w 3251824"/>
              <a:gd name="connsiteY3" fmla="*/ 1951094 h 1951094"/>
              <a:gd name="connsiteX4" fmla="*/ 0 w 3251824"/>
              <a:gd name="connsiteY4" fmla="*/ 0 h 1951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824" h="1951094">
                <a:moveTo>
                  <a:pt x="0" y="0"/>
                </a:moveTo>
                <a:lnTo>
                  <a:pt x="3251824" y="0"/>
                </a:lnTo>
                <a:lnTo>
                  <a:pt x="3251824" y="1951094"/>
                </a:lnTo>
                <a:lnTo>
                  <a:pt x="0" y="1951094"/>
                </a:lnTo>
                <a:lnTo>
                  <a:pt x="0" y="0"/>
                </a:lnTo>
                <a:close/>
              </a:path>
            </a:pathLst>
          </a:custGeom>
          <a:solidFill>
            <a:srgbClr val="175D73"/>
          </a:solidFill>
        </p:spPr>
        <p:style>
          <a:lnRef idx="3">
            <a:schemeClr val="lt1">
              <a:hueOff val="0"/>
              <a:satOff val="0"/>
              <a:lumOff val="0"/>
              <a:alphaOff val="0"/>
            </a:schemeClr>
          </a:lnRef>
          <a:fillRef idx="1">
            <a:schemeClr val="accent3">
              <a:hueOff val="3936125"/>
              <a:satOff val="-30703"/>
              <a:lumOff val="-785"/>
              <a:alphaOff val="0"/>
            </a:schemeClr>
          </a:fillRef>
          <a:effectRef idx="1">
            <a:schemeClr val="accent3">
              <a:hueOff val="3936125"/>
              <a:satOff val="-30703"/>
              <a:lumOff val="-785"/>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700" kern="1200" dirty="0">
                <a:latin typeface="Bell MT" pitchFamily="18" charset="0"/>
              </a:rPr>
              <a:t>Bloque 3. Cómo construimos una investigación aplicada dentro del ámbito de la Educación Social (II): Metodologías de investigación orientadas al cambio y a la transformación</a:t>
            </a:r>
            <a:endParaRPr lang="en-US" sz="1700" kern="1200" dirty="0">
              <a:latin typeface="Bell MT" pitchFamily="18" charset="0"/>
            </a:endParaRPr>
          </a:p>
        </p:txBody>
      </p:sp>
      <p:sp>
        <p:nvSpPr>
          <p:cNvPr id="5" name="4 Forma libre"/>
          <p:cNvSpPr/>
          <p:nvPr/>
        </p:nvSpPr>
        <p:spPr>
          <a:xfrm>
            <a:off x="4920576" y="3075806"/>
            <a:ext cx="3251824" cy="1756171"/>
          </a:xfrm>
          <a:custGeom>
            <a:avLst/>
            <a:gdLst>
              <a:gd name="connsiteX0" fmla="*/ 0 w 3251824"/>
              <a:gd name="connsiteY0" fmla="*/ 0 h 1951094"/>
              <a:gd name="connsiteX1" fmla="*/ 3251824 w 3251824"/>
              <a:gd name="connsiteY1" fmla="*/ 0 h 1951094"/>
              <a:gd name="connsiteX2" fmla="*/ 3251824 w 3251824"/>
              <a:gd name="connsiteY2" fmla="*/ 1951094 h 1951094"/>
              <a:gd name="connsiteX3" fmla="*/ 0 w 3251824"/>
              <a:gd name="connsiteY3" fmla="*/ 1951094 h 1951094"/>
              <a:gd name="connsiteX4" fmla="*/ 0 w 3251824"/>
              <a:gd name="connsiteY4" fmla="*/ 0 h 1951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824" h="1951094">
                <a:moveTo>
                  <a:pt x="0" y="0"/>
                </a:moveTo>
                <a:lnTo>
                  <a:pt x="3251824" y="0"/>
                </a:lnTo>
                <a:lnTo>
                  <a:pt x="3251824" y="1951094"/>
                </a:lnTo>
                <a:lnTo>
                  <a:pt x="0" y="1951094"/>
                </a:lnTo>
                <a:lnTo>
                  <a:pt x="0" y="0"/>
                </a:lnTo>
                <a:close/>
              </a:path>
            </a:pathLst>
          </a:custGeom>
          <a:solidFill>
            <a:srgbClr val="114454"/>
          </a:solidFill>
        </p:spPr>
        <p:style>
          <a:lnRef idx="3">
            <a:schemeClr val="lt1">
              <a:hueOff val="0"/>
              <a:satOff val="0"/>
              <a:lumOff val="0"/>
              <a:alphaOff val="0"/>
            </a:schemeClr>
          </a:lnRef>
          <a:fillRef idx="1">
            <a:schemeClr val="accent3">
              <a:hueOff val="5904187"/>
              <a:satOff val="-46054"/>
              <a:lumOff val="-1177"/>
              <a:alphaOff val="0"/>
            </a:schemeClr>
          </a:fillRef>
          <a:effectRef idx="1">
            <a:schemeClr val="accent3">
              <a:hueOff val="5904187"/>
              <a:satOff val="-46054"/>
              <a:lumOff val="-1177"/>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700" kern="1200" dirty="0">
                <a:latin typeface="Bell MT" pitchFamily="18" charset="0"/>
              </a:rPr>
              <a:t>Bloque 4. La recogida y el análisis de la información de una investigación elaborada dentro del ámbito de la Educación Social </a:t>
            </a:r>
            <a:endParaRPr lang="en-US" sz="1700" kern="1200" dirty="0">
              <a:latin typeface="Bell MT" pitchFamily="18" charset="0"/>
            </a:endParaRPr>
          </a:p>
        </p:txBody>
      </p:sp>
      <p:sp>
        <p:nvSpPr>
          <p:cNvPr id="6" name="AutoShape 2" descr="PÃ¡gina 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 name="1 Marcador de texto"/>
          <p:cNvSpPr txBox="1">
            <a:spLocks/>
          </p:cNvSpPr>
          <p:nvPr/>
        </p:nvSpPr>
        <p:spPr>
          <a:xfrm>
            <a:off x="683568" y="36413"/>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rmalizeH="0" baseline="0" noProof="0" dirty="0">
                <a:ln>
                  <a:noFill/>
                </a:ln>
                <a:solidFill>
                  <a:srgbClr val="132A3D"/>
                </a:solidFill>
                <a:effectLst/>
                <a:uLnTx/>
                <a:uFillTx/>
                <a:latin typeface="Cambria" pitchFamily="18" charset="0"/>
                <a:ea typeface="Cambria" pitchFamily="18" charset="0"/>
                <a:cs typeface="Nixie One"/>
                <a:sym typeface="Nixie One"/>
              </a:rPr>
              <a:t>Bloques</a:t>
            </a:r>
            <a:r>
              <a:rPr kumimoji="0" lang="es-ES" sz="4000" i="0" u="none" strike="noStrike" kern="0" cap="small" spc="0" normalizeH="0" noProof="0" dirty="0">
                <a:ln>
                  <a:noFill/>
                </a:ln>
                <a:solidFill>
                  <a:srgbClr val="132A3D"/>
                </a:solidFill>
                <a:effectLst/>
                <a:uLnTx/>
                <a:uFillTx/>
                <a:latin typeface="Cambria" pitchFamily="18" charset="0"/>
                <a:ea typeface="Cambria" pitchFamily="18" charset="0"/>
                <a:cs typeface="Nixie One"/>
                <a:sym typeface="Nixie One"/>
              </a:rPr>
              <a:t> de Contenido</a:t>
            </a:r>
            <a:endParaRPr kumimoji="0" lang="es-ES" sz="4000" i="0" u="none" strike="noStrike" kern="0" cap="small" spc="0" normalizeH="0" baseline="0" noProof="0" dirty="0">
              <a:ln>
                <a:noFill/>
              </a:ln>
              <a:solidFill>
                <a:srgbClr val="132A3D"/>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364941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5" name="Shape 121"/>
          <p:cNvSpPr txBox="1"/>
          <p:nvPr/>
        </p:nvSpPr>
        <p:spPr>
          <a:xfrm>
            <a:off x="1603200" y="4591354"/>
            <a:ext cx="7540800" cy="716700"/>
          </a:xfrm>
          <a:prstGeom prst="rect">
            <a:avLst/>
          </a:prstGeom>
          <a:noFill/>
          <a:ln>
            <a:noFill/>
          </a:ln>
        </p:spPr>
        <p:txBody>
          <a:bodyPr lIns="91425" tIns="91425" rIns="91425" bIns="91425" anchor="t" anchorCtr="0">
            <a:noAutofit/>
          </a:bodyPr>
          <a:lstStyle/>
          <a:p>
            <a:pPr lvl="0" rtl="0">
              <a:spcBef>
                <a:spcPts val="1000"/>
              </a:spcBef>
              <a:spcAft>
                <a:spcPts val="1000"/>
              </a:spcAft>
              <a:buNone/>
            </a:pPr>
            <a:endParaRPr lang="es-ES" sz="900" b="1" dirty="0">
              <a:solidFill>
                <a:schemeClr val="tx1"/>
              </a:solidFill>
              <a:latin typeface="Calibri" panose="020F0502020204030204" pitchFamily="34" charset="0"/>
              <a:ea typeface="Nixie One"/>
              <a:cs typeface="Calibri" panose="020F0502020204030204" pitchFamily="34" charset="0"/>
              <a:sym typeface="Nixie One"/>
            </a:endParaRPr>
          </a:p>
          <a:p>
            <a:pPr lvl="0" rtl="0">
              <a:spcBef>
                <a:spcPts val="1000"/>
              </a:spcBef>
              <a:spcAft>
                <a:spcPts val="1000"/>
              </a:spcAft>
              <a:buNone/>
            </a:pPr>
            <a:endParaRPr sz="900" b="1" dirty="0">
              <a:solidFill>
                <a:schemeClr val="tx1"/>
              </a:solidFill>
              <a:latin typeface="Nixie One"/>
              <a:ea typeface="Nixie One"/>
              <a:cs typeface="Nixie One"/>
              <a:sym typeface="Nixie One"/>
            </a:endParaRPr>
          </a:p>
        </p:txBody>
      </p:sp>
      <p:sp>
        <p:nvSpPr>
          <p:cNvPr id="7" name="Shape 127">
            <a:extLst>
              <a:ext uri="{FF2B5EF4-FFF2-40B4-BE49-F238E27FC236}">
                <a16:creationId xmlns:a16="http://schemas.microsoft.com/office/drawing/2014/main" id="{3BBD09DC-F35E-47F7-A09F-E7B9737A301D}"/>
              </a:ext>
            </a:extLst>
          </p:cNvPr>
          <p:cNvSpPr txBox="1">
            <a:spLocks/>
          </p:cNvSpPr>
          <p:nvPr/>
        </p:nvSpPr>
        <p:spPr>
          <a:xfrm>
            <a:off x="374758" y="1851670"/>
            <a:ext cx="8445714" cy="1872208"/>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114454"/>
              </a:buClr>
              <a:buSzPct val="100000"/>
              <a:buFont typeface="Nixie One"/>
              <a:buChar char="▪"/>
              <a:defRPr sz="3000" b="0" i="0" u="none" strike="noStrike" cap="none">
                <a:solidFill>
                  <a:srgbClr val="114454"/>
                </a:solidFill>
                <a:latin typeface="Nixie One"/>
                <a:ea typeface="Nixie One"/>
                <a:cs typeface="Nixie One"/>
                <a:sym typeface="Nixie One"/>
              </a:defRPr>
            </a:lvl1pPr>
            <a:lvl2pPr marR="0" lvl="1" algn="l" rtl="0">
              <a:lnSpc>
                <a:spcPct val="100000"/>
              </a:lnSpc>
              <a:spcBef>
                <a:spcPts val="480"/>
              </a:spcBef>
              <a:spcAft>
                <a:spcPts val="0"/>
              </a:spcAft>
              <a:buClr>
                <a:srgbClr val="114454"/>
              </a:buClr>
              <a:buSzPct val="100000"/>
              <a:buFont typeface="Nixie One"/>
              <a:buChar char="▫"/>
              <a:defRPr sz="2400" b="0" i="0" u="none" strike="noStrike" cap="none">
                <a:solidFill>
                  <a:srgbClr val="114454"/>
                </a:solidFill>
                <a:latin typeface="Nixie One"/>
                <a:ea typeface="Nixie One"/>
                <a:cs typeface="Nixie One"/>
                <a:sym typeface="Nixie One"/>
              </a:defRPr>
            </a:lvl2pPr>
            <a:lvl3pPr marR="0" lvl="2" algn="l" rtl="0">
              <a:lnSpc>
                <a:spcPct val="100000"/>
              </a:lnSpc>
              <a:spcBef>
                <a:spcPts val="480"/>
              </a:spcBef>
              <a:spcAft>
                <a:spcPts val="0"/>
              </a:spcAft>
              <a:buClr>
                <a:srgbClr val="114454"/>
              </a:buClr>
              <a:buSzPct val="100000"/>
              <a:buFont typeface="Nixie One"/>
              <a:buChar char="■"/>
              <a:defRPr sz="2400" b="0" i="0" u="none" strike="noStrike" cap="none">
                <a:solidFill>
                  <a:srgbClr val="114454"/>
                </a:solidFill>
                <a:latin typeface="Nixie One"/>
                <a:ea typeface="Nixie One"/>
                <a:cs typeface="Nixie One"/>
                <a:sym typeface="Nixie One"/>
              </a:defRPr>
            </a:lvl3pPr>
            <a:lvl4pPr marR="0" lvl="3" algn="l" rtl="0">
              <a:lnSpc>
                <a:spcPct val="100000"/>
              </a:lnSpc>
              <a:spcBef>
                <a:spcPts val="360"/>
              </a:spcBef>
              <a:spcAft>
                <a:spcPts val="0"/>
              </a:spcAft>
              <a:buClr>
                <a:srgbClr val="114454"/>
              </a:buClr>
              <a:buSzPct val="100000"/>
              <a:buFont typeface="Nixie One"/>
              <a:buChar char="●"/>
              <a:defRPr sz="1800" b="0" i="0" u="none" strike="noStrike" cap="none">
                <a:solidFill>
                  <a:srgbClr val="114454"/>
                </a:solidFill>
                <a:latin typeface="Nixie One"/>
                <a:ea typeface="Nixie One"/>
                <a:cs typeface="Nixie One"/>
                <a:sym typeface="Nixie One"/>
              </a:defRPr>
            </a:lvl4pPr>
            <a:lvl5pPr marR="0" lvl="4" algn="l" rtl="0">
              <a:lnSpc>
                <a:spcPct val="100000"/>
              </a:lnSpc>
              <a:spcBef>
                <a:spcPts val="360"/>
              </a:spcBef>
              <a:spcAft>
                <a:spcPts val="0"/>
              </a:spcAft>
              <a:buClr>
                <a:srgbClr val="114454"/>
              </a:buClr>
              <a:buSzPct val="100000"/>
              <a:buFont typeface="Nixie One"/>
              <a:buChar char="○"/>
              <a:defRPr sz="1800" b="0" i="0" u="none" strike="noStrike" cap="none">
                <a:solidFill>
                  <a:srgbClr val="114454"/>
                </a:solidFill>
                <a:latin typeface="Nixie One"/>
                <a:ea typeface="Nixie One"/>
                <a:cs typeface="Nixie One"/>
                <a:sym typeface="Nixie One"/>
              </a:defRPr>
            </a:lvl5pPr>
            <a:lvl6pPr marR="0" lvl="5" algn="l" rtl="0">
              <a:lnSpc>
                <a:spcPct val="100000"/>
              </a:lnSpc>
              <a:spcBef>
                <a:spcPts val="360"/>
              </a:spcBef>
              <a:spcAft>
                <a:spcPts val="0"/>
              </a:spcAft>
              <a:buClr>
                <a:srgbClr val="114454"/>
              </a:buClr>
              <a:buSzPct val="100000"/>
              <a:buFont typeface="Nixie One"/>
              <a:buChar char="■"/>
              <a:defRPr sz="1800" b="0" i="0" u="none" strike="noStrike" cap="none">
                <a:solidFill>
                  <a:srgbClr val="114454"/>
                </a:solidFill>
                <a:latin typeface="Nixie One"/>
                <a:ea typeface="Nixie One"/>
                <a:cs typeface="Nixie One"/>
                <a:sym typeface="Nixie One"/>
              </a:defRPr>
            </a:lvl6pPr>
            <a:lvl7pPr marR="0" lvl="6" algn="l" rtl="0">
              <a:lnSpc>
                <a:spcPct val="100000"/>
              </a:lnSpc>
              <a:spcBef>
                <a:spcPts val="360"/>
              </a:spcBef>
              <a:spcAft>
                <a:spcPts val="0"/>
              </a:spcAft>
              <a:buClr>
                <a:srgbClr val="114454"/>
              </a:buClr>
              <a:buSzPct val="100000"/>
              <a:buFont typeface="Nixie One"/>
              <a:buChar char="●"/>
              <a:defRPr sz="1800" b="0" i="0" u="none" strike="noStrike" cap="none">
                <a:solidFill>
                  <a:srgbClr val="114454"/>
                </a:solidFill>
                <a:latin typeface="Nixie One"/>
                <a:ea typeface="Nixie One"/>
                <a:cs typeface="Nixie One"/>
                <a:sym typeface="Nixie One"/>
              </a:defRPr>
            </a:lvl7pPr>
            <a:lvl8pPr marR="0" lvl="7" algn="l" rtl="0">
              <a:lnSpc>
                <a:spcPct val="100000"/>
              </a:lnSpc>
              <a:spcBef>
                <a:spcPts val="360"/>
              </a:spcBef>
              <a:spcAft>
                <a:spcPts val="0"/>
              </a:spcAft>
              <a:buClr>
                <a:srgbClr val="114454"/>
              </a:buClr>
              <a:buSzPct val="100000"/>
              <a:buFont typeface="Nixie One"/>
              <a:buChar char="○"/>
              <a:defRPr sz="1800" b="0" i="0" u="none" strike="noStrike" cap="none">
                <a:solidFill>
                  <a:srgbClr val="114454"/>
                </a:solidFill>
                <a:latin typeface="Nixie One"/>
                <a:ea typeface="Nixie One"/>
                <a:cs typeface="Nixie One"/>
                <a:sym typeface="Nixie One"/>
              </a:defRPr>
            </a:lvl8pPr>
            <a:lvl9pPr marR="0" lvl="8" algn="l" rtl="0">
              <a:lnSpc>
                <a:spcPct val="100000"/>
              </a:lnSpc>
              <a:spcBef>
                <a:spcPts val="360"/>
              </a:spcBef>
              <a:spcAft>
                <a:spcPts val="0"/>
              </a:spcAft>
              <a:buClr>
                <a:srgbClr val="114454"/>
              </a:buClr>
              <a:buSzPct val="100000"/>
              <a:buFont typeface="Nixie One"/>
              <a:buChar char="■"/>
              <a:defRPr sz="1800" b="0" i="0" u="none" strike="noStrike" cap="none">
                <a:solidFill>
                  <a:srgbClr val="114454"/>
                </a:solidFill>
                <a:latin typeface="Nixie One"/>
                <a:ea typeface="Nixie One"/>
                <a:cs typeface="Nixie One"/>
                <a:sym typeface="Nixie One"/>
              </a:defRPr>
            </a:lvl9pPr>
          </a:lstStyle>
          <a:p>
            <a:pPr algn="just">
              <a:buNone/>
            </a:pPr>
            <a:r>
              <a:rPr lang="es-ES" sz="1800" dirty="0">
                <a:solidFill>
                  <a:schemeClr val="bg1"/>
                </a:solidFill>
                <a:latin typeface="Cambria" pitchFamily="18" charset="0"/>
                <a:ea typeface="Cambria" pitchFamily="18" charset="0"/>
                <a:cs typeface="Open Sans" charset="0"/>
              </a:rPr>
              <a:t>Tema. Métodos cuantitativos o empírico analíticos. Diseños experimentales y </a:t>
            </a:r>
            <a:r>
              <a:rPr lang="es-ES" sz="1800" dirty="0" err="1">
                <a:solidFill>
                  <a:schemeClr val="bg1"/>
                </a:solidFill>
                <a:latin typeface="Cambria" pitchFamily="18" charset="0"/>
                <a:ea typeface="Cambria" pitchFamily="18" charset="0"/>
                <a:cs typeface="Open Sans" charset="0"/>
              </a:rPr>
              <a:t>ex_post_facto</a:t>
            </a:r>
            <a:r>
              <a:rPr lang="es-ES" sz="1800" dirty="0">
                <a:solidFill>
                  <a:schemeClr val="bg1"/>
                </a:solidFill>
                <a:latin typeface="Cambria" pitchFamily="18" charset="0"/>
                <a:ea typeface="Cambria" pitchFamily="18" charset="0"/>
                <a:cs typeface="Open Sans" charset="0"/>
              </a:rPr>
              <a:t> (investigación por encuesta y estudios comparativos causales).</a:t>
            </a:r>
          </a:p>
          <a:p>
            <a:pPr algn="just">
              <a:buNone/>
            </a:pPr>
            <a:r>
              <a:rPr lang="es-ES" sz="1800" b="1" dirty="0">
                <a:solidFill>
                  <a:schemeClr val="bg1"/>
                </a:solidFill>
                <a:latin typeface="Cambria" pitchFamily="18" charset="0"/>
                <a:ea typeface="Cambria" pitchFamily="18" charset="0"/>
                <a:cs typeface="Open Sans" charset="0"/>
              </a:rPr>
              <a:t>Tema. Métodos cualitativos o humanistas. Estudio de caso, etnografía, investigación fenomenológica, investigación feminista. </a:t>
            </a:r>
          </a:p>
          <a:p>
            <a:pPr algn="just">
              <a:buNone/>
            </a:pPr>
            <a:r>
              <a:rPr lang="es-ES" sz="1800" dirty="0">
                <a:solidFill>
                  <a:schemeClr val="bg1"/>
                </a:solidFill>
                <a:latin typeface="Cambria" pitchFamily="18" charset="0"/>
                <a:ea typeface="Cambria" pitchFamily="18" charset="0"/>
                <a:cs typeface="Open Sans" charset="0"/>
              </a:rPr>
              <a:t>Tema. Métodos híbridos. Diseños mixtos. Diseño exploratorio secuencial, diseño explicativo secuencial y diseño de triangulación concurrente.</a:t>
            </a:r>
          </a:p>
          <a:p>
            <a:pPr algn="just">
              <a:buNone/>
            </a:pPr>
            <a:r>
              <a:rPr lang="es-ES" sz="1800" dirty="0">
                <a:solidFill>
                  <a:schemeClr val="bg1"/>
                </a:solidFill>
                <a:latin typeface="Cambria" pitchFamily="18" charset="0"/>
                <a:ea typeface="Cambria" pitchFamily="18" charset="0"/>
                <a:cs typeface="Open Sans" charset="0"/>
              </a:rPr>
              <a:t>Síntesis del bloque.</a:t>
            </a:r>
          </a:p>
        </p:txBody>
      </p:sp>
      <p:sp>
        <p:nvSpPr>
          <p:cNvPr id="12" name="1 Marcador de texto"/>
          <p:cNvSpPr txBox="1">
            <a:spLocks/>
          </p:cNvSpPr>
          <p:nvPr/>
        </p:nvSpPr>
        <p:spPr>
          <a:xfrm>
            <a:off x="262870" y="51470"/>
            <a:ext cx="8877762" cy="519113"/>
          </a:xfrm>
          <a:prstGeom prst="rect">
            <a:avLst/>
          </a:prstGeom>
          <a:noFill/>
          <a:ln>
            <a:noFill/>
          </a:ln>
        </p:spPr>
        <p:txBody>
          <a:bodyPr lIns="91425" tIns="91425" rIns="91425" bIns="91425" anchor="t" anchorCtr="0"/>
          <a:lstStyle/>
          <a:p>
            <a:pPr lvl="0">
              <a:spcBef>
                <a:spcPts val="600"/>
              </a:spcBef>
              <a:buClr>
                <a:srgbClr val="114454"/>
              </a:buClr>
              <a:buSzPct val="100000"/>
              <a:defRPr/>
            </a:pPr>
            <a:r>
              <a:rPr kumimoji="0" lang="es-ES" sz="2400" b="0" i="0" u="none" strike="noStrike" kern="0" cap="small" spc="0" normalizeH="0" baseline="0" noProof="0" dirty="0">
                <a:ln>
                  <a:noFill/>
                </a:ln>
                <a:solidFill>
                  <a:schemeClr val="bg1"/>
                </a:solidFill>
                <a:effectLst/>
                <a:uLnTx/>
                <a:uFillTx/>
                <a:latin typeface="Palatino Linotype" pitchFamily="18" charset="0"/>
                <a:ea typeface="Nixie One"/>
                <a:cs typeface="Nixie One"/>
                <a:sym typeface="Nixie One"/>
              </a:rPr>
              <a:t>Bloque</a:t>
            </a:r>
            <a:r>
              <a:rPr kumimoji="0" lang="es-ES" sz="2400" b="0" i="0" u="none" strike="noStrike" kern="0" cap="small" spc="0" normalizeH="0" noProof="0" dirty="0">
                <a:ln>
                  <a:noFill/>
                </a:ln>
                <a:solidFill>
                  <a:schemeClr val="bg1"/>
                </a:solidFill>
                <a:effectLst/>
                <a:uLnTx/>
                <a:uFillTx/>
                <a:latin typeface="Palatino Linotype" pitchFamily="18" charset="0"/>
                <a:ea typeface="Nixie One"/>
                <a:cs typeface="Nixie One"/>
                <a:sym typeface="Nixie One"/>
              </a:rPr>
              <a:t> II</a:t>
            </a:r>
            <a:r>
              <a:rPr lang="es-ES" sz="2400" cap="small" dirty="0">
                <a:solidFill>
                  <a:schemeClr val="bg1"/>
                </a:solidFill>
                <a:latin typeface="Palatino Linotype" pitchFamily="18" charset="0"/>
                <a:ea typeface="Nixie One"/>
                <a:cs typeface="Nixie One"/>
                <a:sym typeface="Nixie One"/>
              </a:rPr>
              <a:t>. Como construimos una investigación aplicada dentro del ámbito de la Educación Social (I): Metodologías de investigación cualitativa y cuantitativa</a:t>
            </a:r>
            <a:endParaRPr kumimoji="0" lang="es-ES" sz="2400" b="0" i="0" u="none" strike="noStrike" kern="0" cap="small" spc="0" normalizeH="0" baseline="0" noProof="0" dirty="0">
              <a:ln>
                <a:noFill/>
              </a:ln>
              <a:solidFill>
                <a:schemeClr val="bg1"/>
              </a:solidFill>
              <a:effectLst/>
              <a:uLnTx/>
              <a:uFillTx/>
              <a:latin typeface="Palatino Linotype" pitchFamily="18" charset="0"/>
              <a:ea typeface="Nixie One"/>
              <a:cs typeface="Nixie One"/>
              <a:sym typeface="Nixie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7">
                                            <p:txEl>
                                              <p:pRg st="1" end="1"/>
                                            </p:txEl>
                                          </p:spTgt>
                                        </p:tgtEl>
                                        <p:attrNameLst>
                                          <p:attrName>style.color</p:attrName>
                                        </p:attrNameLst>
                                      </p:cBhvr>
                                      <p:to>
                                        <a:schemeClr val="accent2"/>
                                      </p:to>
                                    </p:animClr>
                                    <p:animClr clrSpc="rgb" dir="cw">
                                      <p:cBhvr>
                                        <p:cTn id="7" dur="500" fill="hold"/>
                                        <p:tgtEl>
                                          <p:spTgt spid="7">
                                            <p:txEl>
                                              <p:pRg st="1" end="1"/>
                                            </p:txEl>
                                          </p:spTgt>
                                        </p:tgtEl>
                                        <p:attrNameLst>
                                          <p:attrName>fillcolor</p:attrName>
                                        </p:attrNameLst>
                                      </p:cBhvr>
                                      <p:to>
                                        <a:schemeClr val="accent2"/>
                                      </p:to>
                                    </p:animClr>
                                    <p:set>
                                      <p:cBhvr>
                                        <p:cTn id="8" dur="500" fill="hold"/>
                                        <p:tgtEl>
                                          <p:spTgt spid="7">
                                            <p:txEl>
                                              <p:pRg st="1" end="1"/>
                                            </p:txEl>
                                          </p:spTgt>
                                        </p:tgtEl>
                                        <p:attrNameLst>
                                          <p:attrName>fill.type</p:attrName>
                                        </p:attrNameLst>
                                      </p:cBhvr>
                                      <p:to>
                                        <p:strVal val="solid"/>
                                      </p:to>
                                    </p:set>
                                    <p:set>
                                      <p:cBhvr>
                                        <p:cTn id="9" dur="500" fill="hold"/>
                                        <p:tgtEl>
                                          <p:spTgt spid="7">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3">
            <a:extLst>
              <a:ext uri="{FF2B5EF4-FFF2-40B4-BE49-F238E27FC236}">
                <a16:creationId xmlns:a16="http://schemas.microsoft.com/office/drawing/2014/main" id="{90648A1C-E64B-401A-BE5E-A845A6E50989}"/>
              </a:ext>
            </a:extLst>
          </p:cNvPr>
          <p:cNvGraphicFramePr/>
          <p:nvPr>
            <p:extLst>
              <p:ext uri="{D42A27DB-BD31-4B8C-83A1-F6EECF244321}">
                <p14:modId xmlns:p14="http://schemas.microsoft.com/office/powerpoint/2010/main" val="3213000402"/>
              </p:ext>
            </p:extLst>
          </p:nvPr>
        </p:nvGraphicFramePr>
        <p:xfrm>
          <a:off x="4860032" y="1347614"/>
          <a:ext cx="3024336"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1 Marcador de texto"/>
          <p:cNvSpPr txBox="1">
            <a:spLocks/>
          </p:cNvSpPr>
          <p:nvPr/>
        </p:nvSpPr>
        <p:spPr>
          <a:xfrm>
            <a:off x="683568" y="36413"/>
            <a:ext cx="6480720" cy="519113"/>
          </a:xfrm>
          <a:prstGeom prst="rect">
            <a:avLst/>
          </a:prstGeom>
          <a:noFill/>
          <a:ln>
            <a:noFill/>
          </a:ln>
        </p:spPr>
        <p:txBody>
          <a:bodyPr lIns="91425" tIns="91425" rIns="91425" bIns="91425" anchor="t" anchorCtr="0"/>
          <a:lstStyle/>
          <a:p>
            <a:pPr>
              <a:spcBef>
                <a:spcPts val="600"/>
              </a:spcBef>
              <a:buClr>
                <a:srgbClr val="114454"/>
              </a:buClr>
              <a:buSzPct val="100000"/>
              <a:defRPr/>
            </a:pPr>
            <a:r>
              <a:rPr kumimoji="0" lang="es-ES" sz="28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rPr>
              <a:t>Bloque I. </a:t>
            </a:r>
            <a:r>
              <a:rPr lang="en-US" sz="2800" kern="1200" cap="small" dirty="0">
                <a:latin typeface="Bell MT" pitchFamily="18" charset="0"/>
              </a:rPr>
              <a:t>El </a:t>
            </a:r>
            <a:r>
              <a:rPr lang="en-US" sz="2800" kern="1200" cap="small" dirty="0" err="1">
                <a:latin typeface="Bell MT" pitchFamily="18" charset="0"/>
              </a:rPr>
              <a:t>inicio</a:t>
            </a:r>
            <a:r>
              <a:rPr lang="en-US" sz="2800" kern="1200" cap="small" dirty="0">
                <a:latin typeface="Bell MT" pitchFamily="18" charset="0"/>
              </a:rPr>
              <a:t> de </a:t>
            </a:r>
            <a:r>
              <a:rPr lang="en-US" sz="2800" kern="1200" cap="small" dirty="0" err="1">
                <a:latin typeface="Bell MT" pitchFamily="18" charset="0"/>
              </a:rPr>
              <a:t>una</a:t>
            </a:r>
            <a:r>
              <a:rPr lang="en-US" sz="2800" kern="1200" cap="small" dirty="0">
                <a:latin typeface="Bell MT" pitchFamily="18" charset="0"/>
              </a:rPr>
              <a:t> </a:t>
            </a:r>
            <a:r>
              <a:rPr lang="en-US" sz="2800" kern="1200" cap="small" dirty="0" err="1">
                <a:latin typeface="Bell MT" pitchFamily="18" charset="0"/>
              </a:rPr>
              <a:t>investigación</a:t>
            </a:r>
            <a:r>
              <a:rPr lang="en-US" sz="2800" kern="1200" cap="small" dirty="0">
                <a:latin typeface="Bell MT" pitchFamily="18" charset="0"/>
              </a:rPr>
              <a:t> en el </a:t>
            </a:r>
            <a:r>
              <a:rPr lang="en-US" sz="2800" kern="1200" cap="small" dirty="0" err="1">
                <a:latin typeface="Bell MT" pitchFamily="18" charset="0"/>
              </a:rPr>
              <a:t>ámbito</a:t>
            </a:r>
            <a:r>
              <a:rPr lang="en-US" sz="2800" kern="1200" cap="small" dirty="0">
                <a:latin typeface="Bell MT" pitchFamily="18" charset="0"/>
              </a:rPr>
              <a:t> de la </a:t>
            </a:r>
            <a:r>
              <a:rPr lang="en-US" sz="2800" kern="1200" cap="small" dirty="0" err="1">
                <a:latin typeface="Bell MT" pitchFamily="18" charset="0"/>
              </a:rPr>
              <a:t>Educación</a:t>
            </a:r>
            <a:r>
              <a:rPr lang="en-US" sz="2800" kern="1200" cap="small" dirty="0">
                <a:latin typeface="Bell MT" pitchFamily="18" charset="0"/>
              </a:rPr>
              <a:t> Social</a:t>
            </a: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rPr>
              <a:t> </a:t>
            </a:r>
          </a:p>
        </p:txBody>
      </p:sp>
      <p:grpSp>
        <p:nvGrpSpPr>
          <p:cNvPr id="5" name="12 Grupo"/>
          <p:cNvGrpSpPr/>
          <p:nvPr/>
        </p:nvGrpSpPr>
        <p:grpSpPr>
          <a:xfrm>
            <a:off x="7308304" y="-20538"/>
            <a:ext cx="1835695" cy="1512249"/>
            <a:chOff x="6948265" y="137602"/>
            <a:chExt cx="2195735" cy="1808851"/>
          </a:xfrm>
        </p:grpSpPr>
        <p:sp>
          <p:nvSpPr>
            <p:cNvPr id="6"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7"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8"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9"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10"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1"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
        <p:nvSpPr>
          <p:cNvPr id="12" name="1 Forma libre"/>
          <p:cNvSpPr/>
          <p:nvPr/>
        </p:nvSpPr>
        <p:spPr>
          <a:xfrm>
            <a:off x="755576" y="2139702"/>
            <a:ext cx="3251824" cy="1756171"/>
          </a:xfrm>
          <a:custGeom>
            <a:avLst/>
            <a:gdLst>
              <a:gd name="connsiteX0" fmla="*/ 0 w 3251824"/>
              <a:gd name="connsiteY0" fmla="*/ 0 h 1951094"/>
              <a:gd name="connsiteX1" fmla="*/ 3251824 w 3251824"/>
              <a:gd name="connsiteY1" fmla="*/ 0 h 1951094"/>
              <a:gd name="connsiteX2" fmla="*/ 3251824 w 3251824"/>
              <a:gd name="connsiteY2" fmla="*/ 1951094 h 1951094"/>
              <a:gd name="connsiteX3" fmla="*/ 0 w 3251824"/>
              <a:gd name="connsiteY3" fmla="*/ 1951094 h 1951094"/>
              <a:gd name="connsiteX4" fmla="*/ 0 w 3251824"/>
              <a:gd name="connsiteY4" fmla="*/ 0 h 1951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824" h="1951094">
                <a:moveTo>
                  <a:pt x="0" y="0"/>
                </a:moveTo>
                <a:lnTo>
                  <a:pt x="3251824" y="0"/>
                </a:lnTo>
                <a:lnTo>
                  <a:pt x="3251824" y="1951094"/>
                </a:lnTo>
                <a:lnTo>
                  <a:pt x="0" y="1951094"/>
                </a:lnTo>
                <a:lnTo>
                  <a:pt x="0" y="0"/>
                </a:lnTo>
                <a:close/>
              </a:path>
            </a:pathLst>
          </a:custGeom>
          <a:solidFill>
            <a:srgbClr val="708B35"/>
          </a:solidFill>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2800" kern="1200" dirty="0">
                <a:latin typeface="Bell MT" pitchFamily="18" charset="0"/>
              </a:rPr>
              <a:t>El </a:t>
            </a:r>
            <a:r>
              <a:rPr lang="en-US" sz="2800" kern="1200" dirty="0" err="1">
                <a:latin typeface="Bell MT" pitchFamily="18" charset="0"/>
              </a:rPr>
              <a:t>Proceso</a:t>
            </a:r>
            <a:r>
              <a:rPr lang="en-US" sz="2800" kern="1200" dirty="0">
                <a:latin typeface="Bell MT" pitchFamily="18" charset="0"/>
              </a:rPr>
              <a:t> de </a:t>
            </a:r>
            <a:r>
              <a:rPr lang="en-US" sz="2800" kern="1200" dirty="0" err="1">
                <a:latin typeface="Bell MT" pitchFamily="18" charset="0"/>
              </a:rPr>
              <a:t>Investigación</a:t>
            </a:r>
            <a:endParaRPr lang="en-US" sz="2800" kern="1200" dirty="0">
              <a:latin typeface="Bell MT" pitchFamily="18" charset="0"/>
            </a:endParaRPr>
          </a:p>
        </p:txBody>
      </p:sp>
    </p:spTree>
    <p:extLst>
      <p:ext uri="{BB962C8B-B14F-4D97-AF65-F5344CB8AC3E}">
        <p14:creationId xmlns:p14="http://schemas.microsoft.com/office/powerpoint/2010/main" val="47549526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Marcador de texto"/>
          <p:cNvSpPr txBox="1">
            <a:spLocks/>
          </p:cNvSpPr>
          <p:nvPr/>
        </p:nvSpPr>
        <p:spPr>
          <a:xfrm>
            <a:off x="686492" y="123478"/>
            <a:ext cx="6837836"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rPr>
              <a:t>Bloque</a:t>
            </a:r>
            <a:r>
              <a:rPr kumimoji="0" lang="es-ES" sz="2800" b="0" i="0" u="none" strike="noStrike" kern="0" cap="small" spc="0" normalizeH="0" noProof="0" dirty="0">
                <a:ln>
                  <a:noFill/>
                </a:ln>
                <a:solidFill>
                  <a:srgbClr val="002060"/>
                </a:solidFill>
                <a:effectLst/>
                <a:uLnTx/>
                <a:uFillTx/>
                <a:latin typeface="Cambria" pitchFamily="18" charset="0"/>
                <a:ea typeface="Cambria" pitchFamily="18" charset="0"/>
                <a:cs typeface="Nixie One"/>
                <a:sym typeface="Nixie One"/>
              </a:rPr>
              <a:t> II. Tema. Metodología Cualitativa: Método Cualitativos: Métodos</a:t>
            </a:r>
            <a:endPar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4" name="2 Subtítulo"/>
          <p:cNvSpPr txBox="1">
            <a:spLocks/>
          </p:cNvSpPr>
          <p:nvPr/>
        </p:nvSpPr>
        <p:spPr>
          <a:xfrm>
            <a:off x="755576" y="1491710"/>
            <a:ext cx="3600400" cy="3402297"/>
          </a:xfrm>
          <a:prstGeom prst="rect">
            <a:avLst/>
          </a:prstGeom>
          <a:solidFill>
            <a:schemeClr val="accent1">
              <a:lumMod val="20000"/>
              <a:lumOff val="80000"/>
            </a:schemeClr>
          </a:solidFill>
        </p:spPr>
        <p:txBody>
          <a:bodyPr vert="horz" lIns="91440" tIns="45720" rIns="91440" bIns="45720" rtlCol="0">
            <a:normAutofit fontScale="92500" lnSpcReduction="20000"/>
          </a:bodyPr>
          <a:lstStyle/>
          <a:p>
            <a:pPr marL="271463" indent="-271463" fontAlgn="auto">
              <a:spcBef>
                <a:spcPct val="20000"/>
              </a:spcBef>
              <a:spcAft>
                <a:spcPts val="0"/>
              </a:spcAft>
            </a:pPr>
            <a:r>
              <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rPr>
              <a:t>L</a:t>
            </a:r>
            <a:r>
              <a:rPr lang="es-ES" sz="2800" noProof="0" dirty="0">
                <a:solidFill>
                  <a:schemeClr val="tx1"/>
                </a:solidFill>
                <a:latin typeface="Cambria" pitchFamily="18" charset="0"/>
                <a:ea typeface="Cambria" pitchFamily="18" charset="0"/>
                <a:cs typeface="+mn-cs"/>
              </a:rPr>
              <a:t>a investigación cualitativa…</a:t>
            </a:r>
            <a:endPar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endParaRPr>
          </a:p>
          <a:p>
            <a:pPr marL="271463" indent="-271463" fontAlgn="auto">
              <a:spcBef>
                <a:spcPct val="20000"/>
              </a:spcBef>
              <a:spcAft>
                <a:spcPts val="0"/>
              </a:spcAft>
              <a:buFont typeface="Wingdings" pitchFamily="2" charset="2"/>
              <a:buChar char="§"/>
            </a:pPr>
            <a:endPar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endParaRPr>
          </a:p>
          <a:p>
            <a:pPr marL="271463" indent="-271463" fontAlgn="auto">
              <a:spcBef>
                <a:spcPct val="20000"/>
              </a:spcBef>
              <a:spcAft>
                <a:spcPts val="0"/>
              </a:spcAft>
              <a:buFont typeface="Wingdings" pitchFamily="2" charset="2"/>
              <a:buChar char="§"/>
            </a:pPr>
            <a:r>
              <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rPr>
              <a:t>Paradigma</a:t>
            </a:r>
          </a:p>
          <a:p>
            <a:pPr marL="271463" indent="-271463" fontAlgn="auto">
              <a:spcBef>
                <a:spcPct val="20000"/>
              </a:spcBef>
              <a:spcAft>
                <a:spcPts val="0"/>
              </a:spcAft>
              <a:buFont typeface="Wingdings" pitchFamily="2" charset="2"/>
              <a:buChar char="§"/>
            </a:pPr>
            <a:r>
              <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rPr>
              <a:t>Metodología</a:t>
            </a:r>
          </a:p>
          <a:p>
            <a:pPr marL="271463" indent="-271463" fontAlgn="auto">
              <a:spcBef>
                <a:spcPct val="20000"/>
              </a:spcBef>
              <a:spcAft>
                <a:spcPts val="0"/>
              </a:spcAft>
              <a:buFont typeface="Wingdings" pitchFamily="2" charset="2"/>
              <a:buChar char="§"/>
            </a:pPr>
            <a:r>
              <a:rPr kumimoji="0" lang="es-ES" sz="2800" b="1" i="0" u="none" strike="noStrike" kern="1200" cap="small" spc="0" normalizeH="0" noProof="0" dirty="0">
                <a:ln>
                  <a:noFill/>
                </a:ln>
                <a:solidFill>
                  <a:schemeClr val="tx1"/>
                </a:solidFill>
                <a:effectLst/>
                <a:uLnTx/>
                <a:uFillTx/>
                <a:latin typeface="Cambria" pitchFamily="18" charset="0"/>
                <a:ea typeface="Cambria" pitchFamily="18" charset="0"/>
                <a:cs typeface="+mn-cs"/>
              </a:rPr>
              <a:t>Métodos</a:t>
            </a:r>
          </a:p>
          <a:p>
            <a:pPr marL="271463" indent="-271463" fontAlgn="auto">
              <a:spcBef>
                <a:spcPct val="20000"/>
              </a:spcBef>
              <a:spcAft>
                <a:spcPts val="0"/>
              </a:spcAft>
              <a:buFont typeface="Wingdings" pitchFamily="2" charset="2"/>
              <a:buChar char="§"/>
            </a:pPr>
            <a:r>
              <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rPr>
              <a:t>Técnicas</a:t>
            </a:r>
          </a:p>
          <a:p>
            <a:pPr marL="271463" indent="-271463" fontAlgn="auto">
              <a:spcBef>
                <a:spcPct val="20000"/>
              </a:spcBef>
              <a:spcAft>
                <a:spcPts val="0"/>
              </a:spcAft>
              <a:buFont typeface="Wingdings" pitchFamily="2" charset="2"/>
              <a:buChar char="§"/>
            </a:pPr>
            <a:r>
              <a:rPr lang="es-ES" sz="2800" kern="1200" dirty="0">
                <a:solidFill>
                  <a:schemeClr val="tx1"/>
                </a:solidFill>
                <a:latin typeface="Cambria" pitchFamily="18" charset="0"/>
                <a:ea typeface="Cambria" pitchFamily="18" charset="0"/>
                <a:cs typeface="+mn-cs"/>
              </a:rPr>
              <a:t>Criterios</a:t>
            </a:r>
            <a:endPar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endParaRPr>
          </a:p>
        </p:txBody>
      </p:sp>
      <p:sp>
        <p:nvSpPr>
          <p:cNvPr id="5" name="2 Subtítulo"/>
          <p:cNvSpPr txBox="1">
            <a:spLocks/>
          </p:cNvSpPr>
          <p:nvPr/>
        </p:nvSpPr>
        <p:spPr>
          <a:xfrm>
            <a:off x="4692404" y="1491710"/>
            <a:ext cx="3840036" cy="3402297"/>
          </a:xfrm>
          <a:prstGeom prst="rect">
            <a:avLst/>
          </a:prstGeom>
          <a:solidFill>
            <a:schemeClr val="accent3">
              <a:lumMod val="40000"/>
              <a:lumOff val="60000"/>
            </a:schemeClr>
          </a:solidFill>
        </p:spPr>
        <p:txBody>
          <a:bodyPr vert="horz" lIns="91440" tIns="45720" rIns="91440" bIns="45720" rtlCol="0">
            <a:normAutofit fontScale="92500" lnSpcReduction="20000"/>
          </a:bodyPr>
          <a:lstStyle/>
          <a:p>
            <a:pPr marL="271463" indent="-271463" fontAlgn="auto">
              <a:spcBef>
                <a:spcPct val="20000"/>
              </a:spcBef>
              <a:spcAft>
                <a:spcPts val="0"/>
              </a:spcAft>
            </a:pPr>
            <a:r>
              <a:rPr kumimoji="0" lang="es-ES" sz="2800" b="1" i="0" u="none" strike="noStrike" kern="1200" cap="small" spc="0" normalizeH="0" noProof="0" dirty="0">
                <a:ln>
                  <a:noFill/>
                </a:ln>
                <a:solidFill>
                  <a:schemeClr val="tx1"/>
                </a:solidFill>
                <a:effectLst/>
                <a:uLnTx/>
                <a:uFillTx/>
                <a:latin typeface="Cambria" pitchFamily="18" charset="0"/>
                <a:ea typeface="Cambria" pitchFamily="18" charset="0"/>
                <a:cs typeface="+mn-cs"/>
              </a:rPr>
              <a:t>Métodos</a:t>
            </a:r>
          </a:p>
          <a:p>
            <a:pPr marL="271463" indent="-271463" fontAlgn="auto">
              <a:spcBef>
                <a:spcPct val="20000"/>
              </a:spcBef>
              <a:spcAft>
                <a:spcPts val="0"/>
              </a:spcAft>
              <a:buFont typeface="Wingdings" pitchFamily="2" charset="2"/>
              <a:buChar char="§"/>
            </a:pPr>
            <a:endPar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endParaRPr>
          </a:p>
          <a:p>
            <a:pPr marL="271463" indent="-271463" fontAlgn="auto">
              <a:spcBef>
                <a:spcPct val="20000"/>
              </a:spcBef>
              <a:spcAft>
                <a:spcPts val="0"/>
              </a:spcAft>
              <a:buFont typeface="Wingdings" pitchFamily="2" charset="2"/>
              <a:buChar char="§"/>
            </a:pPr>
            <a:r>
              <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rPr>
              <a:t>Etnografía</a:t>
            </a:r>
          </a:p>
          <a:p>
            <a:pPr marL="271463" indent="-271463" fontAlgn="auto">
              <a:spcBef>
                <a:spcPct val="20000"/>
              </a:spcBef>
              <a:spcAft>
                <a:spcPts val="0"/>
              </a:spcAft>
              <a:buFont typeface="Wingdings" pitchFamily="2" charset="2"/>
              <a:buChar char="§"/>
            </a:pPr>
            <a:r>
              <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rPr>
              <a:t>Estudio de Caso</a:t>
            </a:r>
          </a:p>
          <a:p>
            <a:pPr marL="271463" indent="-271463" fontAlgn="auto">
              <a:spcBef>
                <a:spcPct val="20000"/>
              </a:spcBef>
              <a:spcAft>
                <a:spcPts val="0"/>
              </a:spcAft>
              <a:buFont typeface="Wingdings" pitchFamily="2" charset="2"/>
              <a:buChar char="§"/>
            </a:pPr>
            <a:r>
              <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rPr>
              <a:t>Teoría</a:t>
            </a:r>
            <a:r>
              <a:rPr kumimoji="0" lang="es-ES" sz="2800" b="0" i="0" u="none" strike="noStrike" kern="1200" cap="none" spc="0" normalizeH="0" noProof="0" dirty="0">
                <a:ln>
                  <a:noFill/>
                </a:ln>
                <a:solidFill>
                  <a:schemeClr val="tx1"/>
                </a:solidFill>
                <a:effectLst/>
                <a:uLnTx/>
                <a:uFillTx/>
                <a:latin typeface="Cambria" pitchFamily="18" charset="0"/>
                <a:ea typeface="Cambria" pitchFamily="18" charset="0"/>
                <a:cs typeface="+mn-cs"/>
              </a:rPr>
              <a:t> fundamentada</a:t>
            </a:r>
            <a:endPar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endParaRPr>
          </a:p>
          <a:p>
            <a:pPr marL="271463" indent="-271463" fontAlgn="auto">
              <a:spcBef>
                <a:spcPct val="20000"/>
              </a:spcBef>
              <a:spcAft>
                <a:spcPts val="0"/>
              </a:spcAft>
              <a:buFont typeface="Wingdings" pitchFamily="2" charset="2"/>
              <a:buChar char="§"/>
            </a:pPr>
            <a:r>
              <a:rPr lang="es-ES" sz="2800" kern="1200" noProof="0" dirty="0">
                <a:solidFill>
                  <a:schemeClr val="tx1"/>
                </a:solidFill>
                <a:latin typeface="Cambria" pitchFamily="18" charset="0"/>
                <a:ea typeface="Cambria" pitchFamily="18" charset="0"/>
                <a:cs typeface="+mn-cs"/>
              </a:rPr>
              <a:t>Fenomenología</a:t>
            </a:r>
          </a:p>
          <a:p>
            <a:pPr marL="271463" indent="-271463" fontAlgn="auto">
              <a:spcBef>
                <a:spcPct val="20000"/>
              </a:spcBef>
              <a:spcAft>
                <a:spcPts val="0"/>
              </a:spcAft>
              <a:buFont typeface="Wingdings" pitchFamily="2" charset="2"/>
              <a:buChar char="§"/>
            </a:pPr>
            <a:r>
              <a:rPr lang="es-ES" sz="2800" kern="1200" dirty="0">
                <a:solidFill>
                  <a:schemeClr val="tx1"/>
                </a:solidFill>
                <a:latin typeface="Cambria" pitchFamily="18" charset="0"/>
                <a:ea typeface="Cambria" pitchFamily="18" charset="0"/>
                <a:cs typeface="+mn-cs"/>
              </a:rPr>
              <a:t>Investigación Narrativa</a:t>
            </a:r>
          </a:p>
          <a:p>
            <a:pPr marL="271463" indent="-271463" fontAlgn="auto">
              <a:spcBef>
                <a:spcPct val="20000"/>
              </a:spcBef>
              <a:spcAft>
                <a:spcPts val="0"/>
              </a:spcAft>
              <a:buFont typeface="Wingdings" pitchFamily="2" charset="2"/>
              <a:buChar char="§"/>
            </a:pPr>
            <a:r>
              <a:rPr lang="es-ES" sz="2800" kern="1200" noProof="0" dirty="0">
                <a:solidFill>
                  <a:schemeClr val="tx1"/>
                </a:solidFill>
                <a:latin typeface="Cambria" pitchFamily="18" charset="0"/>
                <a:ea typeface="Cambria" pitchFamily="18" charset="0"/>
                <a:cs typeface="+mn-cs"/>
              </a:rPr>
              <a:t>Investigación Feminista</a:t>
            </a:r>
          </a:p>
          <a:p>
            <a:pPr marL="271463" indent="-271463" fontAlgn="auto">
              <a:spcBef>
                <a:spcPct val="20000"/>
              </a:spcBef>
              <a:spcAft>
                <a:spcPts val="0"/>
              </a:spcAft>
              <a:buFont typeface="Wingdings" pitchFamily="2" charset="2"/>
              <a:buChar char="§"/>
            </a:pPr>
            <a:endParaRPr kumimoji="0" lang="es-ES" sz="2800" b="0" i="0" u="none" strike="noStrike" kern="1200" cap="none" spc="0" normalizeH="0" baseline="0" noProof="0" dirty="0">
              <a:ln>
                <a:noFill/>
              </a:ln>
              <a:solidFill>
                <a:schemeClr val="tx1"/>
              </a:solidFill>
              <a:effectLst/>
              <a:uLnTx/>
              <a:uFillTx/>
              <a:latin typeface="Cambria" pitchFamily="18" charset="0"/>
              <a:ea typeface="Cambria" pitchFamily="18" charset="0"/>
              <a:cs typeface="+mn-cs"/>
            </a:endParaRPr>
          </a:p>
        </p:txBody>
      </p:sp>
      <p:grpSp>
        <p:nvGrpSpPr>
          <p:cNvPr id="6" name="12 Grupo"/>
          <p:cNvGrpSpPr/>
          <p:nvPr/>
        </p:nvGrpSpPr>
        <p:grpSpPr>
          <a:xfrm>
            <a:off x="7308304" y="-20538"/>
            <a:ext cx="1835695" cy="1512249"/>
            <a:chOff x="6948265" y="137602"/>
            <a:chExt cx="2195735" cy="1808851"/>
          </a:xfrm>
        </p:grpSpPr>
        <p:sp>
          <p:nvSpPr>
            <p:cNvPr id="7"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8"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9"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10"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11"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2"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Tree>
    <p:extLst>
      <p:ext uri="{BB962C8B-B14F-4D97-AF65-F5344CB8AC3E}">
        <p14:creationId xmlns:p14="http://schemas.microsoft.com/office/powerpoint/2010/main" val="3316958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Marcador de texto"/>
          <p:cNvSpPr txBox="1">
            <a:spLocks/>
          </p:cNvSpPr>
          <p:nvPr/>
        </p:nvSpPr>
        <p:spPr>
          <a:xfrm>
            <a:off x="518864" y="123478"/>
            <a:ext cx="6837836"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rPr>
              <a:t>Bloque</a:t>
            </a:r>
            <a:r>
              <a:rPr kumimoji="0" lang="es-ES" sz="2800" b="0" i="0" u="none" strike="noStrike" kern="0" cap="small" spc="0" normalizeH="0" noProof="0" dirty="0">
                <a:ln>
                  <a:noFill/>
                </a:ln>
                <a:solidFill>
                  <a:srgbClr val="002060"/>
                </a:solidFill>
                <a:effectLst/>
                <a:uLnTx/>
                <a:uFillTx/>
                <a:latin typeface="Cambria" pitchFamily="18" charset="0"/>
                <a:ea typeface="Cambria" pitchFamily="18" charset="0"/>
                <a:cs typeface="Nixie One"/>
                <a:sym typeface="Nixie One"/>
              </a:rPr>
              <a:t> II. Tema. Metodología Cualitativa: Método Cualitativos: Etnografía</a:t>
            </a:r>
            <a:endPar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pSp>
        <p:nvGrpSpPr>
          <p:cNvPr id="4" name="12 Grupo"/>
          <p:cNvGrpSpPr/>
          <p:nvPr/>
        </p:nvGrpSpPr>
        <p:grpSpPr>
          <a:xfrm>
            <a:off x="7308305" y="-20538"/>
            <a:ext cx="1835695" cy="1512249"/>
            <a:chOff x="6948265" y="137602"/>
            <a:chExt cx="2195735" cy="1808851"/>
          </a:xfrm>
        </p:grpSpPr>
        <p:sp>
          <p:nvSpPr>
            <p:cNvPr id="5"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6"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7"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8"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9"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0"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
        <p:nvSpPr>
          <p:cNvPr id="2" name="TextBox 1"/>
          <p:cNvSpPr txBox="1"/>
          <p:nvPr/>
        </p:nvSpPr>
        <p:spPr>
          <a:xfrm>
            <a:off x="587028" y="1658580"/>
            <a:ext cx="8136904" cy="2785378"/>
          </a:xfrm>
          <a:prstGeom prst="rect">
            <a:avLst/>
          </a:prstGeom>
          <a:noFill/>
        </p:spPr>
        <p:txBody>
          <a:bodyPr wrap="square" rtlCol="0">
            <a:spAutoFit/>
          </a:bodyPr>
          <a:lstStyle/>
          <a:p>
            <a:pPr algn="just">
              <a:spcBef>
                <a:spcPts val="600"/>
              </a:spcBef>
            </a:pPr>
            <a:r>
              <a:rPr lang="es-ES" sz="1600" b="1" dirty="0">
                <a:effectLst>
                  <a:outerShdw blurRad="38100" dist="38100" dir="2700000" algn="tl">
                    <a:srgbClr val="000000">
                      <a:alpha val="43137"/>
                    </a:srgbClr>
                  </a:outerShdw>
                </a:effectLst>
                <a:latin typeface="Cambria" pitchFamily="18" charset="0"/>
                <a:ea typeface="Cambria" pitchFamily="18" charset="0"/>
              </a:rPr>
              <a:t>S</a:t>
            </a:r>
            <a:r>
              <a:rPr lang="es-ES" sz="1600" dirty="0">
                <a:latin typeface="Cambria" pitchFamily="18" charset="0"/>
                <a:ea typeface="Cambria" pitchFamily="18" charset="0"/>
              </a:rPr>
              <a:t>urge a finales del siglo XIX y principios del XX, desde la antropología, a partir de los estudios sobre culturas primitivas. </a:t>
            </a:r>
          </a:p>
          <a:p>
            <a:pPr algn="just">
              <a:spcBef>
                <a:spcPts val="600"/>
              </a:spcBef>
            </a:pPr>
            <a:r>
              <a:rPr lang="es-ES" sz="1600" b="1" dirty="0">
                <a:effectLst>
                  <a:outerShdw blurRad="38100" dist="38100" dir="2700000" algn="tl">
                    <a:srgbClr val="000000">
                      <a:alpha val="43137"/>
                    </a:srgbClr>
                  </a:outerShdw>
                </a:effectLst>
                <a:latin typeface="Cambria" pitchFamily="18" charset="0"/>
                <a:ea typeface="Cambria" pitchFamily="18" charset="0"/>
              </a:rPr>
              <a:t>E</a:t>
            </a:r>
            <a:r>
              <a:rPr lang="es-ES" sz="1600" dirty="0">
                <a:latin typeface="Cambria" pitchFamily="18" charset="0"/>
                <a:ea typeface="Cambria" pitchFamily="18" charset="0"/>
              </a:rPr>
              <a:t>n sentido literal, significa descripción de un modelo de vida o grupo de individuos. </a:t>
            </a:r>
            <a:r>
              <a:rPr lang="es-ES" sz="1600" dirty="0" err="1">
                <a:latin typeface="Cambria" pitchFamily="18" charset="0"/>
                <a:ea typeface="Cambria" pitchFamily="18" charset="0"/>
              </a:rPr>
              <a:t>Mauss</a:t>
            </a:r>
            <a:r>
              <a:rPr lang="es-ES" sz="1600" dirty="0">
                <a:latin typeface="Cambria" pitchFamily="18" charset="0"/>
                <a:ea typeface="Cambria" pitchFamily="18" charset="0"/>
              </a:rPr>
              <a:t> (1967) -uno de sus precursores- la entendía como una observación profunda, lo mas completa y avanzada posible. </a:t>
            </a:r>
          </a:p>
          <a:p>
            <a:pPr algn="just">
              <a:spcBef>
                <a:spcPts val="600"/>
              </a:spcBef>
            </a:pPr>
            <a:r>
              <a:rPr lang="es-ES" sz="1600" b="1" dirty="0">
                <a:effectLst>
                  <a:outerShdw blurRad="38100" dist="38100" dir="2700000" algn="tl">
                    <a:srgbClr val="000000">
                      <a:alpha val="43137"/>
                    </a:srgbClr>
                  </a:outerShdw>
                </a:effectLst>
                <a:latin typeface="Cambria" pitchFamily="18" charset="0"/>
                <a:ea typeface="Cambria" pitchFamily="18" charset="0"/>
              </a:rPr>
              <a:t>D</a:t>
            </a:r>
            <a:r>
              <a:rPr lang="es-ES" sz="1600" dirty="0">
                <a:latin typeface="Cambria" pitchFamily="18" charset="0"/>
                <a:ea typeface="Cambria" pitchFamily="18" charset="0"/>
              </a:rPr>
              <a:t>escribe los acontecimientos que tienen lugar en la vida del grupo, mostrando especial atención a las estructuras sociales y conducta de los sujetos como miembros del grupo, así como de sus interpretaciones y significados. </a:t>
            </a:r>
          </a:p>
          <a:p>
            <a:pPr algn="just">
              <a:spcBef>
                <a:spcPts val="600"/>
              </a:spcBef>
            </a:pPr>
            <a:r>
              <a:rPr lang="es-ES" sz="1600" b="1" dirty="0">
                <a:effectLst>
                  <a:outerShdw blurRad="38100" dist="38100" dir="2700000" algn="tl">
                    <a:srgbClr val="000000">
                      <a:alpha val="43137"/>
                    </a:srgbClr>
                  </a:outerShdw>
                </a:effectLst>
                <a:latin typeface="Cambria" pitchFamily="18" charset="0"/>
                <a:ea typeface="Cambria" pitchFamily="18" charset="0"/>
              </a:rPr>
              <a:t>P</a:t>
            </a:r>
            <a:r>
              <a:rPr lang="es-ES" sz="1600" dirty="0">
                <a:latin typeface="Cambria" pitchFamily="18" charset="0"/>
                <a:ea typeface="Cambria" pitchFamily="18" charset="0"/>
              </a:rPr>
              <a:t>retende, por tanto, retratar como es un grupo social en profundidad y en su ámbito natural, y comprenderlo desde el punto de vista de quien esta en él. </a:t>
            </a:r>
          </a:p>
        </p:txBody>
      </p:sp>
    </p:spTree>
    <p:extLst>
      <p:ext uri="{BB962C8B-B14F-4D97-AF65-F5344CB8AC3E}">
        <p14:creationId xmlns:p14="http://schemas.microsoft.com/office/powerpoint/2010/main" val="1344002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2 Grupo"/>
          <p:cNvGrpSpPr/>
          <p:nvPr/>
        </p:nvGrpSpPr>
        <p:grpSpPr>
          <a:xfrm>
            <a:off x="7308305" y="-20538"/>
            <a:ext cx="1835695" cy="1512249"/>
            <a:chOff x="6948265" y="137602"/>
            <a:chExt cx="2195735" cy="1808851"/>
          </a:xfrm>
        </p:grpSpPr>
        <p:sp>
          <p:nvSpPr>
            <p:cNvPr id="5"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6"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7"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8"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9"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0"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
        <p:nvSpPr>
          <p:cNvPr id="2" name="Rectangle 1"/>
          <p:cNvSpPr/>
          <p:nvPr/>
        </p:nvSpPr>
        <p:spPr>
          <a:xfrm>
            <a:off x="683568" y="1986975"/>
            <a:ext cx="8064895" cy="2308324"/>
          </a:xfrm>
          <a:prstGeom prst="rect">
            <a:avLst/>
          </a:prstGeom>
        </p:spPr>
        <p:txBody>
          <a:bodyPr wrap="square">
            <a:spAutoFit/>
          </a:bodyPr>
          <a:lstStyle/>
          <a:p>
            <a:r>
              <a:rPr lang="es-ES" sz="1800" dirty="0">
                <a:latin typeface="Cambria" pitchFamily="18" charset="0"/>
                <a:ea typeface="Cambria" pitchFamily="18" charset="0"/>
              </a:rPr>
              <a:t>Según Arnal (2000), las principales características son, sin que sean exclusivas de ésta, son:</a:t>
            </a:r>
          </a:p>
          <a:p>
            <a:pPr>
              <a:lnSpc>
                <a:spcPct val="150000"/>
              </a:lnSpc>
            </a:pPr>
            <a:r>
              <a:rPr lang="es-ES" sz="1800" dirty="0">
                <a:latin typeface="Cambria" pitchFamily="18" charset="0"/>
                <a:ea typeface="Cambria" pitchFamily="18" charset="0"/>
              </a:rPr>
              <a:t>− Su cara carácter holístico</a:t>
            </a:r>
          </a:p>
          <a:p>
            <a:pPr>
              <a:lnSpc>
                <a:spcPct val="150000"/>
              </a:lnSpc>
            </a:pPr>
            <a:r>
              <a:rPr lang="es-ES" sz="1800" dirty="0">
                <a:latin typeface="Cambria" pitchFamily="18" charset="0"/>
                <a:ea typeface="Cambria" pitchFamily="18" charset="0"/>
              </a:rPr>
              <a:t>−  Su condición naturalista</a:t>
            </a:r>
          </a:p>
          <a:p>
            <a:pPr>
              <a:lnSpc>
                <a:spcPct val="150000"/>
              </a:lnSpc>
            </a:pPr>
            <a:r>
              <a:rPr lang="es-ES" sz="1800" dirty="0">
                <a:latin typeface="Cambria" pitchFamily="18" charset="0"/>
                <a:ea typeface="Cambria" pitchFamily="18" charset="0"/>
              </a:rPr>
              <a:t>− Su carácter </a:t>
            </a:r>
            <a:r>
              <a:rPr lang="es-ES" sz="1800" dirty="0" err="1">
                <a:latin typeface="Cambria" pitchFamily="18" charset="0"/>
                <a:ea typeface="Cambria" pitchFamily="18" charset="0"/>
              </a:rPr>
              <a:t>émico</a:t>
            </a:r>
            <a:endParaRPr lang="es-ES" sz="1800" dirty="0">
              <a:latin typeface="Cambria" pitchFamily="18" charset="0"/>
              <a:ea typeface="Cambria" pitchFamily="18" charset="0"/>
            </a:endParaRPr>
          </a:p>
          <a:p>
            <a:pPr>
              <a:lnSpc>
                <a:spcPct val="150000"/>
              </a:lnSpc>
            </a:pPr>
            <a:r>
              <a:rPr lang="es-ES" sz="1800" dirty="0">
                <a:latin typeface="Cambria" pitchFamily="18" charset="0"/>
                <a:ea typeface="Cambria" pitchFamily="18" charset="0"/>
              </a:rPr>
              <a:t>− La contextualización de sus datos</a:t>
            </a:r>
          </a:p>
        </p:txBody>
      </p:sp>
      <p:sp>
        <p:nvSpPr>
          <p:cNvPr id="11" name="1 Marcador de texto"/>
          <p:cNvSpPr txBox="1">
            <a:spLocks/>
          </p:cNvSpPr>
          <p:nvPr/>
        </p:nvSpPr>
        <p:spPr>
          <a:xfrm>
            <a:off x="518864" y="123478"/>
            <a:ext cx="6837836"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rPr>
              <a:t>Bloque</a:t>
            </a:r>
            <a:r>
              <a:rPr kumimoji="0" lang="es-ES" sz="2800" b="0" i="0" u="none" strike="noStrike" kern="0" cap="small" spc="0" normalizeH="0" noProof="0" dirty="0">
                <a:ln>
                  <a:noFill/>
                </a:ln>
                <a:solidFill>
                  <a:srgbClr val="002060"/>
                </a:solidFill>
                <a:effectLst/>
                <a:uLnTx/>
                <a:uFillTx/>
                <a:latin typeface="Cambria" pitchFamily="18" charset="0"/>
                <a:ea typeface="Cambria" pitchFamily="18" charset="0"/>
                <a:cs typeface="Nixie One"/>
                <a:sym typeface="Nixie One"/>
              </a:rPr>
              <a:t> II. Tema. Metodología Cualitativa: Método Cualitativos: Etnografía</a:t>
            </a:r>
            <a:endPar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1344002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2 Grupo"/>
          <p:cNvGrpSpPr/>
          <p:nvPr/>
        </p:nvGrpSpPr>
        <p:grpSpPr>
          <a:xfrm>
            <a:off x="7308305" y="-92546"/>
            <a:ext cx="1835695" cy="1512249"/>
            <a:chOff x="6948265" y="137602"/>
            <a:chExt cx="2195735" cy="1808851"/>
          </a:xfrm>
        </p:grpSpPr>
        <p:sp>
          <p:nvSpPr>
            <p:cNvPr id="5"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6"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7"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8"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9"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0"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
        <p:nvSpPr>
          <p:cNvPr id="2" name="Rectangle 1"/>
          <p:cNvSpPr/>
          <p:nvPr/>
        </p:nvSpPr>
        <p:spPr>
          <a:xfrm>
            <a:off x="683569" y="2004571"/>
            <a:ext cx="8064895" cy="2385268"/>
          </a:xfrm>
          <a:prstGeom prst="rect">
            <a:avLst/>
          </a:prstGeom>
        </p:spPr>
        <p:txBody>
          <a:bodyPr wrap="square">
            <a:spAutoFit/>
          </a:bodyPr>
          <a:lstStyle/>
          <a:p>
            <a:pPr algn="just">
              <a:spcBef>
                <a:spcPts val="600"/>
              </a:spcBef>
            </a:pPr>
            <a:r>
              <a:rPr lang="es-ES" sz="1800" b="1" dirty="0">
                <a:effectLst>
                  <a:outerShdw blurRad="38100" dist="38100" dir="2700000" algn="tl">
                    <a:srgbClr val="000000">
                      <a:alpha val="43137"/>
                    </a:srgbClr>
                  </a:outerShdw>
                </a:effectLst>
                <a:latin typeface="Cambria" pitchFamily="18" charset="0"/>
                <a:ea typeface="Cambria" pitchFamily="18" charset="0"/>
              </a:rPr>
              <a:t>L</a:t>
            </a:r>
            <a:r>
              <a:rPr lang="es-ES" sz="1800" dirty="0">
                <a:latin typeface="Cambria" pitchFamily="18" charset="0"/>
                <a:ea typeface="Cambria" pitchFamily="18" charset="0"/>
              </a:rPr>
              <a:t>os estudios etnográficos requieren estancias largas de las personas investigadoras en el lugar donde acontecen los hechos.</a:t>
            </a:r>
          </a:p>
          <a:p>
            <a:pPr algn="just">
              <a:spcBef>
                <a:spcPts val="600"/>
              </a:spcBef>
            </a:pPr>
            <a:r>
              <a:rPr lang="es-ES" sz="1800" b="1" dirty="0">
                <a:effectLst>
                  <a:outerShdw blurRad="38100" dist="38100" dir="2700000" algn="tl">
                    <a:srgbClr val="000000">
                      <a:alpha val="43137"/>
                    </a:srgbClr>
                  </a:outerShdw>
                </a:effectLst>
                <a:latin typeface="Cambria" pitchFamily="18" charset="0"/>
                <a:ea typeface="Cambria" pitchFamily="18" charset="0"/>
              </a:rPr>
              <a:t>L</a:t>
            </a:r>
            <a:r>
              <a:rPr lang="es-ES" sz="1800" dirty="0">
                <a:latin typeface="Cambria" pitchFamily="18" charset="0"/>
                <a:ea typeface="Cambria" pitchFamily="18" charset="0"/>
              </a:rPr>
              <a:t>a técnica principal de recogida de información es la observación. Se debe pasar un tiempo considerablemente largo en el escenario seleccionado (la persona investigadora debe asegurar que dispondrá de esta posibilidad tanto por su parte; como investigadora (contar con el tiempo suficiente para estar en el escenario), como por parte de los escenarios; es decir, conocer de antemano si se brinda la posibilidad de estar un tiempo realizando observación.</a:t>
            </a:r>
          </a:p>
        </p:txBody>
      </p:sp>
      <p:sp>
        <p:nvSpPr>
          <p:cNvPr id="11" name="1 Marcador de texto"/>
          <p:cNvSpPr txBox="1">
            <a:spLocks/>
          </p:cNvSpPr>
          <p:nvPr/>
        </p:nvSpPr>
        <p:spPr>
          <a:xfrm>
            <a:off x="518864" y="123478"/>
            <a:ext cx="6837836"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rPr>
              <a:t>Bloque</a:t>
            </a:r>
            <a:r>
              <a:rPr kumimoji="0" lang="es-ES" sz="2800" b="0" i="0" u="none" strike="noStrike" kern="0" cap="small" spc="0" normalizeH="0" noProof="0" dirty="0">
                <a:ln>
                  <a:noFill/>
                </a:ln>
                <a:solidFill>
                  <a:srgbClr val="002060"/>
                </a:solidFill>
                <a:effectLst/>
                <a:uLnTx/>
                <a:uFillTx/>
                <a:latin typeface="Cambria" pitchFamily="18" charset="0"/>
                <a:ea typeface="Cambria" pitchFamily="18" charset="0"/>
                <a:cs typeface="Nixie One"/>
                <a:sym typeface="Nixie One"/>
              </a:rPr>
              <a:t> II. Tema. Metodología Cualitativa: Método Cualitativos: Etnografía</a:t>
            </a:r>
            <a:endPar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1301849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2 Grupo"/>
          <p:cNvGrpSpPr/>
          <p:nvPr/>
        </p:nvGrpSpPr>
        <p:grpSpPr>
          <a:xfrm>
            <a:off x="7308305" y="-92546"/>
            <a:ext cx="1835695" cy="1512249"/>
            <a:chOff x="6948265" y="137602"/>
            <a:chExt cx="2195735" cy="1808851"/>
          </a:xfrm>
        </p:grpSpPr>
        <p:sp>
          <p:nvSpPr>
            <p:cNvPr id="5" name="4 Forma libre"/>
            <p:cNvSpPr/>
            <p:nvPr/>
          </p:nvSpPr>
          <p:spPr>
            <a:xfrm rot="5400000">
              <a:off x="7962886" y="382524"/>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00B050">
                <a:alpha val="50000"/>
              </a:srgb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vert270" wrap="square" lIns="325121" tIns="426720" rIns="325119" bIns="914400" numCol="1" spcCol="1270" anchor="t" anchorCtr="0">
              <a:noAutofit/>
            </a:bodyPr>
            <a:lstStyle/>
            <a:p>
              <a:pPr lvl="0" algn="ctr" defTabSz="1066800">
                <a:lnSpc>
                  <a:spcPct val="90000"/>
                </a:lnSpc>
                <a:spcBef>
                  <a:spcPct val="0"/>
                </a:spcBef>
                <a:spcAft>
                  <a:spcPct val="35000"/>
                </a:spcAft>
              </a:pPr>
              <a:endParaRPr lang="es-ES_tradnl" sz="1000" kern="1200" dirty="0"/>
            </a:p>
          </p:txBody>
        </p:sp>
        <p:sp>
          <p:nvSpPr>
            <p:cNvPr id="6" name="5 Forma libre"/>
            <p:cNvSpPr/>
            <p:nvPr/>
          </p:nvSpPr>
          <p:spPr>
            <a:xfrm rot="5400000">
              <a:off x="7063294" y="765339"/>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92D050">
                <a:alpha val="50000"/>
              </a:srgbClr>
            </a:solidFill>
          </p:spPr>
          <p:style>
            <a:lnRef idx="2">
              <a:schemeClr val="lt1">
                <a:hueOff val="0"/>
                <a:satOff val="0"/>
                <a:lumOff val="0"/>
                <a:alphaOff val="0"/>
              </a:schemeClr>
            </a:lnRef>
            <a:fillRef idx="1">
              <a:schemeClr val="accent2">
                <a:alpha val="50000"/>
                <a:hueOff val="-3670562"/>
                <a:satOff val="16196"/>
                <a:lumOff val="-2745"/>
                <a:alphaOff val="0"/>
              </a:schemeClr>
            </a:fillRef>
            <a:effectRef idx="0">
              <a:schemeClr val="accent2">
                <a:alpha val="50000"/>
                <a:hueOff val="-3670562"/>
                <a:satOff val="16196"/>
                <a:lumOff val="-2745"/>
                <a:alphaOff val="0"/>
              </a:schemeClr>
            </a:effectRef>
            <a:fontRef idx="minor">
              <a:schemeClr val="tx1"/>
            </a:fontRef>
          </p:style>
          <p:txBody>
            <a:bodyPr spcFirstLastPara="0" vert="vert270" wrap="square" lIns="745744" tIns="629919" rIns="229616" bIns="467361" numCol="1" spcCol="1270" anchor="ctr" anchorCtr="0">
              <a:noAutofit/>
            </a:bodyPr>
            <a:lstStyle/>
            <a:p>
              <a:pPr lvl="0" defTabSz="1066800">
                <a:lnSpc>
                  <a:spcPct val="90000"/>
                </a:lnSpc>
                <a:spcBef>
                  <a:spcPct val="0"/>
                </a:spcBef>
                <a:spcAft>
                  <a:spcPct val="35000"/>
                </a:spcAft>
              </a:pPr>
              <a:endParaRPr lang="es-ES_tradnl" sz="1000" kern="1200" dirty="0"/>
            </a:p>
          </p:txBody>
        </p:sp>
        <p:sp>
          <p:nvSpPr>
            <p:cNvPr id="7" name="6 Forma libre"/>
            <p:cNvSpPr/>
            <p:nvPr/>
          </p:nvSpPr>
          <p:spPr>
            <a:xfrm rot="5400000">
              <a:off x="7026485" y="59382"/>
              <a:ext cx="1102894" cy="1259333"/>
            </a:xfrm>
            <a:custGeom>
              <a:avLst/>
              <a:gdLst>
                <a:gd name="connsiteX0" fmla="*/ 0 w 2438400"/>
                <a:gd name="connsiteY0" fmla="*/ 1219200 h 2438400"/>
                <a:gd name="connsiteX1" fmla="*/ 357097 w 2438400"/>
                <a:gd name="connsiteY1" fmla="*/ 357096 h 2438400"/>
                <a:gd name="connsiteX2" fmla="*/ 1219202 w 2438400"/>
                <a:gd name="connsiteY2" fmla="*/ 2 h 2438400"/>
                <a:gd name="connsiteX3" fmla="*/ 2081306 w 2438400"/>
                <a:gd name="connsiteY3" fmla="*/ 357099 h 2438400"/>
                <a:gd name="connsiteX4" fmla="*/ 2438400 w 2438400"/>
                <a:gd name="connsiteY4" fmla="*/ 1219204 h 2438400"/>
                <a:gd name="connsiteX5" fmla="*/ 2081304 w 2438400"/>
                <a:gd name="connsiteY5" fmla="*/ 2081309 h 2438400"/>
                <a:gd name="connsiteX6" fmla="*/ 1219199 w 2438400"/>
                <a:gd name="connsiteY6" fmla="*/ 2438404 h 2438400"/>
                <a:gd name="connsiteX7" fmla="*/ 357094 w 2438400"/>
                <a:gd name="connsiteY7" fmla="*/ 2081308 h 2438400"/>
                <a:gd name="connsiteX8" fmla="*/ -1 w 2438400"/>
                <a:gd name="connsiteY8" fmla="*/ 1219203 h 2438400"/>
                <a:gd name="connsiteX9" fmla="*/ 0 w 2438400"/>
                <a:gd name="connsiteY9" fmla="*/ 121920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2438400">
                  <a:moveTo>
                    <a:pt x="0" y="1219200"/>
                  </a:moveTo>
                  <a:cubicBezTo>
                    <a:pt x="0" y="895848"/>
                    <a:pt x="128452" y="585740"/>
                    <a:pt x="357097" y="357096"/>
                  </a:cubicBezTo>
                  <a:cubicBezTo>
                    <a:pt x="585742" y="128452"/>
                    <a:pt x="895850" y="1"/>
                    <a:pt x="1219202" y="2"/>
                  </a:cubicBezTo>
                  <a:cubicBezTo>
                    <a:pt x="1542554" y="2"/>
                    <a:pt x="1852662" y="128454"/>
                    <a:pt x="2081306" y="357099"/>
                  </a:cubicBezTo>
                  <a:cubicBezTo>
                    <a:pt x="2309950" y="585744"/>
                    <a:pt x="2438401" y="895852"/>
                    <a:pt x="2438400" y="1219204"/>
                  </a:cubicBezTo>
                  <a:cubicBezTo>
                    <a:pt x="2438400" y="1542556"/>
                    <a:pt x="2309949" y="1852664"/>
                    <a:pt x="2081304" y="2081309"/>
                  </a:cubicBezTo>
                  <a:cubicBezTo>
                    <a:pt x="1852659" y="2309953"/>
                    <a:pt x="1542551" y="2438404"/>
                    <a:pt x="1219199" y="2438404"/>
                  </a:cubicBezTo>
                  <a:cubicBezTo>
                    <a:pt x="895847" y="2438404"/>
                    <a:pt x="585739" y="2309952"/>
                    <a:pt x="357094" y="2081308"/>
                  </a:cubicBezTo>
                  <a:cubicBezTo>
                    <a:pt x="128450" y="1852663"/>
                    <a:pt x="-1" y="1542555"/>
                    <a:pt x="-1" y="1219203"/>
                  </a:cubicBezTo>
                  <a:cubicBezTo>
                    <a:pt x="-1" y="1219202"/>
                    <a:pt x="0" y="1219201"/>
                    <a:pt x="0" y="1219200"/>
                  </a:cubicBezTo>
                  <a:close/>
                </a:path>
              </a:pathLst>
            </a:custGeom>
            <a:solidFill>
              <a:srgbClr val="114454">
                <a:alpha val="50000"/>
              </a:srgbClr>
            </a:solidFill>
          </p:spPr>
          <p:style>
            <a:lnRef idx="2">
              <a:schemeClr val="lt1">
                <a:hueOff val="0"/>
                <a:satOff val="0"/>
                <a:lumOff val="0"/>
                <a:alphaOff val="0"/>
              </a:schemeClr>
            </a:lnRef>
            <a:fillRef idx="1">
              <a:schemeClr val="accent2">
                <a:alpha val="50000"/>
                <a:hueOff val="-7341125"/>
                <a:satOff val="32393"/>
                <a:lumOff val="-5490"/>
                <a:alphaOff val="0"/>
              </a:schemeClr>
            </a:fillRef>
            <a:effectRef idx="0">
              <a:schemeClr val="accent2">
                <a:alpha val="50000"/>
                <a:hueOff val="-7341125"/>
                <a:satOff val="32393"/>
                <a:lumOff val="-5490"/>
                <a:alphaOff val="0"/>
              </a:schemeClr>
            </a:effectRef>
            <a:fontRef idx="minor">
              <a:schemeClr val="tx1"/>
            </a:fontRef>
          </p:style>
          <p:txBody>
            <a:bodyPr spcFirstLastPara="0" vert="vert270" wrap="square" lIns="229617" tIns="629919" rIns="745743" bIns="467361" numCol="1" spcCol="1270" anchor="ctr" anchorCtr="0">
              <a:noAutofit/>
            </a:bodyPr>
            <a:lstStyle/>
            <a:p>
              <a:pPr lvl="0" algn="ctr" defTabSz="1066800">
                <a:lnSpc>
                  <a:spcPct val="90000"/>
                </a:lnSpc>
                <a:spcBef>
                  <a:spcPct val="0"/>
                </a:spcBef>
                <a:spcAft>
                  <a:spcPct val="35000"/>
                </a:spcAft>
              </a:pPr>
              <a:endParaRPr lang="es-ES_tradnl" sz="1000" kern="1200" dirty="0"/>
            </a:p>
          </p:txBody>
        </p:sp>
        <p:sp>
          <p:nvSpPr>
            <p:cNvPr id="8" name="9 CuadroTexto"/>
            <p:cNvSpPr txBox="1"/>
            <p:nvPr/>
          </p:nvSpPr>
          <p:spPr>
            <a:xfrm>
              <a:off x="7006152" y="497640"/>
              <a:ext cx="1147949" cy="294513"/>
            </a:xfrm>
            <a:prstGeom prst="rect">
              <a:avLst/>
            </a:prstGeom>
            <a:noFill/>
          </p:spPr>
          <p:txBody>
            <a:bodyPr wrap="square" rtlCol="0">
              <a:spAutoFit/>
            </a:bodyPr>
            <a:lstStyle/>
            <a:p>
              <a:r>
                <a:rPr lang="es-ES" sz="1000" dirty="0"/>
                <a:t>Paradigma</a:t>
              </a:r>
            </a:p>
          </p:txBody>
        </p:sp>
        <p:sp>
          <p:nvSpPr>
            <p:cNvPr id="9" name="10 CuadroTexto"/>
            <p:cNvSpPr txBox="1"/>
            <p:nvPr/>
          </p:nvSpPr>
          <p:spPr>
            <a:xfrm>
              <a:off x="8028384" y="748775"/>
              <a:ext cx="1115616" cy="294513"/>
            </a:xfrm>
            <a:prstGeom prst="rect">
              <a:avLst/>
            </a:prstGeom>
            <a:noFill/>
          </p:spPr>
          <p:txBody>
            <a:bodyPr wrap="square" rtlCol="0">
              <a:spAutoFit/>
            </a:bodyPr>
            <a:lstStyle/>
            <a:p>
              <a:pPr algn="ctr"/>
              <a:r>
                <a:rPr lang="es-ES" sz="1000" dirty="0"/>
                <a:t>Metodología</a:t>
              </a:r>
            </a:p>
          </p:txBody>
        </p:sp>
        <p:sp>
          <p:nvSpPr>
            <p:cNvPr id="10" name="11 CuadroTexto"/>
            <p:cNvSpPr txBox="1"/>
            <p:nvPr/>
          </p:nvSpPr>
          <p:spPr>
            <a:xfrm>
              <a:off x="7234475" y="1267018"/>
              <a:ext cx="919625" cy="294513"/>
            </a:xfrm>
            <a:prstGeom prst="rect">
              <a:avLst/>
            </a:prstGeom>
            <a:noFill/>
          </p:spPr>
          <p:txBody>
            <a:bodyPr wrap="square" rtlCol="0">
              <a:spAutoFit/>
            </a:bodyPr>
            <a:lstStyle/>
            <a:p>
              <a:r>
                <a:rPr lang="es-ES" sz="1000" dirty="0"/>
                <a:t>Técnicas</a:t>
              </a:r>
            </a:p>
          </p:txBody>
        </p:sp>
      </p:grpSp>
      <p:sp>
        <p:nvSpPr>
          <p:cNvPr id="11" name="1 Marcador de texto"/>
          <p:cNvSpPr txBox="1">
            <a:spLocks/>
          </p:cNvSpPr>
          <p:nvPr/>
        </p:nvSpPr>
        <p:spPr>
          <a:xfrm>
            <a:off x="518864" y="123478"/>
            <a:ext cx="6837836"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rPr>
              <a:t>Bloque</a:t>
            </a:r>
            <a:r>
              <a:rPr kumimoji="0" lang="es-ES" sz="2800" b="0" i="0" u="none" strike="noStrike" kern="0" cap="small" spc="0" normalizeH="0" noProof="0" dirty="0">
                <a:ln>
                  <a:noFill/>
                </a:ln>
                <a:solidFill>
                  <a:srgbClr val="002060"/>
                </a:solidFill>
                <a:effectLst/>
                <a:uLnTx/>
                <a:uFillTx/>
                <a:latin typeface="Cambria" pitchFamily="18" charset="0"/>
                <a:ea typeface="Cambria" pitchFamily="18" charset="0"/>
                <a:cs typeface="Nixie One"/>
                <a:sym typeface="Nixie One"/>
              </a:rPr>
              <a:t> II. Tema. Metodología Cualitativa: Método Cualitativos: Estudio de Caso</a:t>
            </a:r>
            <a:endParaRPr kumimoji="0" lang="es-ES" sz="2800" b="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3" name="TextBox 2"/>
          <p:cNvSpPr txBox="1"/>
          <p:nvPr/>
        </p:nvSpPr>
        <p:spPr>
          <a:xfrm>
            <a:off x="611560" y="1779662"/>
            <a:ext cx="8121518" cy="3170099"/>
          </a:xfrm>
          <a:prstGeom prst="rect">
            <a:avLst/>
          </a:prstGeom>
          <a:noFill/>
        </p:spPr>
        <p:txBody>
          <a:bodyPr wrap="square" rtlCol="0">
            <a:spAutoFit/>
          </a:bodyPr>
          <a:lstStyle/>
          <a:p>
            <a:pPr algn="just">
              <a:spcBef>
                <a:spcPts val="600"/>
              </a:spcBef>
            </a:pPr>
            <a:r>
              <a:rPr lang="es-ES" sz="1800" b="1" dirty="0">
                <a:effectLst>
                  <a:outerShdw blurRad="38100" dist="38100" dir="2700000" algn="tl">
                    <a:srgbClr val="000000">
                      <a:alpha val="43137"/>
                    </a:srgbClr>
                  </a:outerShdw>
                </a:effectLst>
                <a:latin typeface="Cambria" pitchFamily="18" charset="0"/>
                <a:ea typeface="Cambria" pitchFamily="18" charset="0"/>
              </a:rPr>
              <a:t>E</a:t>
            </a:r>
            <a:r>
              <a:rPr lang="es-ES" sz="1800" dirty="0">
                <a:latin typeface="Cambria" pitchFamily="18" charset="0"/>
                <a:ea typeface="Cambria" pitchFamily="18" charset="0"/>
              </a:rPr>
              <a:t>nfoque tradicional de toda investigación clínica. </a:t>
            </a:r>
          </a:p>
          <a:p>
            <a:pPr algn="just">
              <a:spcBef>
                <a:spcPts val="600"/>
              </a:spcBef>
            </a:pPr>
            <a:r>
              <a:rPr lang="es-ES" sz="1800" b="1" dirty="0">
                <a:effectLst>
                  <a:outerShdw blurRad="38100" dist="38100" dir="2700000" algn="tl">
                    <a:srgbClr val="000000">
                      <a:alpha val="43137"/>
                    </a:srgbClr>
                  </a:outerShdw>
                </a:effectLst>
                <a:latin typeface="Cambria" pitchFamily="18" charset="0"/>
                <a:ea typeface="Cambria" pitchFamily="18" charset="0"/>
              </a:rPr>
              <a:t>C</a:t>
            </a:r>
            <a:r>
              <a:rPr lang="es-ES" sz="1800" dirty="0">
                <a:latin typeface="Cambria" pitchFamily="18" charset="0"/>
                <a:ea typeface="Cambria" pitchFamily="18" charset="0"/>
              </a:rPr>
              <a:t>onsiste en una descripción y análisis detallado de unidades sociales o entidades educativas únicas que tiene como finalidad comprender profundamente una realidad singular, ya sea familia, individuo, grupo, institución social o comunidad (</a:t>
            </a:r>
            <a:r>
              <a:rPr lang="es-ES" sz="1800" dirty="0" err="1">
                <a:latin typeface="Cambria" pitchFamily="18" charset="0"/>
                <a:ea typeface="Cambria" pitchFamily="18" charset="0"/>
              </a:rPr>
              <a:t>Merriam</a:t>
            </a:r>
            <a:r>
              <a:rPr lang="es-ES" sz="1800" dirty="0">
                <a:latin typeface="Cambria" pitchFamily="18" charset="0"/>
                <a:ea typeface="Cambria" pitchFamily="18" charset="0"/>
              </a:rPr>
              <a:t>, 1988). </a:t>
            </a:r>
          </a:p>
          <a:p>
            <a:pPr algn="just">
              <a:spcBef>
                <a:spcPts val="600"/>
              </a:spcBef>
            </a:pPr>
            <a:r>
              <a:rPr lang="es-ES" sz="1800" b="1" dirty="0">
                <a:effectLst>
                  <a:outerShdw blurRad="38100" dist="38100" dir="2700000" algn="tl">
                    <a:srgbClr val="000000">
                      <a:alpha val="43137"/>
                    </a:srgbClr>
                  </a:outerShdw>
                </a:effectLst>
                <a:latin typeface="Cambria" pitchFamily="18" charset="0"/>
                <a:ea typeface="Cambria" pitchFamily="18" charset="0"/>
              </a:rPr>
              <a:t>E</a:t>
            </a:r>
            <a:r>
              <a:rPr lang="es-ES" sz="1800" dirty="0">
                <a:latin typeface="Cambria" pitchFamily="18" charset="0"/>
                <a:ea typeface="Cambria" pitchFamily="18" charset="0"/>
              </a:rPr>
              <a:t>l estudio de caso suele realizarse cuando se quiere estudiar un caso o situación con cierta intensidad y en un periodo de tiempo corto. </a:t>
            </a:r>
          </a:p>
          <a:p>
            <a:pPr algn="just">
              <a:spcBef>
                <a:spcPts val="600"/>
              </a:spcBef>
            </a:pPr>
            <a:r>
              <a:rPr lang="es-ES" sz="1800" b="1" dirty="0">
                <a:effectLst>
                  <a:outerShdw blurRad="38100" dist="38100" dir="2700000" algn="tl">
                    <a:srgbClr val="000000">
                      <a:alpha val="43137"/>
                    </a:srgbClr>
                  </a:outerShdw>
                </a:effectLst>
                <a:latin typeface="Cambria" pitchFamily="18" charset="0"/>
                <a:ea typeface="Cambria" pitchFamily="18" charset="0"/>
              </a:rPr>
              <a:t>P</a:t>
            </a:r>
            <a:r>
              <a:rPr lang="es-ES" sz="1800" dirty="0">
                <a:latin typeface="Cambria" pitchFamily="18" charset="0"/>
                <a:ea typeface="Cambria" pitchFamily="18" charset="0"/>
              </a:rPr>
              <a:t>ermite realizar investigaciones ideográficas (en profundidad). </a:t>
            </a:r>
          </a:p>
          <a:p>
            <a:pPr algn="just">
              <a:spcBef>
                <a:spcPts val="600"/>
              </a:spcBef>
            </a:pPr>
            <a:r>
              <a:rPr lang="es-ES" sz="1800" b="1" dirty="0">
                <a:effectLst>
                  <a:outerShdw blurRad="38100" dist="38100" dir="2700000" algn="tl">
                    <a:srgbClr val="000000">
                      <a:alpha val="43137"/>
                    </a:srgbClr>
                  </a:outerShdw>
                </a:effectLst>
                <a:latin typeface="Cambria" pitchFamily="18" charset="0"/>
                <a:ea typeface="Cambria" pitchFamily="18" charset="0"/>
              </a:rPr>
              <a:t>S</a:t>
            </a:r>
            <a:r>
              <a:rPr lang="es-ES" sz="1800" dirty="0">
                <a:latin typeface="Cambria" pitchFamily="18" charset="0"/>
                <a:ea typeface="Cambria" pitchFamily="18" charset="0"/>
              </a:rPr>
              <a:t>u gran potencial radica en su posibilidad de 1) generar hipótesis 2) dar orientaciones. </a:t>
            </a:r>
          </a:p>
        </p:txBody>
      </p:sp>
    </p:spTree>
    <p:extLst>
      <p:ext uri="{BB962C8B-B14F-4D97-AF65-F5344CB8AC3E}">
        <p14:creationId xmlns:p14="http://schemas.microsoft.com/office/powerpoint/2010/main" val="167745612"/>
      </p:ext>
    </p:extLst>
  </p:cSld>
  <p:clrMapOvr>
    <a:masterClrMapping/>
  </p:clrMapOvr>
</p:sld>
</file>

<file path=ppt/theme/theme1.xml><?xml version="1.0" encoding="utf-8"?>
<a:theme xmlns:a="http://schemas.openxmlformats.org/drawingml/2006/main" name="Warwick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13211</TotalTime>
  <Words>1594</Words>
  <Application>Microsoft Office PowerPoint</Application>
  <PresentationFormat>Presentación en pantalla (16:9)</PresentationFormat>
  <Paragraphs>118</Paragraphs>
  <Slides>13</Slides>
  <Notes>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13</vt:i4>
      </vt:variant>
    </vt:vector>
  </HeadingPairs>
  <TitlesOfParts>
    <vt:vector size="22" baseType="lpstr">
      <vt:lpstr>Cambria</vt:lpstr>
      <vt:lpstr>Roboto Slab</vt:lpstr>
      <vt:lpstr>Bell MT</vt:lpstr>
      <vt:lpstr>Arial</vt:lpstr>
      <vt:lpstr>Calibri</vt:lpstr>
      <vt:lpstr>Nixie One</vt:lpstr>
      <vt:lpstr>Palatino Linotype</vt:lpstr>
      <vt:lpstr>Wingdings</vt:lpstr>
      <vt:lpstr>Warwick template</vt:lpstr>
      <vt:lpstr>Metodología Cualitativa   Teoría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Pilar</dc:creator>
  <cp:lastModifiedBy>Maria Del Pilar Folgueiras Bertomeu</cp:lastModifiedBy>
  <cp:revision>284</cp:revision>
  <dcterms:modified xsi:type="dcterms:W3CDTF">2023-03-27T16:21:47Z</dcterms:modified>
</cp:coreProperties>
</file>