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8"/>
  </p:notesMasterIdLst>
  <p:sldIdLst>
    <p:sldId id="277" r:id="rId2"/>
    <p:sldId id="330" r:id="rId3"/>
    <p:sldId id="332" r:id="rId4"/>
    <p:sldId id="333" r:id="rId5"/>
    <p:sldId id="334" r:id="rId6"/>
    <p:sldId id="303" r:id="rId7"/>
    <p:sldId id="335" r:id="rId8"/>
    <p:sldId id="304" r:id="rId9"/>
    <p:sldId id="306" r:id="rId10"/>
    <p:sldId id="307" r:id="rId11"/>
    <p:sldId id="336" r:id="rId12"/>
    <p:sldId id="308" r:id="rId13"/>
    <p:sldId id="337" r:id="rId14"/>
    <p:sldId id="338" r:id="rId15"/>
    <p:sldId id="339" r:id="rId16"/>
    <p:sldId id="276" r:id="rId17"/>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reia Casas Escribano" initials="MCE" lastIdx="3" clrIdx="0">
    <p:extLst>
      <p:ext uri="{19B8F6BF-5375-455C-9EA6-DF929625EA0E}">
        <p15:presenceInfo xmlns:p15="http://schemas.microsoft.com/office/powerpoint/2012/main" userId="S-1-5-21-2417710379-2167436481-1749082152-391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BD5"/>
    <a:srgbClr val="317ABE"/>
    <a:srgbClr val="F7C053"/>
    <a:srgbClr val="C00000"/>
    <a:srgbClr val="FDCB81"/>
    <a:srgbClr val="FECC83"/>
    <a:srgbClr val="EDBC77"/>
    <a:srgbClr val="FCCA81"/>
    <a:srgbClr val="FDFDFD"/>
    <a:srgbClr val="327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928" autoAdjust="0"/>
    <p:restoredTop sz="94660"/>
  </p:normalViewPr>
  <p:slideViewPr>
    <p:cSldViewPr snapToGrid="0">
      <p:cViewPr>
        <p:scale>
          <a:sx n="80" d="100"/>
          <a:sy n="80" d="100"/>
        </p:scale>
        <p:origin x="348" y="6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3932F7-8023-4E1F-8EF1-8B485A611CD4}" type="doc">
      <dgm:prSet loTypeId="urn:microsoft.com/office/officeart/2005/8/layout/hProcess9" loCatId="process" qsTypeId="urn:microsoft.com/office/officeart/2005/8/quickstyle/simple1" qsCatId="simple" csTypeId="urn:microsoft.com/office/officeart/2005/8/colors/accent1_2" csCatId="accent1" phldr="1"/>
      <dgm:spPr/>
    </dgm:pt>
    <dgm:pt modelId="{20936D3C-DE10-4FDD-B25B-F6D77E3CFBCC}">
      <dgm:prSet phldrT="[Texto]" custT="1"/>
      <dgm:spPr/>
      <dgm:t>
        <a:bodyPr/>
        <a:lstStyle/>
        <a:p>
          <a:r>
            <a:rPr lang="ca-ES" sz="2000" b="0" cap="none" spc="0" dirty="0" smtClean="0">
              <a:ln w="0"/>
              <a:solidFill>
                <a:schemeClr val="bg1"/>
              </a:solidFill>
              <a:effectLst>
                <a:outerShdw blurRad="38100" dist="19050" dir="2700000" algn="tl" rotWithShape="0">
                  <a:schemeClr val="dk1">
                    <a:alpha val="40000"/>
                  </a:schemeClr>
                </a:outerShdw>
              </a:effectLst>
              <a:latin typeface="Articulate Narrow" panose="02000506040000020004" pitchFamily="2" charset="0"/>
            </a:rPr>
            <a:t>1. Des de la pàgina principal del curs, cal clicar a </a:t>
          </a:r>
          <a:r>
            <a:rPr lang="ca-ES" sz="2000" b="0" i="0" cap="none" spc="0" dirty="0" smtClean="0">
              <a:ln w="0"/>
              <a:solidFill>
                <a:schemeClr val="tx1"/>
              </a:solidFill>
              <a:effectLst>
                <a:outerShdw blurRad="38100" dist="19050" dir="2700000" algn="tl" rotWithShape="0">
                  <a:schemeClr val="dk1">
                    <a:alpha val="40000"/>
                  </a:schemeClr>
                </a:outerShdw>
              </a:effectLst>
              <a:latin typeface="Articulate Narrow" panose="02000506040000020004" pitchFamily="2" charset="0"/>
            </a:rPr>
            <a:t>Activa edició.</a:t>
          </a:r>
          <a:endParaRPr lang="es-ES" sz="2000" i="0" dirty="0">
            <a:solidFill>
              <a:schemeClr val="tx1"/>
            </a:solidFill>
            <a:latin typeface="Articulate Narrow" panose="02000506040000020004" pitchFamily="2" charset="0"/>
          </a:endParaRPr>
        </a:p>
      </dgm:t>
    </dgm:pt>
    <dgm:pt modelId="{BA5DEC03-0F3F-4E58-AF06-AAA539BB7EDF}" type="parTrans" cxnId="{F6E18390-CA82-458C-9729-F937BAB51E2D}">
      <dgm:prSet/>
      <dgm:spPr/>
      <dgm:t>
        <a:bodyPr/>
        <a:lstStyle/>
        <a:p>
          <a:endParaRPr lang="es-ES"/>
        </a:p>
      </dgm:t>
    </dgm:pt>
    <dgm:pt modelId="{D7836EFF-5D54-4ABA-B6F1-DE850FF6AE45}" type="sibTrans" cxnId="{F6E18390-CA82-458C-9729-F937BAB51E2D}">
      <dgm:prSet/>
      <dgm:spPr/>
      <dgm:t>
        <a:bodyPr/>
        <a:lstStyle/>
        <a:p>
          <a:endParaRPr lang="es-ES"/>
        </a:p>
      </dgm:t>
    </dgm:pt>
    <dgm:pt modelId="{BC456E99-E4CC-45DA-8BAD-2BF1D7A0DC7E}">
      <dgm:prSet phldrT="[Texto]" custT="1"/>
      <dgm:spPr/>
      <dgm:t>
        <a:bodyPr/>
        <a:lstStyle/>
        <a:p>
          <a:pPr algn="l"/>
          <a:r>
            <a:rPr lang="ca-ES" sz="2000" b="0" cap="none" spc="0" dirty="0" smtClean="0">
              <a:ln w="0"/>
              <a:solidFill>
                <a:schemeClr val="bg1"/>
              </a:solidFill>
              <a:effectLst>
                <a:outerShdw blurRad="38100" dist="19050" dir="2700000" algn="tl" rotWithShape="0">
                  <a:schemeClr val="dk1">
                    <a:alpha val="40000"/>
                  </a:schemeClr>
                </a:outerShdw>
              </a:effectLst>
              <a:latin typeface="Articulate Narrow" panose="02000506040000020004" pitchFamily="2" charset="0"/>
            </a:rPr>
            <a:t>2. En el tema en què es vulgui afegir el paquet SCORM, es clica a </a:t>
          </a:r>
          <a:r>
            <a:rPr lang="ca-ES" sz="2000" b="0" i="0" cap="none" spc="0" dirty="0" smtClean="0">
              <a:ln w="0"/>
              <a:solidFill>
                <a:schemeClr val="tx1"/>
              </a:solidFill>
              <a:effectLst>
                <a:outerShdw blurRad="38100" dist="19050" dir="2700000" algn="tl" rotWithShape="0">
                  <a:schemeClr val="dk1">
                    <a:alpha val="40000"/>
                  </a:schemeClr>
                </a:outerShdw>
              </a:effectLst>
              <a:latin typeface="Articulate Narrow" panose="02000506040000020004" pitchFamily="2" charset="0"/>
            </a:rPr>
            <a:t>Afegeix una activitat o un recurs </a:t>
          </a:r>
          <a:r>
            <a:rPr lang="ca-ES" sz="2000" b="0" cap="none" spc="0" dirty="0" smtClean="0">
              <a:ln w="0"/>
              <a:solidFill>
                <a:schemeClr val="bg1"/>
              </a:solidFill>
              <a:effectLst>
                <a:outerShdw blurRad="38100" dist="19050" dir="2700000" algn="tl" rotWithShape="0">
                  <a:schemeClr val="dk1">
                    <a:alpha val="40000"/>
                  </a:schemeClr>
                </a:outerShdw>
              </a:effectLst>
              <a:latin typeface="Articulate Narrow" panose="02000506040000020004" pitchFamily="2" charset="0"/>
            </a:rPr>
            <a:t>i se selecciona </a:t>
          </a:r>
          <a:r>
            <a:rPr lang="ca-ES" sz="2000" b="0" i="0" cap="none" spc="0" dirty="0" smtClean="0">
              <a:ln w="0"/>
              <a:solidFill>
                <a:schemeClr val="tx1"/>
              </a:solidFill>
              <a:effectLst>
                <a:outerShdw blurRad="38100" dist="19050" dir="2700000" algn="tl" rotWithShape="0">
                  <a:schemeClr val="dk1">
                    <a:alpha val="40000"/>
                  </a:schemeClr>
                </a:outerShdw>
              </a:effectLst>
              <a:latin typeface="Articulate Narrow" panose="02000506040000020004" pitchFamily="2" charset="0"/>
            </a:rPr>
            <a:t>Paquet SCORM.</a:t>
          </a:r>
          <a:endParaRPr lang="es-ES" sz="2000" i="0" dirty="0">
            <a:solidFill>
              <a:schemeClr val="tx1"/>
            </a:solidFill>
            <a:latin typeface="Articulate Narrow" panose="02000506040000020004" pitchFamily="2" charset="0"/>
          </a:endParaRPr>
        </a:p>
      </dgm:t>
    </dgm:pt>
    <dgm:pt modelId="{F593ACFC-C757-4774-B241-ADDFCDC74357}" type="parTrans" cxnId="{9EFA4D77-61D4-4BBB-A23E-45AEF0020840}">
      <dgm:prSet/>
      <dgm:spPr/>
      <dgm:t>
        <a:bodyPr/>
        <a:lstStyle/>
        <a:p>
          <a:endParaRPr lang="es-ES"/>
        </a:p>
      </dgm:t>
    </dgm:pt>
    <dgm:pt modelId="{A7FE3707-1266-4B9C-AD99-8E48E855ECFE}" type="sibTrans" cxnId="{9EFA4D77-61D4-4BBB-A23E-45AEF0020840}">
      <dgm:prSet/>
      <dgm:spPr/>
      <dgm:t>
        <a:bodyPr/>
        <a:lstStyle/>
        <a:p>
          <a:endParaRPr lang="es-ES"/>
        </a:p>
      </dgm:t>
    </dgm:pt>
    <dgm:pt modelId="{672B1C4B-E077-48EF-9025-239B800D7737}">
      <dgm:prSet phldrT="[Texto]" custT="1"/>
      <dgm:spPr/>
      <dgm:t>
        <a:bodyPr/>
        <a:lstStyle/>
        <a:p>
          <a:r>
            <a:rPr lang="ca-ES" sz="2000" dirty="0" smtClean="0">
              <a:latin typeface="Articulate Narrow" panose="02000506040000020004" pitchFamily="2" charset="0"/>
            </a:rPr>
            <a:t>3. Es clica a </a:t>
          </a:r>
          <a:r>
            <a:rPr lang="ca-ES" sz="2000" i="0" dirty="0" smtClean="0">
              <a:solidFill>
                <a:schemeClr val="tx1"/>
              </a:solidFill>
              <a:latin typeface="Articulate Narrow" panose="02000506040000020004" pitchFamily="2" charset="0"/>
            </a:rPr>
            <a:t>Afegeix</a:t>
          </a:r>
          <a:endParaRPr lang="es-ES" sz="2000" i="0" dirty="0">
            <a:solidFill>
              <a:schemeClr val="tx1"/>
            </a:solidFill>
            <a:latin typeface="Articulate Narrow" panose="02000506040000020004" pitchFamily="2" charset="0"/>
          </a:endParaRPr>
        </a:p>
      </dgm:t>
    </dgm:pt>
    <dgm:pt modelId="{8F5A37DC-4943-400F-A9DC-8319FEFD6414}" type="parTrans" cxnId="{8FB95A95-7B58-4CEA-AA32-60688B3DCDFA}">
      <dgm:prSet/>
      <dgm:spPr/>
      <dgm:t>
        <a:bodyPr/>
        <a:lstStyle/>
        <a:p>
          <a:endParaRPr lang="es-ES"/>
        </a:p>
      </dgm:t>
    </dgm:pt>
    <dgm:pt modelId="{8560C77B-9299-484A-9AE1-D88404F9FD68}" type="sibTrans" cxnId="{8FB95A95-7B58-4CEA-AA32-60688B3DCDFA}">
      <dgm:prSet/>
      <dgm:spPr/>
      <dgm:t>
        <a:bodyPr/>
        <a:lstStyle/>
        <a:p>
          <a:endParaRPr lang="es-ES"/>
        </a:p>
      </dgm:t>
    </dgm:pt>
    <dgm:pt modelId="{C7A54465-4B13-435A-8814-71B645C790FA}" type="pres">
      <dgm:prSet presAssocID="{5D3932F7-8023-4E1F-8EF1-8B485A611CD4}" presName="CompostProcess" presStyleCnt="0">
        <dgm:presLayoutVars>
          <dgm:dir/>
          <dgm:resizeHandles val="exact"/>
        </dgm:presLayoutVars>
      </dgm:prSet>
      <dgm:spPr/>
    </dgm:pt>
    <dgm:pt modelId="{2E27FE2B-5DBD-4B0E-9559-15417BA49E44}" type="pres">
      <dgm:prSet presAssocID="{5D3932F7-8023-4E1F-8EF1-8B485A611CD4}" presName="arrow" presStyleLbl="bgShp" presStyleIdx="0" presStyleCnt="1"/>
      <dgm:spPr>
        <a:solidFill>
          <a:schemeClr val="bg1">
            <a:lumMod val="85000"/>
          </a:schemeClr>
        </a:solidFill>
      </dgm:spPr>
      <dgm:t>
        <a:bodyPr/>
        <a:lstStyle/>
        <a:p>
          <a:endParaRPr lang="es-ES"/>
        </a:p>
      </dgm:t>
    </dgm:pt>
    <dgm:pt modelId="{1EAC1EB2-3487-4871-B37D-7A11B8739795}" type="pres">
      <dgm:prSet presAssocID="{5D3932F7-8023-4E1F-8EF1-8B485A611CD4}" presName="linearProcess" presStyleCnt="0"/>
      <dgm:spPr/>
    </dgm:pt>
    <dgm:pt modelId="{DA006B36-4273-44AB-89AA-6E23B358C1ED}" type="pres">
      <dgm:prSet presAssocID="{20936D3C-DE10-4FDD-B25B-F6D77E3CFBCC}" presName="textNode" presStyleLbl="node1" presStyleIdx="0" presStyleCnt="3">
        <dgm:presLayoutVars>
          <dgm:bulletEnabled val="1"/>
        </dgm:presLayoutVars>
      </dgm:prSet>
      <dgm:spPr/>
      <dgm:t>
        <a:bodyPr/>
        <a:lstStyle/>
        <a:p>
          <a:endParaRPr lang="es-ES"/>
        </a:p>
      </dgm:t>
    </dgm:pt>
    <dgm:pt modelId="{1CB0CD5F-CCD1-46AD-8CA8-9230BB27962C}" type="pres">
      <dgm:prSet presAssocID="{D7836EFF-5D54-4ABA-B6F1-DE850FF6AE45}" presName="sibTrans" presStyleCnt="0"/>
      <dgm:spPr/>
    </dgm:pt>
    <dgm:pt modelId="{AEB6B98A-8B22-44C4-8718-8E9488E3D156}" type="pres">
      <dgm:prSet presAssocID="{BC456E99-E4CC-45DA-8BAD-2BF1D7A0DC7E}" presName="textNode" presStyleLbl="node1" presStyleIdx="1" presStyleCnt="3">
        <dgm:presLayoutVars>
          <dgm:bulletEnabled val="1"/>
        </dgm:presLayoutVars>
      </dgm:prSet>
      <dgm:spPr/>
      <dgm:t>
        <a:bodyPr/>
        <a:lstStyle/>
        <a:p>
          <a:endParaRPr lang="es-ES"/>
        </a:p>
      </dgm:t>
    </dgm:pt>
    <dgm:pt modelId="{10FF4032-9994-4A5C-9207-19DF8C7D7A82}" type="pres">
      <dgm:prSet presAssocID="{A7FE3707-1266-4B9C-AD99-8E48E855ECFE}" presName="sibTrans" presStyleCnt="0"/>
      <dgm:spPr/>
    </dgm:pt>
    <dgm:pt modelId="{CDA69AB2-936B-431B-AFC6-732C6E0EA024}" type="pres">
      <dgm:prSet presAssocID="{672B1C4B-E077-48EF-9025-239B800D7737}" presName="textNode" presStyleLbl="node1" presStyleIdx="2" presStyleCnt="3">
        <dgm:presLayoutVars>
          <dgm:bulletEnabled val="1"/>
        </dgm:presLayoutVars>
      </dgm:prSet>
      <dgm:spPr/>
      <dgm:t>
        <a:bodyPr/>
        <a:lstStyle/>
        <a:p>
          <a:endParaRPr lang="es-ES"/>
        </a:p>
      </dgm:t>
    </dgm:pt>
  </dgm:ptLst>
  <dgm:cxnLst>
    <dgm:cxn modelId="{F6E18390-CA82-458C-9729-F937BAB51E2D}" srcId="{5D3932F7-8023-4E1F-8EF1-8B485A611CD4}" destId="{20936D3C-DE10-4FDD-B25B-F6D77E3CFBCC}" srcOrd="0" destOrd="0" parTransId="{BA5DEC03-0F3F-4E58-AF06-AAA539BB7EDF}" sibTransId="{D7836EFF-5D54-4ABA-B6F1-DE850FF6AE45}"/>
    <dgm:cxn modelId="{9EFA4D77-61D4-4BBB-A23E-45AEF0020840}" srcId="{5D3932F7-8023-4E1F-8EF1-8B485A611CD4}" destId="{BC456E99-E4CC-45DA-8BAD-2BF1D7A0DC7E}" srcOrd="1" destOrd="0" parTransId="{F593ACFC-C757-4774-B241-ADDFCDC74357}" sibTransId="{A7FE3707-1266-4B9C-AD99-8E48E855ECFE}"/>
    <dgm:cxn modelId="{BB27997A-B369-4BB4-9048-DC16DEEDE48C}" type="presOf" srcId="{672B1C4B-E077-48EF-9025-239B800D7737}" destId="{CDA69AB2-936B-431B-AFC6-732C6E0EA024}" srcOrd="0" destOrd="0" presId="urn:microsoft.com/office/officeart/2005/8/layout/hProcess9"/>
    <dgm:cxn modelId="{340E5D4A-0D32-4C21-8D44-A9159EF45C86}" type="presOf" srcId="{BC456E99-E4CC-45DA-8BAD-2BF1D7A0DC7E}" destId="{AEB6B98A-8B22-44C4-8718-8E9488E3D156}" srcOrd="0" destOrd="0" presId="urn:microsoft.com/office/officeart/2005/8/layout/hProcess9"/>
    <dgm:cxn modelId="{87CCDB44-2CF9-40C8-AC61-5A22FC31C762}" type="presOf" srcId="{5D3932F7-8023-4E1F-8EF1-8B485A611CD4}" destId="{C7A54465-4B13-435A-8814-71B645C790FA}" srcOrd="0" destOrd="0" presId="urn:microsoft.com/office/officeart/2005/8/layout/hProcess9"/>
    <dgm:cxn modelId="{8FB95A95-7B58-4CEA-AA32-60688B3DCDFA}" srcId="{5D3932F7-8023-4E1F-8EF1-8B485A611CD4}" destId="{672B1C4B-E077-48EF-9025-239B800D7737}" srcOrd="2" destOrd="0" parTransId="{8F5A37DC-4943-400F-A9DC-8319FEFD6414}" sibTransId="{8560C77B-9299-484A-9AE1-D88404F9FD68}"/>
    <dgm:cxn modelId="{B8FFA5FA-DFA7-46F9-B65B-8F02ADB77FD1}" type="presOf" srcId="{20936D3C-DE10-4FDD-B25B-F6D77E3CFBCC}" destId="{DA006B36-4273-44AB-89AA-6E23B358C1ED}" srcOrd="0" destOrd="0" presId="urn:microsoft.com/office/officeart/2005/8/layout/hProcess9"/>
    <dgm:cxn modelId="{EA445737-6E78-4C17-A425-E4CCDCE9AA40}" type="presParOf" srcId="{C7A54465-4B13-435A-8814-71B645C790FA}" destId="{2E27FE2B-5DBD-4B0E-9559-15417BA49E44}" srcOrd="0" destOrd="0" presId="urn:microsoft.com/office/officeart/2005/8/layout/hProcess9"/>
    <dgm:cxn modelId="{C4856510-8C8C-4B15-9D8C-333799C1FE69}" type="presParOf" srcId="{C7A54465-4B13-435A-8814-71B645C790FA}" destId="{1EAC1EB2-3487-4871-B37D-7A11B8739795}" srcOrd="1" destOrd="0" presId="urn:microsoft.com/office/officeart/2005/8/layout/hProcess9"/>
    <dgm:cxn modelId="{A2054CF0-2C3C-4AAE-B002-475EC1ACFB5E}" type="presParOf" srcId="{1EAC1EB2-3487-4871-B37D-7A11B8739795}" destId="{DA006B36-4273-44AB-89AA-6E23B358C1ED}" srcOrd="0" destOrd="0" presId="urn:microsoft.com/office/officeart/2005/8/layout/hProcess9"/>
    <dgm:cxn modelId="{D99F6000-DAFF-4966-A540-F404EE2CB254}" type="presParOf" srcId="{1EAC1EB2-3487-4871-B37D-7A11B8739795}" destId="{1CB0CD5F-CCD1-46AD-8CA8-9230BB27962C}" srcOrd="1" destOrd="0" presId="urn:microsoft.com/office/officeart/2005/8/layout/hProcess9"/>
    <dgm:cxn modelId="{E2C6EC9B-B75E-402F-837F-6BBA1BF33029}" type="presParOf" srcId="{1EAC1EB2-3487-4871-B37D-7A11B8739795}" destId="{AEB6B98A-8B22-44C4-8718-8E9488E3D156}" srcOrd="2" destOrd="0" presId="urn:microsoft.com/office/officeart/2005/8/layout/hProcess9"/>
    <dgm:cxn modelId="{B4E2ADE6-BD30-4A3F-B692-01CB2C1F2E7C}" type="presParOf" srcId="{1EAC1EB2-3487-4871-B37D-7A11B8739795}" destId="{10FF4032-9994-4A5C-9207-19DF8C7D7A82}" srcOrd="3" destOrd="0" presId="urn:microsoft.com/office/officeart/2005/8/layout/hProcess9"/>
    <dgm:cxn modelId="{95A3B90A-E081-4F70-B111-1ABA170CDD6F}" type="presParOf" srcId="{1EAC1EB2-3487-4871-B37D-7A11B8739795}" destId="{CDA69AB2-936B-431B-AFC6-732C6E0EA024}"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0176E4B-7A67-42CF-A5D3-D51E30699638}" type="doc">
      <dgm:prSet loTypeId="urn:microsoft.com/office/officeart/2005/8/layout/hProcess9" loCatId="process" qsTypeId="urn:microsoft.com/office/officeart/2005/8/quickstyle/simple1" qsCatId="simple" csTypeId="urn:microsoft.com/office/officeart/2005/8/colors/accent1_2" csCatId="accent1" phldr="1"/>
      <dgm:spPr/>
    </dgm:pt>
    <dgm:pt modelId="{F887F170-D025-4F28-816C-E672845B2E5D}">
      <dgm:prSet phldrT="[Texto]" custT="1"/>
      <dgm:spPr/>
      <dgm:t>
        <a:bodyPr/>
        <a:lstStyle/>
        <a:p>
          <a:pPr algn="l"/>
          <a:r>
            <a:rPr lang="ca-ES" sz="2400" dirty="0" smtClean="0">
              <a:latin typeface="Articulate Narrow" panose="02000506040000020004" pitchFamily="2" charset="0"/>
            </a:rPr>
            <a:t>5. Per acabar, es clica a </a:t>
          </a:r>
          <a:r>
            <a:rPr lang="ca-ES" sz="2400" i="0" dirty="0" smtClean="0">
              <a:solidFill>
                <a:schemeClr val="tx1"/>
              </a:solidFill>
              <a:latin typeface="Articulate Narrow" panose="02000506040000020004" pitchFamily="2" charset="0"/>
            </a:rPr>
            <a:t>Desa els canvis i torna al curs.</a:t>
          </a:r>
          <a:endParaRPr lang="es-ES" sz="2400" i="0" dirty="0">
            <a:solidFill>
              <a:schemeClr val="tx1"/>
            </a:solidFill>
            <a:latin typeface="Articulate Narrow" panose="02000506040000020004" pitchFamily="2" charset="0"/>
          </a:endParaRPr>
        </a:p>
      </dgm:t>
    </dgm:pt>
    <dgm:pt modelId="{37D7B223-D66F-4271-A9AE-2ADCA4C7B728}" type="parTrans" cxnId="{2A12B76B-56BC-4E30-91EA-97B58544AA20}">
      <dgm:prSet/>
      <dgm:spPr/>
      <dgm:t>
        <a:bodyPr/>
        <a:lstStyle/>
        <a:p>
          <a:endParaRPr lang="es-ES"/>
        </a:p>
      </dgm:t>
    </dgm:pt>
    <dgm:pt modelId="{1D7391DF-D74F-449E-95B6-CFB7D214B84E}" type="sibTrans" cxnId="{2A12B76B-56BC-4E30-91EA-97B58544AA20}">
      <dgm:prSet/>
      <dgm:spPr/>
      <dgm:t>
        <a:bodyPr/>
        <a:lstStyle/>
        <a:p>
          <a:endParaRPr lang="es-ES"/>
        </a:p>
      </dgm:t>
    </dgm:pt>
    <dgm:pt modelId="{C8C77E83-D3C3-47FD-BFC0-EC878368A48F}" type="pres">
      <dgm:prSet presAssocID="{40176E4B-7A67-42CF-A5D3-D51E30699638}" presName="CompostProcess" presStyleCnt="0">
        <dgm:presLayoutVars>
          <dgm:dir/>
          <dgm:resizeHandles val="exact"/>
        </dgm:presLayoutVars>
      </dgm:prSet>
      <dgm:spPr/>
    </dgm:pt>
    <dgm:pt modelId="{D27EE926-CCBC-45D6-88A9-1F33CC477460}" type="pres">
      <dgm:prSet presAssocID="{40176E4B-7A67-42CF-A5D3-D51E30699638}" presName="arrow" presStyleLbl="bgShp" presStyleIdx="0" presStyleCnt="1" custLinFactNeighborX="1678"/>
      <dgm:spPr>
        <a:solidFill>
          <a:schemeClr val="bg2">
            <a:lumMod val="90000"/>
          </a:schemeClr>
        </a:solidFill>
      </dgm:spPr>
    </dgm:pt>
    <dgm:pt modelId="{C261CB95-84D6-4274-919C-668110E8C068}" type="pres">
      <dgm:prSet presAssocID="{40176E4B-7A67-42CF-A5D3-D51E30699638}" presName="linearProcess" presStyleCnt="0"/>
      <dgm:spPr/>
    </dgm:pt>
    <dgm:pt modelId="{9F7436F5-A130-406A-97DD-E0D3947A7C58}" type="pres">
      <dgm:prSet presAssocID="{F887F170-D025-4F28-816C-E672845B2E5D}" presName="textNode" presStyleLbl="node1" presStyleIdx="0" presStyleCnt="1" custScaleX="124296">
        <dgm:presLayoutVars>
          <dgm:bulletEnabled val="1"/>
        </dgm:presLayoutVars>
      </dgm:prSet>
      <dgm:spPr/>
      <dgm:t>
        <a:bodyPr/>
        <a:lstStyle/>
        <a:p>
          <a:endParaRPr lang="es-ES"/>
        </a:p>
      </dgm:t>
    </dgm:pt>
  </dgm:ptLst>
  <dgm:cxnLst>
    <dgm:cxn modelId="{2A12B76B-56BC-4E30-91EA-97B58544AA20}" srcId="{40176E4B-7A67-42CF-A5D3-D51E30699638}" destId="{F887F170-D025-4F28-816C-E672845B2E5D}" srcOrd="0" destOrd="0" parTransId="{37D7B223-D66F-4271-A9AE-2ADCA4C7B728}" sibTransId="{1D7391DF-D74F-449E-95B6-CFB7D214B84E}"/>
    <dgm:cxn modelId="{0C803B63-E7CD-4D29-8E9D-E282D5B3B562}" type="presOf" srcId="{F887F170-D025-4F28-816C-E672845B2E5D}" destId="{9F7436F5-A130-406A-97DD-E0D3947A7C58}" srcOrd="0" destOrd="0" presId="urn:microsoft.com/office/officeart/2005/8/layout/hProcess9"/>
    <dgm:cxn modelId="{C332E496-6EF6-45E3-BDB7-3489E8596370}" type="presOf" srcId="{40176E4B-7A67-42CF-A5D3-D51E30699638}" destId="{C8C77E83-D3C3-47FD-BFC0-EC878368A48F}" srcOrd="0" destOrd="0" presId="urn:microsoft.com/office/officeart/2005/8/layout/hProcess9"/>
    <dgm:cxn modelId="{A8D8CFF3-3DED-4DE1-B5AA-7E98CAFDE4B8}" type="presParOf" srcId="{C8C77E83-D3C3-47FD-BFC0-EC878368A48F}" destId="{D27EE926-CCBC-45D6-88A9-1F33CC477460}" srcOrd="0" destOrd="0" presId="urn:microsoft.com/office/officeart/2005/8/layout/hProcess9"/>
    <dgm:cxn modelId="{0C5C5C79-85F5-4582-8962-8E730D68D39F}" type="presParOf" srcId="{C8C77E83-D3C3-47FD-BFC0-EC878368A48F}" destId="{C261CB95-84D6-4274-919C-668110E8C068}" srcOrd="1" destOrd="0" presId="urn:microsoft.com/office/officeart/2005/8/layout/hProcess9"/>
    <dgm:cxn modelId="{FB198308-8F02-4C8C-9B92-FCE765FD4A90}" type="presParOf" srcId="{C261CB95-84D6-4274-919C-668110E8C068}" destId="{9F7436F5-A130-406A-97DD-E0D3947A7C58}"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27FE2B-5DBD-4B0E-9559-15417BA49E44}">
      <dsp:nvSpPr>
        <dsp:cNvPr id="0" name=""/>
        <dsp:cNvSpPr/>
      </dsp:nvSpPr>
      <dsp:spPr>
        <a:xfrm>
          <a:off x="609599" y="0"/>
          <a:ext cx="6908800" cy="5418667"/>
        </a:xfrm>
        <a:prstGeom prst="rightArrow">
          <a:avLst/>
        </a:prstGeom>
        <a:solidFill>
          <a:schemeClr val="bg1">
            <a:lumMod val="85000"/>
          </a:schemeClr>
        </a:solidFill>
        <a:ln>
          <a:noFill/>
        </a:ln>
        <a:effectLst/>
      </dsp:spPr>
      <dsp:style>
        <a:lnRef idx="0">
          <a:scrgbClr r="0" g="0" b="0"/>
        </a:lnRef>
        <a:fillRef idx="1">
          <a:scrgbClr r="0" g="0" b="0"/>
        </a:fillRef>
        <a:effectRef idx="0">
          <a:scrgbClr r="0" g="0" b="0"/>
        </a:effectRef>
        <a:fontRef idx="minor"/>
      </dsp:style>
    </dsp:sp>
    <dsp:sp modelId="{DA006B36-4273-44AB-89AA-6E23B358C1ED}">
      <dsp:nvSpPr>
        <dsp:cNvPr id="0" name=""/>
        <dsp:cNvSpPr/>
      </dsp:nvSpPr>
      <dsp:spPr>
        <a:xfrm>
          <a:off x="868" y="1625600"/>
          <a:ext cx="2469306" cy="216746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ca-ES" sz="2000" b="0" kern="1200" cap="none" spc="0" dirty="0" smtClean="0">
              <a:ln w="0"/>
              <a:solidFill>
                <a:schemeClr val="bg1"/>
              </a:solidFill>
              <a:effectLst>
                <a:outerShdw blurRad="38100" dist="19050" dir="2700000" algn="tl" rotWithShape="0">
                  <a:schemeClr val="dk1">
                    <a:alpha val="40000"/>
                  </a:schemeClr>
                </a:outerShdw>
              </a:effectLst>
              <a:latin typeface="Articulate Narrow" panose="02000506040000020004" pitchFamily="2" charset="0"/>
            </a:rPr>
            <a:t>1. Des de la pàgina principal del curs, cal clicar a </a:t>
          </a:r>
          <a:r>
            <a:rPr lang="ca-ES" sz="2000" b="0" i="0" kern="1200" cap="none" spc="0" dirty="0" smtClean="0">
              <a:ln w="0"/>
              <a:solidFill>
                <a:schemeClr val="tx1"/>
              </a:solidFill>
              <a:effectLst>
                <a:outerShdw blurRad="38100" dist="19050" dir="2700000" algn="tl" rotWithShape="0">
                  <a:schemeClr val="dk1">
                    <a:alpha val="40000"/>
                  </a:schemeClr>
                </a:outerShdw>
              </a:effectLst>
              <a:latin typeface="Articulate Narrow" panose="02000506040000020004" pitchFamily="2" charset="0"/>
            </a:rPr>
            <a:t>Activa edició.</a:t>
          </a:r>
          <a:endParaRPr lang="es-ES" sz="2000" i="0" kern="1200" dirty="0">
            <a:solidFill>
              <a:schemeClr val="tx1"/>
            </a:solidFill>
            <a:latin typeface="Articulate Narrow" panose="02000506040000020004" pitchFamily="2" charset="0"/>
          </a:endParaRPr>
        </a:p>
      </dsp:txBody>
      <dsp:txXfrm>
        <a:off x="106675" y="1731407"/>
        <a:ext cx="2257692" cy="1955852"/>
      </dsp:txXfrm>
    </dsp:sp>
    <dsp:sp modelId="{AEB6B98A-8B22-44C4-8718-8E9488E3D156}">
      <dsp:nvSpPr>
        <dsp:cNvPr id="0" name=""/>
        <dsp:cNvSpPr/>
      </dsp:nvSpPr>
      <dsp:spPr>
        <a:xfrm>
          <a:off x="2829346" y="1625600"/>
          <a:ext cx="2469306" cy="216746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ca-ES" sz="2000" b="0" kern="1200" cap="none" spc="0" dirty="0" smtClean="0">
              <a:ln w="0"/>
              <a:solidFill>
                <a:schemeClr val="bg1"/>
              </a:solidFill>
              <a:effectLst>
                <a:outerShdw blurRad="38100" dist="19050" dir="2700000" algn="tl" rotWithShape="0">
                  <a:schemeClr val="dk1">
                    <a:alpha val="40000"/>
                  </a:schemeClr>
                </a:outerShdw>
              </a:effectLst>
              <a:latin typeface="Articulate Narrow" panose="02000506040000020004" pitchFamily="2" charset="0"/>
            </a:rPr>
            <a:t>2. En el tema en què es vulgui afegir el paquet SCORM, es clica a </a:t>
          </a:r>
          <a:r>
            <a:rPr lang="ca-ES" sz="2000" b="0" i="0" kern="1200" cap="none" spc="0" dirty="0" smtClean="0">
              <a:ln w="0"/>
              <a:solidFill>
                <a:schemeClr val="tx1"/>
              </a:solidFill>
              <a:effectLst>
                <a:outerShdw blurRad="38100" dist="19050" dir="2700000" algn="tl" rotWithShape="0">
                  <a:schemeClr val="dk1">
                    <a:alpha val="40000"/>
                  </a:schemeClr>
                </a:outerShdw>
              </a:effectLst>
              <a:latin typeface="Articulate Narrow" panose="02000506040000020004" pitchFamily="2" charset="0"/>
            </a:rPr>
            <a:t>Afegeix una activitat o un recurs </a:t>
          </a:r>
          <a:r>
            <a:rPr lang="ca-ES" sz="2000" b="0" kern="1200" cap="none" spc="0" dirty="0" smtClean="0">
              <a:ln w="0"/>
              <a:solidFill>
                <a:schemeClr val="bg1"/>
              </a:solidFill>
              <a:effectLst>
                <a:outerShdw blurRad="38100" dist="19050" dir="2700000" algn="tl" rotWithShape="0">
                  <a:schemeClr val="dk1">
                    <a:alpha val="40000"/>
                  </a:schemeClr>
                </a:outerShdw>
              </a:effectLst>
              <a:latin typeface="Articulate Narrow" panose="02000506040000020004" pitchFamily="2" charset="0"/>
            </a:rPr>
            <a:t>i se selecciona </a:t>
          </a:r>
          <a:r>
            <a:rPr lang="ca-ES" sz="2000" b="0" i="0" kern="1200" cap="none" spc="0" dirty="0" smtClean="0">
              <a:ln w="0"/>
              <a:solidFill>
                <a:schemeClr val="tx1"/>
              </a:solidFill>
              <a:effectLst>
                <a:outerShdw blurRad="38100" dist="19050" dir="2700000" algn="tl" rotWithShape="0">
                  <a:schemeClr val="dk1">
                    <a:alpha val="40000"/>
                  </a:schemeClr>
                </a:outerShdw>
              </a:effectLst>
              <a:latin typeface="Articulate Narrow" panose="02000506040000020004" pitchFamily="2" charset="0"/>
            </a:rPr>
            <a:t>Paquet SCORM.</a:t>
          </a:r>
          <a:endParaRPr lang="es-ES" sz="2000" i="0" kern="1200" dirty="0">
            <a:solidFill>
              <a:schemeClr val="tx1"/>
            </a:solidFill>
            <a:latin typeface="Articulate Narrow" panose="02000506040000020004" pitchFamily="2" charset="0"/>
          </a:endParaRPr>
        </a:p>
      </dsp:txBody>
      <dsp:txXfrm>
        <a:off x="2935153" y="1731407"/>
        <a:ext cx="2257692" cy="1955852"/>
      </dsp:txXfrm>
    </dsp:sp>
    <dsp:sp modelId="{CDA69AB2-936B-431B-AFC6-732C6E0EA024}">
      <dsp:nvSpPr>
        <dsp:cNvPr id="0" name=""/>
        <dsp:cNvSpPr/>
      </dsp:nvSpPr>
      <dsp:spPr>
        <a:xfrm>
          <a:off x="5657825" y="1625600"/>
          <a:ext cx="2469306" cy="216746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ca-ES" sz="2000" kern="1200" dirty="0" smtClean="0">
              <a:latin typeface="Articulate Narrow" panose="02000506040000020004" pitchFamily="2" charset="0"/>
            </a:rPr>
            <a:t>3. Es clica a </a:t>
          </a:r>
          <a:r>
            <a:rPr lang="ca-ES" sz="2000" i="0" kern="1200" dirty="0" smtClean="0">
              <a:solidFill>
                <a:schemeClr val="tx1"/>
              </a:solidFill>
              <a:latin typeface="Articulate Narrow" panose="02000506040000020004" pitchFamily="2" charset="0"/>
            </a:rPr>
            <a:t>Afegeix</a:t>
          </a:r>
          <a:endParaRPr lang="es-ES" sz="2000" i="0" kern="1200" dirty="0">
            <a:solidFill>
              <a:schemeClr val="tx1"/>
            </a:solidFill>
            <a:latin typeface="Articulate Narrow" panose="02000506040000020004" pitchFamily="2" charset="0"/>
          </a:endParaRPr>
        </a:p>
      </dsp:txBody>
      <dsp:txXfrm>
        <a:off x="5763632" y="1731407"/>
        <a:ext cx="2257692" cy="19558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7EE926-CCBC-45D6-88A9-1F33CC477460}">
      <dsp:nvSpPr>
        <dsp:cNvPr id="0" name=""/>
        <dsp:cNvSpPr/>
      </dsp:nvSpPr>
      <dsp:spPr>
        <a:xfrm>
          <a:off x="675074" y="0"/>
          <a:ext cx="6428346" cy="5095144"/>
        </a:xfrm>
        <a:prstGeom prst="rightArrow">
          <a:avLst/>
        </a:prstGeom>
        <a:solidFill>
          <a:schemeClr val="bg2">
            <a:lumMod val="90000"/>
          </a:schemeClr>
        </a:solidFill>
        <a:ln>
          <a:noFill/>
        </a:ln>
        <a:effectLst/>
      </dsp:spPr>
      <dsp:style>
        <a:lnRef idx="0">
          <a:scrgbClr r="0" g="0" b="0"/>
        </a:lnRef>
        <a:fillRef idx="1">
          <a:scrgbClr r="0" g="0" b="0"/>
        </a:fillRef>
        <a:effectRef idx="0">
          <a:scrgbClr r="0" g="0" b="0"/>
        </a:effectRef>
        <a:fontRef idx="minor"/>
      </dsp:style>
    </dsp:sp>
    <dsp:sp modelId="{9F7436F5-A130-406A-97DD-E0D3947A7C58}">
      <dsp:nvSpPr>
        <dsp:cNvPr id="0" name=""/>
        <dsp:cNvSpPr/>
      </dsp:nvSpPr>
      <dsp:spPr>
        <a:xfrm>
          <a:off x="2371349" y="1528543"/>
          <a:ext cx="2820062" cy="203805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ca-ES" sz="2400" kern="1200" dirty="0" smtClean="0">
              <a:latin typeface="Articulate Narrow" panose="02000506040000020004" pitchFamily="2" charset="0"/>
            </a:rPr>
            <a:t>5. Per acabar, es clica a </a:t>
          </a:r>
          <a:r>
            <a:rPr lang="ca-ES" sz="2400" i="0" kern="1200" dirty="0" smtClean="0">
              <a:solidFill>
                <a:schemeClr val="tx1"/>
              </a:solidFill>
              <a:latin typeface="Articulate Narrow" panose="02000506040000020004" pitchFamily="2" charset="0"/>
            </a:rPr>
            <a:t>Desa els canvis i torna al curs.</a:t>
          </a:r>
          <a:endParaRPr lang="es-ES" sz="2400" i="0" kern="1200" dirty="0">
            <a:solidFill>
              <a:schemeClr val="tx1"/>
            </a:solidFill>
            <a:latin typeface="Articulate Narrow" panose="02000506040000020004" pitchFamily="2" charset="0"/>
          </a:endParaRPr>
        </a:p>
      </dsp:txBody>
      <dsp:txXfrm>
        <a:off x="2470839" y="1628033"/>
        <a:ext cx="2621082" cy="183907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capçaler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Contenidor de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A5E8CF-E70B-41D7-BD64-47255026C2FF}" type="datetimeFigureOut">
              <a:rPr lang="es-ES" smtClean="0"/>
              <a:t>08/05/2018</a:t>
            </a:fld>
            <a:endParaRPr lang="es-ES"/>
          </a:p>
        </p:txBody>
      </p:sp>
      <p:sp>
        <p:nvSpPr>
          <p:cNvPr id="4" name="Contenidor d'imatge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Contenidor de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6" name="Contenidor de peu de pà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Conteni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F8C83D-9AF8-47CD-877A-074DC2DCB811}" type="slidenum">
              <a:rPr lang="es-ES" smtClean="0"/>
              <a:t>‹#›</a:t>
            </a:fld>
            <a:endParaRPr lang="es-ES"/>
          </a:p>
        </p:txBody>
      </p:sp>
    </p:spTree>
    <p:extLst>
      <p:ext uri="{BB962C8B-B14F-4D97-AF65-F5344CB8AC3E}">
        <p14:creationId xmlns:p14="http://schemas.microsoft.com/office/powerpoint/2010/main" val="670192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hyperlink" Target="http://bit.ly/2sO5WCQ" TargetMode="Externa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ol">
    <p:spTree>
      <p:nvGrpSpPr>
        <p:cNvPr id="1" name=""/>
        <p:cNvGrpSpPr/>
        <p:nvPr/>
      </p:nvGrpSpPr>
      <p:grpSpPr>
        <a:xfrm>
          <a:off x="0" y="0"/>
          <a:ext cx="0" cy="0"/>
          <a:chOff x="0" y="0"/>
          <a:chExt cx="0" cy="0"/>
        </a:xfrm>
      </p:grpSpPr>
      <p:pic>
        <p:nvPicPr>
          <p:cNvPr id="7" name="Imatg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29" r="1"/>
          <a:stretch/>
        </p:blipFill>
        <p:spPr>
          <a:xfrm>
            <a:off x="0" y="-115910"/>
            <a:ext cx="12280900" cy="7114317"/>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90397399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Només títol">
    <p:spTree>
      <p:nvGrpSpPr>
        <p:cNvPr id="1" name=""/>
        <p:cNvGrpSpPr/>
        <p:nvPr/>
      </p:nvGrpSpPr>
      <p:grpSpPr>
        <a:xfrm>
          <a:off x="0" y="0"/>
          <a:ext cx="0" cy="0"/>
          <a:chOff x="0" y="0"/>
          <a:chExt cx="0" cy="0"/>
        </a:xfrm>
      </p:grpSpPr>
      <p:pic>
        <p:nvPicPr>
          <p:cNvPr id="8"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3" name="Imatge 2"/>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47264157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pic>
        <p:nvPicPr>
          <p:cNvPr id="7" name="Imagen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29" r="1"/>
          <a:stretch/>
        </p:blipFill>
        <p:spPr>
          <a:xfrm>
            <a:off x="0" y="-1"/>
            <a:ext cx="12230100" cy="7114317"/>
          </a:xfrm>
          <a:prstGeom prst="rect">
            <a:avLst/>
          </a:prstGeom>
        </p:spPr>
      </p:pic>
      <p:pic>
        <p:nvPicPr>
          <p:cNvPr id="9" name="Imagen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80703" y="6351062"/>
            <a:ext cx="1080000" cy="375254"/>
          </a:xfrm>
          <a:prstGeom prst="rect">
            <a:avLst/>
          </a:prstGeom>
        </p:spPr>
      </p:pic>
      <p:sp>
        <p:nvSpPr>
          <p:cNvPr id="10" name="CuadroTexto 9"/>
          <p:cNvSpPr txBox="1"/>
          <p:nvPr userDrawn="1"/>
        </p:nvSpPr>
        <p:spPr>
          <a:xfrm>
            <a:off x="1701800" y="6264651"/>
            <a:ext cx="8001000" cy="461665"/>
          </a:xfrm>
          <a:prstGeom prst="rect">
            <a:avLst/>
          </a:prstGeom>
          <a:noFill/>
        </p:spPr>
        <p:txBody>
          <a:bodyPr wrap="square" rtlCol="0">
            <a:spAutoFit/>
          </a:bodyPr>
          <a:lstStyle/>
          <a:p>
            <a:r>
              <a:rPr lang="ca-ES" altLang="ca-ES" sz="2400" b="1" dirty="0">
                <a:solidFill>
                  <a:srgbClr val="203864"/>
                </a:solidFill>
                <a:latin typeface="Verdana" panose="020B0604030504040204" pitchFamily="34" charset="0"/>
                <a:cs typeface="Arial" panose="020B0604020202020204" pitchFamily="34" charset="0"/>
              </a:rPr>
              <a:t>© </a:t>
            </a:r>
            <a:r>
              <a:rPr lang="es-ES" sz="2400" dirty="0" err="1">
                <a:solidFill>
                  <a:schemeClr val="accent5">
                    <a:lumMod val="50000"/>
                  </a:schemeClr>
                </a:solidFill>
                <a:latin typeface="Bebas Neue Bold" panose="020B0606020202050201" pitchFamily="34" charset="0"/>
              </a:rPr>
              <a:t>CRAi</a:t>
            </a:r>
            <a:r>
              <a:rPr lang="es-ES" sz="2400" dirty="0">
                <a:solidFill>
                  <a:schemeClr val="accent5">
                    <a:lumMod val="50000"/>
                  </a:schemeClr>
                </a:solidFill>
                <a:latin typeface="Bebas Neue Bold" panose="020B0606020202050201" pitchFamily="34" charset="0"/>
              </a:rPr>
              <a:t>, </a:t>
            </a:r>
            <a:r>
              <a:rPr lang="es-ES" sz="2400" dirty="0" err="1">
                <a:solidFill>
                  <a:schemeClr val="accent5">
                    <a:lumMod val="50000"/>
                  </a:schemeClr>
                </a:solidFill>
                <a:latin typeface="Bebas Neue Bold" panose="020B0606020202050201" pitchFamily="34" charset="0"/>
              </a:rPr>
              <a:t>universitat</a:t>
            </a:r>
            <a:r>
              <a:rPr lang="es-ES" sz="2400" dirty="0">
                <a:solidFill>
                  <a:schemeClr val="accent5">
                    <a:lumMod val="50000"/>
                  </a:schemeClr>
                </a:solidFill>
                <a:latin typeface="Bebas Neue Bold" panose="020B0606020202050201" pitchFamily="34" charset="0"/>
              </a:rPr>
              <a:t> de Barcelona, </a:t>
            </a:r>
            <a:r>
              <a:rPr lang="es-ES" sz="2400" dirty="0" err="1">
                <a:solidFill>
                  <a:schemeClr val="accent5">
                    <a:lumMod val="50000"/>
                  </a:schemeClr>
                </a:solidFill>
                <a:latin typeface="Bebas Neue Bold" panose="020B0606020202050201" pitchFamily="34" charset="0"/>
              </a:rPr>
              <a:t>curs</a:t>
            </a:r>
            <a:r>
              <a:rPr lang="es-ES" sz="2400" dirty="0">
                <a:solidFill>
                  <a:schemeClr val="accent5">
                    <a:lumMod val="50000"/>
                  </a:schemeClr>
                </a:solidFill>
                <a:latin typeface="Bebas Neue Bold" panose="020B0606020202050201" pitchFamily="34" charset="0"/>
              </a:rPr>
              <a:t> 2017-18 </a:t>
            </a:r>
          </a:p>
        </p:txBody>
      </p:sp>
      <p:pic>
        <p:nvPicPr>
          <p:cNvPr id="11" name="Imagen 1">
            <a:hlinkClick r:id="rId4"/>
          </p:cNvPr>
          <p:cNvPicPr>
            <a:picLocks noChangeAspect="1"/>
          </p:cNvPicPr>
          <p:nvPr userDrawn="1"/>
        </p:nvPicPr>
        <p:blipFill>
          <a:blip r:embed="rId5"/>
          <a:stretch>
            <a:fillRect/>
          </a:stretch>
        </p:blipFill>
        <p:spPr>
          <a:xfrm>
            <a:off x="4294225" y="4602823"/>
            <a:ext cx="2817776" cy="762592"/>
          </a:xfrm>
          <a:prstGeom prst="rect">
            <a:avLst/>
          </a:prstGeom>
        </p:spPr>
      </p:pic>
      <p:sp>
        <p:nvSpPr>
          <p:cNvPr id="12" name="QuadreDeText 8"/>
          <p:cNvSpPr txBox="1"/>
          <p:nvPr userDrawn="1"/>
        </p:nvSpPr>
        <p:spPr>
          <a:xfrm>
            <a:off x="3554071" y="1987497"/>
            <a:ext cx="4540776" cy="1569660"/>
          </a:xfrm>
          <a:prstGeom prst="rect">
            <a:avLst/>
          </a:prstGeom>
          <a:noFill/>
        </p:spPr>
        <p:txBody>
          <a:bodyPr wrap="square" rtlCol="0">
            <a:spAutoFit/>
          </a:bodyPr>
          <a:lstStyle/>
          <a:p>
            <a:r>
              <a:rPr lang="ca-ES" sz="6600" dirty="0">
                <a:solidFill>
                  <a:srgbClr val="25477B"/>
                </a:solidFill>
                <a:latin typeface="Bebas Neue Regular" panose="00000500000000000000" pitchFamily="50" charset="0"/>
              </a:rPr>
              <a:t>Moltes gràcies</a:t>
            </a:r>
            <a:r>
              <a:rPr lang="ca-ES" sz="9600" dirty="0">
                <a:solidFill>
                  <a:schemeClr val="bg1"/>
                </a:solidFill>
                <a:latin typeface="Bebas Neue Regular" panose="00000500000000000000" pitchFamily="50" charset="0"/>
              </a:rPr>
              <a:t>!</a:t>
            </a:r>
            <a:endParaRPr lang="es-ES" sz="23900" dirty="0">
              <a:solidFill>
                <a:schemeClr val="bg1"/>
              </a:solidFill>
              <a:latin typeface="Bebas Neue Regular" panose="00000500000000000000" pitchFamily="50" charset="0"/>
            </a:endParaRPr>
          </a:p>
        </p:txBody>
      </p:sp>
      <p:pic>
        <p:nvPicPr>
          <p:cNvPr id="13" name="Imatge 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14" name="Imatge 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47876429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ol i objectes">
    <p:spTree>
      <p:nvGrpSpPr>
        <p:cNvPr id="1" name=""/>
        <p:cNvGrpSpPr/>
        <p:nvPr/>
      </p:nvGrpSpPr>
      <p:grpSpPr>
        <a:xfrm>
          <a:off x="0" y="0"/>
          <a:ext cx="0" cy="0"/>
          <a:chOff x="0" y="0"/>
          <a:chExt cx="0" cy="0"/>
        </a:xfrm>
      </p:grpSpPr>
      <p:pic>
        <p:nvPicPr>
          <p:cNvPr id="7" name="Imat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15863765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ítol i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34468209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ítol i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245916114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apçalera de la secció">
    <p:spTree>
      <p:nvGrpSpPr>
        <p:cNvPr id="1" name=""/>
        <p:cNvGrpSpPr/>
        <p:nvPr/>
      </p:nvGrpSpPr>
      <p:grpSpPr>
        <a:xfrm>
          <a:off x="0" y="0"/>
          <a:ext cx="0" cy="0"/>
          <a:chOff x="0" y="0"/>
          <a:chExt cx="0" cy="0"/>
        </a:xfrm>
      </p:grpSpPr>
      <p:pic>
        <p:nvPicPr>
          <p:cNvPr id="7" name="Imat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54547"/>
            <a:ext cx="12192000" cy="7114317"/>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63630629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os objectes">
    <p:spTree>
      <p:nvGrpSpPr>
        <p:cNvPr id="1" name=""/>
        <p:cNvGrpSpPr/>
        <p:nvPr/>
      </p:nvGrpSpPr>
      <p:grpSpPr>
        <a:xfrm>
          <a:off x="0" y="0"/>
          <a:ext cx="0" cy="0"/>
          <a:chOff x="0" y="0"/>
          <a:chExt cx="0" cy="0"/>
        </a:xfrm>
      </p:grpSpPr>
      <p:pic>
        <p:nvPicPr>
          <p:cNvPr id="8" name="Imat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87040770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os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117176898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omés títol">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900" y="-142017"/>
            <a:ext cx="12280900" cy="7114317"/>
          </a:xfrm>
          <a:prstGeom prst="rect">
            <a:avLst/>
          </a:prstGeom>
        </p:spPr>
      </p:pic>
      <p:pic>
        <p:nvPicPr>
          <p:cNvPr id="8"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5639290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Només títol">
    <p:spTree>
      <p:nvGrpSpPr>
        <p:cNvPr id="1" name=""/>
        <p:cNvGrpSpPr/>
        <p:nvPr/>
      </p:nvGrpSpPr>
      <p:grpSpPr>
        <a:xfrm>
          <a:off x="0" y="0"/>
          <a:ext cx="0" cy="0"/>
          <a:chOff x="0" y="0"/>
          <a:chExt cx="0" cy="0"/>
        </a:xfrm>
      </p:grpSpPr>
      <p:pic>
        <p:nvPicPr>
          <p:cNvPr id="8"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37108" y="-21635"/>
            <a:ext cx="12266215" cy="6901270"/>
          </a:xfrm>
          <a:prstGeom prst="rect">
            <a:avLst/>
          </a:prstGeom>
        </p:spPr>
      </p:pic>
    </p:spTree>
    <p:extLst>
      <p:ext uri="{BB962C8B-B14F-4D97-AF65-F5344CB8AC3E}">
        <p14:creationId xmlns:p14="http://schemas.microsoft.com/office/powerpoint/2010/main" val="170948393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títo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a-ES"/>
              <a:t>Feu clic aquí per editar l'estil</a:t>
            </a:r>
            <a:endParaRPr lang="es-ES"/>
          </a:p>
        </p:txBody>
      </p:sp>
      <p:sp>
        <p:nvSpPr>
          <p:cNvPr id="3" name="Contenidor de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4" name="Contenidor de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38B6BE-4A2C-4940-AE64-50381964F637}" type="datetimeFigureOut">
              <a:rPr lang="es-ES" smtClean="0"/>
              <a:t>08/05/2018</a:t>
            </a:fld>
            <a:endParaRPr lang="es-ES"/>
          </a:p>
        </p:txBody>
      </p:sp>
      <p:sp>
        <p:nvSpPr>
          <p:cNvPr id="5" name="Contenidor de peu de pà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Conteni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57AE9F-56A0-420A-AAC4-4BB0BB33088A}" type="slidenum">
              <a:rPr lang="es-ES" smtClean="0"/>
              <a:t>‹#›</a:t>
            </a:fld>
            <a:endParaRPr lang="es-ES"/>
          </a:p>
        </p:txBody>
      </p:sp>
    </p:spTree>
    <p:extLst>
      <p:ext uri="{BB962C8B-B14F-4D97-AF65-F5344CB8AC3E}">
        <p14:creationId xmlns:p14="http://schemas.microsoft.com/office/powerpoint/2010/main" val="1029246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61" r:id="rId4"/>
    <p:sldLayoutId id="2147483651" r:id="rId5"/>
    <p:sldLayoutId id="2147483652" r:id="rId6"/>
    <p:sldLayoutId id="2147483660" r:id="rId7"/>
    <p:sldLayoutId id="2147483654" r:id="rId8"/>
    <p:sldLayoutId id="2147483662" r:id="rId9"/>
    <p:sldLayoutId id="2147483663" r:id="rId10"/>
    <p:sldLayoutId id="2147483658"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289661" y="2136338"/>
            <a:ext cx="5296777"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s-ES" altLang="ca-ES" sz="5400" b="1" dirty="0" smtClean="0">
                <a:solidFill>
                  <a:schemeClr val="accent1">
                    <a:lumMod val="50000"/>
                  </a:schemeClr>
                </a:solidFill>
                <a:latin typeface="Bebas Neue Regular"/>
              </a:rPr>
              <a:t>Campus Virtual UB</a:t>
            </a:r>
          </a:p>
          <a:p>
            <a:pPr algn="ctr">
              <a:spcBef>
                <a:spcPct val="0"/>
              </a:spcBef>
              <a:buFontTx/>
              <a:buNone/>
            </a:pPr>
            <a:endParaRPr lang="es-ES" altLang="ca-ES" sz="5400" b="1" dirty="0" smtClean="0">
              <a:solidFill>
                <a:schemeClr val="accent1">
                  <a:lumMod val="50000"/>
                </a:schemeClr>
              </a:solidFill>
              <a:latin typeface="Bebas Neue Regular"/>
            </a:endParaRPr>
          </a:p>
          <a:p>
            <a:pPr algn="ctr">
              <a:spcBef>
                <a:spcPct val="0"/>
              </a:spcBef>
              <a:buNone/>
            </a:pPr>
            <a:r>
              <a:rPr lang="ca-ES" altLang="ca-ES" sz="5400" dirty="0" smtClean="0">
                <a:solidFill>
                  <a:schemeClr val="accent1">
                    <a:lumMod val="50000"/>
                  </a:schemeClr>
                </a:solidFill>
                <a:latin typeface="Bebas Neue Regular"/>
              </a:rPr>
              <a:t>PAQUET SCORM</a:t>
            </a:r>
          </a:p>
        </p:txBody>
      </p:sp>
    </p:spTree>
    <p:extLst>
      <p:ext uri="{BB962C8B-B14F-4D97-AF65-F5344CB8AC3E}">
        <p14:creationId xmlns:p14="http://schemas.microsoft.com/office/powerpoint/2010/main" val="9101626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580621" y="1296189"/>
            <a:ext cx="2806522" cy="584775"/>
          </a:xfrm>
          <a:prstGeom prst="rect">
            <a:avLst/>
          </a:prstGeom>
          <a:noFill/>
        </p:spPr>
        <p:txBody>
          <a:bodyPr wrap="square" rtlCol="0">
            <a:spAutoFit/>
          </a:bodyPr>
          <a:lstStyle/>
          <a:p>
            <a:r>
              <a:rPr lang="ca-ES" sz="3200" dirty="0" smtClean="0">
                <a:solidFill>
                  <a:srgbClr val="317ABE"/>
                </a:solidFill>
                <a:latin typeface="Bebas Neue Bold"/>
              </a:rPr>
              <a:t>Qualificació</a:t>
            </a:r>
            <a:endParaRPr lang="es-ES" sz="3200" dirty="0">
              <a:solidFill>
                <a:srgbClr val="317ABE"/>
              </a:solidFill>
              <a:latin typeface="Bebas Neue Bold"/>
            </a:endParaRPr>
          </a:p>
        </p:txBody>
      </p:sp>
      <p:sp>
        <p:nvSpPr>
          <p:cNvPr id="5" name="CuadroTexto 4"/>
          <p:cNvSpPr txBox="1"/>
          <p:nvPr/>
        </p:nvSpPr>
        <p:spPr>
          <a:xfrm>
            <a:off x="1031382" y="2142126"/>
            <a:ext cx="9799750" cy="3323987"/>
          </a:xfrm>
          <a:prstGeom prst="rect">
            <a:avLst/>
          </a:prstGeom>
          <a:noFill/>
        </p:spPr>
        <p:txBody>
          <a:bodyPr wrap="square" rtlCol="0">
            <a:spAutoFit/>
          </a:bodyPr>
          <a:lstStyle/>
          <a:p>
            <a:pPr lvl="0" algn="just">
              <a:buClr>
                <a:srgbClr val="C00000"/>
              </a:buClr>
            </a:pPr>
            <a:r>
              <a:rPr lang="ca-ES" sz="2400" dirty="0">
                <a:solidFill>
                  <a:srgbClr val="317ABE"/>
                </a:solidFill>
                <a:latin typeface="Articulate Narrow" panose="02000506040000020004" pitchFamily="2" charset="0"/>
              </a:rPr>
              <a:t>Mètode de qualificació </a:t>
            </a:r>
            <a:r>
              <a:rPr lang="ca-ES" sz="2400" dirty="0">
                <a:latin typeface="Articulate Narrow" panose="02000506040000020004" pitchFamily="2" charset="0"/>
              </a:rPr>
              <a:t>permet establir com s’avalua cada intent: </a:t>
            </a:r>
            <a:endParaRPr lang="es-ES" sz="2400" dirty="0">
              <a:latin typeface="Articulate Narrow" panose="02000506040000020004" pitchFamily="2" charset="0"/>
            </a:endParaRPr>
          </a:p>
          <a:p>
            <a:pPr marL="800100" lvl="1" indent="-342900" algn="just">
              <a:buClr>
                <a:srgbClr val="F7C053"/>
              </a:buClr>
              <a:buSzPct val="150000"/>
              <a:buFont typeface="Wingdings" panose="05000000000000000000" pitchFamily="2" charset="2"/>
              <a:buChar char="§"/>
            </a:pPr>
            <a:r>
              <a:rPr lang="ca-ES" sz="2400" i="1" dirty="0">
                <a:latin typeface="Articulate Narrow" panose="02000506040000020004" pitchFamily="2" charset="0"/>
              </a:rPr>
              <a:t>Nombre de SCO</a:t>
            </a:r>
            <a:r>
              <a:rPr lang="ca-ES" sz="2400" dirty="0">
                <a:latin typeface="Articulate Narrow" panose="02000506040000020004" pitchFamily="2" charset="0"/>
              </a:rPr>
              <a:t>. Mostra el nombre de SCO aprovats o completats. El valor més alt possible és el nombre total de </a:t>
            </a:r>
            <a:r>
              <a:rPr lang="ca-ES" sz="2400" dirty="0" smtClean="0">
                <a:latin typeface="Articulate Narrow" panose="02000506040000020004" pitchFamily="2" charset="0"/>
              </a:rPr>
              <a:t>SCO.</a:t>
            </a:r>
            <a:endParaRPr lang="es-ES" sz="2400" dirty="0">
              <a:latin typeface="Articulate Narrow" panose="02000506040000020004" pitchFamily="2" charset="0"/>
            </a:endParaRPr>
          </a:p>
          <a:p>
            <a:pPr marL="800100" lvl="1" indent="-342900" algn="just">
              <a:buClr>
                <a:srgbClr val="F7C053"/>
              </a:buClr>
              <a:buSzPct val="150000"/>
              <a:buFont typeface="Wingdings" panose="05000000000000000000" pitchFamily="2" charset="2"/>
              <a:buChar char="§"/>
            </a:pPr>
            <a:r>
              <a:rPr lang="ca-ES" sz="2400" i="1" dirty="0" smtClean="0">
                <a:latin typeface="Articulate Narrow" panose="02000506040000020004" pitchFamily="2" charset="0"/>
              </a:rPr>
              <a:t>Qualificació </a:t>
            </a:r>
            <a:r>
              <a:rPr lang="ca-ES" sz="2400" i="1" dirty="0">
                <a:latin typeface="Articulate Narrow" panose="02000506040000020004" pitchFamily="2" charset="0"/>
              </a:rPr>
              <a:t>més alta</a:t>
            </a:r>
            <a:r>
              <a:rPr lang="ca-ES" sz="2400" dirty="0">
                <a:latin typeface="Articulate Narrow" panose="02000506040000020004" pitchFamily="2" charset="0"/>
              </a:rPr>
              <a:t>. Es mostra la puntuació més alta obtinguda per l’estudiant entre tots els SCO </a:t>
            </a:r>
            <a:r>
              <a:rPr lang="ca-ES" sz="2400" dirty="0" smtClean="0">
                <a:latin typeface="Articulate Narrow" panose="02000506040000020004" pitchFamily="2" charset="0"/>
              </a:rPr>
              <a:t>aprovats.</a:t>
            </a:r>
            <a:endParaRPr lang="es-ES" sz="2400" dirty="0">
              <a:latin typeface="Articulate Narrow" panose="02000506040000020004" pitchFamily="2" charset="0"/>
            </a:endParaRPr>
          </a:p>
          <a:p>
            <a:pPr marL="800100" lvl="1" indent="-342900" algn="just">
              <a:buClr>
                <a:srgbClr val="F7C053"/>
              </a:buClr>
              <a:buSzPct val="150000"/>
              <a:buFont typeface="Wingdings" panose="05000000000000000000" pitchFamily="2" charset="2"/>
              <a:buChar char="§"/>
            </a:pPr>
            <a:r>
              <a:rPr lang="ca-ES" sz="2400" i="1" dirty="0" smtClean="0">
                <a:latin typeface="Articulate Narrow" panose="02000506040000020004" pitchFamily="2" charset="0"/>
              </a:rPr>
              <a:t>Qualificació </a:t>
            </a:r>
            <a:r>
              <a:rPr lang="ca-ES" sz="2400" i="1" dirty="0">
                <a:latin typeface="Articulate Narrow" panose="02000506040000020004" pitchFamily="2" charset="0"/>
              </a:rPr>
              <a:t>mitjana</a:t>
            </a:r>
            <a:r>
              <a:rPr lang="ca-ES" sz="2400" dirty="0">
                <a:latin typeface="Articulate Narrow" panose="02000506040000020004" pitchFamily="2" charset="0"/>
              </a:rPr>
              <a:t>. Puntuació mitjana obtinguda entre tots els </a:t>
            </a:r>
            <a:r>
              <a:rPr lang="ca-ES" sz="2400" dirty="0" smtClean="0">
                <a:latin typeface="Articulate Narrow" panose="02000506040000020004" pitchFamily="2" charset="0"/>
              </a:rPr>
              <a:t>SCO.</a:t>
            </a:r>
            <a:endParaRPr lang="es-ES" sz="2400" dirty="0">
              <a:latin typeface="Articulate Narrow" panose="02000506040000020004" pitchFamily="2" charset="0"/>
            </a:endParaRPr>
          </a:p>
          <a:p>
            <a:pPr marL="800100" lvl="1" indent="-342900" algn="just">
              <a:buClr>
                <a:srgbClr val="F7C053"/>
              </a:buClr>
              <a:buSzPct val="150000"/>
              <a:buFont typeface="Wingdings" panose="05000000000000000000" pitchFamily="2" charset="2"/>
              <a:buChar char="§"/>
            </a:pPr>
            <a:r>
              <a:rPr lang="ca-ES" sz="2400" i="1" dirty="0" smtClean="0">
                <a:latin typeface="Articulate Narrow" panose="02000506040000020004" pitchFamily="2" charset="0"/>
              </a:rPr>
              <a:t>Suma </a:t>
            </a:r>
            <a:r>
              <a:rPr lang="ca-ES" sz="2400" i="1" dirty="0">
                <a:latin typeface="Articulate Narrow" panose="02000506040000020004" pitchFamily="2" charset="0"/>
              </a:rPr>
              <a:t>de qualificacions</a:t>
            </a:r>
            <a:r>
              <a:rPr lang="ca-ES" sz="2400" dirty="0">
                <a:latin typeface="Articulate Narrow" panose="02000506040000020004" pitchFamily="2" charset="0"/>
              </a:rPr>
              <a:t>. Amb aquest mètode se sumen totes les puntuacions.</a:t>
            </a:r>
            <a:endParaRPr lang="es-ES" sz="2400" dirty="0">
              <a:latin typeface="Articulate Narrow" panose="02000506040000020004" pitchFamily="2" charset="0"/>
            </a:endParaRPr>
          </a:p>
          <a:p>
            <a:pPr algn="just"/>
            <a:endParaRPr lang="es-ES" dirty="0"/>
          </a:p>
        </p:txBody>
      </p:sp>
      <p:sp>
        <p:nvSpPr>
          <p:cNvPr id="6" name="Rectangle 9"/>
          <p:cNvSpPr/>
          <p:nvPr/>
        </p:nvSpPr>
        <p:spPr>
          <a:xfrm>
            <a:off x="642441" y="2226347"/>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7" name="Rectangle 9"/>
          <p:cNvSpPr/>
          <p:nvPr/>
        </p:nvSpPr>
        <p:spPr>
          <a:xfrm>
            <a:off x="580621" y="5328307"/>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 name="CuadroTexto 3"/>
          <p:cNvSpPr txBox="1"/>
          <p:nvPr/>
        </p:nvSpPr>
        <p:spPr>
          <a:xfrm>
            <a:off x="907743" y="5222316"/>
            <a:ext cx="8640652" cy="738664"/>
          </a:xfrm>
          <a:prstGeom prst="rect">
            <a:avLst/>
          </a:prstGeom>
          <a:noFill/>
        </p:spPr>
        <p:txBody>
          <a:bodyPr wrap="square" rtlCol="0">
            <a:spAutoFit/>
          </a:bodyPr>
          <a:lstStyle/>
          <a:p>
            <a:r>
              <a:rPr lang="ca-ES" sz="2400" dirty="0">
                <a:solidFill>
                  <a:srgbClr val="317ABE"/>
                </a:solidFill>
                <a:latin typeface="Articulate Narrow" panose="02000506040000020004" pitchFamily="2" charset="0"/>
              </a:rPr>
              <a:t>Qualificació màxima </a:t>
            </a:r>
            <a:r>
              <a:rPr lang="ca-ES" sz="2400" dirty="0">
                <a:latin typeface="Articulate Narrow" panose="02000506040000020004" pitchFamily="2" charset="0"/>
              </a:rPr>
              <a:t>permet indicar la nota màxima que es pot obtenir.</a:t>
            </a:r>
            <a:endParaRPr lang="es-ES" sz="2400" dirty="0">
              <a:latin typeface="Articulate Narrow" panose="02000506040000020004" pitchFamily="2" charset="0"/>
            </a:endParaRPr>
          </a:p>
          <a:p>
            <a:endParaRPr lang="es-ES" dirty="0"/>
          </a:p>
        </p:txBody>
      </p:sp>
    </p:spTree>
    <p:extLst>
      <p:ext uri="{BB962C8B-B14F-4D97-AF65-F5344CB8AC3E}">
        <p14:creationId xmlns:p14="http://schemas.microsoft.com/office/powerpoint/2010/main" val="303525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61323" y="1342990"/>
            <a:ext cx="3009157" cy="584775"/>
          </a:xfrm>
          <a:prstGeom prst="rect">
            <a:avLst/>
          </a:prstGeom>
        </p:spPr>
        <p:txBody>
          <a:bodyPr wrap="none">
            <a:spAutoFit/>
          </a:bodyPr>
          <a:lstStyle/>
          <a:p>
            <a:pPr lvl="0"/>
            <a:r>
              <a:rPr lang="ca-ES" sz="3200" dirty="0">
                <a:solidFill>
                  <a:srgbClr val="317ABE"/>
                </a:solidFill>
                <a:latin typeface="Bebas Neue Bold"/>
              </a:rPr>
              <a:t>Gestió d’intents</a:t>
            </a:r>
          </a:p>
        </p:txBody>
      </p:sp>
      <p:sp>
        <p:nvSpPr>
          <p:cNvPr id="3" name="Rectangle 9"/>
          <p:cNvSpPr/>
          <p:nvPr/>
        </p:nvSpPr>
        <p:spPr>
          <a:xfrm>
            <a:off x="661323" y="2142125"/>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 name="Rectangle 9"/>
          <p:cNvSpPr/>
          <p:nvPr/>
        </p:nvSpPr>
        <p:spPr>
          <a:xfrm>
            <a:off x="5951967" y="4373052"/>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Rectangle 9"/>
          <p:cNvSpPr/>
          <p:nvPr/>
        </p:nvSpPr>
        <p:spPr>
          <a:xfrm>
            <a:off x="661323" y="4373052"/>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 name="Rectangle 9"/>
          <p:cNvSpPr/>
          <p:nvPr/>
        </p:nvSpPr>
        <p:spPr>
          <a:xfrm>
            <a:off x="5999835" y="2066264"/>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7" name="CuadroTexto 6"/>
          <p:cNvSpPr txBox="1"/>
          <p:nvPr/>
        </p:nvSpPr>
        <p:spPr>
          <a:xfrm>
            <a:off x="988445" y="2066264"/>
            <a:ext cx="4204849" cy="830997"/>
          </a:xfrm>
          <a:prstGeom prst="rect">
            <a:avLst/>
          </a:prstGeom>
          <a:noFill/>
        </p:spPr>
        <p:txBody>
          <a:bodyPr wrap="square" rtlCol="0">
            <a:spAutoFit/>
          </a:bodyPr>
          <a:lstStyle/>
          <a:p>
            <a:r>
              <a:rPr lang="ca-ES" sz="2400" dirty="0">
                <a:solidFill>
                  <a:srgbClr val="317ABE"/>
                </a:solidFill>
                <a:latin typeface="Articulate Narrow" panose="02000506040000020004" pitchFamily="2" charset="0"/>
              </a:rPr>
              <a:t>Nombre d’intents</a:t>
            </a:r>
            <a:r>
              <a:rPr lang="ca-ES" sz="2400" dirty="0">
                <a:latin typeface="Articulate Narrow" panose="02000506040000020004" pitchFamily="2" charset="0"/>
              </a:rPr>
              <a:t>. Defineix els intents permesos</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sp>
        <p:nvSpPr>
          <p:cNvPr id="8" name="CuadroTexto 7"/>
          <p:cNvSpPr txBox="1"/>
          <p:nvPr/>
        </p:nvSpPr>
        <p:spPr>
          <a:xfrm>
            <a:off x="6326957" y="1927765"/>
            <a:ext cx="5131157" cy="1938992"/>
          </a:xfrm>
          <a:prstGeom prst="rect">
            <a:avLst/>
          </a:prstGeom>
          <a:noFill/>
        </p:spPr>
        <p:txBody>
          <a:bodyPr wrap="square" rtlCol="0">
            <a:spAutoFit/>
          </a:bodyPr>
          <a:lstStyle/>
          <a:p>
            <a:r>
              <a:rPr lang="ca-ES" sz="2400" dirty="0">
                <a:solidFill>
                  <a:srgbClr val="317ABE"/>
                </a:solidFill>
                <a:latin typeface="Articulate Narrow" panose="02000506040000020004" pitchFamily="2" charset="0"/>
              </a:rPr>
              <a:t>Qualificació dels intents</a:t>
            </a:r>
            <a:r>
              <a:rPr lang="ca-ES" sz="2400" dirty="0">
                <a:latin typeface="Articulate Narrow" panose="02000506040000020004" pitchFamily="2" charset="0"/>
              </a:rPr>
              <a:t>. Si es permeten diversos intents, aquesta opció específica si el que es registra al llibre de qualificacions és l’intent més alt, la mitjana, el primer intent o el darrer</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sp>
        <p:nvSpPr>
          <p:cNvPr id="9" name="CuadroTexto 8"/>
          <p:cNvSpPr txBox="1"/>
          <p:nvPr/>
        </p:nvSpPr>
        <p:spPr>
          <a:xfrm>
            <a:off x="988445" y="4254182"/>
            <a:ext cx="4195242" cy="1846659"/>
          </a:xfrm>
          <a:prstGeom prst="rect">
            <a:avLst/>
          </a:prstGeom>
          <a:noFill/>
        </p:spPr>
        <p:txBody>
          <a:bodyPr wrap="square" rtlCol="0">
            <a:spAutoFit/>
          </a:bodyPr>
          <a:lstStyle/>
          <a:p>
            <a:r>
              <a:rPr lang="ca-ES" sz="2400" dirty="0">
                <a:solidFill>
                  <a:srgbClr val="317ABE"/>
                </a:solidFill>
                <a:latin typeface="Articulate Narrow" panose="02000506040000020004" pitchFamily="2" charset="0"/>
              </a:rPr>
              <a:t>Forçar nou intent.</a:t>
            </a:r>
            <a:r>
              <a:rPr lang="ca-ES" sz="2400" dirty="0">
                <a:latin typeface="Articulate Narrow" panose="02000506040000020004" pitchFamily="2" charset="0"/>
              </a:rPr>
              <a:t> Si s’activa, cada vegada que es visita un paquet SCORM, compta com un nou intent.</a:t>
            </a:r>
            <a:endParaRPr lang="es-ES" sz="2400" dirty="0">
              <a:latin typeface="Articulate Narrow" panose="02000506040000020004" pitchFamily="2" charset="0"/>
            </a:endParaRPr>
          </a:p>
          <a:p>
            <a:endParaRPr lang="es-ES" dirty="0"/>
          </a:p>
        </p:txBody>
      </p:sp>
      <p:sp>
        <p:nvSpPr>
          <p:cNvPr id="10" name="CuadroTexto 9"/>
          <p:cNvSpPr txBox="1"/>
          <p:nvPr/>
        </p:nvSpPr>
        <p:spPr>
          <a:xfrm>
            <a:off x="6326957" y="4254182"/>
            <a:ext cx="4912218" cy="1477328"/>
          </a:xfrm>
          <a:prstGeom prst="rect">
            <a:avLst/>
          </a:prstGeom>
          <a:noFill/>
        </p:spPr>
        <p:txBody>
          <a:bodyPr wrap="square" rtlCol="0">
            <a:spAutoFit/>
          </a:bodyPr>
          <a:lstStyle/>
          <a:p>
            <a:r>
              <a:rPr lang="ca-ES" sz="2400" dirty="0">
                <a:solidFill>
                  <a:srgbClr val="317ABE"/>
                </a:solidFill>
                <a:latin typeface="Articulate Narrow" panose="02000506040000020004" pitchFamily="2" charset="0"/>
              </a:rPr>
              <a:t>Bloquejar després del darrer intent. </a:t>
            </a:r>
            <a:r>
              <a:rPr lang="ca-ES" sz="2400" dirty="0">
                <a:latin typeface="Articulate Narrow" panose="02000506040000020004" pitchFamily="2" charset="0"/>
              </a:rPr>
              <a:t>Si s’activa, s’impedeixen més intents en haver fet tots els intents assignats.</a:t>
            </a:r>
            <a:endParaRPr lang="es-ES" sz="2400" dirty="0">
              <a:latin typeface="Articulate Narrow" panose="02000506040000020004" pitchFamily="2" charset="0"/>
            </a:endParaRPr>
          </a:p>
          <a:p>
            <a:endParaRPr lang="es-ES" dirty="0"/>
          </a:p>
        </p:txBody>
      </p:sp>
    </p:spTree>
    <p:extLst>
      <p:ext uri="{BB962C8B-B14F-4D97-AF65-F5344CB8AC3E}">
        <p14:creationId xmlns:p14="http://schemas.microsoft.com/office/powerpoint/2010/main" val="4263102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677841" y="1455596"/>
            <a:ext cx="5003520" cy="584775"/>
          </a:xfrm>
          <a:prstGeom prst="rect">
            <a:avLst/>
          </a:prstGeom>
        </p:spPr>
        <p:txBody>
          <a:bodyPr wrap="square">
            <a:spAutoFit/>
          </a:bodyPr>
          <a:lstStyle/>
          <a:p>
            <a:pPr lvl="0"/>
            <a:r>
              <a:rPr lang="ca-ES" sz="3200" dirty="0">
                <a:solidFill>
                  <a:srgbClr val="317ABE"/>
                </a:solidFill>
                <a:latin typeface="Bebas Neue Bold"/>
              </a:rPr>
              <a:t>Configuració de compatibilitat</a:t>
            </a:r>
            <a:endParaRPr lang="es-ES" sz="3200" dirty="0">
              <a:solidFill>
                <a:srgbClr val="317ABE"/>
              </a:solidFill>
              <a:latin typeface="Bebas Neue Bold"/>
            </a:endParaRPr>
          </a:p>
        </p:txBody>
      </p:sp>
      <p:sp>
        <p:nvSpPr>
          <p:cNvPr id="7" name="Rectangle 9"/>
          <p:cNvSpPr/>
          <p:nvPr/>
        </p:nvSpPr>
        <p:spPr>
          <a:xfrm>
            <a:off x="737086" y="2268706"/>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8" name="Rectangle 9"/>
          <p:cNvSpPr/>
          <p:nvPr/>
        </p:nvSpPr>
        <p:spPr>
          <a:xfrm>
            <a:off x="737086" y="4756593"/>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9" name="Rectangle 9"/>
          <p:cNvSpPr/>
          <p:nvPr/>
        </p:nvSpPr>
        <p:spPr>
          <a:xfrm>
            <a:off x="6720833" y="4754351"/>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0" name="Rectangle 9"/>
          <p:cNvSpPr/>
          <p:nvPr/>
        </p:nvSpPr>
        <p:spPr>
          <a:xfrm>
            <a:off x="6720833" y="2268706"/>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1" name="CuadroTexto 10"/>
          <p:cNvSpPr txBox="1"/>
          <p:nvPr/>
        </p:nvSpPr>
        <p:spPr>
          <a:xfrm>
            <a:off x="1064208" y="2179430"/>
            <a:ext cx="4617153" cy="2215991"/>
          </a:xfrm>
          <a:prstGeom prst="rect">
            <a:avLst/>
          </a:prstGeom>
          <a:noFill/>
        </p:spPr>
        <p:txBody>
          <a:bodyPr wrap="square" rtlCol="0">
            <a:spAutoFit/>
          </a:bodyPr>
          <a:lstStyle/>
          <a:p>
            <a:r>
              <a:rPr lang="ca-ES" sz="2400" dirty="0">
                <a:solidFill>
                  <a:srgbClr val="317ABE"/>
                </a:solidFill>
                <a:latin typeface="Articulate Narrow" panose="02000506040000020004" pitchFamily="2" charset="0"/>
              </a:rPr>
              <a:t>Forçar completats</a:t>
            </a:r>
            <a:r>
              <a:rPr lang="ca-ES" sz="2400" dirty="0">
                <a:latin typeface="Articulate Narrow" panose="02000506040000020004" pitchFamily="2" charset="0"/>
              </a:rPr>
              <a:t>. Si s’activa, tots els intents que s’inicien es desen com a completats. És útil si el paquet SCORM no ho fa per si mateix o no funciona correctament.</a:t>
            </a:r>
            <a:endParaRPr lang="es-ES" sz="2400" dirty="0">
              <a:latin typeface="Articulate Narrow" panose="02000506040000020004" pitchFamily="2" charset="0"/>
            </a:endParaRPr>
          </a:p>
          <a:p>
            <a:endParaRPr lang="es-ES" dirty="0"/>
          </a:p>
        </p:txBody>
      </p:sp>
      <p:sp>
        <p:nvSpPr>
          <p:cNvPr id="12" name="CuadroTexto 11"/>
          <p:cNvSpPr txBox="1"/>
          <p:nvPr/>
        </p:nvSpPr>
        <p:spPr>
          <a:xfrm>
            <a:off x="7047955" y="2186640"/>
            <a:ext cx="4947426" cy="2215991"/>
          </a:xfrm>
          <a:prstGeom prst="rect">
            <a:avLst/>
          </a:prstGeom>
          <a:noFill/>
        </p:spPr>
        <p:txBody>
          <a:bodyPr wrap="square" rtlCol="0">
            <a:spAutoFit/>
          </a:bodyPr>
          <a:lstStyle/>
          <a:p>
            <a:pPr lvl="0">
              <a:buClr>
                <a:srgbClr val="C00000"/>
              </a:buClr>
            </a:pPr>
            <a:r>
              <a:rPr lang="ca-ES" sz="2400" dirty="0">
                <a:solidFill>
                  <a:srgbClr val="317ABE"/>
                </a:solidFill>
                <a:latin typeface="Articulate Narrow" panose="02000506040000020004" pitchFamily="2" charset="0"/>
              </a:rPr>
              <a:t>Continuació automàtica:</a:t>
            </a:r>
            <a:endParaRPr lang="es-ES" sz="2400" dirty="0">
              <a:solidFill>
                <a:srgbClr val="317ABE"/>
              </a:solidFill>
              <a:latin typeface="Articulate Narrow" panose="02000506040000020004" pitchFamily="2" charset="0"/>
            </a:endParaRPr>
          </a:p>
          <a:p>
            <a:pPr marL="800100" lvl="1" indent="-342900">
              <a:buClr>
                <a:srgbClr val="F7C053"/>
              </a:buClr>
              <a:buSzPct val="150000"/>
              <a:buFont typeface="Wingdings" panose="05000000000000000000" pitchFamily="2" charset="2"/>
              <a:buChar char="§"/>
            </a:pPr>
            <a:r>
              <a:rPr lang="ca-ES" sz="2400" dirty="0">
                <a:solidFill>
                  <a:srgbClr val="317ABE"/>
                </a:solidFill>
                <a:latin typeface="Articulate Narrow" panose="02000506040000020004" pitchFamily="2" charset="0"/>
              </a:rPr>
              <a:t>No.</a:t>
            </a:r>
            <a:r>
              <a:rPr lang="ca-ES" sz="2400" dirty="0">
                <a:latin typeface="Articulate Narrow" panose="02000506040000020004" pitchFamily="2" charset="0"/>
              </a:rPr>
              <a:t> L’estudiant ha de clicar al botó </a:t>
            </a:r>
            <a:r>
              <a:rPr lang="ca-ES" sz="2400" i="1" dirty="0" smtClean="0">
                <a:latin typeface="Articulate Narrow" panose="02000506040000020004" pitchFamily="2" charset="0"/>
              </a:rPr>
              <a:t>Continua</a:t>
            </a:r>
            <a:r>
              <a:rPr lang="ca-ES" sz="2400" dirty="0" smtClean="0">
                <a:latin typeface="Articulate Narrow" panose="02000506040000020004" pitchFamily="2" charset="0"/>
              </a:rPr>
              <a:t>.</a:t>
            </a:r>
            <a:endParaRPr lang="es-ES" sz="2400" dirty="0" smtClean="0">
              <a:latin typeface="Articulate Narrow" panose="02000506040000020004" pitchFamily="2" charset="0"/>
            </a:endParaRPr>
          </a:p>
          <a:p>
            <a:pPr marL="800100" lvl="1" indent="-342900">
              <a:buClr>
                <a:srgbClr val="F7C053"/>
              </a:buClr>
              <a:buSzPct val="150000"/>
              <a:buFont typeface="Wingdings" panose="05000000000000000000" pitchFamily="2" charset="2"/>
              <a:buChar char="§"/>
            </a:pPr>
            <a:r>
              <a:rPr lang="ca-ES" sz="2400" dirty="0" smtClean="0">
                <a:solidFill>
                  <a:srgbClr val="317ABE"/>
                </a:solidFill>
                <a:latin typeface="Articulate Narrow" panose="02000506040000020004" pitchFamily="2" charset="0"/>
              </a:rPr>
              <a:t>Sí</a:t>
            </a:r>
            <a:r>
              <a:rPr lang="ca-ES" sz="2400" dirty="0">
                <a:solidFill>
                  <a:srgbClr val="317ABE"/>
                </a:solidFill>
                <a:latin typeface="Articulate Narrow" panose="02000506040000020004" pitchFamily="2" charset="0"/>
              </a:rPr>
              <a:t>.</a:t>
            </a:r>
            <a:r>
              <a:rPr lang="ca-ES" sz="2400" dirty="0">
                <a:latin typeface="Articulate Narrow" panose="02000506040000020004" pitchFamily="2" charset="0"/>
              </a:rPr>
              <a:t> L’SCO següent s’obre de manera automàtica.</a:t>
            </a:r>
            <a:endParaRPr lang="es-ES" sz="2400" dirty="0">
              <a:latin typeface="Articulate Narrow" panose="02000506040000020004" pitchFamily="2" charset="0"/>
            </a:endParaRPr>
          </a:p>
          <a:p>
            <a:endParaRPr lang="es-ES" dirty="0"/>
          </a:p>
        </p:txBody>
      </p:sp>
      <p:sp>
        <p:nvSpPr>
          <p:cNvPr id="13" name="CuadroTexto 12"/>
          <p:cNvSpPr txBox="1"/>
          <p:nvPr/>
        </p:nvSpPr>
        <p:spPr>
          <a:xfrm>
            <a:off x="1064208" y="4673539"/>
            <a:ext cx="4771701" cy="1200329"/>
          </a:xfrm>
          <a:prstGeom prst="rect">
            <a:avLst/>
          </a:prstGeom>
          <a:noFill/>
        </p:spPr>
        <p:txBody>
          <a:bodyPr wrap="square" rtlCol="0">
            <a:spAutoFit/>
          </a:bodyPr>
          <a:lstStyle/>
          <a:p>
            <a:r>
              <a:rPr lang="ca-ES" sz="2400" dirty="0">
                <a:solidFill>
                  <a:srgbClr val="317ABE"/>
                </a:solidFill>
                <a:latin typeface="Articulate Narrow" panose="02000506040000020004" pitchFamily="2" charset="0"/>
              </a:rPr>
              <a:t>Penjada automàtica</a:t>
            </a:r>
            <a:r>
              <a:rPr lang="ca-ES" sz="2400" dirty="0">
                <a:latin typeface="Articulate Narrow" panose="02000506040000020004" pitchFamily="2" charset="0"/>
              </a:rPr>
              <a:t>. Si s’activa, la informació de l’SCORM es desa automàticament.</a:t>
            </a:r>
            <a:endParaRPr lang="es-ES" sz="2400" dirty="0">
              <a:latin typeface="Articulate Narrow" panose="02000506040000020004" pitchFamily="2" charset="0"/>
            </a:endParaRPr>
          </a:p>
        </p:txBody>
      </p:sp>
      <p:sp>
        <p:nvSpPr>
          <p:cNvPr id="14" name="CuadroTexto 13"/>
          <p:cNvSpPr txBox="1"/>
          <p:nvPr/>
        </p:nvSpPr>
        <p:spPr>
          <a:xfrm>
            <a:off x="7047955" y="4673539"/>
            <a:ext cx="2374176" cy="461665"/>
          </a:xfrm>
          <a:prstGeom prst="rect">
            <a:avLst/>
          </a:prstGeom>
          <a:noFill/>
        </p:spPr>
        <p:txBody>
          <a:bodyPr wrap="none" rtlCol="0">
            <a:spAutoFit/>
          </a:bodyPr>
          <a:lstStyle/>
          <a:p>
            <a:pPr lvl="0" algn="just">
              <a:buClr>
                <a:srgbClr val="C00000"/>
              </a:buClr>
            </a:pPr>
            <a:r>
              <a:rPr lang="ca-ES" sz="2400" dirty="0">
                <a:solidFill>
                  <a:srgbClr val="317ABE"/>
                </a:solidFill>
                <a:latin typeface="Articulate Narrow" panose="02000506040000020004" pitchFamily="2" charset="0"/>
              </a:rPr>
              <a:t>Final del formulari</a:t>
            </a:r>
            <a:r>
              <a:rPr lang="ca-ES" sz="2400" dirty="0">
                <a:solidFill>
                  <a:srgbClr val="317ABE"/>
                </a:solidFill>
                <a:latin typeface="Arial Narrow" panose="020B0606020202030204" pitchFamily="34" charset="0"/>
              </a:rPr>
              <a:t>.</a:t>
            </a:r>
            <a:endParaRPr lang="es-ES" sz="2400" dirty="0">
              <a:solidFill>
                <a:srgbClr val="317ABE"/>
              </a:solidFill>
              <a:latin typeface="Arial Narrow" panose="020B0606020202030204" pitchFamily="34" charset="0"/>
            </a:endParaRPr>
          </a:p>
        </p:txBody>
      </p:sp>
    </p:spTree>
    <p:extLst>
      <p:ext uri="{BB962C8B-B14F-4D97-AF65-F5344CB8AC3E}">
        <p14:creationId xmlns:p14="http://schemas.microsoft.com/office/powerpoint/2010/main" val="28393468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1653346199"/>
              </p:ext>
            </p:extLst>
          </p:nvPr>
        </p:nvGraphicFramePr>
        <p:xfrm>
          <a:off x="2032000" y="1043189"/>
          <a:ext cx="7562761" cy="5095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295975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62000" y="1843682"/>
            <a:ext cx="4682542" cy="646331"/>
          </a:xfrm>
          <a:prstGeom prst="rect">
            <a:avLst/>
          </a:prstGeom>
        </p:spPr>
        <p:txBody>
          <a:bodyPr wrap="square">
            <a:spAutoFit/>
          </a:bodyPr>
          <a:lstStyle/>
          <a:p>
            <a:pPr lvl="0"/>
            <a:r>
              <a:rPr lang="ca-ES" sz="3600" b="1" dirty="0">
                <a:solidFill>
                  <a:srgbClr val="5193C2"/>
                </a:solidFill>
                <a:latin typeface="Bebas Neue Bold"/>
                <a:ea typeface="Times New Roman" panose="02020603050405020304" pitchFamily="18" charset="0"/>
                <a:cs typeface="Times New Roman" panose="02020603050405020304" pitchFamily="18" charset="0"/>
              </a:rPr>
              <a:t>Com funciona?</a:t>
            </a:r>
            <a:endParaRPr lang="es-ES" sz="3600" dirty="0">
              <a:solidFill>
                <a:prstClr val="black"/>
              </a:solidFill>
              <a:latin typeface="Bebas Neue Bold"/>
              <a:ea typeface="Times New Roman" panose="02020603050405020304" pitchFamily="18" charset="0"/>
            </a:endParaRPr>
          </a:p>
        </p:txBody>
      </p:sp>
      <p:sp>
        <p:nvSpPr>
          <p:cNvPr id="3" name="CuadroTexto 2"/>
          <p:cNvSpPr txBox="1"/>
          <p:nvPr/>
        </p:nvSpPr>
        <p:spPr>
          <a:xfrm>
            <a:off x="6191066" y="2828835"/>
            <a:ext cx="5372099" cy="2308324"/>
          </a:xfrm>
          <a:prstGeom prst="rect">
            <a:avLst/>
          </a:prstGeom>
          <a:noFill/>
        </p:spPr>
        <p:txBody>
          <a:bodyPr wrap="square" rtlCol="0">
            <a:spAutoFit/>
          </a:bodyPr>
          <a:lstStyle/>
          <a:p>
            <a:r>
              <a:rPr lang="ca-ES" sz="2400" dirty="0" smtClean="0">
                <a:latin typeface="Articulate Narrow" panose="02000506040000020004" pitchFamily="2" charset="0"/>
              </a:rPr>
              <a:t>L’estudiant </a:t>
            </a:r>
            <a:r>
              <a:rPr lang="ca-ES" sz="2400" dirty="0">
                <a:latin typeface="Articulate Narrow" panose="02000506040000020004" pitchFamily="2" charset="0"/>
              </a:rPr>
              <a:t>accedeix a la pàgina de resum i des d’allà comença a navegar pel paquet SCORM segons l’itinerari dissenyat. En acabar, pot obtenir una qualificació, segons el recorregut i les respostes donades, que passa al llibre de qualificacions</a:t>
            </a:r>
            <a:r>
              <a:rPr lang="ca-ES" sz="2400" dirty="0" smtClean="0">
                <a:latin typeface="Articulate Narrow" panose="02000506040000020004" pitchFamily="2" charset="0"/>
              </a:rPr>
              <a:t>.</a:t>
            </a:r>
            <a:endParaRPr lang="es-ES" sz="2800" dirty="0"/>
          </a:p>
        </p:txBody>
      </p:sp>
      <p:sp>
        <p:nvSpPr>
          <p:cNvPr id="4" name="Rectangle 3"/>
          <p:cNvSpPr/>
          <p:nvPr/>
        </p:nvSpPr>
        <p:spPr>
          <a:xfrm>
            <a:off x="762000" y="2828835"/>
            <a:ext cx="4291263" cy="1200329"/>
          </a:xfrm>
          <a:prstGeom prst="rect">
            <a:avLst/>
          </a:prstGeom>
        </p:spPr>
        <p:txBody>
          <a:bodyPr wrap="square">
            <a:spAutoFit/>
          </a:bodyPr>
          <a:lstStyle/>
          <a:p>
            <a:r>
              <a:rPr lang="ca-ES" sz="2400" dirty="0">
                <a:latin typeface="Articulate Narrow" panose="02000506040000020004" pitchFamily="2" charset="0"/>
              </a:rPr>
              <a:t>Cada paquet SCORM té una estructura i contingut diferent, segons com l’hagi creat l’autor. </a:t>
            </a:r>
            <a:endParaRPr lang="es-ES" sz="2400" dirty="0">
              <a:latin typeface="Articulate Narrow" panose="02000506040000020004" pitchFamily="2" charset="0"/>
            </a:endParaRPr>
          </a:p>
        </p:txBody>
      </p:sp>
    </p:spTree>
    <p:extLst>
      <p:ext uri="{BB962C8B-B14F-4D97-AF65-F5344CB8AC3E}">
        <p14:creationId xmlns:p14="http://schemas.microsoft.com/office/powerpoint/2010/main" val="23220519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06191" y="1138639"/>
            <a:ext cx="3463320" cy="584775"/>
          </a:xfrm>
          <a:prstGeom prst="rect">
            <a:avLst/>
          </a:prstGeom>
        </p:spPr>
        <p:txBody>
          <a:bodyPr wrap="none">
            <a:spAutoFit/>
          </a:bodyPr>
          <a:lstStyle/>
          <a:p>
            <a:pPr lvl="0">
              <a:spcBef>
                <a:spcPts val="360"/>
              </a:spcBef>
              <a:tabLst>
                <a:tab pos="0" algn="l"/>
              </a:tabLst>
            </a:pPr>
            <a:r>
              <a:rPr lang="ca-ES" sz="3200" b="1" dirty="0">
                <a:solidFill>
                  <a:srgbClr val="317ABE"/>
                </a:solidFill>
                <a:latin typeface="Bebas Neue Bold"/>
                <a:ea typeface="Trebuchet MS" panose="020B0603020202020204" pitchFamily="34" charset="0"/>
              </a:rPr>
              <a:t>Seguiment de l'activitat</a:t>
            </a:r>
            <a:endParaRPr lang="es-ES" sz="3200" b="1" dirty="0">
              <a:solidFill>
                <a:srgbClr val="317ABE"/>
              </a:solidFill>
              <a:latin typeface="Bebas Neue Bold"/>
              <a:ea typeface="Trebuchet MS" panose="020B0603020202020204" pitchFamily="34" charset="0"/>
            </a:endParaRPr>
          </a:p>
        </p:txBody>
      </p:sp>
      <p:sp>
        <p:nvSpPr>
          <p:cNvPr id="3" name="CuadroTexto 2"/>
          <p:cNvSpPr txBox="1"/>
          <p:nvPr/>
        </p:nvSpPr>
        <p:spPr>
          <a:xfrm>
            <a:off x="706191" y="1723414"/>
            <a:ext cx="10779617" cy="4893647"/>
          </a:xfrm>
          <a:prstGeom prst="rect">
            <a:avLst/>
          </a:prstGeom>
          <a:noFill/>
        </p:spPr>
        <p:txBody>
          <a:bodyPr wrap="square" rtlCol="0">
            <a:spAutoFit/>
          </a:bodyPr>
          <a:lstStyle/>
          <a:p>
            <a:pPr algn="just"/>
            <a:r>
              <a:rPr lang="ca-ES" sz="2400" dirty="0">
                <a:latin typeface="Articulate Narrow" panose="02000506040000020004" pitchFamily="2" charset="0"/>
              </a:rPr>
              <a:t>Des de la pestanya </a:t>
            </a:r>
            <a:r>
              <a:rPr lang="ca-ES" sz="2400" dirty="0">
                <a:solidFill>
                  <a:srgbClr val="317ABE"/>
                </a:solidFill>
                <a:latin typeface="Articulate Narrow" panose="02000506040000020004" pitchFamily="2" charset="0"/>
              </a:rPr>
              <a:t>Informes </a:t>
            </a:r>
            <a:r>
              <a:rPr lang="ca-ES" sz="2400" dirty="0">
                <a:latin typeface="Articulate Narrow" panose="02000506040000020004" pitchFamily="2" charset="0"/>
              </a:rPr>
              <a:t>s’accedeix a les qualificacions que ha obtingut l’alumnat en cada intent. Si s’ha habilitat que l’alumnat pugui fer múltiples intents, es mostren tots els intents. En prémer sobre un intent es pot veure la informació detallada del recorregut i les respostes.</a:t>
            </a:r>
            <a:endParaRPr lang="es-ES" sz="2400" dirty="0">
              <a:latin typeface="Articulate Narrow" panose="02000506040000020004" pitchFamily="2" charset="0"/>
            </a:endParaRPr>
          </a:p>
          <a:p>
            <a:pPr algn="just"/>
            <a:r>
              <a:rPr lang="ca-ES" sz="2400" dirty="0">
                <a:latin typeface="Articulate Narrow" panose="02000506040000020004" pitchFamily="2" charset="0"/>
              </a:rPr>
              <a:t>Sota tots els intents de l’alumnat apareixen diversos botons i opcions que permeten eliminar els intents seleccionats, exportar els resultats en diversos formats (text, ODS o Excel) o modificar les opcions de visualització de la pàgina.</a:t>
            </a:r>
            <a:endParaRPr lang="es-ES" sz="2400" dirty="0">
              <a:latin typeface="Articulate Narrow" panose="02000506040000020004" pitchFamily="2" charset="0"/>
            </a:endParaRPr>
          </a:p>
          <a:p>
            <a:pPr algn="just"/>
            <a:r>
              <a:rPr lang="ca-ES" sz="2400" dirty="0">
                <a:latin typeface="Articulate Narrow" panose="02000506040000020004" pitchFamily="2" charset="0"/>
              </a:rPr>
              <a:t>A la part superior de la pantalla, sota les pestanyes </a:t>
            </a:r>
            <a:r>
              <a:rPr lang="ca-ES" sz="2400" dirty="0" err="1">
                <a:solidFill>
                  <a:srgbClr val="317ABE"/>
                </a:solidFill>
                <a:latin typeface="Articulate Narrow" panose="02000506040000020004" pitchFamily="2" charset="0"/>
              </a:rPr>
              <a:t>Info</a:t>
            </a:r>
            <a:r>
              <a:rPr lang="ca-ES" sz="2400" dirty="0">
                <a:latin typeface="Articulate Narrow" panose="02000506040000020004" pitchFamily="2" charset="0"/>
              </a:rPr>
              <a:t> i </a:t>
            </a:r>
            <a:r>
              <a:rPr lang="ca-ES" sz="2400" dirty="0">
                <a:solidFill>
                  <a:srgbClr val="317ABE"/>
                </a:solidFill>
                <a:latin typeface="Articulate Narrow" panose="02000506040000020004" pitchFamily="2" charset="0"/>
              </a:rPr>
              <a:t>Informes</a:t>
            </a:r>
            <a:r>
              <a:rPr lang="ca-ES" sz="2400" dirty="0">
                <a:latin typeface="Articulate Narrow" panose="02000506040000020004" pitchFamily="2" charset="0"/>
              </a:rPr>
              <a:t>, es pot seleccionar si es vol tenir una vista bàsica dels intents dels alumnes en què només es mostri la nota final </a:t>
            </a:r>
            <a:r>
              <a:rPr lang="ca-ES" sz="2400" dirty="0">
                <a:solidFill>
                  <a:srgbClr val="317ABE"/>
                </a:solidFill>
                <a:latin typeface="Articulate Narrow" panose="02000506040000020004" pitchFamily="2" charset="0"/>
              </a:rPr>
              <a:t>(Informe bàsic) </a:t>
            </a:r>
            <a:r>
              <a:rPr lang="ca-ES" sz="2400" dirty="0">
                <a:latin typeface="Articulate Narrow" panose="02000506040000020004" pitchFamily="2" charset="0"/>
              </a:rPr>
              <a:t>o una de completa amb tots els detalls de les interaccions amb l’SCORM </a:t>
            </a:r>
            <a:r>
              <a:rPr lang="ca-ES" sz="2400" dirty="0">
                <a:solidFill>
                  <a:srgbClr val="317ABE"/>
                </a:solidFill>
                <a:latin typeface="Articulate Narrow" panose="02000506040000020004" pitchFamily="2" charset="0"/>
              </a:rPr>
              <a:t>(Informe d’interaccions). </a:t>
            </a:r>
            <a:r>
              <a:rPr lang="ca-ES" sz="2400" dirty="0">
                <a:latin typeface="Articulate Narrow" panose="02000506040000020004" pitchFamily="2" charset="0"/>
              </a:rPr>
              <a:t>D’aquesta manera, també es poden exportar els informes només amb la nota total o amb totes les preguntes detallades. A més, l’informe gràfic presenta la distribució de qualificacions per cada element de l’SCORM</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spTree>
    <p:extLst>
      <p:ext uri="{BB962C8B-B14F-4D97-AF65-F5344CB8AC3E}">
        <p14:creationId xmlns:p14="http://schemas.microsoft.com/office/powerpoint/2010/main" val="3799397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94361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599815" y="1850921"/>
            <a:ext cx="4050148" cy="584775"/>
          </a:xfrm>
          <a:prstGeom prst="rect">
            <a:avLst/>
          </a:prstGeom>
        </p:spPr>
        <p:txBody>
          <a:bodyPr wrap="none">
            <a:spAutoFit/>
          </a:bodyPr>
          <a:lstStyle/>
          <a:p>
            <a:pPr marL="244475" lvl="0">
              <a:spcBef>
                <a:spcPts val="360"/>
              </a:spcBef>
            </a:pPr>
            <a:r>
              <a:rPr lang="ca-ES" sz="3200" b="1" dirty="0">
                <a:solidFill>
                  <a:srgbClr val="317ABE"/>
                </a:solidFill>
                <a:latin typeface="Bebas Neue Bold" panose="020B0606020202050201"/>
                <a:ea typeface="Trebuchet MS" panose="020B0603020202020204" pitchFamily="34" charset="0"/>
              </a:rPr>
              <a:t>Pe</a:t>
            </a:r>
            <a:r>
              <a:rPr lang="ca-ES" sz="3200" b="1" spc="-5" dirty="0">
                <a:solidFill>
                  <a:srgbClr val="317ABE"/>
                </a:solidFill>
                <a:latin typeface="Bebas Neue Bold" panose="020B0606020202050201"/>
                <a:ea typeface="Trebuchet MS" panose="020B0603020202020204" pitchFamily="34" charset="0"/>
              </a:rPr>
              <a:t>r </a:t>
            </a:r>
            <a:r>
              <a:rPr lang="ca-ES" sz="3200" b="1" dirty="0">
                <a:solidFill>
                  <a:srgbClr val="317ABE"/>
                </a:solidFill>
                <a:latin typeface="Bebas Neue Bold" panose="020B0606020202050201"/>
                <a:ea typeface="Trebuchet MS" panose="020B0603020202020204" pitchFamily="34" charset="0"/>
              </a:rPr>
              <a:t>a </a:t>
            </a:r>
            <a:r>
              <a:rPr lang="ca-ES" sz="3200" b="1" spc="5" dirty="0">
                <a:solidFill>
                  <a:srgbClr val="317ABE"/>
                </a:solidFill>
                <a:latin typeface="Bebas Neue Bold" panose="020B0606020202050201"/>
                <a:ea typeface="Trebuchet MS" panose="020B0603020202020204" pitchFamily="34" charset="0"/>
              </a:rPr>
              <a:t>q</a:t>
            </a:r>
            <a:r>
              <a:rPr lang="ca-ES" sz="3200" b="1" spc="-5" dirty="0">
                <a:solidFill>
                  <a:srgbClr val="317ABE"/>
                </a:solidFill>
                <a:latin typeface="Bebas Neue Bold" panose="020B0606020202050201"/>
                <a:ea typeface="Trebuchet MS" panose="020B0603020202020204" pitchFamily="34" charset="0"/>
              </a:rPr>
              <a:t>u</a:t>
            </a:r>
            <a:r>
              <a:rPr lang="ca-ES" sz="3200" b="1" dirty="0">
                <a:solidFill>
                  <a:srgbClr val="317ABE"/>
                </a:solidFill>
                <a:latin typeface="Bebas Neue Bold" panose="020B0606020202050201"/>
                <a:ea typeface="Trebuchet MS" panose="020B0603020202020204" pitchFamily="34" charset="0"/>
              </a:rPr>
              <a:t>è</a:t>
            </a:r>
            <a:r>
              <a:rPr lang="ca-ES" sz="3200" b="1" spc="-10" dirty="0">
                <a:solidFill>
                  <a:srgbClr val="317ABE"/>
                </a:solidFill>
                <a:latin typeface="Bebas Neue Bold" panose="020B0606020202050201"/>
                <a:ea typeface="Trebuchet MS" panose="020B0603020202020204" pitchFamily="34" charset="0"/>
              </a:rPr>
              <a:t> </a:t>
            </a:r>
            <a:r>
              <a:rPr lang="ca-ES" sz="3200" b="1" dirty="0">
                <a:solidFill>
                  <a:srgbClr val="317ABE"/>
                </a:solidFill>
                <a:latin typeface="Bebas Neue Bold" panose="020B0606020202050201"/>
                <a:ea typeface="Trebuchet MS" panose="020B0603020202020204" pitchFamily="34" charset="0"/>
              </a:rPr>
              <a:t>serveix?</a:t>
            </a:r>
            <a:endParaRPr lang="es-ES" sz="3200" b="1" dirty="0">
              <a:solidFill>
                <a:srgbClr val="317ABE"/>
              </a:solidFill>
              <a:latin typeface="Bebas Neue Bold" panose="020B0606020202050201"/>
              <a:ea typeface="Trebuchet MS" panose="020B0603020202020204" pitchFamily="34" charset="0"/>
            </a:endParaRPr>
          </a:p>
        </p:txBody>
      </p:sp>
      <p:sp>
        <p:nvSpPr>
          <p:cNvPr id="7" name="CuadroTexto 6"/>
          <p:cNvSpPr txBox="1"/>
          <p:nvPr/>
        </p:nvSpPr>
        <p:spPr>
          <a:xfrm>
            <a:off x="6096000" y="2717195"/>
            <a:ext cx="5688168" cy="3737433"/>
          </a:xfrm>
          <a:prstGeom prst="rect">
            <a:avLst/>
          </a:prstGeom>
          <a:noFill/>
        </p:spPr>
        <p:txBody>
          <a:bodyPr wrap="square" rtlCol="0">
            <a:spAutoFit/>
          </a:bodyPr>
          <a:lstStyle/>
          <a:p>
            <a:pPr lvl="0">
              <a:lnSpc>
                <a:spcPct val="150000"/>
              </a:lnSpc>
            </a:pPr>
            <a:r>
              <a:rPr lang="ca-ES" sz="2000" dirty="0" smtClean="0">
                <a:solidFill>
                  <a:prstClr val="black"/>
                </a:solidFill>
                <a:latin typeface="Articulate Narrow" panose="02000506040000020004" pitchFamily="2" charset="0"/>
              </a:rPr>
              <a:t>Aquests </a:t>
            </a:r>
            <a:r>
              <a:rPr lang="ca-ES" sz="2000" dirty="0">
                <a:solidFill>
                  <a:prstClr val="black"/>
                </a:solidFill>
                <a:latin typeface="Articulate Narrow" panose="02000506040000020004" pitchFamily="2" charset="0"/>
              </a:rPr>
              <a:t>paquets poden incloure una o més pàgines amb textos, imatges o qualsevol altre element més o menys interactiu que funcioni en un navegador web.</a:t>
            </a:r>
          </a:p>
          <a:p>
            <a:pPr lvl="0">
              <a:lnSpc>
                <a:spcPct val="150000"/>
              </a:lnSpc>
            </a:pPr>
            <a:r>
              <a:rPr lang="ca-ES" sz="2000" dirty="0">
                <a:solidFill>
                  <a:prstClr val="black"/>
                </a:solidFill>
                <a:latin typeface="Articulate Narrow" panose="02000506040000020004" pitchFamily="2" charset="0"/>
              </a:rPr>
              <a:t>El mòdul </a:t>
            </a:r>
            <a:r>
              <a:rPr lang="ca-ES" sz="2000" dirty="0">
                <a:solidFill>
                  <a:srgbClr val="317ABE"/>
                </a:solidFill>
                <a:latin typeface="Articulate Narrow" panose="02000506040000020004" pitchFamily="2" charset="0"/>
              </a:rPr>
              <a:t>Paquet SCORM </a:t>
            </a:r>
            <a:r>
              <a:rPr lang="ca-ES" sz="2000" dirty="0">
                <a:solidFill>
                  <a:prstClr val="black"/>
                </a:solidFill>
                <a:latin typeface="Articulate Narrow" panose="02000506040000020004" pitchFamily="2" charset="0"/>
              </a:rPr>
              <a:t>permet carregar qualsevol paquet SCORM estàndard i convertir-ho en part d’un curs. El </a:t>
            </a:r>
            <a:r>
              <a:rPr lang="ca-ES" sz="2000" dirty="0" err="1">
                <a:solidFill>
                  <a:prstClr val="black"/>
                </a:solidFill>
                <a:latin typeface="Articulate Narrow" panose="02000506040000020004" pitchFamily="2" charset="0"/>
              </a:rPr>
              <a:t>Moodle</a:t>
            </a:r>
            <a:r>
              <a:rPr lang="ca-ES" sz="2000" dirty="0">
                <a:solidFill>
                  <a:prstClr val="black"/>
                </a:solidFill>
                <a:latin typeface="Articulate Narrow" panose="02000506040000020004" pitchFamily="2" charset="0"/>
              </a:rPr>
              <a:t> no genera el contingut, tan sols el reprodueix i desa les dades generades per la interacció amb els estudiants</a:t>
            </a:r>
            <a:r>
              <a:rPr lang="ca-ES" sz="2000" dirty="0" smtClean="0">
                <a:solidFill>
                  <a:prstClr val="black"/>
                </a:solidFill>
                <a:latin typeface="Articulate Narrow" panose="02000506040000020004" pitchFamily="2" charset="0"/>
              </a:rPr>
              <a:t>.</a:t>
            </a:r>
            <a:endParaRPr lang="es-ES" sz="1600" dirty="0"/>
          </a:p>
        </p:txBody>
      </p:sp>
      <p:sp>
        <p:nvSpPr>
          <p:cNvPr id="2" name="Rectangle 1"/>
          <p:cNvSpPr/>
          <p:nvPr/>
        </p:nvSpPr>
        <p:spPr>
          <a:xfrm>
            <a:off x="990600" y="2822955"/>
            <a:ext cx="3268579" cy="1631216"/>
          </a:xfrm>
          <a:prstGeom prst="rect">
            <a:avLst/>
          </a:prstGeom>
        </p:spPr>
        <p:txBody>
          <a:bodyPr wrap="square">
            <a:spAutoFit/>
          </a:bodyPr>
          <a:lstStyle/>
          <a:p>
            <a:r>
              <a:rPr lang="ca-ES" sz="2000" dirty="0">
                <a:solidFill>
                  <a:prstClr val="black"/>
                </a:solidFill>
                <a:latin typeface="Articulate Narrow" panose="02000506040000020004" pitchFamily="2" charset="0"/>
              </a:rPr>
              <a:t>Un paquet </a:t>
            </a:r>
            <a:r>
              <a:rPr lang="ca-ES" sz="2000" dirty="0">
                <a:solidFill>
                  <a:srgbClr val="317ABE"/>
                </a:solidFill>
                <a:latin typeface="Articulate Narrow" panose="02000506040000020004" pitchFamily="2" charset="0"/>
              </a:rPr>
              <a:t>SCORM</a:t>
            </a:r>
            <a:r>
              <a:rPr lang="ca-ES" sz="2000" dirty="0">
                <a:solidFill>
                  <a:prstClr val="black"/>
                </a:solidFill>
                <a:latin typeface="Articulate Narrow" panose="02000506040000020004" pitchFamily="2" charset="0"/>
              </a:rPr>
              <a:t> (</a:t>
            </a:r>
            <a:r>
              <a:rPr lang="ca-ES" sz="2000" dirty="0" err="1">
                <a:latin typeface="Articulate Narrow" panose="02000506040000020004" pitchFamily="2" charset="0"/>
              </a:rPr>
              <a:t>sharable</a:t>
            </a:r>
            <a:r>
              <a:rPr lang="ca-ES" sz="2000" dirty="0">
                <a:latin typeface="Articulate Narrow" panose="02000506040000020004" pitchFamily="2" charset="0"/>
              </a:rPr>
              <a:t> content </a:t>
            </a:r>
            <a:r>
              <a:rPr lang="ca-ES" sz="2000" dirty="0" err="1">
                <a:latin typeface="Articulate Narrow" panose="02000506040000020004" pitchFamily="2" charset="0"/>
              </a:rPr>
              <a:t>object</a:t>
            </a:r>
            <a:r>
              <a:rPr lang="ca-ES" sz="2000" dirty="0">
                <a:latin typeface="Articulate Narrow" panose="02000506040000020004" pitchFamily="2" charset="0"/>
              </a:rPr>
              <a:t> </a:t>
            </a:r>
            <a:r>
              <a:rPr lang="ca-ES" sz="2000" dirty="0" err="1">
                <a:latin typeface="Articulate Narrow" panose="02000506040000020004" pitchFamily="2" charset="0"/>
              </a:rPr>
              <a:t>reference</a:t>
            </a:r>
            <a:r>
              <a:rPr lang="ca-ES" sz="2000" dirty="0">
                <a:latin typeface="Articulate Narrow" panose="02000506040000020004" pitchFamily="2" charset="0"/>
              </a:rPr>
              <a:t> model</a:t>
            </a:r>
            <a:r>
              <a:rPr lang="ca-ES" sz="2000" dirty="0">
                <a:solidFill>
                  <a:prstClr val="black"/>
                </a:solidFill>
                <a:latin typeface="Articulate Narrow" panose="02000506040000020004" pitchFamily="2" charset="0"/>
              </a:rPr>
              <a:t>) és un contingut empaquetat que segueix l’estàndard SCORM d’objectes d’aprenentatge. </a:t>
            </a:r>
            <a:endParaRPr lang="es-ES" sz="2000" dirty="0">
              <a:solidFill>
                <a:prstClr val="black"/>
              </a:solidFill>
              <a:latin typeface="Articulate Narrow" panose="02000506040000020004" pitchFamily="2" charset="0"/>
            </a:endParaRPr>
          </a:p>
        </p:txBody>
      </p:sp>
    </p:spTree>
    <p:extLst>
      <p:ext uri="{BB962C8B-B14F-4D97-AF65-F5344CB8AC3E}">
        <p14:creationId xmlns:p14="http://schemas.microsoft.com/office/powerpoint/2010/main" val="2046120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07433" y="1573908"/>
            <a:ext cx="3211135" cy="646331"/>
          </a:xfrm>
          <a:prstGeom prst="rect">
            <a:avLst/>
          </a:prstGeom>
        </p:spPr>
        <p:txBody>
          <a:bodyPr wrap="none">
            <a:spAutoFit/>
          </a:bodyPr>
          <a:lstStyle/>
          <a:p>
            <a:pPr lvl="0"/>
            <a:r>
              <a:rPr lang="ca-ES" sz="3600" b="1" dirty="0">
                <a:solidFill>
                  <a:srgbClr val="317ABE"/>
                </a:solidFill>
                <a:latin typeface="Bebas Neue Bold" panose="020B0606020202050201"/>
              </a:rPr>
              <a:t>Com es crea?</a:t>
            </a:r>
            <a:endParaRPr lang="es-ES" sz="3600" dirty="0">
              <a:solidFill>
                <a:srgbClr val="317ABE"/>
              </a:solidFill>
              <a:latin typeface="Bebas Neue Bold" panose="020B0606020202050201"/>
            </a:endParaRPr>
          </a:p>
        </p:txBody>
      </p:sp>
      <p:graphicFrame>
        <p:nvGraphicFramePr>
          <p:cNvPr id="5" name="Diagrama 4"/>
          <p:cNvGraphicFramePr/>
          <p:nvPr>
            <p:extLst>
              <p:ext uri="{D42A27DB-BD31-4B8C-83A1-F6EECF244321}">
                <p14:modId xmlns:p14="http://schemas.microsoft.com/office/powerpoint/2010/main" val="164245612"/>
              </p:ext>
            </p:extLst>
          </p:nvPr>
        </p:nvGraphicFramePr>
        <p:xfrm>
          <a:off x="2032000" y="1273118"/>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311786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309263" y="3065499"/>
            <a:ext cx="4198513" cy="1089529"/>
          </a:xfrm>
          <a:prstGeom prst="rect">
            <a:avLst/>
          </a:prstGeom>
        </p:spPr>
        <p:txBody>
          <a:bodyPr wrap="square">
            <a:spAutoFit/>
          </a:bodyPr>
          <a:lstStyle/>
          <a:p>
            <a:pPr marL="514350" lvl="0" indent="-514350" defTabSz="1066800">
              <a:lnSpc>
                <a:spcPct val="90000"/>
              </a:lnSpc>
              <a:spcBef>
                <a:spcPct val="0"/>
              </a:spcBef>
              <a:spcAft>
                <a:spcPct val="35000"/>
              </a:spcAft>
              <a:buClr>
                <a:srgbClr val="317ABE"/>
              </a:buClr>
              <a:buFont typeface="+mj-lt"/>
              <a:buAutoNum type="arabicPeriod" startAt="4"/>
            </a:pPr>
            <a:r>
              <a:rPr lang="ca-ES" sz="2400" b="1" dirty="0" smtClean="0">
                <a:ln w="0"/>
                <a:latin typeface="Articulate Narrow" panose="02000506040000020004" pitchFamily="2" charset="0"/>
              </a:rPr>
              <a:t>Es </a:t>
            </a:r>
            <a:r>
              <a:rPr lang="ca-ES" sz="2400" b="1" dirty="0">
                <a:ln w="0"/>
                <a:latin typeface="Articulate Narrow" panose="02000506040000020004" pitchFamily="2" charset="0"/>
              </a:rPr>
              <a:t>configuren els paràmetres que hi ha en els apartats següents</a:t>
            </a:r>
            <a:r>
              <a:rPr lang="ca-ES" sz="2400" dirty="0" smtClean="0">
                <a:ln w="0"/>
                <a:latin typeface="Articulate Narrow" panose="02000506040000020004" pitchFamily="2" charset="0"/>
              </a:rPr>
              <a:t>:</a:t>
            </a:r>
            <a:endParaRPr lang="es-ES" sz="2800" dirty="0"/>
          </a:p>
        </p:txBody>
      </p:sp>
      <p:sp>
        <p:nvSpPr>
          <p:cNvPr id="27" name="Rectangle arrodonit 26"/>
          <p:cNvSpPr/>
          <p:nvPr/>
        </p:nvSpPr>
        <p:spPr>
          <a:xfrm>
            <a:off x="4570770" y="1963102"/>
            <a:ext cx="3448443" cy="593813"/>
          </a:xfrm>
          <a:prstGeom prst="round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400" dirty="0">
                <a:solidFill>
                  <a:schemeClr val="tx1"/>
                </a:solidFill>
                <a:latin typeface="Articulate Narrow" panose="02000506040000020004" pitchFamily="2" charset="0"/>
              </a:rPr>
              <a:t>Paquet</a:t>
            </a:r>
            <a:endParaRPr lang="es-ES" sz="2400" dirty="0">
              <a:solidFill>
                <a:schemeClr val="tx1"/>
              </a:solidFill>
              <a:latin typeface="Articulate Narrow" panose="02000506040000020004" pitchFamily="2" charset="0"/>
            </a:endParaRPr>
          </a:p>
        </p:txBody>
      </p:sp>
      <p:sp>
        <p:nvSpPr>
          <p:cNvPr id="28" name="Rectangle arrodonit 27"/>
          <p:cNvSpPr/>
          <p:nvPr/>
        </p:nvSpPr>
        <p:spPr>
          <a:xfrm>
            <a:off x="5663490" y="3448864"/>
            <a:ext cx="3676180" cy="593813"/>
          </a:xfrm>
          <a:prstGeom prst="round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400" dirty="0">
                <a:solidFill>
                  <a:schemeClr val="tx1"/>
                </a:solidFill>
                <a:latin typeface="Articulate Narrow" panose="02000506040000020004" pitchFamily="2" charset="0"/>
              </a:rPr>
              <a:t>Disponibilitat</a:t>
            </a:r>
            <a:endParaRPr lang="es-ES" sz="2400" dirty="0">
              <a:solidFill>
                <a:schemeClr val="tx1"/>
              </a:solidFill>
              <a:latin typeface="Articulate Narrow" panose="02000506040000020004" pitchFamily="2" charset="0"/>
            </a:endParaRPr>
          </a:p>
        </p:txBody>
      </p:sp>
      <p:sp>
        <p:nvSpPr>
          <p:cNvPr id="29" name="Rectangle arrodonit 28"/>
          <p:cNvSpPr/>
          <p:nvPr/>
        </p:nvSpPr>
        <p:spPr>
          <a:xfrm>
            <a:off x="6157981" y="4209199"/>
            <a:ext cx="3722465" cy="593813"/>
          </a:xfrm>
          <a:prstGeom prst="round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400" dirty="0">
                <a:solidFill>
                  <a:schemeClr val="tx1"/>
                </a:solidFill>
                <a:latin typeface="Articulate Narrow" panose="02000506040000020004" pitchFamily="2" charset="0"/>
              </a:rPr>
              <a:t>Qualificació</a:t>
            </a:r>
            <a:endParaRPr lang="es-ES" sz="2400" dirty="0">
              <a:solidFill>
                <a:schemeClr val="tx1"/>
              </a:solidFill>
              <a:latin typeface="Articulate Narrow" panose="02000506040000020004" pitchFamily="2" charset="0"/>
            </a:endParaRPr>
          </a:p>
        </p:txBody>
      </p:sp>
      <p:sp>
        <p:nvSpPr>
          <p:cNvPr id="8" name="Rectangle arrodonit 27"/>
          <p:cNvSpPr/>
          <p:nvPr/>
        </p:nvSpPr>
        <p:spPr>
          <a:xfrm>
            <a:off x="5048429" y="2716872"/>
            <a:ext cx="3525252" cy="593813"/>
          </a:xfrm>
          <a:prstGeom prst="round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400" dirty="0">
                <a:solidFill>
                  <a:schemeClr val="tx1"/>
                </a:solidFill>
                <a:latin typeface="Articulate Narrow" panose="02000506040000020004" pitchFamily="2" charset="0"/>
              </a:rPr>
              <a:t>Aparença</a:t>
            </a:r>
            <a:endParaRPr lang="es-ES" sz="2400" dirty="0">
              <a:solidFill>
                <a:schemeClr val="tx1"/>
              </a:solidFill>
              <a:latin typeface="Articulate Narrow" panose="02000506040000020004" pitchFamily="2" charset="0"/>
            </a:endParaRPr>
          </a:p>
        </p:txBody>
      </p:sp>
      <p:sp>
        <p:nvSpPr>
          <p:cNvPr id="9" name="Rectangle arrodonit 26"/>
          <p:cNvSpPr/>
          <p:nvPr/>
        </p:nvSpPr>
        <p:spPr>
          <a:xfrm>
            <a:off x="3939269" y="1209332"/>
            <a:ext cx="3448443" cy="593813"/>
          </a:xfrm>
          <a:prstGeom prst="round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400" dirty="0">
                <a:solidFill>
                  <a:schemeClr val="tx1"/>
                </a:solidFill>
                <a:latin typeface="Articulate Narrow" panose="02000506040000020004" pitchFamily="2" charset="0"/>
              </a:rPr>
              <a:t>Paràmetres generals</a:t>
            </a:r>
            <a:endParaRPr lang="es-ES" sz="2400" dirty="0">
              <a:solidFill>
                <a:schemeClr val="tx1"/>
              </a:solidFill>
              <a:latin typeface="Articulate Narrow" panose="02000506040000020004" pitchFamily="2" charset="0"/>
            </a:endParaRPr>
          </a:p>
        </p:txBody>
      </p:sp>
      <p:sp>
        <p:nvSpPr>
          <p:cNvPr id="10" name="Rectangle arrodonit 26"/>
          <p:cNvSpPr/>
          <p:nvPr/>
        </p:nvSpPr>
        <p:spPr>
          <a:xfrm>
            <a:off x="7387712" y="5774539"/>
            <a:ext cx="4018225" cy="593813"/>
          </a:xfrm>
          <a:prstGeom prst="round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400" dirty="0">
                <a:solidFill>
                  <a:schemeClr val="tx1"/>
                </a:solidFill>
                <a:latin typeface="Articulate Narrow" panose="02000506040000020004" pitchFamily="2" charset="0"/>
              </a:rPr>
              <a:t>Configuració de compatibilitat</a:t>
            </a:r>
            <a:endParaRPr lang="es-ES" sz="2400" dirty="0">
              <a:solidFill>
                <a:schemeClr val="tx1"/>
              </a:solidFill>
              <a:latin typeface="Articulate Narrow" panose="02000506040000020004" pitchFamily="2" charset="0"/>
            </a:endParaRPr>
          </a:p>
        </p:txBody>
      </p:sp>
      <p:sp>
        <p:nvSpPr>
          <p:cNvPr id="11" name="Rectangle arrodonit 26"/>
          <p:cNvSpPr/>
          <p:nvPr/>
        </p:nvSpPr>
        <p:spPr>
          <a:xfrm>
            <a:off x="6849460" y="4991869"/>
            <a:ext cx="3448443" cy="593813"/>
          </a:xfrm>
          <a:prstGeom prst="round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400" dirty="0">
                <a:solidFill>
                  <a:schemeClr val="tx1"/>
                </a:solidFill>
                <a:latin typeface="Articulate Narrow" panose="02000506040000020004" pitchFamily="2" charset="0"/>
              </a:rPr>
              <a:t>Gestió d’intents</a:t>
            </a:r>
          </a:p>
        </p:txBody>
      </p:sp>
    </p:spTree>
    <p:extLst>
      <p:ext uri="{BB962C8B-B14F-4D97-AF65-F5344CB8AC3E}">
        <p14:creationId xmlns:p14="http://schemas.microsoft.com/office/powerpoint/2010/main" val="17603585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764634" y="1665435"/>
            <a:ext cx="3434387" cy="584775"/>
          </a:xfrm>
          <a:prstGeom prst="rect">
            <a:avLst/>
          </a:prstGeom>
        </p:spPr>
        <p:txBody>
          <a:bodyPr wrap="square">
            <a:spAutoFit/>
          </a:bodyPr>
          <a:lstStyle/>
          <a:p>
            <a:r>
              <a:rPr lang="ca-ES" sz="3200" dirty="0">
                <a:solidFill>
                  <a:srgbClr val="317ABE"/>
                </a:solidFill>
                <a:latin typeface="Bebas Neue Bold" panose="020B0606020202050201" pitchFamily="34" charset="0"/>
                <a:ea typeface="Verdana" panose="020B0604030504040204" pitchFamily="34" charset="0"/>
                <a:cs typeface="Verdana" panose="020B0604030504040204" pitchFamily="34" charset="0"/>
              </a:rPr>
              <a:t>Paràmetres </a:t>
            </a:r>
            <a:r>
              <a:rPr lang="ca-ES" sz="3200" dirty="0" smtClean="0">
                <a:solidFill>
                  <a:srgbClr val="317ABE"/>
                </a:solidFill>
                <a:latin typeface="Bebas Neue Bold" panose="020B0606020202050201" pitchFamily="34" charset="0"/>
                <a:ea typeface="Verdana" panose="020B0604030504040204" pitchFamily="34" charset="0"/>
                <a:cs typeface="Verdana" panose="020B0604030504040204" pitchFamily="34" charset="0"/>
              </a:rPr>
              <a:t>generals</a:t>
            </a:r>
            <a:endParaRPr lang="es-ES" sz="3200" dirty="0">
              <a:solidFill>
                <a:srgbClr val="317ABE"/>
              </a:solidFill>
              <a:latin typeface="Bebas Neue Bold" panose="020B0606020202050201" pitchFamily="34" charset="0"/>
              <a:ea typeface="Verdana" panose="020B0604030504040204" pitchFamily="34" charset="0"/>
              <a:cs typeface="Verdana" panose="020B0604030504040204" pitchFamily="34" charset="0"/>
            </a:endParaRPr>
          </a:p>
        </p:txBody>
      </p:sp>
      <p:sp>
        <p:nvSpPr>
          <p:cNvPr id="16" name="Rectangle 9"/>
          <p:cNvSpPr/>
          <p:nvPr/>
        </p:nvSpPr>
        <p:spPr>
          <a:xfrm>
            <a:off x="1711384" y="2832391"/>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 name="CuadroTexto 1"/>
          <p:cNvSpPr txBox="1"/>
          <p:nvPr/>
        </p:nvSpPr>
        <p:spPr>
          <a:xfrm>
            <a:off x="1696101" y="3125978"/>
            <a:ext cx="3715286" cy="461665"/>
          </a:xfrm>
          <a:prstGeom prst="rect">
            <a:avLst/>
          </a:prstGeom>
          <a:noFill/>
        </p:spPr>
        <p:txBody>
          <a:bodyPr wrap="square" rtlCol="0">
            <a:spAutoFit/>
          </a:bodyPr>
          <a:lstStyle/>
          <a:p>
            <a:pPr lvl="0">
              <a:buClr>
                <a:srgbClr val="C00000"/>
              </a:buClr>
              <a:buSzPct val="85000"/>
            </a:pPr>
            <a:r>
              <a:rPr lang="ca-ES" sz="2400" dirty="0">
                <a:latin typeface="Articulate Narrow" panose="02000506040000020004" pitchFamily="2" charset="0"/>
              </a:rPr>
              <a:t>S’escriu el nom de l’activitat.</a:t>
            </a:r>
            <a:endParaRPr lang="es-ES" sz="2400" dirty="0">
              <a:latin typeface="Articulate Narrow" panose="02000506040000020004" pitchFamily="2" charset="0"/>
            </a:endParaRPr>
          </a:p>
        </p:txBody>
      </p:sp>
      <p:sp>
        <p:nvSpPr>
          <p:cNvPr id="5" name="Rectangle 9"/>
          <p:cNvSpPr/>
          <p:nvPr/>
        </p:nvSpPr>
        <p:spPr>
          <a:xfrm>
            <a:off x="1696101" y="4129960"/>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 name="CuadroTexto 2"/>
          <p:cNvSpPr txBox="1"/>
          <p:nvPr/>
        </p:nvSpPr>
        <p:spPr>
          <a:xfrm>
            <a:off x="1696101" y="4393301"/>
            <a:ext cx="9806088" cy="461665"/>
          </a:xfrm>
          <a:prstGeom prst="rect">
            <a:avLst/>
          </a:prstGeom>
          <a:noFill/>
        </p:spPr>
        <p:txBody>
          <a:bodyPr wrap="square" rtlCol="0">
            <a:spAutoFit/>
          </a:bodyPr>
          <a:lstStyle/>
          <a:p>
            <a:r>
              <a:rPr lang="ca-ES" sz="2400" dirty="0">
                <a:latin typeface="Articulate Narrow" panose="02000506040000020004" pitchFamily="2" charset="0"/>
              </a:rPr>
              <a:t>Al camp </a:t>
            </a:r>
            <a:r>
              <a:rPr lang="ca-ES" sz="2400" dirty="0">
                <a:solidFill>
                  <a:srgbClr val="317ABE"/>
                </a:solidFill>
                <a:latin typeface="Articulate Narrow" panose="02000506040000020004" pitchFamily="2" charset="0"/>
              </a:rPr>
              <a:t>Descripció</a:t>
            </a:r>
            <a:r>
              <a:rPr lang="ca-ES" sz="2400" i="1" dirty="0">
                <a:latin typeface="Articulate Narrow" panose="02000506040000020004" pitchFamily="2" charset="0"/>
              </a:rPr>
              <a:t> </a:t>
            </a:r>
            <a:r>
              <a:rPr lang="ca-ES" sz="2400" dirty="0">
                <a:latin typeface="Articulate Narrow" panose="02000506040000020004" pitchFamily="2" charset="0"/>
              </a:rPr>
              <a:t>s’hi pot indicar de manera general en què consisteix l’activitat</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spTree>
    <p:extLst>
      <p:ext uri="{BB962C8B-B14F-4D97-AF65-F5344CB8AC3E}">
        <p14:creationId xmlns:p14="http://schemas.microsoft.com/office/powerpoint/2010/main" val="18703138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060314" y="1669437"/>
            <a:ext cx="2120900" cy="584775"/>
          </a:xfrm>
          <a:prstGeom prst="rect">
            <a:avLst/>
          </a:prstGeom>
          <a:noFill/>
        </p:spPr>
        <p:txBody>
          <a:bodyPr wrap="square" rtlCol="0">
            <a:spAutoFit/>
          </a:bodyPr>
          <a:lstStyle/>
          <a:p>
            <a:r>
              <a:rPr lang="ca-ES" sz="3200" dirty="0">
                <a:solidFill>
                  <a:srgbClr val="317ABE"/>
                </a:solidFill>
                <a:latin typeface="Bebas Neue Bold"/>
              </a:rPr>
              <a:t>Paquet</a:t>
            </a:r>
            <a:endParaRPr lang="es-ES" sz="3200" dirty="0">
              <a:solidFill>
                <a:srgbClr val="317ABE"/>
              </a:solidFill>
              <a:latin typeface="Bebas Neue Bold"/>
            </a:endParaRPr>
          </a:p>
        </p:txBody>
      </p:sp>
      <p:sp>
        <p:nvSpPr>
          <p:cNvPr id="6" name="CuadroTexto 5"/>
          <p:cNvSpPr txBox="1"/>
          <p:nvPr/>
        </p:nvSpPr>
        <p:spPr>
          <a:xfrm>
            <a:off x="6816485" y="2961776"/>
            <a:ext cx="4185634" cy="1938992"/>
          </a:xfrm>
          <a:prstGeom prst="rect">
            <a:avLst/>
          </a:prstGeom>
          <a:noFill/>
        </p:spPr>
        <p:txBody>
          <a:bodyPr wrap="square" rtlCol="0">
            <a:spAutoFit/>
          </a:bodyPr>
          <a:lstStyle/>
          <a:p>
            <a:pPr lvl="0">
              <a:buClr>
                <a:srgbClr val="C00000"/>
              </a:buClr>
            </a:pPr>
            <a:r>
              <a:rPr lang="ca-ES" sz="2400" dirty="0" smtClean="0">
                <a:latin typeface="Articulate Narrow" panose="02000506040000020004" pitchFamily="2" charset="0"/>
              </a:rPr>
              <a:t>A </a:t>
            </a:r>
            <a:r>
              <a:rPr lang="ca-ES" sz="2400" dirty="0">
                <a:solidFill>
                  <a:srgbClr val="317ABE"/>
                </a:solidFill>
                <a:latin typeface="Articulate Narrow" panose="02000506040000020004" pitchFamily="2" charset="0"/>
              </a:rPr>
              <a:t>Freqüència d’actualització automàtica</a:t>
            </a:r>
            <a:r>
              <a:rPr lang="ca-ES" sz="2400" dirty="0">
                <a:latin typeface="Articulate Narrow" panose="02000506040000020004" pitchFamily="2" charset="0"/>
              </a:rPr>
              <a:t>, si no es vol que el </a:t>
            </a:r>
            <a:r>
              <a:rPr lang="ca-ES" sz="2400" dirty="0" err="1">
                <a:latin typeface="Articulate Narrow" panose="02000506040000020004" pitchFamily="2" charset="0"/>
              </a:rPr>
              <a:t>Moodle</a:t>
            </a:r>
            <a:r>
              <a:rPr lang="ca-ES" sz="2400" dirty="0">
                <a:latin typeface="Articulate Narrow" panose="02000506040000020004" pitchFamily="2" charset="0"/>
              </a:rPr>
              <a:t> actualitzi el paquet extern de manera automàtica cal deixar-hi el valor </a:t>
            </a:r>
            <a:r>
              <a:rPr lang="ca-ES" sz="2400" dirty="0">
                <a:solidFill>
                  <a:srgbClr val="317ABE"/>
                </a:solidFill>
                <a:latin typeface="Articulate Narrow" panose="02000506040000020004" pitchFamily="2" charset="0"/>
              </a:rPr>
              <a:t>Mai</a:t>
            </a:r>
            <a:r>
              <a:rPr lang="ca-ES" sz="2400" dirty="0" smtClean="0">
                <a:solidFill>
                  <a:srgbClr val="317ABE"/>
                </a:solidFill>
                <a:latin typeface="Articulate Narrow" panose="02000506040000020004" pitchFamily="2" charset="0"/>
              </a:rPr>
              <a:t>.</a:t>
            </a:r>
            <a:endParaRPr lang="es-ES" sz="2400" dirty="0">
              <a:solidFill>
                <a:srgbClr val="317ABE"/>
              </a:solidFill>
              <a:latin typeface="Articulate Narrow" panose="02000506040000020004" pitchFamily="2" charset="0"/>
            </a:endParaRPr>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3391" y="3614253"/>
            <a:ext cx="384081" cy="317019"/>
          </a:xfrm>
          <a:prstGeom prst="rect">
            <a:avLst/>
          </a:prstGeom>
          <a:ln w="3175">
            <a:solidFill>
              <a:srgbClr val="F7C053"/>
            </a:solidFill>
          </a:ln>
        </p:spPr>
      </p:pic>
      <p:sp>
        <p:nvSpPr>
          <p:cNvPr id="7" name="Rectangle 9"/>
          <p:cNvSpPr/>
          <p:nvPr/>
        </p:nvSpPr>
        <p:spPr>
          <a:xfrm>
            <a:off x="1060314" y="3033988"/>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 name="CuadroTexto 3"/>
          <p:cNvSpPr txBox="1"/>
          <p:nvPr/>
        </p:nvSpPr>
        <p:spPr>
          <a:xfrm>
            <a:off x="1430299" y="2933694"/>
            <a:ext cx="4301186" cy="2954655"/>
          </a:xfrm>
          <a:prstGeom prst="rect">
            <a:avLst/>
          </a:prstGeom>
          <a:noFill/>
        </p:spPr>
        <p:txBody>
          <a:bodyPr wrap="square" rtlCol="0">
            <a:spAutoFit/>
          </a:bodyPr>
          <a:lstStyle/>
          <a:p>
            <a:r>
              <a:rPr lang="ca-ES" sz="2400" dirty="0">
                <a:latin typeface="Articulate Narrow" panose="02000506040000020004" pitchFamily="2" charset="0"/>
              </a:rPr>
              <a:t>Es pot afegir un paquet SCORM prement al botó Afegeix</a:t>
            </a:r>
            <a:r>
              <a:rPr lang="ca-ES" sz="2400" dirty="0" smtClean="0">
                <a:latin typeface="Articulate Narrow" panose="02000506040000020004" pitchFamily="2" charset="0"/>
              </a:rPr>
              <a:t>...       </a:t>
            </a:r>
            <a:r>
              <a:rPr lang="ca-ES" sz="2400" dirty="0">
                <a:latin typeface="Articulate Narrow" panose="02000506040000020004" pitchFamily="2" charset="0"/>
              </a:rPr>
              <a:t>o arrossegant el fitxer al requadre corresponent. El paquet és un fitxer amb extensió </a:t>
            </a:r>
            <a:r>
              <a:rPr lang="ca-ES" sz="2400" dirty="0">
                <a:solidFill>
                  <a:srgbClr val="317ABE"/>
                </a:solidFill>
                <a:latin typeface="Articulate Narrow" panose="02000506040000020004" pitchFamily="2" charset="0"/>
              </a:rPr>
              <a:t>.</a:t>
            </a:r>
            <a:r>
              <a:rPr lang="ca-ES" sz="2400" dirty="0" err="1">
                <a:solidFill>
                  <a:srgbClr val="317ABE"/>
                </a:solidFill>
                <a:latin typeface="Articulate Narrow" panose="02000506040000020004" pitchFamily="2" charset="0"/>
              </a:rPr>
              <a:t>zip</a:t>
            </a:r>
            <a:r>
              <a:rPr lang="ca-ES" sz="2400" dirty="0">
                <a:solidFill>
                  <a:srgbClr val="317ABE"/>
                </a:solidFill>
                <a:latin typeface="Articulate Narrow" panose="02000506040000020004" pitchFamily="2" charset="0"/>
              </a:rPr>
              <a:t> </a:t>
            </a:r>
            <a:r>
              <a:rPr lang="ca-ES" sz="2400" dirty="0">
                <a:latin typeface="Articulate Narrow" panose="02000506040000020004" pitchFamily="2" charset="0"/>
              </a:rPr>
              <a:t>que conté fitxers vàlids de definició de curs SCORM o AICC.</a:t>
            </a:r>
          </a:p>
          <a:p>
            <a:endParaRPr lang="es-ES" dirty="0"/>
          </a:p>
        </p:txBody>
      </p:sp>
      <p:sp>
        <p:nvSpPr>
          <p:cNvPr id="9" name="Rectangle 9"/>
          <p:cNvSpPr/>
          <p:nvPr/>
        </p:nvSpPr>
        <p:spPr>
          <a:xfrm>
            <a:off x="6476792" y="3033988"/>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942994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27637" y="1592843"/>
            <a:ext cx="1938351" cy="584775"/>
          </a:xfrm>
          <a:prstGeom prst="rect">
            <a:avLst/>
          </a:prstGeom>
        </p:spPr>
        <p:txBody>
          <a:bodyPr wrap="none">
            <a:spAutoFit/>
          </a:bodyPr>
          <a:lstStyle/>
          <a:p>
            <a:pPr lvl="0"/>
            <a:r>
              <a:rPr lang="ca-ES" sz="3200" dirty="0">
                <a:solidFill>
                  <a:srgbClr val="317ABE"/>
                </a:solidFill>
                <a:latin typeface="Bebas Neue Bold"/>
              </a:rPr>
              <a:t>Aparença</a:t>
            </a:r>
            <a:endParaRPr lang="es-ES" sz="3200" dirty="0">
              <a:solidFill>
                <a:srgbClr val="317ABE"/>
              </a:solidFill>
              <a:latin typeface="Bebas Neue Bold"/>
            </a:endParaRPr>
          </a:p>
        </p:txBody>
      </p:sp>
      <p:sp>
        <p:nvSpPr>
          <p:cNvPr id="3" name="CuadroTexto 2"/>
          <p:cNvSpPr txBox="1"/>
          <p:nvPr/>
        </p:nvSpPr>
        <p:spPr>
          <a:xfrm>
            <a:off x="901519" y="3027270"/>
            <a:ext cx="3477296" cy="3323987"/>
          </a:xfrm>
          <a:prstGeom prst="rect">
            <a:avLst/>
          </a:prstGeom>
          <a:noFill/>
        </p:spPr>
        <p:txBody>
          <a:bodyPr wrap="square" rtlCol="0">
            <a:spAutoFit/>
          </a:bodyPr>
          <a:lstStyle/>
          <a:p>
            <a:r>
              <a:rPr lang="ca-ES" sz="2400" dirty="0">
                <a:solidFill>
                  <a:srgbClr val="317ABE"/>
                </a:solidFill>
                <a:latin typeface="Articulate Narrow" panose="02000506040000020004" pitchFamily="2" charset="0"/>
              </a:rPr>
              <a:t>Visualitza</a:t>
            </a:r>
            <a:r>
              <a:rPr lang="ca-ES" sz="2400" dirty="0">
                <a:latin typeface="Articulate Narrow" panose="02000506040000020004" pitchFamily="2" charset="0"/>
              </a:rPr>
              <a:t> permet escollir si el paquet SCORM s’obre en una altra finestra o a l’actual. Si es tria obrir-lo en una altra finestra i es clica a l’opció </a:t>
            </a:r>
            <a:r>
              <a:rPr lang="ca-ES" sz="2400" dirty="0">
                <a:solidFill>
                  <a:srgbClr val="317ABE"/>
                </a:solidFill>
                <a:latin typeface="Articulate Narrow" panose="02000506040000020004" pitchFamily="2" charset="0"/>
              </a:rPr>
              <a:t>Mostra’n més</a:t>
            </a:r>
            <a:r>
              <a:rPr lang="ca-ES" sz="2400" i="1" dirty="0">
                <a:latin typeface="Articulate Narrow" panose="02000506040000020004" pitchFamily="2" charset="0"/>
              </a:rPr>
              <a:t>…</a:t>
            </a:r>
            <a:r>
              <a:rPr lang="ca-ES" sz="2400" dirty="0">
                <a:latin typeface="Articulate Narrow" panose="02000506040000020004" pitchFamily="2" charset="0"/>
              </a:rPr>
              <a:t>, es poden triar la mida i altres opcions de la finestra. </a:t>
            </a:r>
            <a:endParaRPr lang="es-ES" sz="2400" dirty="0">
              <a:latin typeface="Articulate Narrow" panose="02000506040000020004" pitchFamily="2" charset="0"/>
            </a:endParaRPr>
          </a:p>
          <a:p>
            <a:endParaRPr lang="es-ES" dirty="0"/>
          </a:p>
        </p:txBody>
      </p:sp>
      <p:sp>
        <p:nvSpPr>
          <p:cNvPr id="4" name="CuadroTexto 3"/>
          <p:cNvSpPr txBox="1"/>
          <p:nvPr/>
        </p:nvSpPr>
        <p:spPr>
          <a:xfrm>
            <a:off x="5162640" y="3047999"/>
            <a:ext cx="3284113" cy="1846659"/>
          </a:xfrm>
          <a:prstGeom prst="rect">
            <a:avLst/>
          </a:prstGeom>
          <a:noFill/>
        </p:spPr>
        <p:txBody>
          <a:bodyPr wrap="square" rtlCol="0">
            <a:spAutoFit/>
          </a:bodyPr>
          <a:lstStyle/>
          <a:p>
            <a:r>
              <a:rPr lang="ca-ES" sz="2400" dirty="0">
                <a:solidFill>
                  <a:srgbClr val="317ABE"/>
                </a:solidFill>
                <a:latin typeface="Articulate Narrow" panose="02000506040000020004" pitchFamily="2" charset="0"/>
              </a:rPr>
              <a:t>Mostrar el nom de l’activitat </a:t>
            </a:r>
            <a:r>
              <a:rPr lang="ca-ES" sz="2400" dirty="0">
                <a:latin typeface="Articulate Narrow" panose="02000506040000020004" pitchFamily="2" charset="0"/>
              </a:rPr>
              <a:t>permet que n’aparegui el nom sobre el reproductor de SCORM.</a:t>
            </a:r>
            <a:endParaRPr lang="es-ES" sz="2400" dirty="0">
              <a:latin typeface="Articulate Narrow" panose="02000506040000020004" pitchFamily="2" charset="0"/>
            </a:endParaRPr>
          </a:p>
          <a:p>
            <a:endParaRPr lang="es-ES" dirty="0"/>
          </a:p>
        </p:txBody>
      </p:sp>
      <p:sp>
        <p:nvSpPr>
          <p:cNvPr id="5" name="CuadroTexto 4"/>
          <p:cNvSpPr txBox="1"/>
          <p:nvPr/>
        </p:nvSpPr>
        <p:spPr>
          <a:xfrm>
            <a:off x="8783392" y="3047999"/>
            <a:ext cx="3000777" cy="2954655"/>
          </a:xfrm>
          <a:prstGeom prst="rect">
            <a:avLst/>
          </a:prstGeom>
          <a:noFill/>
        </p:spPr>
        <p:txBody>
          <a:bodyPr wrap="square" rtlCol="0">
            <a:spAutoFit/>
          </a:bodyPr>
          <a:lstStyle/>
          <a:p>
            <a:r>
              <a:rPr lang="ca-ES" sz="2400" dirty="0">
                <a:solidFill>
                  <a:srgbClr val="317ABE"/>
                </a:solidFill>
                <a:latin typeface="Articulate Narrow" panose="02000506040000020004" pitchFamily="2" charset="0"/>
              </a:rPr>
              <a:t>Mostrar estat dels intents </a:t>
            </a:r>
            <a:r>
              <a:rPr lang="ca-ES" sz="2400" dirty="0">
                <a:latin typeface="Articulate Narrow" panose="02000506040000020004" pitchFamily="2" charset="0"/>
              </a:rPr>
              <a:t>defineix com i on es mostra la puntuació obtinguda: a la pàgina inicial, a l’àrea personal o als dos llocs.</a:t>
            </a:r>
            <a:endParaRPr lang="es-ES" sz="2400" dirty="0">
              <a:latin typeface="Articulate Narrow" panose="02000506040000020004" pitchFamily="2" charset="0"/>
            </a:endParaRPr>
          </a:p>
          <a:p>
            <a:endParaRPr lang="es-ES" dirty="0"/>
          </a:p>
        </p:txBody>
      </p:sp>
      <p:sp>
        <p:nvSpPr>
          <p:cNvPr id="6" name="Rectangle 9"/>
          <p:cNvSpPr/>
          <p:nvPr/>
        </p:nvSpPr>
        <p:spPr>
          <a:xfrm>
            <a:off x="927637" y="2763929"/>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7" name="Rectangle 9"/>
          <p:cNvSpPr/>
          <p:nvPr/>
        </p:nvSpPr>
        <p:spPr>
          <a:xfrm>
            <a:off x="5162640" y="2784658"/>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8" name="Rectangle 9"/>
          <p:cNvSpPr/>
          <p:nvPr/>
        </p:nvSpPr>
        <p:spPr>
          <a:xfrm>
            <a:off x="8783392" y="2784658"/>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20660047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9"/>
          <p:cNvSpPr/>
          <p:nvPr/>
        </p:nvSpPr>
        <p:spPr>
          <a:xfrm>
            <a:off x="618544" y="1334374"/>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 name="CuadroTexto 3"/>
          <p:cNvSpPr txBox="1"/>
          <p:nvPr/>
        </p:nvSpPr>
        <p:spPr>
          <a:xfrm>
            <a:off x="945667" y="1318022"/>
            <a:ext cx="10439258" cy="5539978"/>
          </a:xfrm>
          <a:prstGeom prst="rect">
            <a:avLst/>
          </a:prstGeom>
          <a:noFill/>
        </p:spPr>
        <p:txBody>
          <a:bodyPr wrap="square" rtlCol="0">
            <a:spAutoFit/>
          </a:bodyPr>
          <a:lstStyle/>
          <a:p>
            <a:pPr lvl="0" algn="just">
              <a:buClr>
                <a:srgbClr val="C00000"/>
              </a:buClr>
            </a:pPr>
            <a:r>
              <a:rPr lang="ca-ES" sz="2400" dirty="0">
                <a:latin typeface="Articulate Narrow" panose="02000506040000020004" pitchFamily="2" charset="0"/>
              </a:rPr>
              <a:t>Clicant a </a:t>
            </a:r>
            <a:r>
              <a:rPr lang="ca-ES" sz="2400" dirty="0">
                <a:solidFill>
                  <a:srgbClr val="317ABE"/>
                </a:solidFill>
                <a:latin typeface="Articulate Narrow" panose="02000506040000020004" pitchFamily="2" charset="0"/>
              </a:rPr>
              <a:t>Mostra’n més… </a:t>
            </a:r>
            <a:r>
              <a:rPr lang="ca-ES" sz="2400" dirty="0">
                <a:latin typeface="Articulate Narrow" panose="02000506040000020004" pitchFamily="2" charset="0"/>
              </a:rPr>
              <a:t>també es poden seleccionar les opcions següents: </a:t>
            </a:r>
            <a:endParaRPr lang="es-ES" sz="2400" dirty="0">
              <a:latin typeface="Articulate Narrow" panose="02000506040000020004" pitchFamily="2" charset="0"/>
            </a:endParaRPr>
          </a:p>
          <a:p>
            <a:pPr marL="800100" lvl="1" indent="-342900" algn="just">
              <a:buClr>
                <a:srgbClr val="F7C053"/>
              </a:buClr>
              <a:buSzPct val="150000"/>
              <a:buFont typeface="Wingdings" panose="05000000000000000000" pitchFamily="2" charset="2"/>
              <a:buChar char="§"/>
            </a:pPr>
            <a:r>
              <a:rPr lang="ca-ES" sz="2400" dirty="0">
                <a:solidFill>
                  <a:srgbClr val="317ABE"/>
                </a:solidFill>
                <a:latin typeface="Articulate Narrow" panose="02000506040000020004" pitchFamily="2" charset="0"/>
              </a:rPr>
              <a:t>L’estudiant omet la pàgina d’estructura</a:t>
            </a:r>
            <a:r>
              <a:rPr lang="ca-ES" sz="2400" dirty="0">
                <a:latin typeface="Articulate Narrow" panose="02000506040000020004" pitchFamily="2" charset="0"/>
              </a:rPr>
              <a:t>. Fa que no es mostri aquest element a </a:t>
            </a:r>
            <a:r>
              <a:rPr lang="ca-ES" sz="2400" dirty="0" smtClean="0">
                <a:latin typeface="Articulate Narrow" panose="02000506040000020004" pitchFamily="2" charset="0"/>
              </a:rPr>
              <a:t>l’estudiant.</a:t>
            </a:r>
            <a:endParaRPr lang="es-ES" sz="2400" dirty="0" smtClean="0">
              <a:latin typeface="Articulate Narrow" panose="02000506040000020004" pitchFamily="2" charset="0"/>
            </a:endParaRPr>
          </a:p>
          <a:p>
            <a:pPr marL="800100" lvl="1" indent="-342900" algn="just">
              <a:buClr>
                <a:srgbClr val="F7C053"/>
              </a:buClr>
              <a:buSzPct val="150000"/>
              <a:buFont typeface="Wingdings" panose="05000000000000000000" pitchFamily="2" charset="2"/>
              <a:buChar char="§"/>
            </a:pPr>
            <a:r>
              <a:rPr lang="ca-ES" sz="2400" dirty="0" smtClean="0">
                <a:solidFill>
                  <a:srgbClr val="317ABE"/>
                </a:solidFill>
                <a:latin typeface="Articulate Narrow" panose="02000506040000020004" pitchFamily="2" charset="0"/>
              </a:rPr>
              <a:t>Inhabilita </a:t>
            </a:r>
            <a:r>
              <a:rPr lang="ca-ES" sz="2400" dirty="0">
                <a:solidFill>
                  <a:srgbClr val="317ABE"/>
                </a:solidFill>
                <a:latin typeface="Articulate Narrow" panose="02000506040000020004" pitchFamily="2" charset="0"/>
              </a:rPr>
              <a:t>el mode de previsualització</a:t>
            </a:r>
            <a:r>
              <a:rPr lang="ca-ES" sz="2400" dirty="0">
                <a:latin typeface="Articulate Narrow" panose="02000506040000020004" pitchFamily="2" charset="0"/>
              </a:rPr>
              <a:t>. Si es mostra aquest botó, l’alumne pot recórrer l’SCORM sense que es compti com un </a:t>
            </a:r>
            <a:r>
              <a:rPr lang="ca-ES" sz="2400" dirty="0" smtClean="0">
                <a:latin typeface="Articulate Narrow" panose="02000506040000020004" pitchFamily="2" charset="0"/>
              </a:rPr>
              <a:t>intent.</a:t>
            </a:r>
            <a:endParaRPr lang="es-ES" sz="2400" dirty="0" smtClean="0">
              <a:latin typeface="Articulate Narrow" panose="02000506040000020004" pitchFamily="2" charset="0"/>
            </a:endParaRPr>
          </a:p>
          <a:p>
            <a:pPr marL="800100" lvl="1" indent="-342900" algn="just">
              <a:buClr>
                <a:srgbClr val="F7C053"/>
              </a:buClr>
              <a:buSzPct val="150000"/>
              <a:buFont typeface="Wingdings" panose="05000000000000000000" pitchFamily="2" charset="2"/>
              <a:buChar char="§"/>
            </a:pPr>
            <a:r>
              <a:rPr lang="ca-ES" sz="2400" dirty="0" smtClean="0">
                <a:solidFill>
                  <a:srgbClr val="317ABE"/>
                </a:solidFill>
                <a:latin typeface="Articulate Narrow" panose="02000506040000020004" pitchFamily="2" charset="0"/>
              </a:rPr>
              <a:t>Mostra </a:t>
            </a:r>
            <a:r>
              <a:rPr lang="ca-ES" sz="2400" dirty="0">
                <a:solidFill>
                  <a:srgbClr val="317ABE"/>
                </a:solidFill>
                <a:latin typeface="Articulate Narrow" panose="02000506040000020004" pitchFamily="2" charset="0"/>
              </a:rPr>
              <a:t>l’estructura del curs a la pàgina d’entrada</a:t>
            </a:r>
            <a:r>
              <a:rPr lang="ca-ES" sz="2400" i="1" dirty="0">
                <a:latin typeface="Articulate Narrow" panose="02000506040000020004" pitchFamily="2" charset="0"/>
              </a:rPr>
              <a:t>.</a:t>
            </a:r>
            <a:r>
              <a:rPr lang="ca-ES" sz="2400" dirty="0">
                <a:latin typeface="Articulate Narrow" panose="02000506040000020004" pitchFamily="2" charset="0"/>
              </a:rPr>
              <a:t> Si s’activa, la taula de continguts apareix a la pàgina de resum de </a:t>
            </a:r>
            <a:r>
              <a:rPr lang="ca-ES" sz="2400" dirty="0" smtClean="0">
                <a:latin typeface="Articulate Narrow" panose="02000506040000020004" pitchFamily="2" charset="0"/>
              </a:rPr>
              <a:t>l’SCORM.</a:t>
            </a:r>
            <a:endParaRPr lang="es-ES" sz="2400" dirty="0" smtClean="0">
              <a:latin typeface="Articulate Narrow" panose="02000506040000020004" pitchFamily="2" charset="0"/>
            </a:endParaRPr>
          </a:p>
          <a:p>
            <a:pPr marL="800100" lvl="1" indent="-342900" algn="just">
              <a:buClr>
                <a:srgbClr val="F7C053"/>
              </a:buClr>
              <a:buSzPct val="150000"/>
              <a:buFont typeface="Wingdings" panose="05000000000000000000" pitchFamily="2" charset="2"/>
              <a:buChar char="§"/>
            </a:pPr>
            <a:r>
              <a:rPr lang="ca-ES" sz="2400" dirty="0" smtClean="0">
                <a:solidFill>
                  <a:srgbClr val="317ABE"/>
                </a:solidFill>
                <a:latin typeface="Articulate Narrow" panose="02000506040000020004" pitchFamily="2" charset="0"/>
              </a:rPr>
              <a:t>Mostra </a:t>
            </a:r>
            <a:r>
              <a:rPr lang="ca-ES" sz="2400" dirty="0">
                <a:solidFill>
                  <a:srgbClr val="317ABE"/>
                </a:solidFill>
                <a:latin typeface="Articulate Narrow" panose="02000506040000020004" pitchFamily="2" charset="0"/>
              </a:rPr>
              <a:t>l’estructura del curs en el reproductor</a:t>
            </a:r>
            <a:r>
              <a:rPr lang="ca-ES" sz="2400" dirty="0">
                <a:latin typeface="Articulate Narrow" panose="02000506040000020004" pitchFamily="2" charset="0"/>
              </a:rPr>
              <a:t>. Indica on es mostra l’estructura de l’SCORM durant la visualització o si queda </a:t>
            </a:r>
            <a:r>
              <a:rPr lang="ca-ES" sz="2400" dirty="0" smtClean="0">
                <a:latin typeface="Articulate Narrow" panose="02000506040000020004" pitchFamily="2" charset="0"/>
              </a:rPr>
              <a:t>oculta.</a:t>
            </a:r>
            <a:endParaRPr lang="es-ES" sz="2400" dirty="0" smtClean="0">
              <a:latin typeface="Articulate Narrow" panose="02000506040000020004" pitchFamily="2" charset="0"/>
            </a:endParaRPr>
          </a:p>
          <a:p>
            <a:pPr marL="800100" lvl="1" indent="-342900" algn="just">
              <a:buClr>
                <a:srgbClr val="F7C053"/>
              </a:buClr>
              <a:buSzPct val="150000"/>
              <a:buFont typeface="Wingdings" panose="05000000000000000000" pitchFamily="2" charset="2"/>
              <a:buChar char="§"/>
            </a:pPr>
            <a:r>
              <a:rPr lang="ca-ES" sz="2400" dirty="0" smtClean="0">
                <a:solidFill>
                  <a:srgbClr val="317ABE"/>
                </a:solidFill>
                <a:latin typeface="Articulate Narrow" panose="02000506040000020004" pitchFamily="2" charset="0"/>
              </a:rPr>
              <a:t>Mostra </a:t>
            </a:r>
            <a:r>
              <a:rPr lang="ca-ES" sz="2400" dirty="0">
                <a:solidFill>
                  <a:srgbClr val="317ABE"/>
                </a:solidFill>
                <a:latin typeface="Articulate Narrow" panose="02000506040000020004" pitchFamily="2" charset="0"/>
              </a:rPr>
              <a:t>la navegació</a:t>
            </a:r>
            <a:r>
              <a:rPr lang="ca-ES" sz="2400" dirty="0">
                <a:latin typeface="Articulate Narrow" panose="02000506040000020004" pitchFamily="2" charset="0"/>
              </a:rPr>
              <a:t>. Permet definir la visualització dels botons de </a:t>
            </a:r>
            <a:r>
              <a:rPr lang="ca-ES" sz="2400" dirty="0" smtClean="0">
                <a:latin typeface="Articulate Narrow" panose="02000506040000020004" pitchFamily="2" charset="0"/>
              </a:rPr>
              <a:t>navegació:</a:t>
            </a:r>
            <a:endParaRPr lang="es-ES" sz="2400" dirty="0" smtClean="0">
              <a:latin typeface="Articulate Narrow" panose="02000506040000020004" pitchFamily="2" charset="0"/>
            </a:endParaRPr>
          </a:p>
          <a:p>
            <a:pPr marL="800100" lvl="1" indent="-342900" algn="just">
              <a:buClr>
                <a:srgbClr val="F7C053"/>
              </a:buClr>
              <a:buSzPct val="150000"/>
              <a:buFont typeface="Wingdings" panose="05000000000000000000" pitchFamily="2" charset="2"/>
              <a:buChar char="§"/>
            </a:pPr>
            <a:r>
              <a:rPr lang="ca-ES" sz="2400" i="1" dirty="0" smtClean="0">
                <a:latin typeface="Articulate Narrow" panose="02000506040000020004" pitchFamily="2" charset="0"/>
              </a:rPr>
              <a:t>No</a:t>
            </a:r>
            <a:r>
              <a:rPr lang="ca-ES" sz="2400" dirty="0">
                <a:latin typeface="Articulate Narrow" panose="02000506040000020004" pitchFamily="2" charset="0"/>
              </a:rPr>
              <a:t>. Els botons no es </a:t>
            </a:r>
            <a:r>
              <a:rPr lang="ca-ES" sz="2400" dirty="0" smtClean="0">
                <a:latin typeface="Articulate Narrow" panose="02000506040000020004" pitchFamily="2" charset="0"/>
              </a:rPr>
              <a:t>veuen.</a:t>
            </a:r>
            <a:endParaRPr lang="es-ES" sz="2400" dirty="0" smtClean="0">
              <a:latin typeface="Articulate Narrow" panose="02000506040000020004" pitchFamily="2" charset="0"/>
            </a:endParaRPr>
          </a:p>
          <a:p>
            <a:pPr marL="800100" lvl="1" indent="-342900" algn="just">
              <a:buClr>
                <a:srgbClr val="F7C053"/>
              </a:buClr>
              <a:buSzPct val="150000"/>
              <a:buFont typeface="Wingdings" panose="05000000000000000000" pitchFamily="2" charset="2"/>
              <a:buChar char="§"/>
            </a:pPr>
            <a:r>
              <a:rPr lang="ca-ES" sz="2400" dirty="0" smtClean="0">
                <a:solidFill>
                  <a:srgbClr val="317ABE"/>
                </a:solidFill>
                <a:latin typeface="Articulate Narrow" panose="02000506040000020004" pitchFamily="2" charset="0"/>
              </a:rPr>
              <a:t>Sota </a:t>
            </a:r>
            <a:r>
              <a:rPr lang="ca-ES" sz="2400" dirty="0">
                <a:solidFill>
                  <a:srgbClr val="317ABE"/>
                </a:solidFill>
                <a:latin typeface="Articulate Narrow" panose="02000506040000020004" pitchFamily="2" charset="0"/>
              </a:rPr>
              <a:t>el contingut.</a:t>
            </a:r>
            <a:r>
              <a:rPr lang="ca-ES" sz="2400" dirty="0">
                <a:latin typeface="Articulate Narrow" panose="02000506040000020004" pitchFamily="2" charset="0"/>
              </a:rPr>
              <a:t> Els botons apareixen sota el contingut del paquet </a:t>
            </a:r>
            <a:r>
              <a:rPr lang="ca-ES" sz="2400" dirty="0" smtClean="0">
                <a:latin typeface="Articulate Narrow" panose="02000506040000020004" pitchFamily="2" charset="0"/>
              </a:rPr>
              <a:t>SCORM.</a:t>
            </a:r>
            <a:endParaRPr lang="es-ES" sz="2400" dirty="0" smtClean="0">
              <a:latin typeface="Articulate Narrow" panose="02000506040000020004" pitchFamily="2" charset="0"/>
            </a:endParaRPr>
          </a:p>
          <a:p>
            <a:pPr marL="800100" lvl="1" indent="-342900" algn="just">
              <a:buClr>
                <a:srgbClr val="F7C053"/>
              </a:buClr>
              <a:buSzPct val="150000"/>
              <a:buFont typeface="Wingdings" panose="05000000000000000000" pitchFamily="2" charset="2"/>
              <a:buChar char="§"/>
            </a:pPr>
            <a:r>
              <a:rPr lang="ca-ES" sz="2400" dirty="0" smtClean="0">
                <a:solidFill>
                  <a:srgbClr val="317ABE"/>
                </a:solidFill>
                <a:latin typeface="Articulate Narrow" panose="02000506040000020004" pitchFamily="2" charset="0"/>
              </a:rPr>
              <a:t>Flotants</a:t>
            </a:r>
            <a:r>
              <a:rPr lang="ca-ES" sz="2400" dirty="0">
                <a:latin typeface="Articulate Narrow" panose="02000506040000020004" pitchFamily="2" charset="0"/>
              </a:rPr>
              <a:t>. Permet especificar manualment la posició dels botons des de l’esquerra i des de dalt de la finestra.</a:t>
            </a:r>
            <a:endParaRPr lang="es-ES" sz="2400" dirty="0">
              <a:latin typeface="Articulate Narrow" panose="02000506040000020004" pitchFamily="2" charset="0"/>
            </a:endParaRPr>
          </a:p>
          <a:p>
            <a:endParaRPr lang="es-ES" dirty="0"/>
          </a:p>
        </p:txBody>
      </p:sp>
    </p:spTree>
    <p:extLst>
      <p:ext uri="{BB962C8B-B14F-4D97-AF65-F5344CB8AC3E}">
        <p14:creationId xmlns:p14="http://schemas.microsoft.com/office/powerpoint/2010/main" val="4001007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726046" y="1926664"/>
            <a:ext cx="2673976" cy="584775"/>
          </a:xfrm>
          <a:prstGeom prst="rect">
            <a:avLst/>
          </a:prstGeom>
          <a:noFill/>
        </p:spPr>
        <p:txBody>
          <a:bodyPr wrap="square" rtlCol="0">
            <a:spAutoFit/>
          </a:bodyPr>
          <a:lstStyle/>
          <a:p>
            <a:r>
              <a:rPr lang="ca-ES" sz="3200" dirty="0" smtClean="0">
                <a:solidFill>
                  <a:srgbClr val="317ABE"/>
                </a:solidFill>
                <a:latin typeface="Bebas Neue Bold"/>
              </a:rPr>
              <a:t>Disponibilitat</a:t>
            </a:r>
            <a:endParaRPr lang="es-ES" sz="3200" dirty="0">
              <a:solidFill>
                <a:srgbClr val="317ABE"/>
              </a:solidFill>
              <a:latin typeface="Bebas Neue Bold"/>
            </a:endParaRPr>
          </a:p>
        </p:txBody>
      </p:sp>
      <p:sp>
        <p:nvSpPr>
          <p:cNvPr id="7" name="Rectángulo 6"/>
          <p:cNvSpPr/>
          <p:nvPr/>
        </p:nvSpPr>
        <p:spPr>
          <a:xfrm>
            <a:off x="1690540" y="2888849"/>
            <a:ext cx="8524271" cy="461665"/>
          </a:xfrm>
          <a:prstGeom prst="rect">
            <a:avLst/>
          </a:prstGeom>
        </p:spPr>
        <p:txBody>
          <a:bodyPr wrap="square">
            <a:spAutoFit/>
          </a:bodyPr>
          <a:lstStyle/>
          <a:p>
            <a:pPr lvl="0">
              <a:spcBef>
                <a:spcPts val="600"/>
              </a:spcBef>
              <a:spcAft>
                <a:spcPts val="600"/>
              </a:spcAft>
              <a:buClr>
                <a:srgbClr val="C00000"/>
              </a:buClr>
              <a:buSzPct val="100000"/>
            </a:pPr>
            <a:r>
              <a:rPr lang="ca-ES" sz="2400" dirty="0">
                <a:latin typeface="Articulate Narrow" panose="02000506040000020004" pitchFamily="2" charset="0"/>
                <a:ea typeface="Trebuchet MS" panose="020B0603020202020204" pitchFamily="34" charset="0"/>
                <a:cs typeface="Arial" panose="020B0604020202020204" pitchFamily="34" charset="0"/>
              </a:rPr>
              <a:t>Es pot restringir la realització de l’activitat a unes dates determinades.</a:t>
            </a:r>
            <a:endParaRPr lang="es-ES" sz="2400" dirty="0">
              <a:latin typeface="Articulate Narrow" panose="02000506040000020004" pitchFamily="2" charset="0"/>
              <a:ea typeface="Trebuchet MS" panose="020B0603020202020204" pitchFamily="34" charset="0"/>
              <a:cs typeface="Arial" panose="020B0604020202020204" pitchFamily="34" charset="0"/>
            </a:endParaRPr>
          </a:p>
        </p:txBody>
      </p:sp>
      <p:sp>
        <p:nvSpPr>
          <p:cNvPr id="6" name="Rectangle 9"/>
          <p:cNvSpPr/>
          <p:nvPr/>
        </p:nvSpPr>
        <p:spPr>
          <a:xfrm>
            <a:off x="1363418" y="2888849"/>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438600641"/>
      </p:ext>
    </p:extLst>
  </p:cSld>
  <p:clrMapOvr>
    <a:masterClrMapping/>
  </p:clrMapOvr>
</p:sld>
</file>

<file path=ppt/theme/theme1.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961</TotalTime>
  <Words>1045</Words>
  <Application>Microsoft Office PowerPoint</Application>
  <PresentationFormat>Pantalla panoràmica</PresentationFormat>
  <Paragraphs>67</Paragraphs>
  <Slides>16</Slides>
  <Notes>0</Notes>
  <HiddenSlides>0</HiddenSlides>
  <MMClips>0</MMClips>
  <ScaleCrop>false</ScaleCrop>
  <HeadingPairs>
    <vt:vector size="6" baseType="variant">
      <vt:variant>
        <vt:lpstr>Tipus de lletra utilitzats</vt:lpstr>
      </vt:variant>
      <vt:variant>
        <vt:i4>11</vt:i4>
      </vt:variant>
      <vt:variant>
        <vt:lpstr>Tema</vt:lpstr>
      </vt:variant>
      <vt:variant>
        <vt:i4>1</vt:i4>
      </vt:variant>
      <vt:variant>
        <vt:lpstr>Títols de les diapositives</vt:lpstr>
      </vt:variant>
      <vt:variant>
        <vt:i4>16</vt:i4>
      </vt:variant>
    </vt:vector>
  </HeadingPairs>
  <TitlesOfParts>
    <vt:vector size="28" baseType="lpstr">
      <vt:lpstr>Arial</vt:lpstr>
      <vt:lpstr>Arial Narrow</vt:lpstr>
      <vt:lpstr>Articulate Narrow</vt:lpstr>
      <vt:lpstr>Bebas Neue Bold</vt:lpstr>
      <vt:lpstr>Bebas Neue Regular</vt:lpstr>
      <vt:lpstr>Calibri</vt:lpstr>
      <vt:lpstr>Calibri Light</vt:lpstr>
      <vt:lpstr>Times New Roman</vt:lpstr>
      <vt:lpstr>Trebuchet MS</vt:lpstr>
      <vt:lpstr>Verdana</vt:lpstr>
      <vt:lpstr>Wingdings</vt:lpstr>
      <vt:lpstr>Tema de l'Office</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vector>
  </TitlesOfParts>
  <Company>Universitat de Barcelona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 del PowerPoint</dc:title>
  <dc:creator>UD CRAI</dc:creator>
  <cp:lastModifiedBy>Maria Dolores Yañez Agustiño</cp:lastModifiedBy>
  <cp:revision>152</cp:revision>
  <dcterms:created xsi:type="dcterms:W3CDTF">2017-07-07T12:15:00Z</dcterms:created>
  <dcterms:modified xsi:type="dcterms:W3CDTF">2018-05-08T15:20:17Z</dcterms:modified>
</cp:coreProperties>
</file>