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976ACF0-1FE4-415E-B6EF-1980436F815F}">
  <a:tblStyle styleId="{A976ACF0-1FE4-415E-B6EF-1980436F815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506813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38394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28264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73199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39457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105748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14040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290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898080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095743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945092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3535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2949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9808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8045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2450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62015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03242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49483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5434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126609" y="214312"/>
            <a:ext cx="887671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239152" y="1409163"/>
            <a:ext cx="8764172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L’ANC.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CLASSIFICA EN: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INTANGIBLE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INVERSIONS FINANCERES A LL/T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INVERSIONS IMMOBILIÀRIES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 BENS I DRETS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ESTAN A L’EMPRESA </a:t>
            </a: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MÉS D’UN EXERCICI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ECONÒMIC.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NORMALMENT, SÓN </a:t>
            </a: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PROPIETAT 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2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DEPRECIACIONS DEFINITIVES. CAUSES: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FÍSIQUES: PEL PAS DEL TEMPS.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FUNCIONALS: PER L’ÚS QUE SE’N FA DE L’IMMOBILITZAT CONCRET.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OBSOLESCÈNCIA: PER L’APARICIÓ DE NOUS BÉNS MÉS COMPETITIUS, ELS ANTERIORS PERDEN VALOR.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COMPTABILITZACIÓ D’AQUESTES DEPRECIACIONS S’ANOMENA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AMORTITZACIÓ.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3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CONCEPTES RELATIUS A L’AMORTITZACIÓ: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Q: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QUOTA D’AMORTITZACIÓ: ÉS LA QUANTITAT AMORTITZADA CADA ANY.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PA: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PREU D’ADQUISICIÓ COMPTABILITZAT EN EL MOMENT DE LA COMPRA. EN €.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VU: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VIDA ÚTIL. TEMPS ESTIMAT DE FUNCIONAMENT EN CONDICIONS ÓPTIMES. ES POT DONAR EN ANYS, HORES, NÚMERO DE CÒPIES, ETC.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4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VR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VALOR RESIDUAL. IMPORT A RECUPERAR AL FINAL DE LA VIDA ÚTIL (COM A FERRALLA). EN €. SI NO EL SABEM POSEM 0.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MÈTODES DE CÀLCUL DE L’AMORTITZACIÓ: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QUOTA ANUAL CONSTANT.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QUOTA ANUAL VARIABLE.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S’HA DE CALCULAR UNA QUOTA D’AMORTITZACIÓ PROPORCIONAL ALS MESOS DE L’ANY QUE L’IMMOBILITZAT HA FUNCIONAT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QUOTA ANUAL CONSTANT: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 = (PA – VR)/VU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LA VIDA ÚTIL NO VE EXPRESSADA EN ANYS SINÓ QUE SE’NS DIU EN PERCENTATGE, LA FÓRMULA QUEDA: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51435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 = (PA – VR) * % AMORTITZACIÓ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UN BÉ AMB UN PA DE 9.000 €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D’ADQUISICIÓ: 15/03/2018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D’ENTRADA EN FUNCIONAMENT: 01/05/2018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VU = 10 ANYS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VR = 500 €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 = (9.000 – 500) / 10 = 850 € CADA ANY.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L’ENUNCIAT DIGUÉS  AMORTITZACIÓ A RAÓ DEL 10% ANUAL, EN COMPTE DE VU 10 ANYS.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 = (9.000 – 500) * 10% = 850 €/ANY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EL BÉ HA FUNCIONAT DES DE L’01/05/2018, L’AMORTITZACIÓ DE 2018 SERIA: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(850/12 )*8 MESOS = 566,67 €/ANY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8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ASSENTAMENTS A FER: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PARTIR DEL MOMENT QUE UN BÉ S’AMORTITZA, EL SEU VALOR EN COMPTABILITAT VE DONAT PEL VNC.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ALERTA!!! TERRENYS NO S’AMORTITZEN PERQUÈ NO ES DEVALUEN.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8" name="Google Shape;198;p28"/>
          <p:cNvGraphicFramePr/>
          <p:nvPr/>
        </p:nvGraphicFramePr>
        <p:xfrm>
          <a:off x="500062" y="25003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{A976ACF0-1FE4-415E-B6EF-1980436F815F}</a:tableStyleId>
              </a:tblPr>
              <a:tblGrid>
                <a:gridCol w="1722425"/>
                <a:gridCol w="1998650"/>
                <a:gridCol w="276225"/>
                <a:gridCol w="2232025"/>
                <a:gridCol w="1557325"/>
              </a:tblGrid>
              <a:tr h="1000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6.523,24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AMORTITZACIÓ DE L’IMMOBILITZAT (D)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A.A.I.I o A.A.I.M. (-A)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QUOTA = 6.523,24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9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VNC = PREU D’ADQUISICIÓ – AMORTITZACIÓ ACUMULADA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VENDA D’UN BÉ ENMIG DE LA SEVA VIDA ÚTIL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S’HA DE TENIR EN COMPTE L’AMORTITZACIÓ ACUMULADA FINS EL DIA DE LA VENDA.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CALCULAR I COMPTABILITZAR EL BENEFICI O PÈRDUA DE L’OPERACIÓ.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 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0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EXEMPLE: VENEM EL DIA 01/07/2015 UNA MÀQUINA COMPRADA: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01/01/2010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VU: 10 ANYS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PA: 84.000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PREU DE VENDA ARA: 25.000 PER BANC.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IVA 21%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A.A.I.M. = 46.200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30"/>
          <p:cNvCxnSpPr/>
          <p:nvPr/>
        </p:nvCxnSpPr>
        <p:spPr>
          <a:xfrm>
            <a:off x="2428875" y="5072062"/>
            <a:ext cx="17145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 txBox="1">
            <a:spLocks noGrp="1"/>
          </p:cNvSpPr>
          <p:nvPr>
            <p:ph type="subTitle" idx="1"/>
          </p:nvPr>
        </p:nvSpPr>
        <p:spPr>
          <a:xfrm>
            <a:off x="214375" y="1214437"/>
            <a:ext cx="877488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VNC = PA – AAIM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VNC = 84.000 – 46.200 = 37.800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SABER SI HEM PERDUT O GUANYAT DINERS: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PV – VNC = BENEFICI O PÈRDUA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25.000 – 37.800 = -12.800 (PÈRDUA)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L’ASSENTAMENT: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1" name="Google Shape;221;p31"/>
          <p:cNvGraphicFramePr/>
          <p:nvPr/>
        </p:nvGraphicFramePr>
        <p:xfrm>
          <a:off x="357187" y="47863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{A976ACF0-1FE4-415E-B6EF-1980436F815F}</a:tableStyleId>
              </a:tblPr>
              <a:tblGrid>
                <a:gridCol w="928675"/>
                <a:gridCol w="3071800"/>
                <a:gridCol w="357175"/>
                <a:gridCol w="2328850"/>
                <a:gridCol w="1671625"/>
              </a:tblGrid>
              <a:tr h="50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30,250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0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46.200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A.A.I.M. (-A)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MAQUINÀRIA (A)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84.000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39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12.800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PÈRDUES EN LA VENDA D’IMMOBILITZAT (D)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400" u="none" strike="noStrike" cap="none"/>
                        <a:t>H.P. IVA REPERCUTIT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400" u="none" strike="noStrike" cap="none"/>
                        <a:t>5,250</a:t>
                      </a:r>
                      <a:endParaRPr sz="1400" u="none" strike="noStrike" cap="none"/>
                    </a:p>
                  </a:txBody>
                  <a:tcPr marL="91450" marR="91450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168812" y="214312"/>
            <a:ext cx="854656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INTANGIBLE: DRETS 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S’HAN ADQUIRIT PER PODER GENERAR INGRESSOS EN MÉS D’UN EXERCICI ECONÒMIC.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</a:t>
            </a: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INVESTIGACIÓ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DESENVOLUPAMENT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CONCESSIONS ADMINITRATIVES (ADQUIRIR EL DRET A EXPLOTAR UN NEGOCI)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ctrTitle"/>
          </p:nvPr>
        </p:nvSpPr>
        <p:spPr>
          <a:xfrm>
            <a:off x="140677" y="214312"/>
            <a:ext cx="857469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PROPIETAT INDUSTRIAL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(COMPRAR UNA PATENT, UN NOM COMERCIAL)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FONS DE COMERÇ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(PAGAR PER UNA EMPRESA MÉS IMPORT DEL QUE MARCA EL BALANÇ)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DRETS DE TRASPÀS </a:t>
            </a: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APLICACIONS INFORMÀTIQUES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(PROGRAMES INFORMÀTICS)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AVANÇAMENTS PER COMPRAR IMMOBILITZAT INTANGIBLE.</a:t>
            </a: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MATERIAL: BÉNS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UTILITZATS PER OBTENIR INGRESSOS EN MÉS D’UN EXERCICI ECONÒMIC.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TERRENYS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CONSTRUCCIONS (ES SEPARA SEMPRE EL VALOR DEL TERRENY I EL VALOR DE L’EDIFICI)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INSTAL.LACIONS TÈCNIQUES (EX. AIRE CONDICIONAT)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MAQUINÀRIA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MOBILIARI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EQUIPS PER A PROCESSAR INFORMACIÓ (ORDINADORS)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ELEMENTS DE TRANSPORT (VEHICLES)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ALTRE IMMOBILITZAT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AVANÇAMENTS PER A COMPRAR IMMOBILITZAT MATERIAL</a:t>
            </a: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CRITERI DE VALORACIÓ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L’IMMOBILITZAT: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PREU D’ADQUISICIÓ O COST DE PRODUCCIÓ.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 = IMPORT FACTURAT + DESPESES ADDICIONALS NECESSÀRIES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EXEMPLES DE DESPESES NECESSÀRIES = TRANSPORT DEL BÉ, IMPOSTOS DE DUANES, ASSEGURANCES, INSTAL.LACIÓ, MUNTATGE.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COMPTABILITZACIÓ D’UNA COMPRA D’IMMOBILITZAT: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Exemple, Màquina que val 8.000 (comprada a crèdit)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Despeses transport 200; Impostos duanes 350; Assegurances 720; Proves per posar en marxa: 125 (tot pagat al comptat)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Lloguer de la nau on s’instal·la: 2.500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3" name="Google Shape;133;p19"/>
          <p:cNvGraphicFramePr/>
          <p:nvPr/>
        </p:nvGraphicFramePr>
        <p:xfrm>
          <a:off x="666750" y="3860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{A976ACF0-1FE4-415E-B6EF-1980436F815F}</a:tableStyleId>
              </a:tblPr>
              <a:tblGrid>
                <a:gridCol w="1035450"/>
                <a:gridCol w="2822175"/>
                <a:gridCol w="357175"/>
                <a:gridCol w="2185975"/>
                <a:gridCol w="1600200"/>
              </a:tblGrid>
              <a:tr h="86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9,395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1,748,25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MAQUINÀRIA (A)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 (A)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1.463,25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68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PROVEÏDORS D’IMMOBILITZAT  (P)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9,680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ABANS DE FER UNA COMPRA D’IMMOBILITZAT, ES FA UN AVANÇAMENT DE DINERS A COMPTE, ES COMPTABILITZA: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1" name="Google Shape;141;p20"/>
          <p:cNvGraphicFramePr/>
          <p:nvPr/>
        </p:nvGraphicFramePr>
        <p:xfrm>
          <a:off x="500062" y="3286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{A976ACF0-1FE4-415E-B6EF-1980436F815F}</a:tableStyleId>
              </a:tblPr>
              <a:tblGrid>
                <a:gridCol w="1214425"/>
                <a:gridCol w="2643175"/>
                <a:gridCol w="357175"/>
                <a:gridCol w="2571750"/>
                <a:gridCol w="1285875"/>
              </a:tblGrid>
              <a:tr h="7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ANTICIP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ANTICIPS PER A IMMOBILIZAT (A)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H.P. IVA SUPORTAT (A)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BANCS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 ANTICIP</a:t>
                      </a:r>
                      <a:endParaRPr sz="1400" u="none" strike="noStrike" cap="none"/>
                    </a:p>
                  </a:txBody>
                  <a:tcPr marL="91450" marR="9145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>
            <a:spLocks noGrp="1"/>
          </p:cNvSpPr>
          <p:nvPr>
            <p:ph type="ctrTitle"/>
          </p:nvPr>
        </p:nvSpPr>
        <p:spPr>
          <a:xfrm>
            <a:off x="428625" y="214312"/>
            <a:ext cx="82867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 BLOC. TEMES 9 I 10. L’IMMOBILITZAT</a:t>
            </a:r>
            <a:endParaRPr sz="3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1"/>
          <p:cNvSpPr txBox="1">
            <a:spLocks noGrp="1"/>
          </p:cNvSpPr>
          <p:nvPr>
            <p:ph type="subTitle" idx="1"/>
          </p:nvPr>
        </p:nvSpPr>
        <p:spPr>
          <a:xfrm>
            <a:off x="428625" y="1214437"/>
            <a:ext cx="814387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CORRECCIONS DE VALOR DE L’ACTIU NO CORRENT: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ELEMENTS D’IMMOBILITZAT PERDEN VALOR DE 2 MANERES: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PÈRDUES DE VALOR DEFINITIVES (IRREVERSIBLES)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PÈRDUES DE VALOR PROVISIONALS (REVERSIBLES).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 PRINCIPI DE PRUDÈNCIA ESTEM OBLIGATS A COMPTABILITZAR AQUESTES PÈRDUES DE VALOR.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1062</Words>
  <Application>Microsoft Office PowerPoint</Application>
  <PresentationFormat>Presentació en pantalla (4:3)</PresentationFormat>
  <Paragraphs>174</Paragraphs>
  <Slides>19</Slides>
  <Notes>19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19</vt:i4>
      </vt:variant>
    </vt:vector>
  </HeadingPairs>
  <TitlesOfParts>
    <vt:vector size="22" baseType="lpstr">
      <vt:lpstr>Arial</vt:lpstr>
      <vt:lpstr>Calibri</vt:lpstr>
      <vt:lpstr>Tema de Office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10. L’IMMOBILITZAT</vt:lpstr>
      <vt:lpstr>2n BLOC. TEMES 9 I 10 . L’IMMOBILITZAT</vt:lpstr>
      <vt:lpstr>2n BLOC. TEMES 9 I 10. L’IMMOBILITZAT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 BLOC. TEMES 9 I 10. L’IMMOBILITZAT</dc:title>
  <dc:creator>Alfred Salvador</dc:creator>
  <cp:lastModifiedBy>ALFRED SALVADOR PITARCH</cp:lastModifiedBy>
  <cp:revision>1</cp:revision>
  <dcterms:modified xsi:type="dcterms:W3CDTF">2018-12-11T13:06:17Z</dcterms:modified>
</cp:coreProperties>
</file>