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wmf" ContentType="image/x-wmf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3"/>
  </p:notesMasterIdLst>
  <p:handoutMasterIdLst>
    <p:handoutMasterId r:id="rId14"/>
  </p:handoutMasterIdLst>
  <p:sldIdLst>
    <p:sldId id="256" r:id="rId2"/>
    <p:sldId id="488" r:id="rId3"/>
    <p:sldId id="490" r:id="rId4"/>
    <p:sldId id="491" r:id="rId5"/>
    <p:sldId id="492" r:id="rId6"/>
    <p:sldId id="494" r:id="rId7"/>
    <p:sldId id="495" r:id="rId8"/>
    <p:sldId id="489" r:id="rId9"/>
    <p:sldId id="497" r:id="rId10"/>
    <p:sldId id="498" r:id="rId11"/>
    <p:sldId id="499" r:id="rId12"/>
  </p:sldIdLst>
  <p:sldSz cx="9144000" cy="6858000" type="screen4x3"/>
  <p:notesSz cx="6734175" cy="9866313"/>
  <p:defaultTextStyle>
    <a:defPPr>
      <a:defRPr lang="es-ES"/>
    </a:defPPr>
    <a:lvl1pPr algn="l" rtl="0" eaLnBrk="0" fontAlgn="base" hangingPunct="0">
      <a:spcBef>
        <a:spcPct val="0"/>
      </a:spcBef>
      <a:spcAft>
        <a:spcPct val="0"/>
      </a:spcAft>
      <a:defRPr sz="2400" kern="1200">
        <a:solidFill>
          <a:srgbClr val="333333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2400" kern="1200">
        <a:solidFill>
          <a:srgbClr val="333333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2400" kern="1200">
        <a:solidFill>
          <a:srgbClr val="333333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2400" kern="1200">
        <a:solidFill>
          <a:srgbClr val="333333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2400" kern="1200">
        <a:solidFill>
          <a:srgbClr val="333333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sz="2400" kern="1200">
        <a:solidFill>
          <a:srgbClr val="333333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sz="2400" kern="1200">
        <a:solidFill>
          <a:srgbClr val="333333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sz="2400" kern="1200">
        <a:solidFill>
          <a:srgbClr val="333333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sz="2400" kern="1200">
        <a:solidFill>
          <a:srgbClr val="333333"/>
        </a:solidFill>
        <a:latin typeface="Arial" panose="020B060402020202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107">
          <p15:clr>
            <a:srgbClr val="A4A3A4"/>
          </p15:clr>
        </p15:guide>
        <p15:guide id="2" pos="212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49657"/>
    <a:srgbClr val="666633"/>
    <a:srgbClr val="CCFF99"/>
    <a:srgbClr val="FFFF99"/>
    <a:srgbClr val="333333"/>
    <a:srgbClr val="FF6600"/>
    <a:srgbClr val="808080"/>
    <a:srgbClr val="6496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797" autoAdjust="0"/>
    <p:restoredTop sz="99883" autoAdjust="0"/>
  </p:normalViewPr>
  <p:slideViewPr>
    <p:cSldViewPr>
      <p:cViewPr varScale="1">
        <p:scale>
          <a:sx n="115" d="100"/>
          <a:sy n="115" d="100"/>
        </p:scale>
        <p:origin x="1428" y="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78" d="100"/>
          <a:sy n="78" d="100"/>
        </p:scale>
        <p:origin x="-2130" y="-96"/>
      </p:cViewPr>
      <p:guideLst>
        <p:guide orient="horz" pos="3107"/>
        <p:guide pos="2121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handoutMaster" Target="handoutMasters/handoutMaster1.xml"/></Relationships>
</file>

<file path=ppt/drawings/_rels/vmlDrawing1.vml.rels><?xml version="1.0" encoding="UTF-8" standalone="yes"?>
<Relationships xmlns="http://schemas.openxmlformats.org/package/2006/relationships"><Relationship Id="rId2" Type="http://schemas.openxmlformats.org/officeDocument/2006/relationships/image" Target="../media/image3.wmf"/><Relationship Id="rId1" Type="http://schemas.openxmlformats.org/officeDocument/2006/relationships/image" Target="../media/image2.wmf"/></Relationships>
</file>

<file path=ppt/drawings/_rels/vmlDrawing2.vml.rels><?xml version="1.0" encoding="UTF-8" standalone="yes"?>
<Relationships xmlns="http://schemas.openxmlformats.org/package/2006/relationships"><Relationship Id="rId2" Type="http://schemas.openxmlformats.org/officeDocument/2006/relationships/image" Target="../media/image4.wmf"/><Relationship Id="rId1" Type="http://schemas.openxmlformats.org/officeDocument/2006/relationships/image" Target="../media/image2.wmf"/></Relationships>
</file>

<file path=ppt/drawings/_rels/vmlDrawing3.vml.rels><?xml version="1.0" encoding="UTF-8" standalone="yes"?>
<Relationships xmlns="http://schemas.openxmlformats.org/package/2006/relationships"><Relationship Id="rId2" Type="http://schemas.openxmlformats.org/officeDocument/2006/relationships/image" Target="../media/image5.wmf"/><Relationship Id="rId1" Type="http://schemas.openxmlformats.org/officeDocument/2006/relationships/image" Target="../media/image2.wmf"/></Relationships>
</file>

<file path=ppt/drawings/_rels/vmlDrawing4.vml.rels><?xml version="1.0" encoding="UTF-8" standalone="yes"?>
<Relationships xmlns="http://schemas.openxmlformats.org/package/2006/relationships"><Relationship Id="rId2" Type="http://schemas.openxmlformats.org/officeDocument/2006/relationships/image" Target="../media/image6.wmf"/><Relationship Id="rId1" Type="http://schemas.openxmlformats.org/officeDocument/2006/relationships/image" Target="../media/image2.wmf"/></Relationships>
</file>

<file path=ppt/drawings/_rels/vmlDrawing5.vml.rels><?xml version="1.0" encoding="UTF-8" standalone="yes"?>
<Relationships xmlns="http://schemas.openxmlformats.org/package/2006/relationships"><Relationship Id="rId2" Type="http://schemas.openxmlformats.org/officeDocument/2006/relationships/image" Target="../media/image7.wmf"/><Relationship Id="rId1" Type="http://schemas.openxmlformats.org/officeDocument/2006/relationships/image" Target="../media/image2.wmf"/></Relationships>
</file>

<file path=ppt/drawings/_rels/vmlDrawing6.vml.rels><?xml version="1.0" encoding="UTF-8" standalone="yes"?>
<Relationships xmlns="http://schemas.openxmlformats.org/package/2006/relationships"><Relationship Id="rId2" Type="http://schemas.openxmlformats.org/officeDocument/2006/relationships/image" Target="../media/image8.wmf"/><Relationship Id="rId1" Type="http://schemas.openxmlformats.org/officeDocument/2006/relationships/image" Target="../media/image2.wmf"/></Relationships>
</file>

<file path=ppt/drawings/_rels/vmlDrawing7.vml.rels><?xml version="1.0" encoding="UTF-8" standalone="yes"?>
<Relationships xmlns="http://schemas.openxmlformats.org/package/2006/relationships"><Relationship Id="rId2" Type="http://schemas.openxmlformats.org/officeDocument/2006/relationships/image" Target="../media/image8.wmf"/><Relationship Id="rId1" Type="http://schemas.openxmlformats.org/officeDocument/2006/relationships/image" Target="../media/image2.w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046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17825" cy="493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31" tIns="45715" rIns="91431" bIns="45715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 smtClean="0">
                <a:solidFill>
                  <a:schemeClr val="tx1"/>
                </a:solidFill>
              </a:defRPr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190467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14763" y="0"/>
            <a:ext cx="2917825" cy="493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31" tIns="45715" rIns="91431" bIns="45715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 smtClean="0">
                <a:solidFill>
                  <a:schemeClr val="tx1"/>
                </a:solidFill>
              </a:defRPr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190468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371013"/>
            <a:ext cx="2917825" cy="493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31" tIns="45715" rIns="91431" bIns="45715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 smtClean="0">
                <a:solidFill>
                  <a:schemeClr val="tx1"/>
                </a:solidFill>
              </a:defRPr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190469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14763" y="9371013"/>
            <a:ext cx="2917825" cy="493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31" tIns="45715" rIns="91431" bIns="45715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 smtClean="0">
                <a:solidFill>
                  <a:schemeClr val="tx1"/>
                </a:solidFill>
              </a:defRPr>
            </a:lvl1pPr>
          </a:lstStyle>
          <a:p>
            <a:pPr>
              <a:defRPr/>
            </a:pPr>
            <a:fld id="{7D335C76-47AE-4B0F-8824-B96325864F5F}" type="slidenum">
              <a:rPr lang="es-ES" altLang="es-ES"/>
              <a:pPr>
                <a:defRPr/>
              </a:pPr>
              <a:t>‹#›</a:t>
            </a:fld>
            <a:endParaRPr lang="es-ES" alt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893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17825" cy="493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 smtClean="0">
                <a:solidFill>
                  <a:schemeClr val="tx1"/>
                </a:solidFill>
              </a:defRPr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508931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14763" y="0"/>
            <a:ext cx="2917825" cy="493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 smtClean="0">
                <a:solidFill>
                  <a:schemeClr val="tx1"/>
                </a:solidFill>
              </a:defRPr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2052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900113" y="739775"/>
            <a:ext cx="4933950" cy="3700463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508933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73100" y="4686300"/>
            <a:ext cx="5387975" cy="44402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ES" noProof="0" smtClean="0"/>
              <a:t>Feu clic aquí per editar els estils de text del patró</a:t>
            </a:r>
          </a:p>
          <a:p>
            <a:pPr lvl="1"/>
            <a:r>
              <a:rPr lang="es-ES" altLang="es-ES" noProof="0" smtClean="0"/>
              <a:t>Segon nivell</a:t>
            </a:r>
          </a:p>
          <a:p>
            <a:pPr lvl="2"/>
            <a:r>
              <a:rPr lang="es-ES" altLang="es-ES" noProof="0" smtClean="0"/>
              <a:t>Tercer nivell</a:t>
            </a:r>
          </a:p>
          <a:p>
            <a:pPr lvl="3"/>
            <a:r>
              <a:rPr lang="es-ES" altLang="es-ES" noProof="0" smtClean="0"/>
              <a:t>Quart nivell</a:t>
            </a:r>
          </a:p>
          <a:p>
            <a:pPr lvl="4"/>
            <a:r>
              <a:rPr lang="es-ES" altLang="es-ES" noProof="0" smtClean="0"/>
              <a:t>Cinquè nivell</a:t>
            </a:r>
          </a:p>
        </p:txBody>
      </p:sp>
      <p:sp>
        <p:nvSpPr>
          <p:cNvPr id="508934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371013"/>
            <a:ext cx="2917825" cy="493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 smtClean="0">
                <a:solidFill>
                  <a:schemeClr val="tx1"/>
                </a:solidFill>
              </a:defRPr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508935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14763" y="9371013"/>
            <a:ext cx="2917825" cy="493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 smtClean="0">
                <a:solidFill>
                  <a:schemeClr val="tx1"/>
                </a:solidFill>
              </a:defRPr>
            </a:lvl1pPr>
          </a:lstStyle>
          <a:p>
            <a:pPr>
              <a:defRPr/>
            </a:pPr>
            <a:fld id="{81D8D87C-337B-45B8-AB24-F5685AAA9C26}" type="slidenum">
              <a:rPr lang="es-ES" altLang="es-ES"/>
              <a:pPr>
                <a:defRPr/>
              </a:pPr>
              <a:t>‹#›</a:t>
            </a:fld>
            <a:endParaRPr lang="es-ES" alt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o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ol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a-ES" smtClean="0"/>
              <a:t>Feu clic aquí per editar l'estil</a:t>
            </a:r>
            <a:endParaRPr lang="es-ES"/>
          </a:p>
        </p:txBody>
      </p:sp>
      <p:sp>
        <p:nvSpPr>
          <p:cNvPr id="3" name="Subtítol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a-ES" smtClean="0"/>
              <a:t>Feu clic aquí per editar l'estil de subtítols del patró</a:t>
            </a:r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92591510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ol i object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o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a-ES" smtClean="0"/>
              <a:t>Feu clic aquí per editar l'estil</a:t>
            </a:r>
            <a:endParaRPr lang="es-ES"/>
          </a:p>
        </p:txBody>
      </p:sp>
      <p:sp>
        <p:nvSpPr>
          <p:cNvPr id="3" name="Contenidor de contingut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a-ES" smtClean="0"/>
              <a:t>Editeu els estils de text del patró</a:t>
            </a:r>
          </a:p>
          <a:p>
            <a:pPr lvl="1"/>
            <a:r>
              <a:rPr lang="ca-ES" smtClean="0"/>
              <a:t>Segon nivell</a:t>
            </a:r>
          </a:p>
          <a:p>
            <a:pPr lvl="2"/>
            <a:r>
              <a:rPr lang="ca-ES" smtClean="0"/>
              <a:t>Tercer nivell</a:t>
            </a:r>
          </a:p>
          <a:p>
            <a:pPr lvl="3"/>
            <a:r>
              <a:rPr lang="ca-ES" smtClean="0"/>
              <a:t>Quart nivell</a:t>
            </a:r>
          </a:p>
          <a:p>
            <a:pPr lvl="4"/>
            <a:r>
              <a:rPr lang="ca-ES" smtClean="0"/>
              <a:t>Cinquè nivell</a:t>
            </a:r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97785911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pçalera de la secció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ol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a-ES" smtClean="0"/>
              <a:t>Feu clic aquí per editar l'estil</a:t>
            </a:r>
            <a:endParaRPr lang="es-ES"/>
          </a:p>
        </p:txBody>
      </p:sp>
      <p:sp>
        <p:nvSpPr>
          <p:cNvPr id="3" name="Contenidor de text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ca-ES" smtClean="0"/>
              <a:t>Editeu els estils de text del patró</a:t>
            </a:r>
          </a:p>
        </p:txBody>
      </p:sp>
    </p:spTree>
    <p:extLst>
      <p:ext uri="{BB962C8B-B14F-4D97-AF65-F5344CB8AC3E}">
        <p14:creationId xmlns:p14="http://schemas.microsoft.com/office/powerpoint/2010/main" val="87275805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ct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o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a-ES" smtClean="0"/>
              <a:t>Feu clic aquí per editar l'estil</a:t>
            </a:r>
            <a:endParaRPr lang="es-ES"/>
          </a:p>
        </p:txBody>
      </p:sp>
      <p:sp>
        <p:nvSpPr>
          <p:cNvPr id="3" name="Contenidor de contingut 2"/>
          <p:cNvSpPr>
            <a:spLocks noGrp="1"/>
          </p:cNvSpPr>
          <p:nvPr>
            <p:ph sz="half" idx="1"/>
          </p:nvPr>
        </p:nvSpPr>
        <p:spPr>
          <a:xfrm>
            <a:off x="457200" y="1125538"/>
            <a:ext cx="4038600" cy="5000625"/>
          </a:xfrm>
        </p:spPr>
        <p:txBody>
          <a:bodyPr/>
          <a:lstStyle/>
          <a:p>
            <a:pPr lvl="0"/>
            <a:r>
              <a:rPr lang="ca-ES" smtClean="0"/>
              <a:t>Editeu els estils de text del patró</a:t>
            </a:r>
          </a:p>
          <a:p>
            <a:pPr lvl="1"/>
            <a:r>
              <a:rPr lang="ca-ES" smtClean="0"/>
              <a:t>Segon nivell</a:t>
            </a:r>
          </a:p>
          <a:p>
            <a:pPr lvl="2"/>
            <a:r>
              <a:rPr lang="ca-ES" smtClean="0"/>
              <a:t>Tercer nivell</a:t>
            </a:r>
          </a:p>
          <a:p>
            <a:pPr lvl="3"/>
            <a:r>
              <a:rPr lang="ca-ES" smtClean="0"/>
              <a:t>Quart nivell</a:t>
            </a:r>
          </a:p>
          <a:p>
            <a:pPr lvl="4"/>
            <a:r>
              <a:rPr lang="ca-ES" smtClean="0"/>
              <a:t>Cinquè nivell</a:t>
            </a:r>
            <a:endParaRPr lang="es-ES"/>
          </a:p>
        </p:txBody>
      </p:sp>
      <p:sp>
        <p:nvSpPr>
          <p:cNvPr id="4" name="Contenidor de contingut 3"/>
          <p:cNvSpPr>
            <a:spLocks noGrp="1"/>
          </p:cNvSpPr>
          <p:nvPr>
            <p:ph sz="half" idx="2"/>
          </p:nvPr>
        </p:nvSpPr>
        <p:spPr>
          <a:xfrm>
            <a:off x="4648200" y="1125538"/>
            <a:ext cx="4038600" cy="5000625"/>
          </a:xfrm>
        </p:spPr>
        <p:txBody>
          <a:bodyPr/>
          <a:lstStyle/>
          <a:p>
            <a:pPr lvl="0"/>
            <a:r>
              <a:rPr lang="ca-ES" smtClean="0"/>
              <a:t>Editeu els estils de text del patró</a:t>
            </a:r>
          </a:p>
          <a:p>
            <a:pPr lvl="1"/>
            <a:r>
              <a:rPr lang="ca-ES" smtClean="0"/>
              <a:t>Segon nivell</a:t>
            </a:r>
          </a:p>
          <a:p>
            <a:pPr lvl="2"/>
            <a:r>
              <a:rPr lang="ca-ES" smtClean="0"/>
              <a:t>Tercer nivell</a:t>
            </a:r>
          </a:p>
          <a:p>
            <a:pPr lvl="3"/>
            <a:r>
              <a:rPr lang="ca-ES" smtClean="0"/>
              <a:t>Quart nivell</a:t>
            </a:r>
          </a:p>
          <a:p>
            <a:pPr lvl="4"/>
            <a:r>
              <a:rPr lang="ca-ES" smtClean="0"/>
              <a:t>Cinquè nivell</a:t>
            </a:r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18870554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ol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ca-ES" smtClean="0"/>
              <a:t>Feu clic aquí per editar l'estil</a:t>
            </a:r>
            <a:endParaRPr lang="es-ES"/>
          </a:p>
        </p:txBody>
      </p:sp>
      <p:sp>
        <p:nvSpPr>
          <p:cNvPr id="3" name="Contenidor de text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a-ES" smtClean="0"/>
              <a:t>Editeu els estils de text del patró</a:t>
            </a:r>
          </a:p>
        </p:txBody>
      </p:sp>
      <p:sp>
        <p:nvSpPr>
          <p:cNvPr id="4" name="Contenidor de contingut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ca-ES" smtClean="0"/>
              <a:t>Editeu els estils de text del patró</a:t>
            </a:r>
          </a:p>
          <a:p>
            <a:pPr lvl="1"/>
            <a:r>
              <a:rPr lang="ca-ES" smtClean="0"/>
              <a:t>Segon nivell</a:t>
            </a:r>
          </a:p>
          <a:p>
            <a:pPr lvl="2"/>
            <a:r>
              <a:rPr lang="ca-ES" smtClean="0"/>
              <a:t>Tercer nivell</a:t>
            </a:r>
          </a:p>
          <a:p>
            <a:pPr lvl="3"/>
            <a:r>
              <a:rPr lang="ca-ES" smtClean="0"/>
              <a:t>Quart nivell</a:t>
            </a:r>
          </a:p>
          <a:p>
            <a:pPr lvl="4"/>
            <a:r>
              <a:rPr lang="ca-ES" smtClean="0"/>
              <a:t>Cinquè nivell</a:t>
            </a:r>
            <a:endParaRPr lang="es-ES"/>
          </a:p>
        </p:txBody>
      </p:sp>
      <p:sp>
        <p:nvSpPr>
          <p:cNvPr id="5" name="Contenidor de text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a-ES" smtClean="0"/>
              <a:t>Editeu els estils de text del patró</a:t>
            </a:r>
          </a:p>
        </p:txBody>
      </p:sp>
      <p:sp>
        <p:nvSpPr>
          <p:cNvPr id="6" name="Contenidor de contingut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ca-ES" smtClean="0"/>
              <a:t>Editeu els estils de text del patró</a:t>
            </a:r>
          </a:p>
          <a:p>
            <a:pPr lvl="1"/>
            <a:r>
              <a:rPr lang="ca-ES" smtClean="0"/>
              <a:t>Segon nivell</a:t>
            </a:r>
          </a:p>
          <a:p>
            <a:pPr lvl="2"/>
            <a:r>
              <a:rPr lang="ca-ES" smtClean="0"/>
              <a:t>Tercer nivell</a:t>
            </a:r>
          </a:p>
          <a:p>
            <a:pPr lvl="3"/>
            <a:r>
              <a:rPr lang="ca-ES" smtClean="0"/>
              <a:t>Quart nivell</a:t>
            </a:r>
          </a:p>
          <a:p>
            <a:pPr lvl="4"/>
            <a:r>
              <a:rPr lang="ca-ES" smtClean="0"/>
              <a:t>Cinquè nivell</a:t>
            </a:r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84599342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omés títo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o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a-ES" smtClean="0"/>
              <a:t>Feu clic aquí per editar l'estil</a:t>
            </a:r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53989852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25251435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ingut amb l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ol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a-ES" smtClean="0"/>
              <a:t>Feu clic aquí per editar l'estil</a:t>
            </a:r>
            <a:endParaRPr lang="es-ES"/>
          </a:p>
        </p:txBody>
      </p:sp>
      <p:sp>
        <p:nvSpPr>
          <p:cNvPr id="3" name="Contenidor de contingut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a-ES" smtClean="0"/>
              <a:t>Editeu els estils de text del patró</a:t>
            </a:r>
          </a:p>
          <a:p>
            <a:pPr lvl="1"/>
            <a:r>
              <a:rPr lang="ca-ES" smtClean="0"/>
              <a:t>Segon nivell</a:t>
            </a:r>
          </a:p>
          <a:p>
            <a:pPr lvl="2"/>
            <a:r>
              <a:rPr lang="ca-ES" smtClean="0"/>
              <a:t>Tercer nivell</a:t>
            </a:r>
          </a:p>
          <a:p>
            <a:pPr lvl="3"/>
            <a:r>
              <a:rPr lang="ca-ES" smtClean="0"/>
              <a:t>Quart nivell</a:t>
            </a:r>
          </a:p>
          <a:p>
            <a:pPr lvl="4"/>
            <a:r>
              <a:rPr lang="ca-ES" smtClean="0"/>
              <a:t>Cinquè nivell</a:t>
            </a:r>
            <a:endParaRPr lang="es-ES"/>
          </a:p>
        </p:txBody>
      </p:sp>
      <p:sp>
        <p:nvSpPr>
          <p:cNvPr id="4" name="Contenidor de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a-ES" smtClean="0"/>
              <a:t>Editeu els estils de text del patró</a:t>
            </a:r>
          </a:p>
        </p:txBody>
      </p:sp>
    </p:spTree>
    <p:extLst>
      <p:ext uri="{BB962C8B-B14F-4D97-AF65-F5344CB8AC3E}">
        <p14:creationId xmlns:p14="http://schemas.microsoft.com/office/powerpoint/2010/main" val="203129799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tge amb l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ol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a-ES" smtClean="0"/>
              <a:t>Feu clic aquí per editar l'estil</a:t>
            </a:r>
            <a:endParaRPr lang="es-ES"/>
          </a:p>
        </p:txBody>
      </p:sp>
      <p:sp>
        <p:nvSpPr>
          <p:cNvPr id="3" name="Contenidor d'imatge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" noProof="0" smtClean="0"/>
          </a:p>
        </p:txBody>
      </p:sp>
      <p:sp>
        <p:nvSpPr>
          <p:cNvPr id="4" name="Contenidor de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a-ES" smtClean="0"/>
              <a:t>Editeu els estils de text del patró</a:t>
            </a:r>
          </a:p>
        </p:txBody>
      </p:sp>
    </p:spTree>
    <p:extLst>
      <p:ext uri="{BB962C8B-B14F-4D97-AF65-F5344CB8AC3E}">
        <p14:creationId xmlns:p14="http://schemas.microsoft.com/office/powerpoint/2010/main" val="72206718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ol i text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o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a-ES" smtClean="0"/>
              <a:t>Feu clic aquí per editar l'estil</a:t>
            </a:r>
            <a:endParaRPr lang="es-ES"/>
          </a:p>
        </p:txBody>
      </p:sp>
      <p:sp>
        <p:nvSpPr>
          <p:cNvPr id="3" name="Contenidor de text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a-ES" smtClean="0"/>
              <a:t>Editeu els estils de text del patró</a:t>
            </a:r>
          </a:p>
          <a:p>
            <a:pPr lvl="1"/>
            <a:r>
              <a:rPr lang="ca-ES" smtClean="0"/>
              <a:t>Segon nivell</a:t>
            </a:r>
          </a:p>
          <a:p>
            <a:pPr lvl="2"/>
            <a:r>
              <a:rPr lang="ca-ES" smtClean="0"/>
              <a:t>Tercer nivell</a:t>
            </a:r>
          </a:p>
          <a:p>
            <a:pPr lvl="3"/>
            <a:r>
              <a:rPr lang="ca-ES" smtClean="0"/>
              <a:t>Quart nivell</a:t>
            </a:r>
          </a:p>
          <a:p>
            <a:pPr lvl="4"/>
            <a:r>
              <a:rPr lang="ca-ES" smtClean="0"/>
              <a:t>Cinquè nivell</a:t>
            </a:r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20341055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ol vertical i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ol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a-ES" smtClean="0"/>
              <a:t>Feu clic aquí per editar l'estil</a:t>
            </a:r>
            <a:endParaRPr lang="es-ES"/>
          </a:p>
        </p:txBody>
      </p:sp>
      <p:sp>
        <p:nvSpPr>
          <p:cNvPr id="3" name="Contenidor de text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a-ES" smtClean="0"/>
              <a:t>Editeu els estils de text del patró</a:t>
            </a:r>
          </a:p>
          <a:p>
            <a:pPr lvl="1"/>
            <a:r>
              <a:rPr lang="ca-ES" smtClean="0"/>
              <a:t>Segon nivell</a:t>
            </a:r>
          </a:p>
          <a:p>
            <a:pPr lvl="2"/>
            <a:r>
              <a:rPr lang="ca-ES" smtClean="0"/>
              <a:t>Tercer nivell</a:t>
            </a:r>
          </a:p>
          <a:p>
            <a:pPr lvl="3"/>
            <a:r>
              <a:rPr lang="ca-ES" smtClean="0"/>
              <a:t>Quart nivell</a:t>
            </a:r>
          </a:p>
          <a:p>
            <a:pPr lvl="4"/>
            <a:r>
              <a:rPr lang="ca-ES" smtClean="0"/>
              <a:t>Cinquè nivell</a:t>
            </a:r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25599042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Object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idor de contingut 1"/>
          <p:cNvSpPr>
            <a:spLocks noGrp="1"/>
          </p:cNvSpPr>
          <p:nvPr>
            <p:ph/>
          </p:nvPr>
        </p:nvSpPr>
        <p:spPr>
          <a:xfrm>
            <a:off x="457200" y="274638"/>
            <a:ext cx="8229600" cy="5851525"/>
          </a:xfrm>
        </p:spPr>
        <p:txBody>
          <a:bodyPr/>
          <a:lstStyle/>
          <a:p>
            <a:pPr lvl="0"/>
            <a:r>
              <a:rPr lang="ca-ES" smtClean="0"/>
              <a:t>Editeu els estils de text del patró</a:t>
            </a:r>
          </a:p>
          <a:p>
            <a:pPr lvl="1"/>
            <a:r>
              <a:rPr lang="ca-ES" smtClean="0"/>
              <a:t>Segon nivell</a:t>
            </a:r>
          </a:p>
          <a:p>
            <a:pPr lvl="2"/>
            <a:r>
              <a:rPr lang="ca-ES" smtClean="0"/>
              <a:t>Tercer nivell</a:t>
            </a:r>
          </a:p>
          <a:p>
            <a:pPr lvl="3"/>
            <a:r>
              <a:rPr lang="ca-ES" smtClean="0"/>
              <a:t>Quart nivell</a:t>
            </a:r>
          </a:p>
          <a:p>
            <a:pPr lvl="4"/>
            <a:r>
              <a:rPr lang="ca-ES" smtClean="0"/>
              <a:t>Cinquè nivell</a:t>
            </a:r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0881270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CCFF99"/>
            </a:gs>
            <a:gs pos="100000">
              <a:srgbClr val="5E7647"/>
            </a:gs>
          </a:gsLst>
          <a:path path="rect">
            <a:fillToRect l="100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5619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a-ES" altLang="es-ES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125538"/>
            <a:ext cx="8229600" cy="5000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a-ES" altLang="es-ES" smtClean="0"/>
              <a:t>Haga clic para modificar el estilo de texto del patrón</a:t>
            </a:r>
          </a:p>
          <a:p>
            <a:pPr lvl="1"/>
            <a:r>
              <a:rPr lang="ca-ES" altLang="es-ES" smtClean="0"/>
              <a:t>Segundo nivel</a:t>
            </a:r>
          </a:p>
          <a:p>
            <a:pPr lvl="2"/>
            <a:r>
              <a:rPr lang="ca-ES" altLang="es-ES" smtClean="0"/>
              <a:t>Tercer nivel</a:t>
            </a:r>
          </a:p>
          <a:p>
            <a:pPr lvl="3"/>
            <a:r>
              <a:rPr lang="ca-ES" altLang="es-ES" smtClean="0"/>
              <a:t>Cuarto nivel</a:t>
            </a:r>
          </a:p>
          <a:p>
            <a:pPr lvl="4"/>
            <a:r>
              <a:rPr lang="ca-ES" altLang="es-ES" smtClean="0"/>
              <a:t>Quinto nivel</a:t>
            </a:r>
          </a:p>
        </p:txBody>
      </p:sp>
      <p:grpSp>
        <p:nvGrpSpPr>
          <p:cNvPr id="1028" name="Group 19"/>
          <p:cNvGrpSpPr>
            <a:grpSpLocks/>
          </p:cNvGrpSpPr>
          <p:nvPr userDrawn="1"/>
        </p:nvGrpSpPr>
        <p:grpSpPr bwMode="auto">
          <a:xfrm flipH="1">
            <a:off x="0" y="981075"/>
            <a:ext cx="8385175" cy="36513"/>
            <a:chOff x="144" y="1680"/>
            <a:chExt cx="5424" cy="144"/>
          </a:xfrm>
        </p:grpSpPr>
        <p:sp>
          <p:nvSpPr>
            <p:cNvPr id="1031" name="Rectangle 20"/>
            <p:cNvSpPr>
              <a:spLocks noChangeArrowheads="1"/>
            </p:cNvSpPr>
            <p:nvPr userDrawn="1"/>
          </p:nvSpPr>
          <p:spPr bwMode="auto">
            <a:xfrm>
              <a:off x="144" y="1680"/>
              <a:ext cx="1808" cy="144"/>
            </a:xfrm>
            <a:prstGeom prst="rect">
              <a:avLst/>
            </a:prstGeom>
            <a:solidFill>
              <a:srgbClr val="5E7647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 sz="2400">
                  <a:solidFill>
                    <a:srgbClr val="333333"/>
                  </a:solidFill>
                  <a:latin typeface="Arial" panose="020B0604020202020204" pitchFamily="34" charset="0"/>
                </a:defRPr>
              </a:lvl1pPr>
              <a:lvl2pPr marL="742950" indent="-285750">
                <a:defRPr sz="2400">
                  <a:solidFill>
                    <a:srgbClr val="333333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 sz="2400">
                  <a:solidFill>
                    <a:srgbClr val="333333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 sz="2400">
                  <a:solidFill>
                    <a:srgbClr val="333333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 sz="2400">
                  <a:solidFill>
                    <a:srgbClr val="333333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rgbClr val="333333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rgbClr val="333333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rgbClr val="333333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rgbClr val="333333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/>
              <a:endParaRPr lang="es-ES" altLang="es-ES"/>
            </a:p>
          </p:txBody>
        </p:sp>
        <p:sp>
          <p:nvSpPr>
            <p:cNvPr id="1032" name="Rectangle 21"/>
            <p:cNvSpPr>
              <a:spLocks noChangeArrowheads="1"/>
            </p:cNvSpPr>
            <p:nvPr userDrawn="1"/>
          </p:nvSpPr>
          <p:spPr bwMode="auto">
            <a:xfrm>
              <a:off x="1952" y="1680"/>
              <a:ext cx="1808" cy="144"/>
            </a:xfrm>
            <a:prstGeom prst="rect">
              <a:avLst/>
            </a:prstGeom>
            <a:solidFill>
              <a:srgbClr val="64960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 sz="2400">
                  <a:solidFill>
                    <a:srgbClr val="333333"/>
                  </a:solidFill>
                  <a:latin typeface="Arial" panose="020B0604020202020204" pitchFamily="34" charset="0"/>
                </a:defRPr>
              </a:lvl1pPr>
              <a:lvl2pPr marL="742950" indent="-285750">
                <a:defRPr sz="2400">
                  <a:solidFill>
                    <a:srgbClr val="333333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 sz="2400">
                  <a:solidFill>
                    <a:srgbClr val="333333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 sz="2400">
                  <a:solidFill>
                    <a:srgbClr val="333333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 sz="2400">
                  <a:solidFill>
                    <a:srgbClr val="333333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rgbClr val="333333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rgbClr val="333333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rgbClr val="333333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rgbClr val="333333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/>
              <a:endParaRPr lang="es-ES" altLang="es-ES"/>
            </a:p>
          </p:txBody>
        </p:sp>
        <p:sp>
          <p:nvSpPr>
            <p:cNvPr id="1033" name="Rectangle 22"/>
            <p:cNvSpPr>
              <a:spLocks noChangeArrowheads="1"/>
            </p:cNvSpPr>
            <p:nvPr userDrawn="1"/>
          </p:nvSpPr>
          <p:spPr bwMode="auto">
            <a:xfrm>
              <a:off x="3760" y="1680"/>
              <a:ext cx="1808" cy="144"/>
            </a:xfrm>
            <a:prstGeom prst="rect">
              <a:avLst/>
            </a:prstGeom>
            <a:solidFill>
              <a:srgbClr val="CCFF99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 sz="2400">
                  <a:solidFill>
                    <a:srgbClr val="333333"/>
                  </a:solidFill>
                  <a:latin typeface="Arial" panose="020B0604020202020204" pitchFamily="34" charset="0"/>
                </a:defRPr>
              </a:lvl1pPr>
              <a:lvl2pPr marL="742950" indent="-285750">
                <a:defRPr sz="2400">
                  <a:solidFill>
                    <a:srgbClr val="333333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 sz="2400">
                  <a:solidFill>
                    <a:srgbClr val="333333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 sz="2400">
                  <a:solidFill>
                    <a:srgbClr val="333333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 sz="2400">
                  <a:solidFill>
                    <a:srgbClr val="333333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rgbClr val="333333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rgbClr val="333333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rgbClr val="333333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rgbClr val="333333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/>
              <a:endParaRPr lang="es-ES" altLang="es-ES"/>
            </a:p>
          </p:txBody>
        </p:sp>
      </p:grpSp>
      <p:sp>
        <p:nvSpPr>
          <p:cNvPr id="1029" name="Text Box 23"/>
          <p:cNvSpPr txBox="1">
            <a:spLocks noChangeArrowheads="1"/>
          </p:cNvSpPr>
          <p:nvPr userDrawn="1"/>
        </p:nvSpPr>
        <p:spPr bwMode="auto">
          <a:xfrm>
            <a:off x="3924300" y="6597650"/>
            <a:ext cx="5219700" cy="2746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rgbClr val="333333"/>
                </a:solidFill>
                <a:latin typeface="Arial" panose="020B0604020202020204" pitchFamily="34" charset="0"/>
              </a:defRPr>
            </a:lvl1pPr>
            <a:lvl2pPr marL="742950" indent="-285750">
              <a:defRPr sz="2400">
                <a:solidFill>
                  <a:srgbClr val="333333"/>
                </a:solidFill>
                <a:latin typeface="Arial" panose="020B0604020202020204" pitchFamily="34" charset="0"/>
              </a:defRPr>
            </a:lvl2pPr>
            <a:lvl3pPr marL="1143000" indent="-228600">
              <a:defRPr sz="2400">
                <a:solidFill>
                  <a:srgbClr val="333333"/>
                </a:solidFill>
                <a:latin typeface="Arial" panose="020B0604020202020204" pitchFamily="34" charset="0"/>
              </a:defRPr>
            </a:lvl3pPr>
            <a:lvl4pPr marL="1600200" indent="-228600">
              <a:defRPr sz="2400">
                <a:solidFill>
                  <a:srgbClr val="333333"/>
                </a:solidFill>
                <a:latin typeface="Arial" panose="020B0604020202020204" pitchFamily="34" charset="0"/>
              </a:defRPr>
            </a:lvl4pPr>
            <a:lvl5pPr marL="2057400" indent="-228600">
              <a:defRPr sz="2400">
                <a:solidFill>
                  <a:srgbClr val="333333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333333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333333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333333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333333"/>
                </a:solidFill>
                <a:latin typeface="Arial" panose="020B0604020202020204" pitchFamily="34" charset="0"/>
              </a:defRPr>
            </a:lvl9pPr>
          </a:lstStyle>
          <a:p>
            <a:pPr algn="r">
              <a:spcBef>
                <a:spcPct val="50000"/>
              </a:spcBef>
            </a:pPr>
            <a:r>
              <a:rPr kumimoji="1" lang="ca-ES" altLang="es-ES" sz="1200">
                <a:solidFill>
                  <a:schemeClr val="tx1"/>
                </a:solidFill>
                <a:latin typeface="Trebuchet MS" panose="020B0603020202020204" pitchFamily="34" charset="0"/>
                <a:cs typeface="Times New Roman" panose="02020603050405020304" pitchFamily="18" charset="0"/>
              </a:rPr>
              <a:t>©</a:t>
            </a:r>
            <a:r>
              <a:rPr kumimoji="1" lang="ca-ES" altLang="es-ES" sz="1000">
                <a:solidFill>
                  <a:schemeClr val="tx1"/>
                </a:solidFill>
                <a:latin typeface="Trebuchet MS" panose="020B0603020202020204" pitchFamily="34" charset="0"/>
                <a:cs typeface="Times New Roman" panose="02020603050405020304" pitchFamily="18" charset="0"/>
              </a:rPr>
              <a:t> G-IDEA - Universitat de Barcelona (http://www.ub.edu/gidea/)</a:t>
            </a:r>
          </a:p>
        </p:txBody>
      </p:sp>
      <p:pic>
        <p:nvPicPr>
          <p:cNvPr id="1030" name="Picture 32" descr="Arxius corporatius d"/>
          <p:cNvPicPr>
            <a:picLocks noChangeAspect="1" noChangeArrowheads="1"/>
          </p:cNvPicPr>
          <p:nvPr userDrawn="1"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119813"/>
            <a:ext cx="1619250" cy="752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r" rtl="0" eaLnBrk="0" fontAlgn="base" hangingPunct="0">
        <a:spcBef>
          <a:spcPct val="0"/>
        </a:spcBef>
        <a:spcAft>
          <a:spcPct val="0"/>
        </a:spcAft>
        <a:defRPr sz="2800" b="1" kern="1200">
          <a:solidFill>
            <a:srgbClr val="333333"/>
          </a:solidFill>
          <a:latin typeface="+mj-lt"/>
          <a:ea typeface="+mj-ea"/>
          <a:cs typeface="+mj-cs"/>
        </a:defRPr>
      </a:lvl1pPr>
      <a:lvl2pPr algn="r" rtl="0" eaLnBrk="0" fontAlgn="base" hangingPunct="0">
        <a:spcBef>
          <a:spcPct val="0"/>
        </a:spcBef>
        <a:spcAft>
          <a:spcPct val="0"/>
        </a:spcAft>
        <a:defRPr sz="2800" b="1">
          <a:solidFill>
            <a:srgbClr val="333333"/>
          </a:solidFill>
          <a:latin typeface="Comic Sans MS" panose="030F0702030302020204" pitchFamily="66" charset="0"/>
        </a:defRPr>
      </a:lvl2pPr>
      <a:lvl3pPr algn="r" rtl="0" eaLnBrk="0" fontAlgn="base" hangingPunct="0">
        <a:spcBef>
          <a:spcPct val="0"/>
        </a:spcBef>
        <a:spcAft>
          <a:spcPct val="0"/>
        </a:spcAft>
        <a:defRPr sz="2800" b="1">
          <a:solidFill>
            <a:srgbClr val="333333"/>
          </a:solidFill>
          <a:latin typeface="Comic Sans MS" panose="030F0702030302020204" pitchFamily="66" charset="0"/>
        </a:defRPr>
      </a:lvl3pPr>
      <a:lvl4pPr algn="r" rtl="0" eaLnBrk="0" fontAlgn="base" hangingPunct="0">
        <a:spcBef>
          <a:spcPct val="0"/>
        </a:spcBef>
        <a:spcAft>
          <a:spcPct val="0"/>
        </a:spcAft>
        <a:defRPr sz="2800" b="1">
          <a:solidFill>
            <a:srgbClr val="333333"/>
          </a:solidFill>
          <a:latin typeface="Comic Sans MS" panose="030F0702030302020204" pitchFamily="66" charset="0"/>
        </a:defRPr>
      </a:lvl4pPr>
      <a:lvl5pPr algn="r" rtl="0" eaLnBrk="0" fontAlgn="base" hangingPunct="0">
        <a:spcBef>
          <a:spcPct val="0"/>
        </a:spcBef>
        <a:spcAft>
          <a:spcPct val="0"/>
        </a:spcAft>
        <a:defRPr sz="2800" b="1">
          <a:solidFill>
            <a:srgbClr val="333333"/>
          </a:solidFill>
          <a:latin typeface="Comic Sans MS" panose="030F0702030302020204" pitchFamily="66" charset="0"/>
        </a:defRPr>
      </a:lvl5pPr>
      <a:lvl6pPr marL="457200" algn="r" rtl="0" fontAlgn="base">
        <a:spcBef>
          <a:spcPct val="0"/>
        </a:spcBef>
        <a:spcAft>
          <a:spcPct val="0"/>
        </a:spcAft>
        <a:defRPr sz="2800" b="1">
          <a:solidFill>
            <a:srgbClr val="333333"/>
          </a:solidFill>
          <a:latin typeface="Comic Sans MS" panose="030F0702030302020204" pitchFamily="66" charset="0"/>
        </a:defRPr>
      </a:lvl6pPr>
      <a:lvl7pPr marL="914400" algn="r" rtl="0" fontAlgn="base">
        <a:spcBef>
          <a:spcPct val="0"/>
        </a:spcBef>
        <a:spcAft>
          <a:spcPct val="0"/>
        </a:spcAft>
        <a:defRPr sz="2800" b="1">
          <a:solidFill>
            <a:srgbClr val="333333"/>
          </a:solidFill>
          <a:latin typeface="Comic Sans MS" panose="030F0702030302020204" pitchFamily="66" charset="0"/>
        </a:defRPr>
      </a:lvl7pPr>
      <a:lvl8pPr marL="1371600" algn="r" rtl="0" fontAlgn="base">
        <a:spcBef>
          <a:spcPct val="0"/>
        </a:spcBef>
        <a:spcAft>
          <a:spcPct val="0"/>
        </a:spcAft>
        <a:defRPr sz="2800" b="1">
          <a:solidFill>
            <a:srgbClr val="333333"/>
          </a:solidFill>
          <a:latin typeface="Comic Sans MS" panose="030F0702030302020204" pitchFamily="66" charset="0"/>
        </a:defRPr>
      </a:lvl8pPr>
      <a:lvl9pPr marL="1828800" algn="r" rtl="0" fontAlgn="base">
        <a:spcBef>
          <a:spcPct val="0"/>
        </a:spcBef>
        <a:spcAft>
          <a:spcPct val="0"/>
        </a:spcAft>
        <a:defRPr sz="2800" b="1">
          <a:solidFill>
            <a:srgbClr val="333333"/>
          </a:solidFill>
          <a:latin typeface="Comic Sans MS" panose="030F0702030302020204" pitchFamily="66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 kern="1200">
          <a:solidFill>
            <a:srgbClr val="333333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 kern="1200">
          <a:solidFill>
            <a:srgbClr val="333333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 kern="1200">
          <a:solidFill>
            <a:srgbClr val="333333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 kern="1200">
          <a:solidFill>
            <a:srgbClr val="333333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 kern="1200">
          <a:solidFill>
            <a:srgbClr val="333333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12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3.wmf"/><Relationship Id="rId5" Type="http://schemas.openxmlformats.org/officeDocument/2006/relationships/oleObject" Target="../embeddings/oleObject2.bin"/><Relationship Id="rId4" Type="http://schemas.openxmlformats.org/officeDocument/2006/relationships/image" Target="../media/image2.wm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.bin"/><Relationship Id="rId2" Type="http://schemas.openxmlformats.org/officeDocument/2006/relationships/slideLayout" Target="../slideLayouts/slideLayout12.xml"/><Relationship Id="rId1" Type="http://schemas.openxmlformats.org/officeDocument/2006/relationships/vmlDrawing" Target="../drawings/vmlDrawing2.vml"/><Relationship Id="rId6" Type="http://schemas.openxmlformats.org/officeDocument/2006/relationships/image" Target="../media/image4.wmf"/><Relationship Id="rId5" Type="http://schemas.openxmlformats.org/officeDocument/2006/relationships/oleObject" Target="../embeddings/oleObject4.bin"/><Relationship Id="rId4" Type="http://schemas.openxmlformats.org/officeDocument/2006/relationships/image" Target="../media/image2.wm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5.bin"/><Relationship Id="rId2" Type="http://schemas.openxmlformats.org/officeDocument/2006/relationships/slideLayout" Target="../slideLayouts/slideLayout12.xml"/><Relationship Id="rId1" Type="http://schemas.openxmlformats.org/officeDocument/2006/relationships/vmlDrawing" Target="../drawings/vmlDrawing3.vml"/><Relationship Id="rId6" Type="http://schemas.openxmlformats.org/officeDocument/2006/relationships/image" Target="../media/image5.wmf"/><Relationship Id="rId5" Type="http://schemas.openxmlformats.org/officeDocument/2006/relationships/oleObject" Target="../embeddings/oleObject6.bin"/><Relationship Id="rId4" Type="http://schemas.openxmlformats.org/officeDocument/2006/relationships/image" Target="../media/image2.wm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7.bin"/><Relationship Id="rId2" Type="http://schemas.openxmlformats.org/officeDocument/2006/relationships/slideLayout" Target="../slideLayouts/slideLayout12.xml"/><Relationship Id="rId1" Type="http://schemas.openxmlformats.org/officeDocument/2006/relationships/vmlDrawing" Target="../drawings/vmlDrawing4.vml"/><Relationship Id="rId6" Type="http://schemas.openxmlformats.org/officeDocument/2006/relationships/image" Target="../media/image6.wmf"/><Relationship Id="rId5" Type="http://schemas.openxmlformats.org/officeDocument/2006/relationships/oleObject" Target="../embeddings/oleObject8.bin"/><Relationship Id="rId4" Type="http://schemas.openxmlformats.org/officeDocument/2006/relationships/image" Target="../media/image2.wm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9.bin"/><Relationship Id="rId2" Type="http://schemas.openxmlformats.org/officeDocument/2006/relationships/slideLayout" Target="../slideLayouts/slideLayout12.xml"/><Relationship Id="rId1" Type="http://schemas.openxmlformats.org/officeDocument/2006/relationships/vmlDrawing" Target="../drawings/vmlDrawing5.vml"/><Relationship Id="rId6" Type="http://schemas.openxmlformats.org/officeDocument/2006/relationships/image" Target="../media/image7.wmf"/><Relationship Id="rId5" Type="http://schemas.openxmlformats.org/officeDocument/2006/relationships/oleObject" Target="../embeddings/oleObject10.bin"/><Relationship Id="rId4" Type="http://schemas.openxmlformats.org/officeDocument/2006/relationships/image" Target="../media/image2.wm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1.bin"/><Relationship Id="rId2" Type="http://schemas.openxmlformats.org/officeDocument/2006/relationships/slideLayout" Target="../slideLayouts/slideLayout12.xml"/><Relationship Id="rId1" Type="http://schemas.openxmlformats.org/officeDocument/2006/relationships/vmlDrawing" Target="../drawings/vmlDrawing6.vml"/><Relationship Id="rId6" Type="http://schemas.openxmlformats.org/officeDocument/2006/relationships/image" Target="../media/image8.wmf"/><Relationship Id="rId5" Type="http://schemas.openxmlformats.org/officeDocument/2006/relationships/oleObject" Target="../embeddings/oleObject12.bin"/><Relationship Id="rId4" Type="http://schemas.openxmlformats.org/officeDocument/2006/relationships/image" Target="../media/image2.wm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3.bin"/><Relationship Id="rId2" Type="http://schemas.openxmlformats.org/officeDocument/2006/relationships/slideLayout" Target="../slideLayouts/slideLayout12.xml"/><Relationship Id="rId1" Type="http://schemas.openxmlformats.org/officeDocument/2006/relationships/vmlDrawing" Target="../drawings/vmlDrawing7.vml"/><Relationship Id="rId6" Type="http://schemas.openxmlformats.org/officeDocument/2006/relationships/image" Target="../media/image8.wmf"/><Relationship Id="rId5" Type="http://schemas.openxmlformats.org/officeDocument/2006/relationships/oleObject" Target="../embeddings/oleObject14.bin"/><Relationship Id="rId4" Type="http://schemas.openxmlformats.org/officeDocument/2006/relationships/image" Target="../media/image2.wmf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18"/>
          <p:cNvSpPr>
            <a:spLocks noChangeArrowheads="1"/>
          </p:cNvSpPr>
          <p:nvPr/>
        </p:nvSpPr>
        <p:spPr bwMode="auto">
          <a:xfrm flipH="1">
            <a:off x="3554413" y="4581525"/>
            <a:ext cx="2794000" cy="36513"/>
          </a:xfrm>
          <a:prstGeom prst="rect">
            <a:avLst/>
          </a:prstGeom>
          <a:solidFill>
            <a:srgbClr val="6496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 sz="2400">
                <a:solidFill>
                  <a:srgbClr val="333333"/>
                </a:solidFill>
                <a:latin typeface="Arial" panose="020B0604020202020204" pitchFamily="34" charset="0"/>
              </a:defRPr>
            </a:lvl1pPr>
            <a:lvl2pPr marL="742950" indent="-285750">
              <a:defRPr sz="2400">
                <a:solidFill>
                  <a:srgbClr val="333333"/>
                </a:solidFill>
                <a:latin typeface="Arial" panose="020B0604020202020204" pitchFamily="34" charset="0"/>
              </a:defRPr>
            </a:lvl2pPr>
            <a:lvl3pPr marL="1143000" indent="-228600">
              <a:defRPr sz="2400">
                <a:solidFill>
                  <a:srgbClr val="333333"/>
                </a:solidFill>
                <a:latin typeface="Arial" panose="020B0604020202020204" pitchFamily="34" charset="0"/>
              </a:defRPr>
            </a:lvl3pPr>
            <a:lvl4pPr marL="1600200" indent="-228600">
              <a:defRPr sz="2400">
                <a:solidFill>
                  <a:srgbClr val="333333"/>
                </a:solidFill>
                <a:latin typeface="Arial" panose="020B0604020202020204" pitchFamily="34" charset="0"/>
              </a:defRPr>
            </a:lvl4pPr>
            <a:lvl5pPr marL="2057400" indent="-228600">
              <a:defRPr sz="2400">
                <a:solidFill>
                  <a:srgbClr val="333333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333333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333333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333333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333333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es-ES" altLang="es-ES"/>
          </a:p>
        </p:txBody>
      </p:sp>
      <p:sp>
        <p:nvSpPr>
          <p:cNvPr id="4099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84213" y="2205038"/>
            <a:ext cx="7772400" cy="2305050"/>
          </a:xfrm>
        </p:spPr>
        <p:txBody>
          <a:bodyPr anchor="ctr"/>
          <a:lstStyle/>
          <a:p>
            <a:pPr eaLnBrk="1" hangingPunct="1"/>
            <a:r>
              <a:rPr lang="ca-ES" altLang="es-ES" sz="4800" b="0" smtClean="0">
                <a:latin typeface="Trebuchet MS" panose="020B0603020202020204" pitchFamily="34" charset="0"/>
              </a:rPr>
              <a:t>Exercici de disseny </a:t>
            </a:r>
            <a:br>
              <a:rPr lang="ca-ES" altLang="es-ES" sz="4800" b="0" smtClean="0">
                <a:latin typeface="Trebuchet MS" panose="020B0603020202020204" pitchFamily="34" charset="0"/>
              </a:rPr>
            </a:br>
            <a:r>
              <a:rPr lang="ca-ES" altLang="es-ES" sz="4800" b="0" smtClean="0">
                <a:latin typeface="Trebuchet MS" panose="020B0603020202020204" pitchFamily="34" charset="0"/>
              </a:rPr>
              <a:t>d’un Pla Agregat</a:t>
            </a:r>
          </a:p>
        </p:txBody>
      </p:sp>
      <p:sp>
        <p:nvSpPr>
          <p:cNvPr id="4100" name="Rectangle 13"/>
          <p:cNvSpPr>
            <a:spLocks noChangeArrowheads="1"/>
          </p:cNvSpPr>
          <p:nvPr/>
        </p:nvSpPr>
        <p:spPr bwMode="auto">
          <a:xfrm flipH="1">
            <a:off x="5589588" y="2060575"/>
            <a:ext cx="2006600" cy="36513"/>
          </a:xfrm>
          <a:prstGeom prst="rect">
            <a:avLst/>
          </a:prstGeom>
          <a:solidFill>
            <a:srgbClr val="5E7647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 sz="2400">
                <a:solidFill>
                  <a:srgbClr val="333333"/>
                </a:solidFill>
                <a:latin typeface="Arial" panose="020B0604020202020204" pitchFamily="34" charset="0"/>
              </a:defRPr>
            </a:lvl1pPr>
            <a:lvl2pPr marL="742950" indent="-285750">
              <a:defRPr sz="2400">
                <a:solidFill>
                  <a:srgbClr val="333333"/>
                </a:solidFill>
                <a:latin typeface="Arial" panose="020B0604020202020204" pitchFamily="34" charset="0"/>
              </a:defRPr>
            </a:lvl2pPr>
            <a:lvl3pPr marL="1143000" indent="-228600">
              <a:defRPr sz="2400">
                <a:solidFill>
                  <a:srgbClr val="333333"/>
                </a:solidFill>
                <a:latin typeface="Arial" panose="020B0604020202020204" pitchFamily="34" charset="0"/>
              </a:defRPr>
            </a:lvl3pPr>
            <a:lvl4pPr marL="1600200" indent="-228600">
              <a:defRPr sz="2400">
                <a:solidFill>
                  <a:srgbClr val="333333"/>
                </a:solidFill>
                <a:latin typeface="Arial" panose="020B0604020202020204" pitchFamily="34" charset="0"/>
              </a:defRPr>
            </a:lvl4pPr>
            <a:lvl5pPr marL="2057400" indent="-228600">
              <a:defRPr sz="2400">
                <a:solidFill>
                  <a:srgbClr val="333333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333333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333333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333333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333333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es-ES" altLang="es-ES"/>
          </a:p>
        </p:txBody>
      </p:sp>
      <p:sp>
        <p:nvSpPr>
          <p:cNvPr id="4101" name="Rectangle 14"/>
          <p:cNvSpPr>
            <a:spLocks noChangeArrowheads="1"/>
          </p:cNvSpPr>
          <p:nvPr/>
        </p:nvSpPr>
        <p:spPr bwMode="auto">
          <a:xfrm flipH="1">
            <a:off x="2795588" y="2060575"/>
            <a:ext cx="2794000" cy="36513"/>
          </a:xfrm>
          <a:prstGeom prst="rect">
            <a:avLst/>
          </a:prstGeom>
          <a:solidFill>
            <a:srgbClr val="6496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 sz="2400">
                <a:solidFill>
                  <a:srgbClr val="333333"/>
                </a:solidFill>
                <a:latin typeface="Arial" panose="020B0604020202020204" pitchFamily="34" charset="0"/>
              </a:defRPr>
            </a:lvl1pPr>
            <a:lvl2pPr marL="742950" indent="-285750">
              <a:defRPr sz="2400">
                <a:solidFill>
                  <a:srgbClr val="333333"/>
                </a:solidFill>
                <a:latin typeface="Arial" panose="020B0604020202020204" pitchFamily="34" charset="0"/>
              </a:defRPr>
            </a:lvl2pPr>
            <a:lvl3pPr marL="1143000" indent="-228600">
              <a:defRPr sz="2400">
                <a:solidFill>
                  <a:srgbClr val="333333"/>
                </a:solidFill>
                <a:latin typeface="Arial" panose="020B0604020202020204" pitchFamily="34" charset="0"/>
              </a:defRPr>
            </a:lvl3pPr>
            <a:lvl4pPr marL="1600200" indent="-228600">
              <a:defRPr sz="2400">
                <a:solidFill>
                  <a:srgbClr val="333333"/>
                </a:solidFill>
                <a:latin typeface="Arial" panose="020B0604020202020204" pitchFamily="34" charset="0"/>
              </a:defRPr>
            </a:lvl4pPr>
            <a:lvl5pPr marL="2057400" indent="-228600">
              <a:defRPr sz="2400">
                <a:solidFill>
                  <a:srgbClr val="333333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333333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333333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333333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333333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es-ES" altLang="es-ES"/>
          </a:p>
        </p:txBody>
      </p:sp>
      <p:sp>
        <p:nvSpPr>
          <p:cNvPr id="4102" name="Rectangle 15"/>
          <p:cNvSpPr>
            <a:spLocks noChangeArrowheads="1"/>
          </p:cNvSpPr>
          <p:nvPr/>
        </p:nvSpPr>
        <p:spPr bwMode="auto">
          <a:xfrm flipH="1">
            <a:off x="0" y="2058988"/>
            <a:ext cx="2795588" cy="36512"/>
          </a:xfrm>
          <a:prstGeom prst="rect">
            <a:avLst/>
          </a:prstGeom>
          <a:solidFill>
            <a:srgbClr val="CCFF99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 sz="2400">
                <a:solidFill>
                  <a:srgbClr val="333333"/>
                </a:solidFill>
                <a:latin typeface="Arial" panose="020B0604020202020204" pitchFamily="34" charset="0"/>
              </a:defRPr>
            </a:lvl1pPr>
            <a:lvl2pPr marL="742950" indent="-285750">
              <a:defRPr sz="2400">
                <a:solidFill>
                  <a:srgbClr val="333333"/>
                </a:solidFill>
                <a:latin typeface="Arial" panose="020B0604020202020204" pitchFamily="34" charset="0"/>
              </a:defRPr>
            </a:lvl2pPr>
            <a:lvl3pPr marL="1143000" indent="-228600">
              <a:defRPr sz="2400">
                <a:solidFill>
                  <a:srgbClr val="333333"/>
                </a:solidFill>
                <a:latin typeface="Arial" panose="020B0604020202020204" pitchFamily="34" charset="0"/>
              </a:defRPr>
            </a:lvl3pPr>
            <a:lvl4pPr marL="1600200" indent="-228600">
              <a:defRPr sz="2400">
                <a:solidFill>
                  <a:srgbClr val="333333"/>
                </a:solidFill>
                <a:latin typeface="Arial" panose="020B0604020202020204" pitchFamily="34" charset="0"/>
              </a:defRPr>
            </a:lvl4pPr>
            <a:lvl5pPr marL="2057400" indent="-228600">
              <a:defRPr sz="2400">
                <a:solidFill>
                  <a:srgbClr val="333333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333333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333333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333333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333333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es-ES" altLang="es-ES"/>
          </a:p>
        </p:txBody>
      </p:sp>
      <p:sp>
        <p:nvSpPr>
          <p:cNvPr id="4103" name="Rectangle 17"/>
          <p:cNvSpPr>
            <a:spLocks noChangeArrowheads="1"/>
          </p:cNvSpPr>
          <p:nvPr/>
        </p:nvSpPr>
        <p:spPr bwMode="auto">
          <a:xfrm flipH="1">
            <a:off x="6348413" y="4581525"/>
            <a:ext cx="2795587" cy="36513"/>
          </a:xfrm>
          <a:prstGeom prst="rect">
            <a:avLst/>
          </a:prstGeom>
          <a:solidFill>
            <a:srgbClr val="5E7647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 sz="2400">
                <a:solidFill>
                  <a:srgbClr val="333333"/>
                </a:solidFill>
                <a:latin typeface="Arial" panose="020B0604020202020204" pitchFamily="34" charset="0"/>
              </a:defRPr>
            </a:lvl1pPr>
            <a:lvl2pPr marL="742950" indent="-285750">
              <a:defRPr sz="2400">
                <a:solidFill>
                  <a:srgbClr val="333333"/>
                </a:solidFill>
                <a:latin typeface="Arial" panose="020B0604020202020204" pitchFamily="34" charset="0"/>
              </a:defRPr>
            </a:lvl2pPr>
            <a:lvl3pPr marL="1143000" indent="-228600">
              <a:defRPr sz="2400">
                <a:solidFill>
                  <a:srgbClr val="333333"/>
                </a:solidFill>
                <a:latin typeface="Arial" panose="020B0604020202020204" pitchFamily="34" charset="0"/>
              </a:defRPr>
            </a:lvl3pPr>
            <a:lvl4pPr marL="1600200" indent="-228600">
              <a:defRPr sz="2400">
                <a:solidFill>
                  <a:srgbClr val="333333"/>
                </a:solidFill>
                <a:latin typeface="Arial" panose="020B0604020202020204" pitchFamily="34" charset="0"/>
              </a:defRPr>
            </a:lvl4pPr>
            <a:lvl5pPr marL="2057400" indent="-228600">
              <a:defRPr sz="2400">
                <a:solidFill>
                  <a:srgbClr val="333333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333333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333333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333333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333333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es-ES" altLang="es-ES"/>
          </a:p>
        </p:txBody>
      </p:sp>
      <p:sp>
        <p:nvSpPr>
          <p:cNvPr id="4104" name="Rectangle 19"/>
          <p:cNvSpPr>
            <a:spLocks noChangeArrowheads="1"/>
          </p:cNvSpPr>
          <p:nvPr/>
        </p:nvSpPr>
        <p:spPr bwMode="auto">
          <a:xfrm flipH="1">
            <a:off x="1547813" y="4579938"/>
            <a:ext cx="2006600" cy="36512"/>
          </a:xfrm>
          <a:prstGeom prst="rect">
            <a:avLst/>
          </a:prstGeom>
          <a:solidFill>
            <a:srgbClr val="CCFF99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 sz="2400">
                <a:solidFill>
                  <a:srgbClr val="333333"/>
                </a:solidFill>
                <a:latin typeface="Arial" panose="020B0604020202020204" pitchFamily="34" charset="0"/>
              </a:defRPr>
            </a:lvl1pPr>
            <a:lvl2pPr marL="742950" indent="-285750">
              <a:defRPr sz="2400">
                <a:solidFill>
                  <a:srgbClr val="333333"/>
                </a:solidFill>
                <a:latin typeface="Arial" panose="020B0604020202020204" pitchFamily="34" charset="0"/>
              </a:defRPr>
            </a:lvl2pPr>
            <a:lvl3pPr marL="1143000" indent="-228600">
              <a:defRPr sz="2400">
                <a:solidFill>
                  <a:srgbClr val="333333"/>
                </a:solidFill>
                <a:latin typeface="Arial" panose="020B0604020202020204" pitchFamily="34" charset="0"/>
              </a:defRPr>
            </a:lvl3pPr>
            <a:lvl4pPr marL="1600200" indent="-228600">
              <a:defRPr sz="2400">
                <a:solidFill>
                  <a:srgbClr val="333333"/>
                </a:solidFill>
                <a:latin typeface="Arial" panose="020B0604020202020204" pitchFamily="34" charset="0"/>
              </a:defRPr>
            </a:lvl4pPr>
            <a:lvl5pPr marL="2057400" indent="-228600">
              <a:defRPr sz="2400">
                <a:solidFill>
                  <a:srgbClr val="333333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333333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333333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333333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333333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es-ES" altLang="es-ES"/>
          </a:p>
        </p:txBody>
      </p:sp>
      <p:sp>
        <p:nvSpPr>
          <p:cNvPr id="4105" name="Rectangle 20"/>
          <p:cNvSpPr>
            <a:spLocks noChangeArrowheads="1"/>
          </p:cNvSpPr>
          <p:nvPr/>
        </p:nvSpPr>
        <p:spPr bwMode="auto">
          <a:xfrm rot="5400000" flipH="1">
            <a:off x="1116012" y="4133851"/>
            <a:ext cx="900113" cy="36512"/>
          </a:xfrm>
          <a:prstGeom prst="rect">
            <a:avLst/>
          </a:prstGeom>
          <a:solidFill>
            <a:srgbClr val="CCFF99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 sz="2400">
                <a:solidFill>
                  <a:srgbClr val="333333"/>
                </a:solidFill>
                <a:latin typeface="Arial" panose="020B0604020202020204" pitchFamily="34" charset="0"/>
              </a:defRPr>
            </a:lvl1pPr>
            <a:lvl2pPr marL="742950" indent="-285750">
              <a:defRPr sz="2400">
                <a:solidFill>
                  <a:srgbClr val="333333"/>
                </a:solidFill>
                <a:latin typeface="Arial" panose="020B0604020202020204" pitchFamily="34" charset="0"/>
              </a:defRPr>
            </a:lvl2pPr>
            <a:lvl3pPr marL="1143000" indent="-228600">
              <a:defRPr sz="2400">
                <a:solidFill>
                  <a:srgbClr val="333333"/>
                </a:solidFill>
                <a:latin typeface="Arial" panose="020B0604020202020204" pitchFamily="34" charset="0"/>
              </a:defRPr>
            </a:lvl3pPr>
            <a:lvl4pPr marL="1600200" indent="-228600">
              <a:defRPr sz="2400">
                <a:solidFill>
                  <a:srgbClr val="333333"/>
                </a:solidFill>
                <a:latin typeface="Arial" panose="020B0604020202020204" pitchFamily="34" charset="0"/>
              </a:defRPr>
            </a:lvl4pPr>
            <a:lvl5pPr marL="2057400" indent="-228600">
              <a:defRPr sz="2400">
                <a:solidFill>
                  <a:srgbClr val="333333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333333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333333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333333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333333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es-ES" altLang="es-ES"/>
          </a:p>
        </p:txBody>
      </p:sp>
      <p:sp>
        <p:nvSpPr>
          <p:cNvPr id="4106" name="Rectangle 21"/>
          <p:cNvSpPr>
            <a:spLocks noChangeArrowheads="1"/>
          </p:cNvSpPr>
          <p:nvPr/>
        </p:nvSpPr>
        <p:spPr bwMode="auto">
          <a:xfrm rot="5400000" flipH="1">
            <a:off x="7164387" y="2492376"/>
            <a:ext cx="900113" cy="36512"/>
          </a:xfrm>
          <a:prstGeom prst="rect">
            <a:avLst/>
          </a:prstGeom>
          <a:solidFill>
            <a:srgbClr val="5E7647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 sz="2400">
                <a:solidFill>
                  <a:srgbClr val="333333"/>
                </a:solidFill>
                <a:latin typeface="Arial" panose="020B0604020202020204" pitchFamily="34" charset="0"/>
              </a:defRPr>
            </a:lvl1pPr>
            <a:lvl2pPr marL="742950" indent="-285750">
              <a:defRPr sz="2400">
                <a:solidFill>
                  <a:srgbClr val="333333"/>
                </a:solidFill>
                <a:latin typeface="Arial" panose="020B0604020202020204" pitchFamily="34" charset="0"/>
              </a:defRPr>
            </a:lvl2pPr>
            <a:lvl3pPr marL="1143000" indent="-228600">
              <a:defRPr sz="2400">
                <a:solidFill>
                  <a:srgbClr val="333333"/>
                </a:solidFill>
                <a:latin typeface="Arial" panose="020B0604020202020204" pitchFamily="34" charset="0"/>
              </a:defRPr>
            </a:lvl3pPr>
            <a:lvl4pPr marL="1600200" indent="-228600">
              <a:defRPr sz="2400">
                <a:solidFill>
                  <a:srgbClr val="333333"/>
                </a:solidFill>
                <a:latin typeface="Arial" panose="020B0604020202020204" pitchFamily="34" charset="0"/>
              </a:defRPr>
            </a:lvl4pPr>
            <a:lvl5pPr marL="2057400" indent="-228600">
              <a:defRPr sz="2400">
                <a:solidFill>
                  <a:srgbClr val="333333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333333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333333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333333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333333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es-ES" altLang="es-ES"/>
          </a:p>
        </p:txBody>
      </p:sp>
      <p:sp>
        <p:nvSpPr>
          <p:cNvPr id="4107" name="Rectangle 26"/>
          <p:cNvSpPr>
            <a:spLocks noChangeArrowheads="1"/>
          </p:cNvSpPr>
          <p:nvPr/>
        </p:nvSpPr>
        <p:spPr bwMode="auto">
          <a:xfrm>
            <a:off x="528638" y="274638"/>
            <a:ext cx="7989887" cy="5619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>
              <a:defRPr sz="2400">
                <a:solidFill>
                  <a:srgbClr val="333333"/>
                </a:solidFill>
                <a:latin typeface="Arial" panose="020B0604020202020204" pitchFamily="34" charset="0"/>
              </a:defRPr>
            </a:lvl1pPr>
            <a:lvl2pPr marL="742950" indent="-285750">
              <a:defRPr sz="2400">
                <a:solidFill>
                  <a:srgbClr val="333333"/>
                </a:solidFill>
                <a:latin typeface="Arial" panose="020B0604020202020204" pitchFamily="34" charset="0"/>
              </a:defRPr>
            </a:lvl2pPr>
            <a:lvl3pPr marL="1143000" indent="-228600">
              <a:defRPr sz="2400">
                <a:solidFill>
                  <a:srgbClr val="333333"/>
                </a:solidFill>
                <a:latin typeface="Arial" panose="020B0604020202020204" pitchFamily="34" charset="0"/>
              </a:defRPr>
            </a:lvl3pPr>
            <a:lvl4pPr marL="1600200" indent="-228600">
              <a:defRPr sz="2400">
                <a:solidFill>
                  <a:srgbClr val="333333"/>
                </a:solidFill>
                <a:latin typeface="Arial" panose="020B0604020202020204" pitchFamily="34" charset="0"/>
              </a:defRPr>
            </a:lvl4pPr>
            <a:lvl5pPr marL="2057400" indent="-228600">
              <a:defRPr sz="2400">
                <a:solidFill>
                  <a:srgbClr val="333333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333333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333333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333333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333333"/>
                </a:solidFill>
                <a:latin typeface="Arial" panose="020B0604020202020204" pitchFamily="34" charset="0"/>
              </a:defRPr>
            </a:lvl9pPr>
          </a:lstStyle>
          <a:p>
            <a:pPr algn="r" eaLnBrk="1" hangingPunct="1"/>
            <a:r>
              <a:rPr lang="ca-ES" altLang="es-ES" sz="2800" b="1">
                <a:latin typeface="Trebuchet MS" panose="020B0603020202020204" pitchFamily="34" charset="0"/>
              </a:rPr>
              <a:t>Planificació Agregada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75471" name="Group 303"/>
          <p:cNvGraphicFramePr>
            <a:graphicFrameLocks noGrp="1"/>
          </p:cNvGraphicFramePr>
          <p:nvPr>
            <p:ph/>
          </p:nvPr>
        </p:nvGraphicFramePr>
        <p:xfrm>
          <a:off x="1042988" y="1052513"/>
          <a:ext cx="7416800" cy="5210175"/>
        </p:xfrm>
        <a:graphic>
          <a:graphicData uri="http://schemas.openxmlformats.org/drawingml/2006/table">
            <a:tbl>
              <a:tblPr/>
              <a:tblGrid>
                <a:gridCol w="1149350">
                  <a:extLst>
                    <a:ext uri="{9D8B030D-6E8A-4147-A177-3AD203B41FA5}">
                      <a16:colId xmlns:a16="http://schemas.microsoft.com/office/drawing/2014/main" val="3446166071"/>
                    </a:ext>
                  </a:extLst>
                </a:gridCol>
                <a:gridCol w="1046162">
                  <a:extLst>
                    <a:ext uri="{9D8B030D-6E8A-4147-A177-3AD203B41FA5}">
                      <a16:colId xmlns:a16="http://schemas.microsoft.com/office/drawing/2014/main" val="145530049"/>
                    </a:ext>
                  </a:extLst>
                </a:gridCol>
                <a:gridCol w="835025">
                  <a:extLst>
                    <a:ext uri="{9D8B030D-6E8A-4147-A177-3AD203B41FA5}">
                      <a16:colId xmlns:a16="http://schemas.microsoft.com/office/drawing/2014/main" val="2160239071"/>
                    </a:ext>
                  </a:extLst>
                </a:gridCol>
                <a:gridCol w="1565275">
                  <a:extLst>
                    <a:ext uri="{9D8B030D-6E8A-4147-A177-3AD203B41FA5}">
                      <a16:colId xmlns:a16="http://schemas.microsoft.com/office/drawing/2014/main" val="2869958764"/>
                    </a:ext>
                  </a:extLst>
                </a:gridCol>
                <a:gridCol w="2820988">
                  <a:extLst>
                    <a:ext uri="{9D8B030D-6E8A-4147-A177-3AD203B41FA5}">
                      <a16:colId xmlns:a16="http://schemas.microsoft.com/office/drawing/2014/main" val="2931510768"/>
                    </a:ext>
                  </a:extLst>
                </a:gridCol>
              </a:tblGrid>
              <a:tr h="473075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a-ES" altLang="es-ES" sz="1000" b="0" i="0" u="none" strike="noStrike" cap="none" normalizeH="0" baseline="0" smtClean="0">
                        <a:ln>
                          <a:noFill/>
                        </a:ln>
                        <a:solidFill>
                          <a:srgbClr val="333333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18000" marR="18000" marT="18000" marB="18000" anchor="ctr" horzOverflow="overflow">
                    <a:lnL cap="flat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ap="flat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a-ES" altLang="es-ES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</a:rPr>
                        <a:t>Cost Total</a:t>
                      </a:r>
                    </a:p>
                  </a:txBody>
                  <a:tcPr marL="18000" marR="18000" marT="18000" marB="18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333333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a-ES" altLang="es-ES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</a:rPr>
                        <a:t>Nivell de Servei</a:t>
                      </a:r>
                    </a:p>
                  </a:txBody>
                  <a:tcPr marL="18000" marR="18000" marT="18000" marB="18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333333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a-ES" altLang="es-ES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</a:rPr>
                        <a:t>Estratègia</a:t>
                      </a:r>
                    </a:p>
                  </a:txBody>
                  <a:tcPr marL="18000" marR="18000" marT="18000" marB="18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333333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a-ES" altLang="es-ES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</a:rPr>
                        <a:t>Mesures d’ajust transitori de la capacitat</a:t>
                      </a:r>
                    </a:p>
                  </a:txBody>
                  <a:tcPr marL="18000" marR="18000" marT="18000" marB="18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33333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5657538"/>
                  </a:ext>
                </a:extLst>
              </a:tr>
              <a:tr h="784225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a-ES" altLang="es-ES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</a:rPr>
                        <a:t>Alternativa 1A:</a:t>
                      </a:r>
                    </a:p>
                  </a:txBody>
                  <a:tcPr marL="18000" marR="18000" marT="18000" marB="18000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333333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a-ES" altLang="es-ES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1.591.500 u.m.</a:t>
                      </a:r>
                      <a:endParaRPr kumimoji="0" lang="ca-ES" altLang="es-E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18000" marR="18000" marT="18000" marB="18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a-ES" altLang="es-ES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94,31%</a:t>
                      </a:r>
                      <a:endParaRPr kumimoji="0" lang="ca-ES" altLang="es-E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18000" marR="18000" marT="18000" marB="18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a-ES" altLang="es-ES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Caça</a:t>
                      </a:r>
                      <a:endParaRPr kumimoji="0" lang="ca-ES" altLang="es-E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18000" marR="18000" marT="18000" marB="18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a-ES" altLang="es-ES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Manca de capacitat: lliuraments amb retard / Excés de capacitat: mà d'obra ociosa</a:t>
                      </a:r>
                      <a:endParaRPr kumimoji="0" lang="ca-ES" altLang="es-E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18000" marR="18000" marT="18000" marB="18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64477572"/>
                  </a:ext>
                </a:extLst>
              </a:tr>
              <a:tr h="701675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a-ES" altLang="es-ES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</a:rPr>
                        <a:t>Alternativa 1B:</a:t>
                      </a:r>
                    </a:p>
                  </a:txBody>
                  <a:tcPr marL="18000" marR="18000" marT="18000" marB="18000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333333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a-ES" altLang="es-E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18000" marR="18000" marT="18000" marB="18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a-ES" altLang="es-E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18000" marR="18000" marT="18000" marB="18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a-ES" altLang="es-E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18000" marR="18000" marT="18000" marB="18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a-ES" altLang="es-E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18000" marR="18000" marT="18000" marB="18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468786471"/>
                  </a:ext>
                </a:extLst>
              </a:tr>
              <a:tr h="784225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a-ES" altLang="es-ES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</a:rPr>
                        <a:t>Alternativa 1C.</a:t>
                      </a:r>
                    </a:p>
                  </a:txBody>
                  <a:tcPr marL="18000" marR="18000" marT="18000" marB="18000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333333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a-ES" altLang="es-ES" sz="1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18000" marR="18000" marT="18000" marB="18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a-ES" altLang="es-ES" sz="1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18000" marR="18000" marT="18000" marB="18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a-ES" altLang="es-E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18000" marR="18000" marT="18000" marB="18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a-ES" altLang="es-E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18000" marR="18000" marT="18000" marB="18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236895007"/>
                  </a:ext>
                </a:extLst>
              </a:tr>
              <a:tr h="62865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a-ES" altLang="es-ES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</a:rPr>
                        <a:t>Alternativa 2A:</a:t>
                      </a:r>
                    </a:p>
                  </a:txBody>
                  <a:tcPr marL="18000" marR="18000" marT="18000" marB="18000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333333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a-ES" altLang="es-ES" sz="1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18000" marR="18000" marT="18000" marB="18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a-ES" altLang="es-ES" sz="1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18000" marR="18000" marT="18000" marB="18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a-ES" altLang="es-E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18000" marR="18000" marT="18000" marB="18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a-ES" altLang="es-E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18000" marR="18000" marT="18000" marB="18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32701272"/>
                  </a:ext>
                </a:extLst>
              </a:tr>
              <a:tr h="5842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a-ES" altLang="es-ES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</a:rPr>
                        <a:t>Alternativa 2B:</a:t>
                      </a:r>
                    </a:p>
                  </a:txBody>
                  <a:tcPr marL="18000" marR="18000" marT="18000" marB="18000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333333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a-ES" altLang="es-ES" sz="1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18000" marR="18000" marT="18000" marB="18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a-ES" altLang="es-ES" sz="1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18000" marR="18000" marT="18000" marB="18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a-ES" altLang="es-E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18000" marR="18000" marT="18000" marB="18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a-ES" altLang="es-E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18000" marR="18000" marT="18000" marB="18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246476325"/>
                  </a:ext>
                </a:extLst>
              </a:tr>
              <a:tr h="630238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a-ES" altLang="es-ES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</a:rPr>
                        <a:t>Alternativa 2C:</a:t>
                      </a:r>
                    </a:p>
                  </a:txBody>
                  <a:tcPr marL="18000" marR="18000" marT="18000" marB="18000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333333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a-ES" altLang="es-ES" sz="1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18000" marR="18000" marT="18000" marB="18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a-ES" altLang="es-ES" sz="1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18000" marR="18000" marT="18000" marB="18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a-ES" altLang="es-E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18000" marR="18000" marT="18000" marB="18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a-ES" altLang="es-E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18000" marR="18000" marT="18000" marB="18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706464831"/>
                  </a:ext>
                </a:extLst>
              </a:tr>
              <a:tr h="623888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a-ES" altLang="es-ES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</a:rPr>
                        <a:t>Alternativa 3:</a:t>
                      </a:r>
                    </a:p>
                  </a:txBody>
                  <a:tcPr marL="18000" marR="18000" marT="18000" marB="18000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333333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a-ES" altLang="es-ES" sz="1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18000" marR="18000" marT="18000" marB="18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a-ES" altLang="es-ES" sz="1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18000" marR="18000" marT="18000" marB="18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a-ES" altLang="es-E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18000" marR="18000" marT="18000" marB="18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a-ES" altLang="es-E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18000" marR="18000" marT="18000" marB="18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874784"/>
                  </a:ext>
                </a:extLst>
              </a:tr>
            </a:tbl>
          </a:graphicData>
        </a:graphic>
      </p:graphicFrame>
      <p:grpSp>
        <p:nvGrpSpPr>
          <p:cNvPr id="5178" name="Group 304"/>
          <p:cNvGrpSpPr>
            <a:grpSpLocks/>
          </p:cNvGrpSpPr>
          <p:nvPr/>
        </p:nvGrpSpPr>
        <p:grpSpPr bwMode="auto">
          <a:xfrm>
            <a:off x="2627313" y="2636838"/>
            <a:ext cx="5111750" cy="1368425"/>
            <a:chOff x="839" y="1706"/>
            <a:chExt cx="3220" cy="862"/>
          </a:xfrm>
        </p:grpSpPr>
        <p:sp>
          <p:nvSpPr>
            <p:cNvPr id="5180" name="AutoShape 305"/>
            <p:cNvSpPr>
              <a:spLocks noChangeArrowheads="1"/>
            </p:cNvSpPr>
            <p:nvPr/>
          </p:nvSpPr>
          <p:spPr bwMode="auto">
            <a:xfrm>
              <a:off x="839" y="1706"/>
              <a:ext cx="3220" cy="862"/>
            </a:xfrm>
            <a:prstGeom prst="wedgeRoundRectCallout">
              <a:avLst>
                <a:gd name="adj1" fmla="val -32606"/>
                <a:gd name="adj2" fmla="val -72157"/>
                <a:gd name="adj3" fmla="val 16667"/>
              </a:avLst>
            </a:prstGeom>
            <a:solidFill>
              <a:srgbClr val="FFFF99"/>
            </a:solidFill>
            <a:ln w="9525">
              <a:solidFill>
                <a:srgbClr val="333333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90000" tIns="46800" rIns="90000" bIns="46800"/>
            <a:lstStyle>
              <a:lvl1pPr>
                <a:defRPr sz="2400">
                  <a:solidFill>
                    <a:srgbClr val="333333"/>
                  </a:solidFill>
                  <a:latin typeface="Arial" panose="020B0604020202020204" pitchFamily="34" charset="0"/>
                </a:defRPr>
              </a:lvl1pPr>
              <a:lvl2pPr marL="742950" indent="-285750">
                <a:defRPr sz="2400">
                  <a:solidFill>
                    <a:srgbClr val="333333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 sz="2400">
                  <a:solidFill>
                    <a:srgbClr val="333333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 sz="2400">
                  <a:solidFill>
                    <a:srgbClr val="333333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 sz="2400">
                  <a:solidFill>
                    <a:srgbClr val="333333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rgbClr val="333333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rgbClr val="333333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rgbClr val="333333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rgbClr val="333333"/>
                  </a:solidFill>
                  <a:latin typeface="Arial" panose="020B0604020202020204" pitchFamily="34" charset="0"/>
                </a:defRPr>
              </a:lvl9pPr>
            </a:lstStyle>
            <a:p>
              <a:pPr algn="ctr" eaLnBrk="1" hangingPunct="1"/>
              <a:endParaRPr lang="ca-ES" altLang="es-ES"/>
            </a:p>
          </p:txBody>
        </p:sp>
        <p:graphicFrame>
          <p:nvGraphicFramePr>
            <p:cNvPr id="5181" name="Object 306"/>
            <p:cNvGraphicFramePr>
              <a:graphicFrameLocks noChangeAspect="1"/>
            </p:cNvGraphicFramePr>
            <p:nvPr/>
          </p:nvGraphicFramePr>
          <p:xfrm>
            <a:off x="975" y="1875"/>
            <a:ext cx="2631" cy="24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5185" name="Equation" r:id="rId3" imgW="4318000" imgH="393700" progId="Equation.DSMT4">
                    <p:embed/>
                  </p:oleObj>
                </mc:Choice>
                <mc:Fallback>
                  <p:oleObj name="Equation" r:id="rId3" imgW="4318000" imgH="393700" progId="Equation.DSMT4">
                    <p:embed/>
                    <p:pic>
                      <p:nvPicPr>
                        <p:cNvPr id="0" name="Object 306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4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975" y="1875"/>
                          <a:ext cx="2631" cy="240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5182" name="Object 307"/>
            <p:cNvGraphicFramePr>
              <a:graphicFrameLocks noChangeAspect="1"/>
            </p:cNvGraphicFramePr>
            <p:nvPr/>
          </p:nvGraphicFramePr>
          <p:xfrm>
            <a:off x="975" y="2251"/>
            <a:ext cx="2943" cy="248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5186" name="Equation" r:id="rId5" imgW="4660900" imgH="393700" progId="Equation.DSMT4">
                    <p:embed/>
                  </p:oleObj>
                </mc:Choice>
                <mc:Fallback>
                  <p:oleObj name="Equation" r:id="rId5" imgW="4660900" imgH="393700" progId="Equation.DSMT4">
                    <p:embed/>
                    <p:pic>
                      <p:nvPicPr>
                        <p:cNvPr id="0" name="Object 307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6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975" y="2251"/>
                          <a:ext cx="2943" cy="248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  <p:sp>
        <p:nvSpPr>
          <p:cNvPr id="5179" name="Rectangle 308"/>
          <p:cNvSpPr>
            <a:spLocks noChangeArrowheads="1"/>
          </p:cNvSpPr>
          <p:nvPr/>
        </p:nvSpPr>
        <p:spPr bwMode="auto">
          <a:xfrm>
            <a:off x="528638" y="274638"/>
            <a:ext cx="7989887" cy="5619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>
              <a:defRPr sz="2400">
                <a:solidFill>
                  <a:srgbClr val="333333"/>
                </a:solidFill>
                <a:latin typeface="Arial" panose="020B0604020202020204" pitchFamily="34" charset="0"/>
              </a:defRPr>
            </a:lvl1pPr>
            <a:lvl2pPr marL="742950" indent="-285750">
              <a:defRPr sz="2400">
                <a:solidFill>
                  <a:srgbClr val="333333"/>
                </a:solidFill>
                <a:latin typeface="Arial" panose="020B0604020202020204" pitchFamily="34" charset="0"/>
              </a:defRPr>
            </a:lvl2pPr>
            <a:lvl3pPr marL="1143000" indent="-228600">
              <a:defRPr sz="2400">
                <a:solidFill>
                  <a:srgbClr val="333333"/>
                </a:solidFill>
                <a:latin typeface="Arial" panose="020B0604020202020204" pitchFamily="34" charset="0"/>
              </a:defRPr>
            </a:lvl3pPr>
            <a:lvl4pPr marL="1600200" indent="-228600">
              <a:defRPr sz="2400">
                <a:solidFill>
                  <a:srgbClr val="333333"/>
                </a:solidFill>
                <a:latin typeface="Arial" panose="020B0604020202020204" pitchFamily="34" charset="0"/>
              </a:defRPr>
            </a:lvl4pPr>
            <a:lvl5pPr marL="2057400" indent="-228600">
              <a:defRPr sz="2400">
                <a:solidFill>
                  <a:srgbClr val="333333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333333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333333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333333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333333"/>
                </a:solidFill>
                <a:latin typeface="Arial" panose="020B0604020202020204" pitchFamily="34" charset="0"/>
              </a:defRPr>
            </a:lvl9pPr>
          </a:lstStyle>
          <a:p>
            <a:pPr algn="r" eaLnBrk="1" hangingPunct="1"/>
            <a:r>
              <a:rPr lang="ca-ES" altLang="es-ES" sz="2800" b="1">
                <a:latin typeface="Trebuchet MS" panose="020B0603020202020204" pitchFamily="34" charset="0"/>
              </a:rPr>
              <a:t>Comparació d’Alternatives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78242" name="Group 2"/>
          <p:cNvGraphicFramePr>
            <a:graphicFrameLocks noGrp="1"/>
          </p:cNvGraphicFramePr>
          <p:nvPr>
            <p:ph/>
          </p:nvPr>
        </p:nvGraphicFramePr>
        <p:xfrm>
          <a:off x="1042988" y="1052513"/>
          <a:ext cx="7416800" cy="5210175"/>
        </p:xfrm>
        <a:graphic>
          <a:graphicData uri="http://schemas.openxmlformats.org/drawingml/2006/table">
            <a:tbl>
              <a:tblPr/>
              <a:tblGrid>
                <a:gridCol w="1149350">
                  <a:extLst>
                    <a:ext uri="{9D8B030D-6E8A-4147-A177-3AD203B41FA5}">
                      <a16:colId xmlns:a16="http://schemas.microsoft.com/office/drawing/2014/main" val="118830278"/>
                    </a:ext>
                  </a:extLst>
                </a:gridCol>
                <a:gridCol w="1046162">
                  <a:extLst>
                    <a:ext uri="{9D8B030D-6E8A-4147-A177-3AD203B41FA5}">
                      <a16:colId xmlns:a16="http://schemas.microsoft.com/office/drawing/2014/main" val="2721868167"/>
                    </a:ext>
                  </a:extLst>
                </a:gridCol>
                <a:gridCol w="835025">
                  <a:extLst>
                    <a:ext uri="{9D8B030D-6E8A-4147-A177-3AD203B41FA5}">
                      <a16:colId xmlns:a16="http://schemas.microsoft.com/office/drawing/2014/main" val="1027129459"/>
                    </a:ext>
                  </a:extLst>
                </a:gridCol>
                <a:gridCol w="1565275">
                  <a:extLst>
                    <a:ext uri="{9D8B030D-6E8A-4147-A177-3AD203B41FA5}">
                      <a16:colId xmlns:a16="http://schemas.microsoft.com/office/drawing/2014/main" val="392260623"/>
                    </a:ext>
                  </a:extLst>
                </a:gridCol>
                <a:gridCol w="2820988">
                  <a:extLst>
                    <a:ext uri="{9D8B030D-6E8A-4147-A177-3AD203B41FA5}">
                      <a16:colId xmlns:a16="http://schemas.microsoft.com/office/drawing/2014/main" val="1721059990"/>
                    </a:ext>
                  </a:extLst>
                </a:gridCol>
              </a:tblGrid>
              <a:tr h="473075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a-ES" altLang="es-ES" sz="1000" b="0" i="0" u="none" strike="noStrike" cap="none" normalizeH="0" baseline="0" smtClean="0">
                        <a:ln>
                          <a:noFill/>
                        </a:ln>
                        <a:solidFill>
                          <a:srgbClr val="333333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18000" marR="18000" marT="18000" marB="18000" anchor="ctr" horzOverflow="overflow">
                    <a:lnL cap="flat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ap="flat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a-ES" altLang="es-ES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</a:rPr>
                        <a:t>Cost Total</a:t>
                      </a:r>
                    </a:p>
                  </a:txBody>
                  <a:tcPr marL="18000" marR="18000" marT="18000" marB="18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333333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a-ES" altLang="es-ES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</a:rPr>
                        <a:t>Nivell de Servei</a:t>
                      </a:r>
                    </a:p>
                  </a:txBody>
                  <a:tcPr marL="18000" marR="18000" marT="18000" marB="18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333333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a-ES" altLang="es-ES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</a:rPr>
                        <a:t>Estratègia</a:t>
                      </a:r>
                    </a:p>
                  </a:txBody>
                  <a:tcPr marL="18000" marR="18000" marT="18000" marB="18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333333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a-ES" altLang="es-ES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</a:rPr>
                        <a:t>Mesures d’ajust transitori de la capacitat</a:t>
                      </a:r>
                    </a:p>
                  </a:txBody>
                  <a:tcPr marL="18000" marR="18000" marT="18000" marB="18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33333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32532755"/>
                  </a:ext>
                </a:extLst>
              </a:tr>
              <a:tr h="784225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a-ES" altLang="es-ES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</a:rPr>
                        <a:t>Alternativa 1A:</a:t>
                      </a:r>
                    </a:p>
                  </a:txBody>
                  <a:tcPr marL="18000" marR="18000" marT="18000" marB="18000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333333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a-ES" altLang="es-ES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1.591.500 u.m.</a:t>
                      </a:r>
                      <a:endParaRPr kumimoji="0" lang="ca-ES" altLang="es-E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18000" marR="18000" marT="18000" marB="18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a-ES" altLang="es-ES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94,31%</a:t>
                      </a:r>
                      <a:endParaRPr kumimoji="0" lang="ca-ES" altLang="es-E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18000" marR="18000" marT="18000" marB="18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a-ES" altLang="es-ES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Caça</a:t>
                      </a:r>
                      <a:endParaRPr kumimoji="0" lang="ca-ES" altLang="es-E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18000" marR="18000" marT="18000" marB="18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a-ES" altLang="es-ES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Manca de capacitat: lliuraments amb retard / Excés de capacitat: mà d'obra ociosa</a:t>
                      </a:r>
                      <a:endParaRPr kumimoji="0" lang="ca-ES" altLang="es-E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18000" marR="18000" marT="18000" marB="18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749306077"/>
                  </a:ext>
                </a:extLst>
              </a:tr>
              <a:tr h="701675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a-ES" altLang="es-ES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</a:rPr>
                        <a:t>Alternativa 1B:</a:t>
                      </a:r>
                    </a:p>
                  </a:txBody>
                  <a:tcPr marL="18000" marR="18000" marT="18000" marB="18000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333333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a-ES" altLang="es-ES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1.565.200 u.m.</a:t>
                      </a:r>
                    </a:p>
                  </a:txBody>
                  <a:tcPr marL="18000" marR="18000" marT="18000" marB="18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a-ES" altLang="es-ES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94,43%</a:t>
                      </a:r>
                      <a:endParaRPr kumimoji="0" lang="ca-ES" altLang="es-E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18000" marR="18000" marT="18000" marB="18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a-ES" altLang="es-ES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Caça</a:t>
                      </a:r>
                      <a:endParaRPr kumimoji="0" lang="ca-ES" altLang="es-E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18000" marR="18000" marT="18000" marB="18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a-ES" altLang="es-ES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Manca de capacitat: lliuraments amb retard / Excés de capacitat: inventaris</a:t>
                      </a:r>
                      <a:endParaRPr kumimoji="0" lang="ca-ES" altLang="es-E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18000" marR="18000" marT="18000" marB="18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589916804"/>
                  </a:ext>
                </a:extLst>
              </a:tr>
              <a:tr h="784225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a-ES" altLang="es-ES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</a:rPr>
                        <a:t>Alternativa 1C.</a:t>
                      </a:r>
                    </a:p>
                  </a:txBody>
                  <a:tcPr marL="18000" marR="18000" marT="18000" marB="18000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333333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a-ES" altLang="es-ES" sz="1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18000" marR="18000" marT="18000" marB="18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a-ES" altLang="es-ES" sz="1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18000" marR="18000" marT="18000" marB="18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a-ES" altLang="es-E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18000" marR="18000" marT="18000" marB="18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a-ES" altLang="es-E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18000" marR="18000" marT="18000" marB="18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223896548"/>
                  </a:ext>
                </a:extLst>
              </a:tr>
              <a:tr h="62865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a-ES" altLang="es-ES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</a:rPr>
                        <a:t>Alternativa 2A:</a:t>
                      </a:r>
                    </a:p>
                  </a:txBody>
                  <a:tcPr marL="18000" marR="18000" marT="18000" marB="18000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333333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a-ES" altLang="es-ES" sz="1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18000" marR="18000" marT="18000" marB="18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a-ES" altLang="es-ES" sz="1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18000" marR="18000" marT="18000" marB="18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a-ES" altLang="es-E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18000" marR="18000" marT="18000" marB="18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a-ES" altLang="es-E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18000" marR="18000" marT="18000" marB="18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28252994"/>
                  </a:ext>
                </a:extLst>
              </a:tr>
              <a:tr h="5842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a-ES" altLang="es-ES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</a:rPr>
                        <a:t>Alternativa 2B:</a:t>
                      </a:r>
                    </a:p>
                  </a:txBody>
                  <a:tcPr marL="18000" marR="18000" marT="18000" marB="18000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333333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a-ES" altLang="es-ES" sz="1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18000" marR="18000" marT="18000" marB="18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a-ES" altLang="es-ES" sz="1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18000" marR="18000" marT="18000" marB="18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a-ES" altLang="es-E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18000" marR="18000" marT="18000" marB="18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a-ES" altLang="es-E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18000" marR="18000" marT="18000" marB="18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37136387"/>
                  </a:ext>
                </a:extLst>
              </a:tr>
              <a:tr h="630238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a-ES" altLang="es-ES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</a:rPr>
                        <a:t>Alternativa 2C:</a:t>
                      </a:r>
                    </a:p>
                  </a:txBody>
                  <a:tcPr marL="18000" marR="18000" marT="18000" marB="18000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333333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a-ES" altLang="es-ES" sz="1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18000" marR="18000" marT="18000" marB="18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a-ES" altLang="es-ES" sz="1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18000" marR="18000" marT="18000" marB="18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a-ES" altLang="es-E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18000" marR="18000" marT="18000" marB="18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a-ES" altLang="es-E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18000" marR="18000" marT="18000" marB="18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322287412"/>
                  </a:ext>
                </a:extLst>
              </a:tr>
              <a:tr h="623888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a-ES" altLang="es-ES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</a:rPr>
                        <a:t>Alternativa 3:</a:t>
                      </a:r>
                    </a:p>
                  </a:txBody>
                  <a:tcPr marL="18000" marR="18000" marT="18000" marB="18000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333333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a-ES" altLang="es-ES" sz="1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18000" marR="18000" marT="18000" marB="18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a-ES" altLang="es-ES" sz="1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18000" marR="18000" marT="18000" marB="18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a-ES" altLang="es-E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18000" marR="18000" marT="18000" marB="18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a-ES" altLang="es-E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18000" marR="18000" marT="18000" marB="18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142081745"/>
                  </a:ext>
                </a:extLst>
              </a:tr>
            </a:tbl>
          </a:graphicData>
        </a:graphic>
      </p:graphicFrame>
      <p:grpSp>
        <p:nvGrpSpPr>
          <p:cNvPr id="6202" name="Group 64"/>
          <p:cNvGrpSpPr>
            <a:grpSpLocks/>
          </p:cNvGrpSpPr>
          <p:nvPr/>
        </p:nvGrpSpPr>
        <p:grpSpPr bwMode="auto">
          <a:xfrm>
            <a:off x="2555875" y="3357563"/>
            <a:ext cx="5111750" cy="1368425"/>
            <a:chOff x="839" y="1706"/>
            <a:chExt cx="3220" cy="862"/>
          </a:xfrm>
        </p:grpSpPr>
        <p:sp>
          <p:nvSpPr>
            <p:cNvPr id="6204" name="AutoShape 65"/>
            <p:cNvSpPr>
              <a:spLocks noChangeArrowheads="1"/>
            </p:cNvSpPr>
            <p:nvPr/>
          </p:nvSpPr>
          <p:spPr bwMode="auto">
            <a:xfrm>
              <a:off x="839" y="1706"/>
              <a:ext cx="3220" cy="862"/>
            </a:xfrm>
            <a:prstGeom prst="wedgeRoundRectCallout">
              <a:avLst>
                <a:gd name="adj1" fmla="val -32606"/>
                <a:gd name="adj2" fmla="val -72157"/>
                <a:gd name="adj3" fmla="val 16667"/>
              </a:avLst>
            </a:prstGeom>
            <a:solidFill>
              <a:srgbClr val="FFFF99"/>
            </a:solidFill>
            <a:ln w="9525">
              <a:solidFill>
                <a:srgbClr val="333333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90000" tIns="46800" rIns="90000" bIns="46800"/>
            <a:lstStyle>
              <a:lvl1pPr>
                <a:defRPr sz="2400">
                  <a:solidFill>
                    <a:srgbClr val="333333"/>
                  </a:solidFill>
                  <a:latin typeface="Arial" panose="020B0604020202020204" pitchFamily="34" charset="0"/>
                </a:defRPr>
              </a:lvl1pPr>
              <a:lvl2pPr marL="742950" indent="-285750">
                <a:defRPr sz="2400">
                  <a:solidFill>
                    <a:srgbClr val="333333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 sz="2400">
                  <a:solidFill>
                    <a:srgbClr val="333333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 sz="2400">
                  <a:solidFill>
                    <a:srgbClr val="333333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 sz="2400">
                  <a:solidFill>
                    <a:srgbClr val="333333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rgbClr val="333333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rgbClr val="333333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rgbClr val="333333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rgbClr val="333333"/>
                  </a:solidFill>
                  <a:latin typeface="Arial" panose="020B0604020202020204" pitchFamily="34" charset="0"/>
                </a:defRPr>
              </a:lvl9pPr>
            </a:lstStyle>
            <a:p>
              <a:pPr algn="ctr" eaLnBrk="1" hangingPunct="1"/>
              <a:endParaRPr lang="ca-ES" altLang="es-ES"/>
            </a:p>
          </p:txBody>
        </p:sp>
        <p:graphicFrame>
          <p:nvGraphicFramePr>
            <p:cNvPr id="6205" name="Object 66"/>
            <p:cNvGraphicFramePr>
              <a:graphicFrameLocks noChangeAspect="1"/>
            </p:cNvGraphicFramePr>
            <p:nvPr/>
          </p:nvGraphicFramePr>
          <p:xfrm>
            <a:off x="975" y="1875"/>
            <a:ext cx="2631" cy="24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6209" name="Equation" r:id="rId3" imgW="4318000" imgH="393700" progId="Equation.DSMT4">
                    <p:embed/>
                  </p:oleObj>
                </mc:Choice>
                <mc:Fallback>
                  <p:oleObj name="Equation" r:id="rId3" imgW="4318000" imgH="393700" progId="Equation.DSMT4">
                    <p:embed/>
                    <p:pic>
                      <p:nvPicPr>
                        <p:cNvPr id="0" name="Object 66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4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975" y="1875"/>
                          <a:ext cx="2631" cy="240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6206" name="Object 67"/>
            <p:cNvGraphicFramePr>
              <a:graphicFrameLocks noChangeAspect="1"/>
            </p:cNvGraphicFramePr>
            <p:nvPr/>
          </p:nvGraphicFramePr>
          <p:xfrm>
            <a:off x="1002" y="2251"/>
            <a:ext cx="2888" cy="248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6210" name="Equation" r:id="rId5" imgW="4584700" imgH="393700" progId="Equation.DSMT4">
                    <p:embed/>
                  </p:oleObj>
                </mc:Choice>
                <mc:Fallback>
                  <p:oleObj name="Equation" r:id="rId5" imgW="4584700" imgH="393700" progId="Equation.DSMT4">
                    <p:embed/>
                    <p:pic>
                      <p:nvPicPr>
                        <p:cNvPr id="0" name="Object 67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6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1002" y="2251"/>
                          <a:ext cx="2888" cy="248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  <p:sp>
        <p:nvSpPr>
          <p:cNvPr id="6203" name="Rectangle 68"/>
          <p:cNvSpPr>
            <a:spLocks noChangeArrowheads="1"/>
          </p:cNvSpPr>
          <p:nvPr/>
        </p:nvSpPr>
        <p:spPr bwMode="auto">
          <a:xfrm>
            <a:off x="528638" y="274638"/>
            <a:ext cx="7989887" cy="5619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>
              <a:defRPr sz="2400">
                <a:solidFill>
                  <a:srgbClr val="333333"/>
                </a:solidFill>
                <a:latin typeface="Arial" panose="020B0604020202020204" pitchFamily="34" charset="0"/>
              </a:defRPr>
            </a:lvl1pPr>
            <a:lvl2pPr marL="742950" indent="-285750">
              <a:defRPr sz="2400">
                <a:solidFill>
                  <a:srgbClr val="333333"/>
                </a:solidFill>
                <a:latin typeface="Arial" panose="020B0604020202020204" pitchFamily="34" charset="0"/>
              </a:defRPr>
            </a:lvl2pPr>
            <a:lvl3pPr marL="1143000" indent="-228600">
              <a:defRPr sz="2400">
                <a:solidFill>
                  <a:srgbClr val="333333"/>
                </a:solidFill>
                <a:latin typeface="Arial" panose="020B0604020202020204" pitchFamily="34" charset="0"/>
              </a:defRPr>
            </a:lvl3pPr>
            <a:lvl4pPr marL="1600200" indent="-228600">
              <a:defRPr sz="2400">
                <a:solidFill>
                  <a:srgbClr val="333333"/>
                </a:solidFill>
                <a:latin typeface="Arial" panose="020B0604020202020204" pitchFamily="34" charset="0"/>
              </a:defRPr>
            </a:lvl4pPr>
            <a:lvl5pPr marL="2057400" indent="-228600">
              <a:defRPr sz="2400">
                <a:solidFill>
                  <a:srgbClr val="333333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333333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333333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333333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333333"/>
                </a:solidFill>
                <a:latin typeface="Arial" panose="020B0604020202020204" pitchFamily="34" charset="0"/>
              </a:defRPr>
            </a:lvl9pPr>
          </a:lstStyle>
          <a:p>
            <a:pPr algn="r" eaLnBrk="1" hangingPunct="1"/>
            <a:r>
              <a:rPr lang="ca-ES" altLang="es-ES" sz="2800" b="1">
                <a:latin typeface="Trebuchet MS" panose="020B0603020202020204" pitchFamily="34" charset="0"/>
              </a:rPr>
              <a:t>Comparació d’Alternatives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79266" name="Group 2"/>
          <p:cNvGraphicFramePr>
            <a:graphicFrameLocks noGrp="1"/>
          </p:cNvGraphicFramePr>
          <p:nvPr>
            <p:ph/>
          </p:nvPr>
        </p:nvGraphicFramePr>
        <p:xfrm>
          <a:off x="1042988" y="1052513"/>
          <a:ext cx="7416800" cy="5210175"/>
        </p:xfrm>
        <a:graphic>
          <a:graphicData uri="http://schemas.openxmlformats.org/drawingml/2006/table">
            <a:tbl>
              <a:tblPr/>
              <a:tblGrid>
                <a:gridCol w="1149350">
                  <a:extLst>
                    <a:ext uri="{9D8B030D-6E8A-4147-A177-3AD203B41FA5}">
                      <a16:colId xmlns:a16="http://schemas.microsoft.com/office/drawing/2014/main" val="895773558"/>
                    </a:ext>
                  </a:extLst>
                </a:gridCol>
                <a:gridCol w="1046162">
                  <a:extLst>
                    <a:ext uri="{9D8B030D-6E8A-4147-A177-3AD203B41FA5}">
                      <a16:colId xmlns:a16="http://schemas.microsoft.com/office/drawing/2014/main" val="2118545953"/>
                    </a:ext>
                  </a:extLst>
                </a:gridCol>
                <a:gridCol w="835025">
                  <a:extLst>
                    <a:ext uri="{9D8B030D-6E8A-4147-A177-3AD203B41FA5}">
                      <a16:colId xmlns:a16="http://schemas.microsoft.com/office/drawing/2014/main" val="3727033079"/>
                    </a:ext>
                  </a:extLst>
                </a:gridCol>
                <a:gridCol w="1565275">
                  <a:extLst>
                    <a:ext uri="{9D8B030D-6E8A-4147-A177-3AD203B41FA5}">
                      <a16:colId xmlns:a16="http://schemas.microsoft.com/office/drawing/2014/main" val="2770399251"/>
                    </a:ext>
                  </a:extLst>
                </a:gridCol>
                <a:gridCol w="2820988">
                  <a:extLst>
                    <a:ext uri="{9D8B030D-6E8A-4147-A177-3AD203B41FA5}">
                      <a16:colId xmlns:a16="http://schemas.microsoft.com/office/drawing/2014/main" val="271428835"/>
                    </a:ext>
                  </a:extLst>
                </a:gridCol>
              </a:tblGrid>
              <a:tr h="473075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a-ES" altLang="es-ES" sz="1000" b="0" i="0" u="none" strike="noStrike" cap="none" normalizeH="0" baseline="0" smtClean="0">
                        <a:ln>
                          <a:noFill/>
                        </a:ln>
                        <a:solidFill>
                          <a:srgbClr val="333333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18000" marR="18000" marT="18000" marB="18000" anchor="ctr" horzOverflow="overflow">
                    <a:lnL cap="flat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ap="flat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a-ES" altLang="es-ES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</a:rPr>
                        <a:t>Cost Total</a:t>
                      </a:r>
                    </a:p>
                  </a:txBody>
                  <a:tcPr marL="18000" marR="18000" marT="18000" marB="18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333333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a-ES" altLang="es-ES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</a:rPr>
                        <a:t>Nivell de Servei</a:t>
                      </a:r>
                    </a:p>
                  </a:txBody>
                  <a:tcPr marL="18000" marR="18000" marT="18000" marB="18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333333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a-ES" altLang="es-ES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</a:rPr>
                        <a:t>Estratègia</a:t>
                      </a:r>
                    </a:p>
                  </a:txBody>
                  <a:tcPr marL="18000" marR="18000" marT="18000" marB="18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333333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a-ES" altLang="es-ES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</a:rPr>
                        <a:t>Mesures d’ajust transitori de la capacitat</a:t>
                      </a:r>
                    </a:p>
                  </a:txBody>
                  <a:tcPr marL="18000" marR="18000" marT="18000" marB="18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33333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42999072"/>
                  </a:ext>
                </a:extLst>
              </a:tr>
              <a:tr h="784225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a-ES" altLang="es-ES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</a:rPr>
                        <a:t>Alternativa 1A:</a:t>
                      </a:r>
                    </a:p>
                  </a:txBody>
                  <a:tcPr marL="18000" marR="18000" marT="18000" marB="18000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333333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a-ES" altLang="es-ES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1.591.500 u.m.</a:t>
                      </a:r>
                      <a:endParaRPr kumimoji="0" lang="ca-ES" altLang="es-E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18000" marR="18000" marT="18000" marB="18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a-ES" altLang="es-ES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94,31%</a:t>
                      </a:r>
                      <a:endParaRPr kumimoji="0" lang="ca-ES" altLang="es-E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18000" marR="18000" marT="18000" marB="18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a-ES" altLang="es-ES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Caça</a:t>
                      </a:r>
                      <a:endParaRPr kumimoji="0" lang="ca-ES" altLang="es-E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18000" marR="18000" marT="18000" marB="18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a-ES" altLang="es-ES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Manca de capacitat: lliuraments amb retard / Excés de capacitat: mà d'obra ociosa</a:t>
                      </a:r>
                      <a:endParaRPr kumimoji="0" lang="ca-ES" altLang="es-E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18000" marR="18000" marT="18000" marB="18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0440032"/>
                  </a:ext>
                </a:extLst>
              </a:tr>
              <a:tr h="701675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a-ES" altLang="es-ES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</a:rPr>
                        <a:t>Alternativa 1B:</a:t>
                      </a:r>
                    </a:p>
                  </a:txBody>
                  <a:tcPr marL="18000" marR="18000" marT="18000" marB="18000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333333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a-ES" altLang="es-ES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1.565.200 u.m.</a:t>
                      </a:r>
                    </a:p>
                  </a:txBody>
                  <a:tcPr marL="18000" marR="18000" marT="18000" marB="18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a-ES" altLang="es-ES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94,43%</a:t>
                      </a:r>
                      <a:endParaRPr kumimoji="0" lang="ca-ES" altLang="es-E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18000" marR="18000" marT="18000" marB="18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a-ES" altLang="es-ES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Caça</a:t>
                      </a:r>
                      <a:endParaRPr kumimoji="0" lang="ca-ES" altLang="es-E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18000" marR="18000" marT="18000" marB="18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a-ES" altLang="es-ES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Manca de capacitat: lliuraments amb retard / Excés de capacitat: inventaris</a:t>
                      </a:r>
                      <a:endParaRPr kumimoji="0" lang="ca-ES" altLang="es-E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18000" marR="18000" marT="18000" marB="18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87894850"/>
                  </a:ext>
                </a:extLst>
              </a:tr>
              <a:tr h="784225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a-ES" altLang="es-ES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</a:rPr>
                        <a:t>Alternativa 1C.</a:t>
                      </a:r>
                    </a:p>
                  </a:txBody>
                  <a:tcPr marL="18000" marR="18000" marT="18000" marB="18000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333333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a-ES" altLang="es-ES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1.526.140 u.m.</a:t>
                      </a:r>
                    </a:p>
                  </a:txBody>
                  <a:tcPr marL="18000" marR="18000" marT="18000" marB="18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a-ES" altLang="es-ES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100%</a:t>
                      </a:r>
                    </a:p>
                  </a:txBody>
                  <a:tcPr marL="18000" marR="18000" marT="18000" marB="18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a-ES" altLang="es-ES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Caça</a:t>
                      </a:r>
                      <a:endParaRPr kumimoji="0" lang="ca-ES" altLang="es-E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18000" marR="18000" marT="18000" marB="18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a-ES" altLang="es-ES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Manca de capacitat: hores extraordinàries i subcontractació / Excés de capacitat: inventaris</a:t>
                      </a:r>
                      <a:endParaRPr kumimoji="0" lang="ca-ES" altLang="es-E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18000" marR="18000" marT="18000" marB="18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014671658"/>
                  </a:ext>
                </a:extLst>
              </a:tr>
              <a:tr h="62865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a-ES" altLang="es-ES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</a:rPr>
                        <a:t>Alternativa 2A:</a:t>
                      </a:r>
                    </a:p>
                  </a:txBody>
                  <a:tcPr marL="18000" marR="18000" marT="18000" marB="18000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333333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a-ES" altLang="es-ES" sz="1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18000" marR="18000" marT="18000" marB="18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a-ES" altLang="es-ES" sz="1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18000" marR="18000" marT="18000" marB="18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a-ES" altLang="es-E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18000" marR="18000" marT="18000" marB="18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a-ES" altLang="es-E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18000" marR="18000" marT="18000" marB="18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10857922"/>
                  </a:ext>
                </a:extLst>
              </a:tr>
              <a:tr h="5842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a-ES" altLang="es-ES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</a:rPr>
                        <a:t>Alternativa 2B:</a:t>
                      </a:r>
                    </a:p>
                  </a:txBody>
                  <a:tcPr marL="18000" marR="18000" marT="18000" marB="18000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333333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a-ES" altLang="es-ES" sz="1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18000" marR="18000" marT="18000" marB="18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a-ES" altLang="es-ES" sz="1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18000" marR="18000" marT="18000" marB="18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a-ES" altLang="es-E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18000" marR="18000" marT="18000" marB="18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a-ES" altLang="es-E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18000" marR="18000" marT="18000" marB="18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157041745"/>
                  </a:ext>
                </a:extLst>
              </a:tr>
              <a:tr h="630238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a-ES" altLang="es-ES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</a:rPr>
                        <a:t>Alternativa 2C:</a:t>
                      </a:r>
                    </a:p>
                  </a:txBody>
                  <a:tcPr marL="18000" marR="18000" marT="18000" marB="18000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333333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a-ES" altLang="es-ES" sz="1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18000" marR="18000" marT="18000" marB="18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a-ES" altLang="es-ES" sz="1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18000" marR="18000" marT="18000" marB="18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a-ES" altLang="es-E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18000" marR="18000" marT="18000" marB="18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a-ES" altLang="es-E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18000" marR="18000" marT="18000" marB="18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70090430"/>
                  </a:ext>
                </a:extLst>
              </a:tr>
              <a:tr h="623888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a-ES" altLang="es-ES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</a:rPr>
                        <a:t>Alternativa 3:</a:t>
                      </a:r>
                    </a:p>
                  </a:txBody>
                  <a:tcPr marL="18000" marR="18000" marT="18000" marB="18000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333333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a-ES" altLang="es-ES" sz="1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18000" marR="18000" marT="18000" marB="18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a-ES" altLang="es-ES" sz="1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18000" marR="18000" marT="18000" marB="18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a-ES" altLang="es-E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18000" marR="18000" marT="18000" marB="18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a-ES" altLang="es-E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18000" marR="18000" marT="18000" marB="18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902598419"/>
                  </a:ext>
                </a:extLst>
              </a:tr>
            </a:tbl>
          </a:graphicData>
        </a:graphic>
      </p:graphicFrame>
      <p:grpSp>
        <p:nvGrpSpPr>
          <p:cNvPr id="7226" name="Group 64"/>
          <p:cNvGrpSpPr>
            <a:grpSpLocks/>
          </p:cNvGrpSpPr>
          <p:nvPr/>
        </p:nvGrpSpPr>
        <p:grpSpPr bwMode="auto">
          <a:xfrm>
            <a:off x="2700338" y="4149725"/>
            <a:ext cx="5111750" cy="1368425"/>
            <a:chOff x="839" y="1706"/>
            <a:chExt cx="3220" cy="862"/>
          </a:xfrm>
        </p:grpSpPr>
        <p:sp>
          <p:nvSpPr>
            <p:cNvPr id="7228" name="AutoShape 65"/>
            <p:cNvSpPr>
              <a:spLocks noChangeArrowheads="1"/>
            </p:cNvSpPr>
            <p:nvPr/>
          </p:nvSpPr>
          <p:spPr bwMode="auto">
            <a:xfrm>
              <a:off x="839" y="1706"/>
              <a:ext cx="3220" cy="862"/>
            </a:xfrm>
            <a:prstGeom prst="wedgeRoundRectCallout">
              <a:avLst>
                <a:gd name="adj1" fmla="val -32606"/>
                <a:gd name="adj2" fmla="val -72157"/>
                <a:gd name="adj3" fmla="val 16667"/>
              </a:avLst>
            </a:prstGeom>
            <a:solidFill>
              <a:srgbClr val="FFFF99"/>
            </a:solidFill>
            <a:ln w="9525">
              <a:solidFill>
                <a:srgbClr val="333333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90000" tIns="46800" rIns="90000" bIns="46800"/>
            <a:lstStyle>
              <a:lvl1pPr>
                <a:defRPr sz="2400">
                  <a:solidFill>
                    <a:srgbClr val="333333"/>
                  </a:solidFill>
                  <a:latin typeface="Arial" panose="020B0604020202020204" pitchFamily="34" charset="0"/>
                </a:defRPr>
              </a:lvl1pPr>
              <a:lvl2pPr marL="742950" indent="-285750">
                <a:defRPr sz="2400">
                  <a:solidFill>
                    <a:srgbClr val="333333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 sz="2400">
                  <a:solidFill>
                    <a:srgbClr val="333333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 sz="2400">
                  <a:solidFill>
                    <a:srgbClr val="333333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 sz="2400">
                  <a:solidFill>
                    <a:srgbClr val="333333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rgbClr val="333333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rgbClr val="333333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rgbClr val="333333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rgbClr val="333333"/>
                  </a:solidFill>
                  <a:latin typeface="Arial" panose="020B0604020202020204" pitchFamily="34" charset="0"/>
                </a:defRPr>
              </a:lvl9pPr>
            </a:lstStyle>
            <a:p>
              <a:pPr algn="ctr" eaLnBrk="1" hangingPunct="1"/>
              <a:endParaRPr lang="ca-ES" altLang="es-ES"/>
            </a:p>
          </p:txBody>
        </p:sp>
        <p:graphicFrame>
          <p:nvGraphicFramePr>
            <p:cNvPr id="7229" name="Object 66"/>
            <p:cNvGraphicFramePr>
              <a:graphicFrameLocks noChangeAspect="1"/>
            </p:cNvGraphicFramePr>
            <p:nvPr/>
          </p:nvGraphicFramePr>
          <p:xfrm>
            <a:off x="975" y="1875"/>
            <a:ext cx="2631" cy="24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7233" name="Equation" r:id="rId3" imgW="4318000" imgH="393700" progId="Equation.DSMT4">
                    <p:embed/>
                  </p:oleObj>
                </mc:Choice>
                <mc:Fallback>
                  <p:oleObj name="Equation" r:id="rId3" imgW="4318000" imgH="393700" progId="Equation.DSMT4">
                    <p:embed/>
                    <p:pic>
                      <p:nvPicPr>
                        <p:cNvPr id="0" name="Object 66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4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975" y="1875"/>
                          <a:ext cx="2631" cy="240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7230" name="Object 67"/>
            <p:cNvGraphicFramePr>
              <a:graphicFrameLocks noChangeAspect="1"/>
            </p:cNvGraphicFramePr>
            <p:nvPr/>
          </p:nvGraphicFramePr>
          <p:xfrm>
            <a:off x="1718" y="2251"/>
            <a:ext cx="1456" cy="248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7234" name="Equation" r:id="rId5" imgW="2311400" imgH="393700" progId="Equation.DSMT4">
                    <p:embed/>
                  </p:oleObj>
                </mc:Choice>
                <mc:Fallback>
                  <p:oleObj name="Equation" r:id="rId5" imgW="2311400" imgH="393700" progId="Equation.DSMT4">
                    <p:embed/>
                    <p:pic>
                      <p:nvPicPr>
                        <p:cNvPr id="0" name="Object 67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6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1718" y="2251"/>
                          <a:ext cx="1456" cy="248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  <p:sp>
        <p:nvSpPr>
          <p:cNvPr id="7227" name="Rectangle 68"/>
          <p:cNvSpPr>
            <a:spLocks noChangeArrowheads="1"/>
          </p:cNvSpPr>
          <p:nvPr/>
        </p:nvSpPr>
        <p:spPr bwMode="auto">
          <a:xfrm>
            <a:off x="528638" y="274638"/>
            <a:ext cx="7989887" cy="5619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>
              <a:defRPr sz="2400">
                <a:solidFill>
                  <a:srgbClr val="333333"/>
                </a:solidFill>
                <a:latin typeface="Arial" panose="020B0604020202020204" pitchFamily="34" charset="0"/>
              </a:defRPr>
            </a:lvl1pPr>
            <a:lvl2pPr marL="742950" indent="-285750">
              <a:defRPr sz="2400">
                <a:solidFill>
                  <a:srgbClr val="333333"/>
                </a:solidFill>
                <a:latin typeface="Arial" panose="020B0604020202020204" pitchFamily="34" charset="0"/>
              </a:defRPr>
            </a:lvl2pPr>
            <a:lvl3pPr marL="1143000" indent="-228600">
              <a:defRPr sz="2400">
                <a:solidFill>
                  <a:srgbClr val="333333"/>
                </a:solidFill>
                <a:latin typeface="Arial" panose="020B0604020202020204" pitchFamily="34" charset="0"/>
              </a:defRPr>
            </a:lvl3pPr>
            <a:lvl4pPr marL="1600200" indent="-228600">
              <a:defRPr sz="2400">
                <a:solidFill>
                  <a:srgbClr val="333333"/>
                </a:solidFill>
                <a:latin typeface="Arial" panose="020B0604020202020204" pitchFamily="34" charset="0"/>
              </a:defRPr>
            </a:lvl4pPr>
            <a:lvl5pPr marL="2057400" indent="-228600">
              <a:defRPr sz="2400">
                <a:solidFill>
                  <a:srgbClr val="333333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333333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333333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333333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333333"/>
                </a:solidFill>
                <a:latin typeface="Arial" panose="020B0604020202020204" pitchFamily="34" charset="0"/>
              </a:defRPr>
            </a:lvl9pPr>
          </a:lstStyle>
          <a:p>
            <a:pPr algn="r" eaLnBrk="1" hangingPunct="1"/>
            <a:r>
              <a:rPr lang="ca-ES" altLang="es-ES" sz="2800" b="1">
                <a:latin typeface="Trebuchet MS" panose="020B0603020202020204" pitchFamily="34" charset="0"/>
              </a:rPr>
              <a:t>Comparació d’Alternatives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80290" name="Group 2"/>
          <p:cNvGraphicFramePr>
            <a:graphicFrameLocks noGrp="1"/>
          </p:cNvGraphicFramePr>
          <p:nvPr>
            <p:ph/>
          </p:nvPr>
        </p:nvGraphicFramePr>
        <p:xfrm>
          <a:off x="1042988" y="1052513"/>
          <a:ext cx="7416800" cy="5210175"/>
        </p:xfrm>
        <a:graphic>
          <a:graphicData uri="http://schemas.openxmlformats.org/drawingml/2006/table">
            <a:tbl>
              <a:tblPr/>
              <a:tblGrid>
                <a:gridCol w="1149350">
                  <a:extLst>
                    <a:ext uri="{9D8B030D-6E8A-4147-A177-3AD203B41FA5}">
                      <a16:colId xmlns:a16="http://schemas.microsoft.com/office/drawing/2014/main" val="2322861849"/>
                    </a:ext>
                  </a:extLst>
                </a:gridCol>
                <a:gridCol w="1046162">
                  <a:extLst>
                    <a:ext uri="{9D8B030D-6E8A-4147-A177-3AD203B41FA5}">
                      <a16:colId xmlns:a16="http://schemas.microsoft.com/office/drawing/2014/main" val="1710334587"/>
                    </a:ext>
                  </a:extLst>
                </a:gridCol>
                <a:gridCol w="835025">
                  <a:extLst>
                    <a:ext uri="{9D8B030D-6E8A-4147-A177-3AD203B41FA5}">
                      <a16:colId xmlns:a16="http://schemas.microsoft.com/office/drawing/2014/main" val="1865596856"/>
                    </a:ext>
                  </a:extLst>
                </a:gridCol>
                <a:gridCol w="1565275">
                  <a:extLst>
                    <a:ext uri="{9D8B030D-6E8A-4147-A177-3AD203B41FA5}">
                      <a16:colId xmlns:a16="http://schemas.microsoft.com/office/drawing/2014/main" val="2445100766"/>
                    </a:ext>
                  </a:extLst>
                </a:gridCol>
                <a:gridCol w="2820988">
                  <a:extLst>
                    <a:ext uri="{9D8B030D-6E8A-4147-A177-3AD203B41FA5}">
                      <a16:colId xmlns:a16="http://schemas.microsoft.com/office/drawing/2014/main" val="270883840"/>
                    </a:ext>
                  </a:extLst>
                </a:gridCol>
              </a:tblGrid>
              <a:tr h="473075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a-ES" altLang="es-ES" sz="1000" b="0" i="0" u="none" strike="noStrike" cap="none" normalizeH="0" baseline="0" smtClean="0">
                        <a:ln>
                          <a:noFill/>
                        </a:ln>
                        <a:solidFill>
                          <a:srgbClr val="333333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18000" marR="18000" marT="18000" marB="18000" anchor="ctr" horzOverflow="overflow">
                    <a:lnL cap="flat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ap="flat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a-ES" altLang="es-ES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</a:rPr>
                        <a:t>Cost Total</a:t>
                      </a:r>
                    </a:p>
                  </a:txBody>
                  <a:tcPr marL="18000" marR="18000" marT="18000" marB="18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333333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a-ES" altLang="es-ES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</a:rPr>
                        <a:t>Nivell de Servei</a:t>
                      </a:r>
                    </a:p>
                  </a:txBody>
                  <a:tcPr marL="18000" marR="18000" marT="18000" marB="18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333333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a-ES" altLang="es-ES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</a:rPr>
                        <a:t>Estratègia</a:t>
                      </a:r>
                    </a:p>
                  </a:txBody>
                  <a:tcPr marL="18000" marR="18000" marT="18000" marB="18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333333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a-ES" altLang="es-ES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</a:rPr>
                        <a:t>Mesures d’ajust transitori de la capacitat</a:t>
                      </a:r>
                    </a:p>
                  </a:txBody>
                  <a:tcPr marL="18000" marR="18000" marT="18000" marB="18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33333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50372554"/>
                  </a:ext>
                </a:extLst>
              </a:tr>
              <a:tr h="784225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a-ES" altLang="es-ES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</a:rPr>
                        <a:t>Alternativa 1A:</a:t>
                      </a:r>
                    </a:p>
                  </a:txBody>
                  <a:tcPr marL="18000" marR="18000" marT="18000" marB="18000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333333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a-ES" altLang="es-ES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1.591.500 u.m.</a:t>
                      </a:r>
                      <a:endParaRPr kumimoji="0" lang="ca-ES" altLang="es-E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18000" marR="18000" marT="18000" marB="18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a-ES" altLang="es-ES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94,31%</a:t>
                      </a:r>
                      <a:endParaRPr kumimoji="0" lang="ca-ES" altLang="es-E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18000" marR="18000" marT="18000" marB="18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a-ES" altLang="es-ES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Caça</a:t>
                      </a:r>
                      <a:endParaRPr kumimoji="0" lang="ca-ES" altLang="es-E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18000" marR="18000" marT="18000" marB="18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a-ES" altLang="es-ES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Manca de capacitat: lliuraments amb retard / Excés de capacitat: mà d'obra ociosa</a:t>
                      </a:r>
                      <a:endParaRPr kumimoji="0" lang="ca-ES" altLang="es-E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18000" marR="18000" marT="18000" marB="18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746421436"/>
                  </a:ext>
                </a:extLst>
              </a:tr>
              <a:tr h="701675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a-ES" altLang="es-ES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</a:rPr>
                        <a:t>Alternativa 1B:</a:t>
                      </a:r>
                    </a:p>
                  </a:txBody>
                  <a:tcPr marL="18000" marR="18000" marT="18000" marB="18000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333333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a-ES" altLang="es-ES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1.565.200 u.m.</a:t>
                      </a:r>
                    </a:p>
                  </a:txBody>
                  <a:tcPr marL="18000" marR="18000" marT="18000" marB="18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a-ES" altLang="es-ES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94,43%</a:t>
                      </a:r>
                      <a:endParaRPr kumimoji="0" lang="ca-ES" altLang="es-E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18000" marR="18000" marT="18000" marB="18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a-ES" altLang="es-ES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Caça</a:t>
                      </a:r>
                      <a:endParaRPr kumimoji="0" lang="ca-ES" altLang="es-E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18000" marR="18000" marT="18000" marB="18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a-ES" altLang="es-ES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Manca de capacitat: lliuraments amb retard / Excés de capacitat: inventaris</a:t>
                      </a:r>
                      <a:endParaRPr kumimoji="0" lang="ca-ES" altLang="es-E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18000" marR="18000" marT="18000" marB="18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119276579"/>
                  </a:ext>
                </a:extLst>
              </a:tr>
              <a:tr h="784225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a-ES" altLang="es-ES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</a:rPr>
                        <a:t>Alternativa 1C.</a:t>
                      </a:r>
                    </a:p>
                  </a:txBody>
                  <a:tcPr marL="18000" marR="18000" marT="18000" marB="18000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333333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a-ES" altLang="es-ES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1.526.140 u.m.</a:t>
                      </a:r>
                    </a:p>
                  </a:txBody>
                  <a:tcPr marL="18000" marR="18000" marT="18000" marB="18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a-ES" altLang="es-ES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100%</a:t>
                      </a:r>
                    </a:p>
                  </a:txBody>
                  <a:tcPr marL="18000" marR="18000" marT="18000" marB="18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a-ES" altLang="es-ES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Caça</a:t>
                      </a:r>
                      <a:endParaRPr kumimoji="0" lang="ca-ES" altLang="es-E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18000" marR="18000" marT="18000" marB="18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a-ES" altLang="es-ES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Manca de capacitat: hores extraordinàries i subcontractació / Excés de capacitat: inventaris</a:t>
                      </a:r>
                      <a:endParaRPr kumimoji="0" lang="ca-ES" altLang="es-E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18000" marR="18000" marT="18000" marB="18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579370456"/>
                  </a:ext>
                </a:extLst>
              </a:tr>
              <a:tr h="62865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a-ES" altLang="es-ES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</a:rPr>
                        <a:t>Alternativa 2A:</a:t>
                      </a:r>
                    </a:p>
                  </a:txBody>
                  <a:tcPr marL="18000" marR="18000" marT="18000" marB="18000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333333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a-ES" altLang="es-ES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2.391.720 u.m.</a:t>
                      </a:r>
                    </a:p>
                  </a:txBody>
                  <a:tcPr marL="18000" marR="18000" marT="18000" marB="18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a-ES" altLang="es-ES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29,77%</a:t>
                      </a:r>
                    </a:p>
                  </a:txBody>
                  <a:tcPr marL="18000" marR="18000" marT="18000" marB="18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a-ES" altLang="es-ES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Anivellament</a:t>
                      </a:r>
                    </a:p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a-ES" altLang="es-ES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de  la mà d'obra</a:t>
                      </a:r>
                      <a:endParaRPr kumimoji="0" lang="ca-ES" altLang="es-E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18000" marR="18000" marT="18000" marB="18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a-ES" altLang="es-ES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Manca de capacitat: lliuraments amb retard / Excés de capacitat: mà d'obra ociosa</a:t>
                      </a:r>
                      <a:endParaRPr kumimoji="0" lang="ca-ES" altLang="es-E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18000" marR="18000" marT="18000" marB="18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612882121"/>
                  </a:ext>
                </a:extLst>
              </a:tr>
              <a:tr h="5842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a-ES" altLang="es-ES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</a:rPr>
                        <a:t>Alternativa 2B:</a:t>
                      </a:r>
                    </a:p>
                  </a:txBody>
                  <a:tcPr marL="18000" marR="18000" marT="18000" marB="18000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333333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a-ES" altLang="es-ES" sz="1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18000" marR="18000" marT="18000" marB="18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a-ES" altLang="es-ES" sz="1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18000" marR="18000" marT="18000" marB="18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a-ES" altLang="es-E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18000" marR="18000" marT="18000" marB="18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a-ES" altLang="es-E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18000" marR="18000" marT="18000" marB="18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008105157"/>
                  </a:ext>
                </a:extLst>
              </a:tr>
              <a:tr h="630238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a-ES" altLang="es-ES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</a:rPr>
                        <a:t>Alternativa 2C:</a:t>
                      </a:r>
                    </a:p>
                  </a:txBody>
                  <a:tcPr marL="18000" marR="18000" marT="18000" marB="18000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333333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a-ES" altLang="es-ES" sz="1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18000" marR="18000" marT="18000" marB="18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a-ES" altLang="es-ES" sz="1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18000" marR="18000" marT="18000" marB="18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a-ES" altLang="es-E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18000" marR="18000" marT="18000" marB="18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a-ES" altLang="es-E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18000" marR="18000" marT="18000" marB="18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931238023"/>
                  </a:ext>
                </a:extLst>
              </a:tr>
              <a:tr h="623888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a-ES" altLang="es-ES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</a:rPr>
                        <a:t>Alternativa 3:</a:t>
                      </a:r>
                    </a:p>
                  </a:txBody>
                  <a:tcPr marL="18000" marR="18000" marT="18000" marB="18000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333333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a-ES" altLang="es-ES" sz="1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18000" marR="18000" marT="18000" marB="18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a-ES" altLang="es-ES" sz="1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18000" marR="18000" marT="18000" marB="18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a-ES" altLang="es-E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18000" marR="18000" marT="18000" marB="18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a-ES" altLang="es-E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18000" marR="18000" marT="18000" marB="18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126862057"/>
                  </a:ext>
                </a:extLst>
              </a:tr>
            </a:tbl>
          </a:graphicData>
        </a:graphic>
      </p:graphicFrame>
      <p:grpSp>
        <p:nvGrpSpPr>
          <p:cNvPr id="8250" name="Group 68"/>
          <p:cNvGrpSpPr>
            <a:grpSpLocks/>
          </p:cNvGrpSpPr>
          <p:nvPr/>
        </p:nvGrpSpPr>
        <p:grpSpPr bwMode="auto">
          <a:xfrm>
            <a:off x="755650" y="4724400"/>
            <a:ext cx="7489825" cy="1368425"/>
            <a:chOff x="612" y="1979"/>
            <a:chExt cx="4718" cy="862"/>
          </a:xfrm>
        </p:grpSpPr>
        <p:sp>
          <p:nvSpPr>
            <p:cNvPr id="8252" name="AutoShape 69"/>
            <p:cNvSpPr>
              <a:spLocks noChangeArrowheads="1"/>
            </p:cNvSpPr>
            <p:nvPr/>
          </p:nvSpPr>
          <p:spPr bwMode="auto">
            <a:xfrm>
              <a:off x="612" y="1979"/>
              <a:ext cx="4718" cy="862"/>
            </a:xfrm>
            <a:prstGeom prst="wedgeRoundRectCallout">
              <a:avLst>
                <a:gd name="adj1" fmla="val -8162"/>
                <a:gd name="adj2" fmla="val -66935"/>
                <a:gd name="adj3" fmla="val 16667"/>
              </a:avLst>
            </a:prstGeom>
            <a:solidFill>
              <a:srgbClr val="FFFF99"/>
            </a:solidFill>
            <a:ln w="9525">
              <a:solidFill>
                <a:srgbClr val="333333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90000" tIns="46800" rIns="90000" bIns="46800"/>
            <a:lstStyle>
              <a:lvl1pPr>
                <a:defRPr sz="2400">
                  <a:solidFill>
                    <a:srgbClr val="333333"/>
                  </a:solidFill>
                  <a:latin typeface="Arial" panose="020B0604020202020204" pitchFamily="34" charset="0"/>
                </a:defRPr>
              </a:lvl1pPr>
              <a:lvl2pPr marL="742950" indent="-285750">
                <a:defRPr sz="2400">
                  <a:solidFill>
                    <a:srgbClr val="333333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 sz="2400">
                  <a:solidFill>
                    <a:srgbClr val="333333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 sz="2400">
                  <a:solidFill>
                    <a:srgbClr val="333333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 sz="2400">
                  <a:solidFill>
                    <a:srgbClr val="333333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rgbClr val="333333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rgbClr val="333333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rgbClr val="333333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rgbClr val="333333"/>
                  </a:solidFill>
                  <a:latin typeface="Arial" panose="020B0604020202020204" pitchFamily="34" charset="0"/>
                </a:defRPr>
              </a:lvl9pPr>
            </a:lstStyle>
            <a:p>
              <a:pPr algn="ctr" eaLnBrk="1" hangingPunct="1"/>
              <a:endParaRPr lang="ca-ES" altLang="es-ES"/>
            </a:p>
          </p:txBody>
        </p:sp>
        <p:graphicFrame>
          <p:nvGraphicFramePr>
            <p:cNvPr id="8253" name="Object 70"/>
            <p:cNvGraphicFramePr>
              <a:graphicFrameLocks noChangeAspect="1"/>
            </p:cNvGraphicFramePr>
            <p:nvPr/>
          </p:nvGraphicFramePr>
          <p:xfrm>
            <a:off x="748" y="2148"/>
            <a:ext cx="2631" cy="24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8257" name="Equation" r:id="rId3" imgW="4318000" imgH="393700" progId="Equation.DSMT4">
                    <p:embed/>
                  </p:oleObj>
                </mc:Choice>
                <mc:Fallback>
                  <p:oleObj name="Equation" r:id="rId3" imgW="4318000" imgH="393700" progId="Equation.DSMT4">
                    <p:embed/>
                    <p:pic>
                      <p:nvPicPr>
                        <p:cNvPr id="0" name="Object 70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4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748" y="2148"/>
                          <a:ext cx="2631" cy="240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8254" name="Object 71"/>
            <p:cNvGraphicFramePr>
              <a:graphicFrameLocks noChangeAspect="1"/>
            </p:cNvGraphicFramePr>
            <p:nvPr/>
          </p:nvGraphicFramePr>
          <p:xfrm>
            <a:off x="749" y="2447"/>
            <a:ext cx="4354" cy="234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8258" name="Equation" r:id="rId5" imgW="7340600" imgH="393700" progId="Equation.DSMT4">
                    <p:embed/>
                  </p:oleObj>
                </mc:Choice>
                <mc:Fallback>
                  <p:oleObj name="Equation" r:id="rId5" imgW="7340600" imgH="393700" progId="Equation.DSMT4">
                    <p:embed/>
                    <p:pic>
                      <p:nvPicPr>
                        <p:cNvPr id="0" name="Object 71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6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749" y="2447"/>
                          <a:ext cx="4354" cy="234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  <p:sp>
        <p:nvSpPr>
          <p:cNvPr id="8251" name="Rectangle 72"/>
          <p:cNvSpPr>
            <a:spLocks noChangeArrowheads="1"/>
          </p:cNvSpPr>
          <p:nvPr/>
        </p:nvSpPr>
        <p:spPr bwMode="auto">
          <a:xfrm>
            <a:off x="528638" y="274638"/>
            <a:ext cx="7989887" cy="5619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>
              <a:defRPr sz="2400">
                <a:solidFill>
                  <a:srgbClr val="333333"/>
                </a:solidFill>
                <a:latin typeface="Arial" panose="020B0604020202020204" pitchFamily="34" charset="0"/>
              </a:defRPr>
            </a:lvl1pPr>
            <a:lvl2pPr marL="742950" indent="-285750">
              <a:defRPr sz="2400">
                <a:solidFill>
                  <a:srgbClr val="333333"/>
                </a:solidFill>
                <a:latin typeface="Arial" panose="020B0604020202020204" pitchFamily="34" charset="0"/>
              </a:defRPr>
            </a:lvl2pPr>
            <a:lvl3pPr marL="1143000" indent="-228600">
              <a:defRPr sz="2400">
                <a:solidFill>
                  <a:srgbClr val="333333"/>
                </a:solidFill>
                <a:latin typeface="Arial" panose="020B0604020202020204" pitchFamily="34" charset="0"/>
              </a:defRPr>
            </a:lvl3pPr>
            <a:lvl4pPr marL="1600200" indent="-228600">
              <a:defRPr sz="2400">
                <a:solidFill>
                  <a:srgbClr val="333333"/>
                </a:solidFill>
                <a:latin typeface="Arial" panose="020B0604020202020204" pitchFamily="34" charset="0"/>
              </a:defRPr>
            </a:lvl4pPr>
            <a:lvl5pPr marL="2057400" indent="-228600">
              <a:defRPr sz="2400">
                <a:solidFill>
                  <a:srgbClr val="333333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333333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333333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333333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333333"/>
                </a:solidFill>
                <a:latin typeface="Arial" panose="020B0604020202020204" pitchFamily="34" charset="0"/>
              </a:defRPr>
            </a:lvl9pPr>
          </a:lstStyle>
          <a:p>
            <a:pPr algn="r" eaLnBrk="1" hangingPunct="1"/>
            <a:r>
              <a:rPr lang="ca-ES" altLang="es-ES" sz="2800" b="1">
                <a:latin typeface="Trebuchet MS" panose="020B0603020202020204" pitchFamily="34" charset="0"/>
              </a:rPr>
              <a:t>Comparació d’Alternatives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82338" name="Group 2"/>
          <p:cNvGraphicFramePr>
            <a:graphicFrameLocks noGrp="1"/>
          </p:cNvGraphicFramePr>
          <p:nvPr>
            <p:ph/>
          </p:nvPr>
        </p:nvGraphicFramePr>
        <p:xfrm>
          <a:off x="1042988" y="1052513"/>
          <a:ext cx="7416800" cy="5210175"/>
        </p:xfrm>
        <a:graphic>
          <a:graphicData uri="http://schemas.openxmlformats.org/drawingml/2006/table">
            <a:tbl>
              <a:tblPr/>
              <a:tblGrid>
                <a:gridCol w="1149350">
                  <a:extLst>
                    <a:ext uri="{9D8B030D-6E8A-4147-A177-3AD203B41FA5}">
                      <a16:colId xmlns:a16="http://schemas.microsoft.com/office/drawing/2014/main" val="3291204111"/>
                    </a:ext>
                  </a:extLst>
                </a:gridCol>
                <a:gridCol w="1046162">
                  <a:extLst>
                    <a:ext uri="{9D8B030D-6E8A-4147-A177-3AD203B41FA5}">
                      <a16:colId xmlns:a16="http://schemas.microsoft.com/office/drawing/2014/main" val="1103513574"/>
                    </a:ext>
                  </a:extLst>
                </a:gridCol>
                <a:gridCol w="835025">
                  <a:extLst>
                    <a:ext uri="{9D8B030D-6E8A-4147-A177-3AD203B41FA5}">
                      <a16:colId xmlns:a16="http://schemas.microsoft.com/office/drawing/2014/main" val="604126473"/>
                    </a:ext>
                  </a:extLst>
                </a:gridCol>
                <a:gridCol w="1565275">
                  <a:extLst>
                    <a:ext uri="{9D8B030D-6E8A-4147-A177-3AD203B41FA5}">
                      <a16:colId xmlns:a16="http://schemas.microsoft.com/office/drawing/2014/main" val="2195889820"/>
                    </a:ext>
                  </a:extLst>
                </a:gridCol>
                <a:gridCol w="2820988">
                  <a:extLst>
                    <a:ext uri="{9D8B030D-6E8A-4147-A177-3AD203B41FA5}">
                      <a16:colId xmlns:a16="http://schemas.microsoft.com/office/drawing/2014/main" val="2131526343"/>
                    </a:ext>
                  </a:extLst>
                </a:gridCol>
              </a:tblGrid>
              <a:tr h="473075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a-ES" altLang="es-ES" sz="1000" b="0" i="0" u="none" strike="noStrike" cap="none" normalizeH="0" baseline="0" smtClean="0">
                        <a:ln>
                          <a:noFill/>
                        </a:ln>
                        <a:solidFill>
                          <a:srgbClr val="333333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18000" marR="18000" marT="18000" marB="18000" anchor="ctr" horzOverflow="overflow">
                    <a:lnL cap="flat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ap="flat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a-ES" altLang="es-ES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</a:rPr>
                        <a:t>Cost Total</a:t>
                      </a:r>
                    </a:p>
                  </a:txBody>
                  <a:tcPr marL="18000" marR="18000" marT="18000" marB="18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333333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a-ES" altLang="es-ES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</a:rPr>
                        <a:t>Nivell de Servei</a:t>
                      </a:r>
                    </a:p>
                  </a:txBody>
                  <a:tcPr marL="18000" marR="18000" marT="18000" marB="18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333333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a-ES" altLang="es-ES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</a:rPr>
                        <a:t>Estratègia</a:t>
                      </a:r>
                    </a:p>
                  </a:txBody>
                  <a:tcPr marL="18000" marR="18000" marT="18000" marB="18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333333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a-ES" altLang="es-ES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</a:rPr>
                        <a:t>Mesures d’ajust transitori de la capacitat</a:t>
                      </a:r>
                    </a:p>
                  </a:txBody>
                  <a:tcPr marL="18000" marR="18000" marT="18000" marB="18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33333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09403909"/>
                  </a:ext>
                </a:extLst>
              </a:tr>
              <a:tr h="784225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a-ES" altLang="es-ES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</a:rPr>
                        <a:t>Alternativa 1A:</a:t>
                      </a:r>
                    </a:p>
                  </a:txBody>
                  <a:tcPr marL="18000" marR="18000" marT="18000" marB="18000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333333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a-ES" altLang="es-ES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1.591.500 u.m.</a:t>
                      </a:r>
                      <a:endParaRPr kumimoji="0" lang="ca-ES" altLang="es-E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18000" marR="18000" marT="18000" marB="18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a-ES" altLang="es-ES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94,31%</a:t>
                      </a:r>
                      <a:endParaRPr kumimoji="0" lang="ca-ES" altLang="es-E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18000" marR="18000" marT="18000" marB="18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a-ES" altLang="es-ES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Caça</a:t>
                      </a:r>
                      <a:endParaRPr kumimoji="0" lang="ca-ES" altLang="es-E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18000" marR="18000" marT="18000" marB="18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a-ES" altLang="es-ES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Manca de capacitat: lliuraments amb retard / Excés de capacitat: mà d'obra ociosa</a:t>
                      </a:r>
                      <a:endParaRPr kumimoji="0" lang="ca-ES" altLang="es-E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18000" marR="18000" marT="18000" marB="18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035955203"/>
                  </a:ext>
                </a:extLst>
              </a:tr>
              <a:tr h="701675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a-ES" altLang="es-ES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</a:rPr>
                        <a:t>Alternativa 1B:</a:t>
                      </a:r>
                    </a:p>
                  </a:txBody>
                  <a:tcPr marL="18000" marR="18000" marT="18000" marB="18000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333333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a-ES" altLang="es-ES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1.565.200 u.m.</a:t>
                      </a:r>
                    </a:p>
                  </a:txBody>
                  <a:tcPr marL="18000" marR="18000" marT="18000" marB="18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a-ES" altLang="es-ES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94,43%</a:t>
                      </a:r>
                      <a:endParaRPr kumimoji="0" lang="ca-ES" altLang="es-E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18000" marR="18000" marT="18000" marB="18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a-ES" altLang="es-ES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Caça</a:t>
                      </a:r>
                      <a:endParaRPr kumimoji="0" lang="ca-ES" altLang="es-E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18000" marR="18000" marT="18000" marB="18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a-ES" altLang="es-ES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Manca de capacitat: lliuraments amb retard / Excés de capacitat: inventaris</a:t>
                      </a:r>
                      <a:endParaRPr kumimoji="0" lang="ca-ES" altLang="es-E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18000" marR="18000" marT="18000" marB="18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589699314"/>
                  </a:ext>
                </a:extLst>
              </a:tr>
              <a:tr h="784225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a-ES" altLang="es-ES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</a:rPr>
                        <a:t>Alternativa 1C.</a:t>
                      </a:r>
                    </a:p>
                  </a:txBody>
                  <a:tcPr marL="18000" marR="18000" marT="18000" marB="18000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333333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a-ES" altLang="es-ES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1.526.140 u.m.</a:t>
                      </a:r>
                    </a:p>
                  </a:txBody>
                  <a:tcPr marL="18000" marR="18000" marT="18000" marB="18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a-ES" altLang="es-ES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100%</a:t>
                      </a:r>
                    </a:p>
                  </a:txBody>
                  <a:tcPr marL="18000" marR="18000" marT="18000" marB="18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a-ES" altLang="es-ES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Caça</a:t>
                      </a:r>
                      <a:endParaRPr kumimoji="0" lang="ca-ES" altLang="es-E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18000" marR="18000" marT="18000" marB="18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a-ES" altLang="es-ES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Manca de capacitat: hores extraordinàries i subcontractació / Excés de capacitat: inventaris</a:t>
                      </a:r>
                      <a:endParaRPr kumimoji="0" lang="ca-ES" altLang="es-E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18000" marR="18000" marT="18000" marB="18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854211516"/>
                  </a:ext>
                </a:extLst>
              </a:tr>
              <a:tr h="62865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a-ES" altLang="es-ES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</a:rPr>
                        <a:t>Alternativa 2A:</a:t>
                      </a:r>
                    </a:p>
                  </a:txBody>
                  <a:tcPr marL="18000" marR="18000" marT="18000" marB="18000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333333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a-ES" altLang="es-ES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2.391.720 u.m.</a:t>
                      </a:r>
                    </a:p>
                  </a:txBody>
                  <a:tcPr marL="18000" marR="18000" marT="18000" marB="18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a-ES" altLang="es-ES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29,77%</a:t>
                      </a:r>
                    </a:p>
                  </a:txBody>
                  <a:tcPr marL="18000" marR="18000" marT="18000" marB="18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a-ES" altLang="es-ES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Anivellament</a:t>
                      </a:r>
                    </a:p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a-ES" altLang="es-ES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de  la mà d'obra</a:t>
                      </a:r>
                      <a:endParaRPr kumimoji="0" lang="ca-ES" altLang="es-E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18000" marR="18000" marT="18000" marB="18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a-ES" altLang="es-ES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Manca de capacitat: lliuraments amb retard / Excés de capacitat: mà d'obra ociosa</a:t>
                      </a:r>
                      <a:endParaRPr kumimoji="0" lang="ca-ES" altLang="es-E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18000" marR="18000" marT="18000" marB="18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827310368"/>
                  </a:ext>
                </a:extLst>
              </a:tr>
              <a:tr h="5842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a-ES" altLang="es-ES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</a:rPr>
                        <a:t>Alternativa 2B:</a:t>
                      </a:r>
                    </a:p>
                  </a:txBody>
                  <a:tcPr marL="18000" marR="18000" marT="18000" marB="18000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333333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a-ES" altLang="es-ES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2.339.920 u.m.</a:t>
                      </a:r>
                    </a:p>
                  </a:txBody>
                  <a:tcPr marL="18000" marR="18000" marT="18000" marB="18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a-ES" altLang="es-ES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42,53%</a:t>
                      </a:r>
                    </a:p>
                  </a:txBody>
                  <a:tcPr marL="18000" marR="18000" marT="18000" marB="18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a-ES" altLang="es-ES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Anivellament </a:t>
                      </a:r>
                    </a:p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a-ES" altLang="es-ES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de la mà d'obra</a:t>
                      </a:r>
                      <a:endParaRPr kumimoji="0" lang="ca-ES" altLang="es-E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18000" marR="18000" marT="18000" marB="18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a-ES" altLang="es-ES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Manca de capacitat: lliuraments amb retard / Excés de capacitat: inventaris</a:t>
                      </a:r>
                      <a:endParaRPr kumimoji="0" lang="ca-ES" altLang="es-E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18000" marR="18000" marT="18000" marB="18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73818949"/>
                  </a:ext>
                </a:extLst>
              </a:tr>
              <a:tr h="630238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a-ES" altLang="es-ES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</a:rPr>
                        <a:t>Alternativa 2C:</a:t>
                      </a:r>
                    </a:p>
                  </a:txBody>
                  <a:tcPr marL="18000" marR="18000" marT="18000" marB="18000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333333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a-ES" altLang="es-ES" sz="1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18000" marR="18000" marT="18000" marB="18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a-ES" altLang="es-ES" sz="1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18000" marR="18000" marT="18000" marB="18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a-ES" altLang="es-E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18000" marR="18000" marT="18000" marB="18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a-ES" altLang="es-E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18000" marR="18000" marT="18000" marB="18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44518554"/>
                  </a:ext>
                </a:extLst>
              </a:tr>
              <a:tr h="623888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a-ES" altLang="es-ES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</a:rPr>
                        <a:t>Alternativa 3:</a:t>
                      </a:r>
                    </a:p>
                  </a:txBody>
                  <a:tcPr marL="18000" marR="18000" marT="18000" marB="18000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333333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a-ES" altLang="es-ES" sz="1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18000" marR="18000" marT="18000" marB="18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a-ES" altLang="es-ES" sz="1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18000" marR="18000" marT="18000" marB="18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a-ES" altLang="es-E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18000" marR="18000" marT="18000" marB="18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a-ES" altLang="es-E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18000" marR="18000" marT="18000" marB="18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664443813"/>
                  </a:ext>
                </a:extLst>
              </a:tr>
            </a:tbl>
          </a:graphicData>
        </a:graphic>
      </p:graphicFrame>
      <p:grpSp>
        <p:nvGrpSpPr>
          <p:cNvPr id="9274" name="Group 64"/>
          <p:cNvGrpSpPr>
            <a:grpSpLocks/>
          </p:cNvGrpSpPr>
          <p:nvPr/>
        </p:nvGrpSpPr>
        <p:grpSpPr bwMode="auto">
          <a:xfrm>
            <a:off x="2339975" y="2781300"/>
            <a:ext cx="6048375" cy="1225550"/>
            <a:chOff x="748" y="1706"/>
            <a:chExt cx="3810" cy="772"/>
          </a:xfrm>
        </p:grpSpPr>
        <p:sp>
          <p:nvSpPr>
            <p:cNvPr id="9276" name="AutoShape 65"/>
            <p:cNvSpPr>
              <a:spLocks noChangeArrowheads="1"/>
            </p:cNvSpPr>
            <p:nvPr/>
          </p:nvSpPr>
          <p:spPr bwMode="auto">
            <a:xfrm>
              <a:off x="748" y="1706"/>
              <a:ext cx="3810" cy="772"/>
            </a:xfrm>
            <a:prstGeom prst="wedgeRoundRectCallout">
              <a:avLst>
                <a:gd name="adj1" fmla="val -31366"/>
                <a:gd name="adj2" fmla="val 74481"/>
                <a:gd name="adj3" fmla="val 16667"/>
              </a:avLst>
            </a:prstGeom>
            <a:solidFill>
              <a:srgbClr val="FFFF99"/>
            </a:solidFill>
            <a:ln w="9525">
              <a:solidFill>
                <a:srgbClr val="333333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90000" tIns="46800" rIns="90000" bIns="46800"/>
            <a:lstStyle>
              <a:lvl1pPr>
                <a:defRPr sz="2400">
                  <a:solidFill>
                    <a:srgbClr val="333333"/>
                  </a:solidFill>
                  <a:latin typeface="Arial" panose="020B0604020202020204" pitchFamily="34" charset="0"/>
                </a:defRPr>
              </a:lvl1pPr>
              <a:lvl2pPr marL="742950" indent="-285750">
                <a:defRPr sz="2400">
                  <a:solidFill>
                    <a:srgbClr val="333333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 sz="2400">
                  <a:solidFill>
                    <a:srgbClr val="333333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 sz="2400">
                  <a:solidFill>
                    <a:srgbClr val="333333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 sz="2400">
                  <a:solidFill>
                    <a:srgbClr val="333333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rgbClr val="333333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rgbClr val="333333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rgbClr val="333333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rgbClr val="333333"/>
                  </a:solidFill>
                  <a:latin typeface="Arial" panose="020B0604020202020204" pitchFamily="34" charset="0"/>
                </a:defRPr>
              </a:lvl9pPr>
            </a:lstStyle>
            <a:p>
              <a:pPr algn="ctr" eaLnBrk="1" hangingPunct="1"/>
              <a:endParaRPr lang="ca-ES" altLang="es-ES"/>
            </a:p>
          </p:txBody>
        </p:sp>
        <p:graphicFrame>
          <p:nvGraphicFramePr>
            <p:cNvPr id="9277" name="Object 66"/>
            <p:cNvGraphicFramePr>
              <a:graphicFrameLocks noChangeAspect="1"/>
            </p:cNvGraphicFramePr>
            <p:nvPr/>
          </p:nvGraphicFramePr>
          <p:xfrm>
            <a:off x="884" y="1875"/>
            <a:ext cx="2631" cy="24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9281" name="Equation" r:id="rId3" imgW="4318000" imgH="393700" progId="Equation.DSMT4">
                    <p:embed/>
                  </p:oleObj>
                </mc:Choice>
                <mc:Fallback>
                  <p:oleObj name="Equation" r:id="rId3" imgW="4318000" imgH="393700" progId="Equation.DSMT4">
                    <p:embed/>
                    <p:pic>
                      <p:nvPicPr>
                        <p:cNvPr id="0" name="Object 66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4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884" y="1875"/>
                          <a:ext cx="2631" cy="240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9278" name="Object 67"/>
            <p:cNvGraphicFramePr>
              <a:graphicFrameLocks noChangeAspect="1"/>
            </p:cNvGraphicFramePr>
            <p:nvPr/>
          </p:nvGraphicFramePr>
          <p:xfrm>
            <a:off x="884" y="2162"/>
            <a:ext cx="3517" cy="233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9282" name="Equation" r:id="rId5" imgW="5930900" imgH="393700" progId="Equation.DSMT4">
                    <p:embed/>
                  </p:oleObj>
                </mc:Choice>
                <mc:Fallback>
                  <p:oleObj name="Equation" r:id="rId5" imgW="5930900" imgH="393700" progId="Equation.DSMT4">
                    <p:embed/>
                    <p:pic>
                      <p:nvPicPr>
                        <p:cNvPr id="0" name="Object 67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6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884" y="2162"/>
                          <a:ext cx="3517" cy="233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  <p:sp>
        <p:nvSpPr>
          <p:cNvPr id="9275" name="Rectangle 68"/>
          <p:cNvSpPr>
            <a:spLocks noChangeArrowheads="1"/>
          </p:cNvSpPr>
          <p:nvPr/>
        </p:nvSpPr>
        <p:spPr bwMode="auto">
          <a:xfrm>
            <a:off x="528638" y="274638"/>
            <a:ext cx="7989887" cy="5619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>
              <a:defRPr sz="2400">
                <a:solidFill>
                  <a:srgbClr val="333333"/>
                </a:solidFill>
                <a:latin typeface="Arial" panose="020B0604020202020204" pitchFamily="34" charset="0"/>
              </a:defRPr>
            </a:lvl1pPr>
            <a:lvl2pPr marL="742950" indent="-285750">
              <a:defRPr sz="2400">
                <a:solidFill>
                  <a:srgbClr val="333333"/>
                </a:solidFill>
                <a:latin typeface="Arial" panose="020B0604020202020204" pitchFamily="34" charset="0"/>
              </a:defRPr>
            </a:lvl2pPr>
            <a:lvl3pPr marL="1143000" indent="-228600">
              <a:defRPr sz="2400">
                <a:solidFill>
                  <a:srgbClr val="333333"/>
                </a:solidFill>
                <a:latin typeface="Arial" panose="020B0604020202020204" pitchFamily="34" charset="0"/>
              </a:defRPr>
            </a:lvl3pPr>
            <a:lvl4pPr marL="1600200" indent="-228600">
              <a:defRPr sz="2400">
                <a:solidFill>
                  <a:srgbClr val="333333"/>
                </a:solidFill>
                <a:latin typeface="Arial" panose="020B0604020202020204" pitchFamily="34" charset="0"/>
              </a:defRPr>
            </a:lvl4pPr>
            <a:lvl5pPr marL="2057400" indent="-228600">
              <a:defRPr sz="2400">
                <a:solidFill>
                  <a:srgbClr val="333333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333333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333333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333333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333333"/>
                </a:solidFill>
                <a:latin typeface="Arial" panose="020B0604020202020204" pitchFamily="34" charset="0"/>
              </a:defRPr>
            </a:lvl9pPr>
          </a:lstStyle>
          <a:p>
            <a:pPr algn="r" eaLnBrk="1" hangingPunct="1"/>
            <a:r>
              <a:rPr lang="ca-ES" altLang="es-ES" sz="2800" b="1">
                <a:latin typeface="Trebuchet MS" panose="020B0603020202020204" pitchFamily="34" charset="0"/>
              </a:rPr>
              <a:t>Comparació d’Alternatives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83362" name="Group 2"/>
          <p:cNvGraphicFramePr>
            <a:graphicFrameLocks noGrp="1"/>
          </p:cNvGraphicFramePr>
          <p:nvPr>
            <p:ph/>
          </p:nvPr>
        </p:nvGraphicFramePr>
        <p:xfrm>
          <a:off x="1042988" y="1052513"/>
          <a:ext cx="7416800" cy="5210175"/>
        </p:xfrm>
        <a:graphic>
          <a:graphicData uri="http://schemas.openxmlformats.org/drawingml/2006/table">
            <a:tbl>
              <a:tblPr/>
              <a:tblGrid>
                <a:gridCol w="1149350">
                  <a:extLst>
                    <a:ext uri="{9D8B030D-6E8A-4147-A177-3AD203B41FA5}">
                      <a16:colId xmlns:a16="http://schemas.microsoft.com/office/drawing/2014/main" val="2976640954"/>
                    </a:ext>
                  </a:extLst>
                </a:gridCol>
                <a:gridCol w="1046162">
                  <a:extLst>
                    <a:ext uri="{9D8B030D-6E8A-4147-A177-3AD203B41FA5}">
                      <a16:colId xmlns:a16="http://schemas.microsoft.com/office/drawing/2014/main" val="106020376"/>
                    </a:ext>
                  </a:extLst>
                </a:gridCol>
                <a:gridCol w="835025">
                  <a:extLst>
                    <a:ext uri="{9D8B030D-6E8A-4147-A177-3AD203B41FA5}">
                      <a16:colId xmlns:a16="http://schemas.microsoft.com/office/drawing/2014/main" val="3843483530"/>
                    </a:ext>
                  </a:extLst>
                </a:gridCol>
                <a:gridCol w="1565275">
                  <a:extLst>
                    <a:ext uri="{9D8B030D-6E8A-4147-A177-3AD203B41FA5}">
                      <a16:colId xmlns:a16="http://schemas.microsoft.com/office/drawing/2014/main" val="2387334293"/>
                    </a:ext>
                  </a:extLst>
                </a:gridCol>
                <a:gridCol w="2820988">
                  <a:extLst>
                    <a:ext uri="{9D8B030D-6E8A-4147-A177-3AD203B41FA5}">
                      <a16:colId xmlns:a16="http://schemas.microsoft.com/office/drawing/2014/main" val="2549629096"/>
                    </a:ext>
                  </a:extLst>
                </a:gridCol>
              </a:tblGrid>
              <a:tr h="473075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a-ES" altLang="es-ES" sz="1000" b="0" i="0" u="none" strike="noStrike" cap="none" normalizeH="0" baseline="0" smtClean="0">
                        <a:ln>
                          <a:noFill/>
                        </a:ln>
                        <a:solidFill>
                          <a:srgbClr val="333333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18000" marR="18000" marT="18000" marB="18000" anchor="ctr" horzOverflow="overflow">
                    <a:lnL cap="flat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ap="flat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a-ES" altLang="es-ES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</a:rPr>
                        <a:t>Cost Total</a:t>
                      </a:r>
                    </a:p>
                  </a:txBody>
                  <a:tcPr marL="18000" marR="18000" marT="18000" marB="18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333333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a-ES" altLang="es-ES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</a:rPr>
                        <a:t>Nivell de Servei</a:t>
                      </a:r>
                    </a:p>
                  </a:txBody>
                  <a:tcPr marL="18000" marR="18000" marT="18000" marB="18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333333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a-ES" altLang="es-ES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</a:rPr>
                        <a:t>Estratègia</a:t>
                      </a:r>
                    </a:p>
                  </a:txBody>
                  <a:tcPr marL="18000" marR="18000" marT="18000" marB="18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333333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a-ES" altLang="es-ES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</a:rPr>
                        <a:t>Mesures d’ajust transitori de la capacitat</a:t>
                      </a:r>
                    </a:p>
                  </a:txBody>
                  <a:tcPr marL="18000" marR="18000" marT="18000" marB="18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33333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34606457"/>
                  </a:ext>
                </a:extLst>
              </a:tr>
              <a:tr h="784225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a-ES" altLang="es-ES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</a:rPr>
                        <a:t>Alternativa 1A:</a:t>
                      </a:r>
                    </a:p>
                  </a:txBody>
                  <a:tcPr marL="18000" marR="18000" marT="18000" marB="18000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333333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a-ES" altLang="es-ES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1.591.500 u.m.</a:t>
                      </a:r>
                      <a:endParaRPr kumimoji="0" lang="ca-ES" altLang="es-E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18000" marR="18000" marT="18000" marB="18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a-ES" altLang="es-ES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94,31%</a:t>
                      </a:r>
                      <a:endParaRPr kumimoji="0" lang="ca-ES" altLang="es-E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18000" marR="18000" marT="18000" marB="18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a-ES" altLang="es-ES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Caça</a:t>
                      </a:r>
                      <a:endParaRPr kumimoji="0" lang="ca-ES" altLang="es-E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18000" marR="18000" marT="18000" marB="18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a-ES" altLang="es-ES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Manca de capacitat: lliuraments amb retard / Excés de capacitat: mà d'obra ociosa</a:t>
                      </a:r>
                      <a:endParaRPr kumimoji="0" lang="ca-ES" altLang="es-E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18000" marR="18000" marT="18000" marB="18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958181605"/>
                  </a:ext>
                </a:extLst>
              </a:tr>
              <a:tr h="701675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a-ES" altLang="es-ES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</a:rPr>
                        <a:t>Alternativa 1B:</a:t>
                      </a:r>
                    </a:p>
                  </a:txBody>
                  <a:tcPr marL="18000" marR="18000" marT="18000" marB="18000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333333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a-ES" altLang="es-ES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1.565.200 u.m.</a:t>
                      </a:r>
                    </a:p>
                  </a:txBody>
                  <a:tcPr marL="18000" marR="18000" marT="18000" marB="18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a-ES" altLang="es-ES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94,43%</a:t>
                      </a:r>
                      <a:endParaRPr kumimoji="0" lang="ca-ES" altLang="es-E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18000" marR="18000" marT="18000" marB="18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a-ES" altLang="es-ES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Caça</a:t>
                      </a:r>
                      <a:endParaRPr kumimoji="0" lang="ca-ES" altLang="es-E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18000" marR="18000" marT="18000" marB="18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a-ES" altLang="es-ES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Manca de capacitat: lliuraments amb retard / Excés de capacitat: inventaris</a:t>
                      </a:r>
                      <a:endParaRPr kumimoji="0" lang="ca-ES" altLang="es-E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18000" marR="18000" marT="18000" marB="18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857015273"/>
                  </a:ext>
                </a:extLst>
              </a:tr>
              <a:tr h="784225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a-ES" altLang="es-ES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</a:rPr>
                        <a:t>Alternativa 1C.</a:t>
                      </a:r>
                    </a:p>
                  </a:txBody>
                  <a:tcPr marL="18000" marR="18000" marT="18000" marB="18000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333333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a-ES" altLang="es-ES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1.526.140 u.m.</a:t>
                      </a:r>
                    </a:p>
                  </a:txBody>
                  <a:tcPr marL="18000" marR="18000" marT="18000" marB="18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a-ES" altLang="es-ES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100%</a:t>
                      </a:r>
                    </a:p>
                  </a:txBody>
                  <a:tcPr marL="18000" marR="18000" marT="18000" marB="18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a-ES" altLang="es-ES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Caça</a:t>
                      </a:r>
                      <a:endParaRPr kumimoji="0" lang="ca-ES" altLang="es-E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18000" marR="18000" marT="18000" marB="18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a-ES" altLang="es-ES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Manca de capacitat: hores extraordinàries i subcontractació / Excés de capacitat: inventaris</a:t>
                      </a:r>
                      <a:endParaRPr kumimoji="0" lang="ca-ES" altLang="es-E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18000" marR="18000" marT="18000" marB="18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473123800"/>
                  </a:ext>
                </a:extLst>
              </a:tr>
              <a:tr h="62865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a-ES" altLang="es-ES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</a:rPr>
                        <a:t>Alternativa 2A:</a:t>
                      </a:r>
                    </a:p>
                  </a:txBody>
                  <a:tcPr marL="18000" marR="18000" marT="18000" marB="18000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333333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a-ES" altLang="es-ES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2.391.720 u.m.</a:t>
                      </a:r>
                    </a:p>
                  </a:txBody>
                  <a:tcPr marL="18000" marR="18000" marT="18000" marB="18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a-ES" altLang="es-ES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29,77%</a:t>
                      </a:r>
                    </a:p>
                  </a:txBody>
                  <a:tcPr marL="18000" marR="18000" marT="18000" marB="18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a-ES" altLang="es-ES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Anivellament</a:t>
                      </a:r>
                    </a:p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a-ES" altLang="es-ES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de  la mà d'obra</a:t>
                      </a:r>
                      <a:endParaRPr kumimoji="0" lang="ca-ES" altLang="es-E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18000" marR="18000" marT="18000" marB="18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a-ES" altLang="es-ES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Manca de capacitat: lliuraments amb retard / Excés de capacitat: mà d'obra ociosa</a:t>
                      </a:r>
                      <a:endParaRPr kumimoji="0" lang="ca-ES" altLang="es-E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18000" marR="18000" marT="18000" marB="18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52140"/>
                  </a:ext>
                </a:extLst>
              </a:tr>
              <a:tr h="5842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a-ES" altLang="es-ES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</a:rPr>
                        <a:t>Alternativa 2B:</a:t>
                      </a:r>
                    </a:p>
                  </a:txBody>
                  <a:tcPr marL="18000" marR="18000" marT="18000" marB="18000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333333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a-ES" altLang="es-ES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2.339.920 u.m.</a:t>
                      </a:r>
                    </a:p>
                  </a:txBody>
                  <a:tcPr marL="18000" marR="18000" marT="18000" marB="18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a-ES" altLang="es-ES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42,53%</a:t>
                      </a:r>
                    </a:p>
                  </a:txBody>
                  <a:tcPr marL="18000" marR="18000" marT="18000" marB="18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a-ES" altLang="es-ES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Anivellament </a:t>
                      </a:r>
                    </a:p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a-ES" altLang="es-ES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de la mà d'obra</a:t>
                      </a:r>
                      <a:endParaRPr kumimoji="0" lang="ca-ES" altLang="es-E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18000" marR="18000" marT="18000" marB="18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a-ES" altLang="es-ES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Manca de capacitat: lliuraments amb retard / Excés de capacitat: inventaris</a:t>
                      </a:r>
                      <a:endParaRPr kumimoji="0" lang="ca-ES" altLang="es-E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18000" marR="18000" marT="18000" marB="18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515148551"/>
                  </a:ext>
                </a:extLst>
              </a:tr>
              <a:tr h="630238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a-ES" altLang="es-ES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</a:rPr>
                        <a:t>Alternativa 2C:</a:t>
                      </a:r>
                    </a:p>
                  </a:txBody>
                  <a:tcPr marL="18000" marR="18000" marT="18000" marB="18000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333333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a-ES" altLang="es-ES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2.082.012 u.m.</a:t>
                      </a:r>
                    </a:p>
                  </a:txBody>
                  <a:tcPr marL="18000" marR="18000" marT="18000" marB="18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a-ES" altLang="es-ES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100%</a:t>
                      </a:r>
                    </a:p>
                  </a:txBody>
                  <a:tcPr marL="18000" marR="18000" marT="18000" marB="18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a-ES" altLang="es-ES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Anivellament </a:t>
                      </a:r>
                    </a:p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a-ES" altLang="es-ES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de la mà d'obra</a:t>
                      </a:r>
                      <a:endParaRPr kumimoji="0" lang="ca-ES" altLang="es-E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18000" marR="18000" marT="18000" marB="18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a-ES" altLang="es-ES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Manca de capacitat: hores extraordinàries i subcontractació / Excés de capacitat: inventaris</a:t>
                      </a:r>
                      <a:endParaRPr kumimoji="0" lang="ca-ES" altLang="es-E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18000" marR="18000" marT="18000" marB="18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899045213"/>
                  </a:ext>
                </a:extLst>
              </a:tr>
              <a:tr h="623888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a-ES" altLang="es-ES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</a:rPr>
                        <a:t>Alternativa 3:</a:t>
                      </a:r>
                    </a:p>
                  </a:txBody>
                  <a:tcPr marL="18000" marR="18000" marT="18000" marB="18000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333333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a-ES" altLang="es-ES" sz="1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18000" marR="18000" marT="18000" marB="18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a-ES" altLang="es-ES" sz="1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18000" marR="18000" marT="18000" marB="18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a-ES" altLang="es-E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18000" marR="18000" marT="18000" marB="18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a-ES" altLang="es-E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18000" marR="18000" marT="18000" marB="18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022512168"/>
                  </a:ext>
                </a:extLst>
              </a:tr>
            </a:tbl>
          </a:graphicData>
        </a:graphic>
      </p:graphicFrame>
      <p:grpSp>
        <p:nvGrpSpPr>
          <p:cNvPr id="10298" name="Group 64"/>
          <p:cNvGrpSpPr>
            <a:grpSpLocks/>
          </p:cNvGrpSpPr>
          <p:nvPr/>
        </p:nvGrpSpPr>
        <p:grpSpPr bwMode="auto">
          <a:xfrm>
            <a:off x="2627313" y="3284538"/>
            <a:ext cx="4464050" cy="1225550"/>
            <a:chOff x="703" y="2886"/>
            <a:chExt cx="2812" cy="772"/>
          </a:xfrm>
        </p:grpSpPr>
        <p:sp>
          <p:nvSpPr>
            <p:cNvPr id="10300" name="AutoShape 65"/>
            <p:cNvSpPr>
              <a:spLocks noChangeArrowheads="1"/>
            </p:cNvSpPr>
            <p:nvPr/>
          </p:nvSpPr>
          <p:spPr bwMode="auto">
            <a:xfrm>
              <a:off x="703" y="2886"/>
              <a:ext cx="2812" cy="772"/>
            </a:xfrm>
            <a:prstGeom prst="wedgeRoundRectCallout">
              <a:avLst>
                <a:gd name="adj1" fmla="val -24750"/>
                <a:gd name="adj2" fmla="val 74481"/>
                <a:gd name="adj3" fmla="val 16667"/>
              </a:avLst>
            </a:prstGeom>
            <a:solidFill>
              <a:srgbClr val="FFFF99"/>
            </a:solidFill>
            <a:ln w="9525">
              <a:solidFill>
                <a:srgbClr val="333333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90000" tIns="46800" rIns="90000" bIns="46800"/>
            <a:lstStyle>
              <a:lvl1pPr>
                <a:defRPr sz="2400">
                  <a:solidFill>
                    <a:srgbClr val="333333"/>
                  </a:solidFill>
                  <a:latin typeface="Arial" panose="020B0604020202020204" pitchFamily="34" charset="0"/>
                </a:defRPr>
              </a:lvl1pPr>
              <a:lvl2pPr marL="742950" indent="-285750">
                <a:defRPr sz="2400">
                  <a:solidFill>
                    <a:srgbClr val="333333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 sz="2400">
                  <a:solidFill>
                    <a:srgbClr val="333333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 sz="2400">
                  <a:solidFill>
                    <a:srgbClr val="333333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 sz="2400">
                  <a:solidFill>
                    <a:srgbClr val="333333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rgbClr val="333333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rgbClr val="333333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rgbClr val="333333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rgbClr val="333333"/>
                  </a:solidFill>
                  <a:latin typeface="Arial" panose="020B0604020202020204" pitchFamily="34" charset="0"/>
                </a:defRPr>
              </a:lvl9pPr>
            </a:lstStyle>
            <a:p>
              <a:pPr algn="ctr" eaLnBrk="1" hangingPunct="1"/>
              <a:endParaRPr lang="ca-ES" altLang="es-ES"/>
            </a:p>
          </p:txBody>
        </p:sp>
        <p:graphicFrame>
          <p:nvGraphicFramePr>
            <p:cNvPr id="10301" name="Object 66"/>
            <p:cNvGraphicFramePr>
              <a:graphicFrameLocks noChangeAspect="1"/>
            </p:cNvGraphicFramePr>
            <p:nvPr/>
          </p:nvGraphicFramePr>
          <p:xfrm>
            <a:off x="839" y="3055"/>
            <a:ext cx="2631" cy="24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0305" name="Equation" r:id="rId3" imgW="4318000" imgH="393700" progId="Equation.DSMT4">
                    <p:embed/>
                  </p:oleObj>
                </mc:Choice>
                <mc:Fallback>
                  <p:oleObj name="Equation" r:id="rId3" imgW="4318000" imgH="393700" progId="Equation.DSMT4">
                    <p:embed/>
                    <p:pic>
                      <p:nvPicPr>
                        <p:cNvPr id="0" name="Object 66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4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839" y="3055"/>
                          <a:ext cx="2631" cy="240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10302" name="Object 67"/>
            <p:cNvGraphicFramePr>
              <a:graphicFrameLocks noChangeAspect="1"/>
            </p:cNvGraphicFramePr>
            <p:nvPr/>
          </p:nvGraphicFramePr>
          <p:xfrm>
            <a:off x="1202" y="3339"/>
            <a:ext cx="1421" cy="242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0306" name="Equation" r:id="rId5" imgW="2311400" imgH="393700" progId="Equation.DSMT4">
                    <p:embed/>
                  </p:oleObj>
                </mc:Choice>
                <mc:Fallback>
                  <p:oleObj name="Equation" r:id="rId5" imgW="2311400" imgH="393700" progId="Equation.DSMT4">
                    <p:embed/>
                    <p:pic>
                      <p:nvPicPr>
                        <p:cNvPr id="0" name="Object 67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6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1202" y="3339"/>
                          <a:ext cx="1421" cy="242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  <p:sp>
        <p:nvSpPr>
          <p:cNvPr id="10299" name="Rectangle 68"/>
          <p:cNvSpPr>
            <a:spLocks noChangeArrowheads="1"/>
          </p:cNvSpPr>
          <p:nvPr/>
        </p:nvSpPr>
        <p:spPr bwMode="auto">
          <a:xfrm>
            <a:off x="528638" y="274638"/>
            <a:ext cx="7989887" cy="5619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>
              <a:defRPr sz="2400">
                <a:solidFill>
                  <a:srgbClr val="333333"/>
                </a:solidFill>
                <a:latin typeface="Arial" panose="020B0604020202020204" pitchFamily="34" charset="0"/>
              </a:defRPr>
            </a:lvl1pPr>
            <a:lvl2pPr marL="742950" indent="-285750">
              <a:defRPr sz="2400">
                <a:solidFill>
                  <a:srgbClr val="333333"/>
                </a:solidFill>
                <a:latin typeface="Arial" panose="020B0604020202020204" pitchFamily="34" charset="0"/>
              </a:defRPr>
            </a:lvl2pPr>
            <a:lvl3pPr marL="1143000" indent="-228600">
              <a:defRPr sz="2400">
                <a:solidFill>
                  <a:srgbClr val="333333"/>
                </a:solidFill>
                <a:latin typeface="Arial" panose="020B0604020202020204" pitchFamily="34" charset="0"/>
              </a:defRPr>
            </a:lvl3pPr>
            <a:lvl4pPr marL="1600200" indent="-228600">
              <a:defRPr sz="2400">
                <a:solidFill>
                  <a:srgbClr val="333333"/>
                </a:solidFill>
                <a:latin typeface="Arial" panose="020B0604020202020204" pitchFamily="34" charset="0"/>
              </a:defRPr>
            </a:lvl4pPr>
            <a:lvl5pPr marL="2057400" indent="-228600">
              <a:defRPr sz="2400">
                <a:solidFill>
                  <a:srgbClr val="333333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333333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333333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333333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333333"/>
                </a:solidFill>
                <a:latin typeface="Arial" panose="020B0604020202020204" pitchFamily="34" charset="0"/>
              </a:defRPr>
            </a:lvl9pPr>
          </a:lstStyle>
          <a:p>
            <a:pPr algn="r" eaLnBrk="1" hangingPunct="1"/>
            <a:r>
              <a:rPr lang="ca-ES" altLang="es-ES" sz="2800" b="1">
                <a:latin typeface="Trebuchet MS" panose="020B0603020202020204" pitchFamily="34" charset="0"/>
              </a:rPr>
              <a:t>Comparació d’Alternatives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77218" name="Group 2"/>
          <p:cNvGraphicFramePr>
            <a:graphicFrameLocks noGrp="1"/>
          </p:cNvGraphicFramePr>
          <p:nvPr>
            <p:ph/>
          </p:nvPr>
        </p:nvGraphicFramePr>
        <p:xfrm>
          <a:off x="1042988" y="1052513"/>
          <a:ext cx="7416800" cy="5210175"/>
        </p:xfrm>
        <a:graphic>
          <a:graphicData uri="http://schemas.openxmlformats.org/drawingml/2006/table">
            <a:tbl>
              <a:tblPr/>
              <a:tblGrid>
                <a:gridCol w="1149350">
                  <a:extLst>
                    <a:ext uri="{9D8B030D-6E8A-4147-A177-3AD203B41FA5}">
                      <a16:colId xmlns:a16="http://schemas.microsoft.com/office/drawing/2014/main" val="4252438175"/>
                    </a:ext>
                  </a:extLst>
                </a:gridCol>
                <a:gridCol w="1046162">
                  <a:extLst>
                    <a:ext uri="{9D8B030D-6E8A-4147-A177-3AD203B41FA5}">
                      <a16:colId xmlns:a16="http://schemas.microsoft.com/office/drawing/2014/main" val="3584996936"/>
                    </a:ext>
                  </a:extLst>
                </a:gridCol>
                <a:gridCol w="835025">
                  <a:extLst>
                    <a:ext uri="{9D8B030D-6E8A-4147-A177-3AD203B41FA5}">
                      <a16:colId xmlns:a16="http://schemas.microsoft.com/office/drawing/2014/main" val="396810777"/>
                    </a:ext>
                  </a:extLst>
                </a:gridCol>
                <a:gridCol w="1565275">
                  <a:extLst>
                    <a:ext uri="{9D8B030D-6E8A-4147-A177-3AD203B41FA5}">
                      <a16:colId xmlns:a16="http://schemas.microsoft.com/office/drawing/2014/main" val="731727170"/>
                    </a:ext>
                  </a:extLst>
                </a:gridCol>
                <a:gridCol w="2820988">
                  <a:extLst>
                    <a:ext uri="{9D8B030D-6E8A-4147-A177-3AD203B41FA5}">
                      <a16:colId xmlns:a16="http://schemas.microsoft.com/office/drawing/2014/main" val="2529609379"/>
                    </a:ext>
                  </a:extLst>
                </a:gridCol>
              </a:tblGrid>
              <a:tr h="473075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a-ES" altLang="es-ES" sz="1000" b="0" i="0" u="none" strike="noStrike" cap="none" normalizeH="0" baseline="0" smtClean="0">
                        <a:ln>
                          <a:noFill/>
                        </a:ln>
                        <a:solidFill>
                          <a:srgbClr val="333333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18000" marR="18000" marT="18000" marB="18000" anchor="ctr" horzOverflow="overflow">
                    <a:lnL cap="flat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ap="flat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a-ES" altLang="es-ES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</a:rPr>
                        <a:t>Cost Total</a:t>
                      </a:r>
                    </a:p>
                  </a:txBody>
                  <a:tcPr marL="18000" marR="18000" marT="18000" marB="18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333333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a-ES" altLang="es-ES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</a:rPr>
                        <a:t>Nivell de Servei</a:t>
                      </a:r>
                    </a:p>
                  </a:txBody>
                  <a:tcPr marL="18000" marR="18000" marT="18000" marB="18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333333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a-ES" altLang="es-ES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</a:rPr>
                        <a:t>Estratègia</a:t>
                      </a:r>
                    </a:p>
                  </a:txBody>
                  <a:tcPr marL="18000" marR="18000" marT="18000" marB="18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333333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a-ES" altLang="es-ES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</a:rPr>
                        <a:t>Mesures d’ajust transitori de la capacitat</a:t>
                      </a:r>
                    </a:p>
                  </a:txBody>
                  <a:tcPr marL="18000" marR="18000" marT="18000" marB="18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33333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0222418"/>
                  </a:ext>
                </a:extLst>
              </a:tr>
              <a:tr h="784225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a-ES" altLang="es-ES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</a:rPr>
                        <a:t>Alternativa 1A:</a:t>
                      </a:r>
                    </a:p>
                  </a:txBody>
                  <a:tcPr marL="18000" marR="18000" marT="18000" marB="18000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333333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a-ES" altLang="es-ES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1.591.500 u.m.</a:t>
                      </a:r>
                      <a:endParaRPr kumimoji="0" lang="ca-ES" altLang="es-E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18000" marR="18000" marT="18000" marB="18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a-ES" altLang="es-ES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94,31%</a:t>
                      </a:r>
                      <a:endParaRPr kumimoji="0" lang="ca-ES" altLang="es-E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18000" marR="18000" marT="18000" marB="18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a-ES" altLang="es-ES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Caça</a:t>
                      </a:r>
                      <a:endParaRPr kumimoji="0" lang="ca-ES" altLang="es-E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18000" marR="18000" marT="18000" marB="18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a-ES" altLang="es-ES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Manca de capacitat: lliuraments amb retard / Excés de capacitat: mà d'obra ociosa</a:t>
                      </a:r>
                      <a:endParaRPr kumimoji="0" lang="ca-ES" altLang="es-E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18000" marR="18000" marT="18000" marB="18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643598870"/>
                  </a:ext>
                </a:extLst>
              </a:tr>
              <a:tr h="701675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a-ES" altLang="es-ES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</a:rPr>
                        <a:t>Alternativa 1B:</a:t>
                      </a:r>
                    </a:p>
                  </a:txBody>
                  <a:tcPr marL="18000" marR="18000" marT="18000" marB="18000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333333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a-ES" altLang="es-ES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1.565.200 u.m.</a:t>
                      </a:r>
                    </a:p>
                  </a:txBody>
                  <a:tcPr marL="18000" marR="18000" marT="18000" marB="18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a-ES" altLang="es-ES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94,43%</a:t>
                      </a:r>
                      <a:endParaRPr kumimoji="0" lang="ca-ES" altLang="es-E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18000" marR="18000" marT="18000" marB="18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a-ES" altLang="es-ES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Caça</a:t>
                      </a:r>
                      <a:endParaRPr kumimoji="0" lang="ca-ES" altLang="es-E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18000" marR="18000" marT="18000" marB="18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a-ES" altLang="es-ES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Manca de capacitat: lliuraments amb retard / Excés de capacitat: inventaris</a:t>
                      </a:r>
                      <a:endParaRPr kumimoji="0" lang="ca-ES" altLang="es-E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18000" marR="18000" marT="18000" marB="18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729473032"/>
                  </a:ext>
                </a:extLst>
              </a:tr>
              <a:tr h="784225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a-ES" altLang="es-ES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</a:rPr>
                        <a:t>Alternativa 1C.</a:t>
                      </a:r>
                    </a:p>
                  </a:txBody>
                  <a:tcPr marL="18000" marR="18000" marT="18000" marB="18000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333333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a-ES" altLang="es-ES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1.526.140 u.m.</a:t>
                      </a:r>
                    </a:p>
                  </a:txBody>
                  <a:tcPr marL="18000" marR="18000" marT="18000" marB="18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a-ES" altLang="es-ES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100%</a:t>
                      </a:r>
                    </a:p>
                  </a:txBody>
                  <a:tcPr marL="18000" marR="18000" marT="18000" marB="18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a-ES" altLang="es-ES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Caça</a:t>
                      </a:r>
                      <a:endParaRPr kumimoji="0" lang="ca-ES" altLang="es-E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18000" marR="18000" marT="18000" marB="18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a-ES" altLang="es-ES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Manca de capacitat: hores extraordinàries i subcontractació / Excés de capacitat: inventaris</a:t>
                      </a:r>
                      <a:endParaRPr kumimoji="0" lang="ca-ES" altLang="es-E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18000" marR="18000" marT="18000" marB="18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65654284"/>
                  </a:ext>
                </a:extLst>
              </a:tr>
              <a:tr h="62865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a-ES" altLang="es-ES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</a:rPr>
                        <a:t>Alternativa 2A:</a:t>
                      </a:r>
                    </a:p>
                  </a:txBody>
                  <a:tcPr marL="18000" marR="18000" marT="18000" marB="18000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333333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a-ES" altLang="es-ES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2.391.720 u.m.</a:t>
                      </a:r>
                    </a:p>
                  </a:txBody>
                  <a:tcPr marL="18000" marR="18000" marT="18000" marB="18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a-ES" altLang="es-ES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29,77%</a:t>
                      </a:r>
                    </a:p>
                  </a:txBody>
                  <a:tcPr marL="18000" marR="18000" marT="18000" marB="18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a-ES" altLang="es-ES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Anivellament</a:t>
                      </a:r>
                    </a:p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a-ES" altLang="es-ES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de  la mà d'obra</a:t>
                      </a:r>
                      <a:endParaRPr kumimoji="0" lang="ca-ES" altLang="es-E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18000" marR="18000" marT="18000" marB="18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a-ES" altLang="es-ES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Manca de capacitat: lliuraments amb retard / Excés de capacitat: mà d'obra ociosa</a:t>
                      </a:r>
                      <a:endParaRPr kumimoji="0" lang="ca-ES" altLang="es-E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18000" marR="18000" marT="18000" marB="18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946101901"/>
                  </a:ext>
                </a:extLst>
              </a:tr>
              <a:tr h="5842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a-ES" altLang="es-ES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</a:rPr>
                        <a:t>Alternativa 2B:</a:t>
                      </a:r>
                    </a:p>
                  </a:txBody>
                  <a:tcPr marL="18000" marR="18000" marT="18000" marB="18000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333333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a-ES" altLang="es-ES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2.339.920 u.m.</a:t>
                      </a:r>
                    </a:p>
                  </a:txBody>
                  <a:tcPr marL="18000" marR="18000" marT="18000" marB="18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a-ES" altLang="es-ES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42,53%</a:t>
                      </a:r>
                    </a:p>
                  </a:txBody>
                  <a:tcPr marL="18000" marR="18000" marT="18000" marB="18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a-ES" altLang="es-ES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Anivellament </a:t>
                      </a:r>
                    </a:p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a-ES" altLang="es-ES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de la mà d'obra</a:t>
                      </a:r>
                      <a:endParaRPr kumimoji="0" lang="ca-ES" altLang="es-E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18000" marR="18000" marT="18000" marB="18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a-ES" altLang="es-ES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Manca de capacitat: lliuraments amb retard / Excés de capacitat: inventaris</a:t>
                      </a:r>
                      <a:endParaRPr kumimoji="0" lang="ca-ES" altLang="es-E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18000" marR="18000" marT="18000" marB="18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572172723"/>
                  </a:ext>
                </a:extLst>
              </a:tr>
              <a:tr h="630238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a-ES" altLang="es-ES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</a:rPr>
                        <a:t>Alternativa 2C:</a:t>
                      </a:r>
                    </a:p>
                  </a:txBody>
                  <a:tcPr marL="18000" marR="18000" marT="18000" marB="18000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333333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a-ES" altLang="es-ES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2.082.012 u.m.</a:t>
                      </a:r>
                    </a:p>
                  </a:txBody>
                  <a:tcPr marL="18000" marR="18000" marT="18000" marB="18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a-ES" altLang="es-ES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100%</a:t>
                      </a:r>
                    </a:p>
                  </a:txBody>
                  <a:tcPr marL="18000" marR="18000" marT="18000" marB="18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a-ES" altLang="es-ES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Anivellament </a:t>
                      </a:r>
                    </a:p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a-ES" altLang="es-ES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de la mà d'obra</a:t>
                      </a:r>
                      <a:endParaRPr kumimoji="0" lang="ca-ES" altLang="es-E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18000" marR="18000" marT="18000" marB="18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a-ES" altLang="es-ES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Manca de capacitat: hores extraordinàries i subcontractació / Excés de capacitat: inventaris</a:t>
                      </a:r>
                      <a:endParaRPr kumimoji="0" lang="ca-ES" altLang="es-E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18000" marR="18000" marT="18000" marB="18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09889785"/>
                  </a:ext>
                </a:extLst>
              </a:tr>
              <a:tr h="623888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a-ES" altLang="es-ES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</a:rPr>
                        <a:t>Alternativa 3:</a:t>
                      </a:r>
                    </a:p>
                  </a:txBody>
                  <a:tcPr marL="18000" marR="18000" marT="18000" marB="18000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333333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a-ES" altLang="es-ES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1.607.240 u.m.</a:t>
                      </a:r>
                    </a:p>
                  </a:txBody>
                  <a:tcPr marL="18000" marR="18000" marT="18000" marB="18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a-ES" altLang="es-ES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100%</a:t>
                      </a:r>
                    </a:p>
                  </a:txBody>
                  <a:tcPr marL="18000" marR="18000" marT="18000" marB="18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a-ES" altLang="es-ES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Mixta</a:t>
                      </a:r>
                      <a:endParaRPr kumimoji="0" lang="ca-ES" altLang="es-E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18000" marR="18000" marT="18000" marB="18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a-ES" altLang="es-ES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Manca de capacitat: hores extraordinàries i subcontractació / Excés de capacitat: inventaris</a:t>
                      </a:r>
                      <a:endParaRPr kumimoji="0" lang="ca-ES" altLang="es-E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18000" marR="18000" marT="18000" marB="18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036825511"/>
                  </a:ext>
                </a:extLst>
              </a:tr>
            </a:tbl>
          </a:graphicData>
        </a:graphic>
      </p:graphicFrame>
      <p:grpSp>
        <p:nvGrpSpPr>
          <p:cNvPr id="11322" name="Group 60"/>
          <p:cNvGrpSpPr>
            <a:grpSpLocks/>
          </p:cNvGrpSpPr>
          <p:nvPr/>
        </p:nvGrpSpPr>
        <p:grpSpPr bwMode="auto">
          <a:xfrm>
            <a:off x="2700338" y="4076700"/>
            <a:ext cx="4464050" cy="1225550"/>
            <a:chOff x="703" y="2886"/>
            <a:chExt cx="2812" cy="772"/>
          </a:xfrm>
        </p:grpSpPr>
        <p:sp>
          <p:nvSpPr>
            <p:cNvPr id="11324" name="AutoShape 61"/>
            <p:cNvSpPr>
              <a:spLocks noChangeArrowheads="1"/>
            </p:cNvSpPr>
            <p:nvPr/>
          </p:nvSpPr>
          <p:spPr bwMode="auto">
            <a:xfrm>
              <a:off x="703" y="2886"/>
              <a:ext cx="2812" cy="772"/>
            </a:xfrm>
            <a:prstGeom prst="wedgeRoundRectCallout">
              <a:avLst>
                <a:gd name="adj1" fmla="val -24750"/>
                <a:gd name="adj2" fmla="val 74481"/>
                <a:gd name="adj3" fmla="val 16667"/>
              </a:avLst>
            </a:prstGeom>
            <a:solidFill>
              <a:srgbClr val="FFFF99"/>
            </a:solidFill>
            <a:ln w="9525">
              <a:solidFill>
                <a:srgbClr val="333333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90000" tIns="46800" rIns="90000" bIns="46800"/>
            <a:lstStyle>
              <a:lvl1pPr>
                <a:defRPr sz="2400">
                  <a:solidFill>
                    <a:srgbClr val="333333"/>
                  </a:solidFill>
                  <a:latin typeface="Arial" panose="020B0604020202020204" pitchFamily="34" charset="0"/>
                </a:defRPr>
              </a:lvl1pPr>
              <a:lvl2pPr marL="742950" indent="-285750">
                <a:defRPr sz="2400">
                  <a:solidFill>
                    <a:srgbClr val="333333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 sz="2400">
                  <a:solidFill>
                    <a:srgbClr val="333333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 sz="2400">
                  <a:solidFill>
                    <a:srgbClr val="333333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 sz="2400">
                  <a:solidFill>
                    <a:srgbClr val="333333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rgbClr val="333333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rgbClr val="333333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rgbClr val="333333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rgbClr val="333333"/>
                  </a:solidFill>
                  <a:latin typeface="Arial" panose="020B0604020202020204" pitchFamily="34" charset="0"/>
                </a:defRPr>
              </a:lvl9pPr>
            </a:lstStyle>
            <a:p>
              <a:pPr algn="ctr" eaLnBrk="1" hangingPunct="1"/>
              <a:endParaRPr lang="ca-ES" altLang="es-ES"/>
            </a:p>
          </p:txBody>
        </p:sp>
        <p:graphicFrame>
          <p:nvGraphicFramePr>
            <p:cNvPr id="11325" name="Object 62"/>
            <p:cNvGraphicFramePr>
              <a:graphicFrameLocks noChangeAspect="1"/>
            </p:cNvGraphicFramePr>
            <p:nvPr/>
          </p:nvGraphicFramePr>
          <p:xfrm>
            <a:off x="839" y="3055"/>
            <a:ext cx="2631" cy="24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1329" name="Equation" r:id="rId3" imgW="4318000" imgH="393700" progId="Equation.DSMT4">
                    <p:embed/>
                  </p:oleObj>
                </mc:Choice>
                <mc:Fallback>
                  <p:oleObj name="Equation" r:id="rId3" imgW="4318000" imgH="393700" progId="Equation.DSMT4">
                    <p:embed/>
                    <p:pic>
                      <p:nvPicPr>
                        <p:cNvPr id="0" name="Object 62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4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839" y="3055"/>
                          <a:ext cx="2631" cy="240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11326" name="Object 63"/>
            <p:cNvGraphicFramePr>
              <a:graphicFrameLocks noChangeAspect="1"/>
            </p:cNvGraphicFramePr>
            <p:nvPr/>
          </p:nvGraphicFramePr>
          <p:xfrm>
            <a:off x="1202" y="3339"/>
            <a:ext cx="1421" cy="242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1330" name="Equation" r:id="rId5" imgW="2311400" imgH="393700" progId="Equation.DSMT4">
                    <p:embed/>
                  </p:oleObj>
                </mc:Choice>
                <mc:Fallback>
                  <p:oleObj name="Equation" r:id="rId5" imgW="2311400" imgH="393700" progId="Equation.DSMT4">
                    <p:embed/>
                    <p:pic>
                      <p:nvPicPr>
                        <p:cNvPr id="0" name="Object 63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6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1202" y="3339"/>
                          <a:ext cx="1421" cy="242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  <p:sp>
        <p:nvSpPr>
          <p:cNvPr id="11323" name="Rectangle 64"/>
          <p:cNvSpPr>
            <a:spLocks noChangeArrowheads="1"/>
          </p:cNvSpPr>
          <p:nvPr/>
        </p:nvSpPr>
        <p:spPr bwMode="auto">
          <a:xfrm>
            <a:off x="528638" y="274638"/>
            <a:ext cx="7989887" cy="5619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>
              <a:defRPr sz="2400">
                <a:solidFill>
                  <a:srgbClr val="333333"/>
                </a:solidFill>
                <a:latin typeface="Arial" panose="020B0604020202020204" pitchFamily="34" charset="0"/>
              </a:defRPr>
            </a:lvl1pPr>
            <a:lvl2pPr marL="742950" indent="-285750">
              <a:defRPr sz="2400">
                <a:solidFill>
                  <a:srgbClr val="333333"/>
                </a:solidFill>
                <a:latin typeface="Arial" panose="020B0604020202020204" pitchFamily="34" charset="0"/>
              </a:defRPr>
            </a:lvl2pPr>
            <a:lvl3pPr marL="1143000" indent="-228600">
              <a:defRPr sz="2400">
                <a:solidFill>
                  <a:srgbClr val="333333"/>
                </a:solidFill>
                <a:latin typeface="Arial" panose="020B0604020202020204" pitchFamily="34" charset="0"/>
              </a:defRPr>
            </a:lvl3pPr>
            <a:lvl4pPr marL="1600200" indent="-228600">
              <a:defRPr sz="2400">
                <a:solidFill>
                  <a:srgbClr val="333333"/>
                </a:solidFill>
                <a:latin typeface="Arial" panose="020B0604020202020204" pitchFamily="34" charset="0"/>
              </a:defRPr>
            </a:lvl4pPr>
            <a:lvl5pPr marL="2057400" indent="-228600">
              <a:defRPr sz="2400">
                <a:solidFill>
                  <a:srgbClr val="333333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333333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333333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333333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333333"/>
                </a:solidFill>
                <a:latin typeface="Arial" panose="020B0604020202020204" pitchFamily="34" charset="0"/>
              </a:defRPr>
            </a:lvl9pPr>
          </a:lstStyle>
          <a:p>
            <a:pPr algn="r" eaLnBrk="1" hangingPunct="1"/>
            <a:r>
              <a:rPr lang="ca-ES" altLang="es-ES" sz="2800" b="1">
                <a:latin typeface="Trebuchet MS" panose="020B0603020202020204" pitchFamily="34" charset="0"/>
              </a:rPr>
              <a:t>Comparació d’Alternatives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86497" name="Group 65"/>
          <p:cNvGraphicFramePr>
            <a:graphicFrameLocks noGrp="1"/>
          </p:cNvGraphicFramePr>
          <p:nvPr>
            <p:ph/>
          </p:nvPr>
        </p:nvGraphicFramePr>
        <p:xfrm>
          <a:off x="1042988" y="1052513"/>
          <a:ext cx="7416800" cy="5210175"/>
        </p:xfrm>
        <a:graphic>
          <a:graphicData uri="http://schemas.openxmlformats.org/drawingml/2006/table">
            <a:tbl>
              <a:tblPr/>
              <a:tblGrid>
                <a:gridCol w="1149350">
                  <a:extLst>
                    <a:ext uri="{9D8B030D-6E8A-4147-A177-3AD203B41FA5}">
                      <a16:colId xmlns:a16="http://schemas.microsoft.com/office/drawing/2014/main" val="3246563202"/>
                    </a:ext>
                  </a:extLst>
                </a:gridCol>
                <a:gridCol w="1046162">
                  <a:extLst>
                    <a:ext uri="{9D8B030D-6E8A-4147-A177-3AD203B41FA5}">
                      <a16:colId xmlns:a16="http://schemas.microsoft.com/office/drawing/2014/main" val="3299603522"/>
                    </a:ext>
                  </a:extLst>
                </a:gridCol>
                <a:gridCol w="835025">
                  <a:extLst>
                    <a:ext uri="{9D8B030D-6E8A-4147-A177-3AD203B41FA5}">
                      <a16:colId xmlns:a16="http://schemas.microsoft.com/office/drawing/2014/main" val="670862701"/>
                    </a:ext>
                  </a:extLst>
                </a:gridCol>
                <a:gridCol w="1565275">
                  <a:extLst>
                    <a:ext uri="{9D8B030D-6E8A-4147-A177-3AD203B41FA5}">
                      <a16:colId xmlns:a16="http://schemas.microsoft.com/office/drawing/2014/main" val="619325468"/>
                    </a:ext>
                  </a:extLst>
                </a:gridCol>
                <a:gridCol w="2820988">
                  <a:extLst>
                    <a:ext uri="{9D8B030D-6E8A-4147-A177-3AD203B41FA5}">
                      <a16:colId xmlns:a16="http://schemas.microsoft.com/office/drawing/2014/main" val="3436249824"/>
                    </a:ext>
                  </a:extLst>
                </a:gridCol>
              </a:tblGrid>
              <a:tr h="473075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a-ES" altLang="es-ES" sz="1000" b="0" i="0" u="none" strike="noStrike" cap="none" normalizeH="0" baseline="0" smtClean="0">
                        <a:ln>
                          <a:noFill/>
                        </a:ln>
                        <a:solidFill>
                          <a:srgbClr val="333333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18000" marR="18000" marT="18000" marB="18000" anchor="ctr" horzOverflow="overflow">
                    <a:lnL cap="flat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ap="flat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a-ES" altLang="es-ES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</a:rPr>
                        <a:t>Cost Total</a:t>
                      </a:r>
                    </a:p>
                  </a:txBody>
                  <a:tcPr marL="18000" marR="18000" marT="18000" marB="18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333333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a-ES" altLang="es-ES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</a:rPr>
                        <a:t>Nivell de Servei</a:t>
                      </a:r>
                    </a:p>
                  </a:txBody>
                  <a:tcPr marL="18000" marR="18000" marT="18000" marB="18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333333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a-ES" altLang="es-ES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</a:rPr>
                        <a:t>Estratègia</a:t>
                      </a:r>
                    </a:p>
                  </a:txBody>
                  <a:tcPr marL="18000" marR="18000" marT="18000" marB="18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333333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a-ES" altLang="es-ES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</a:rPr>
                        <a:t>Mesures d’ajust transitori de la capacitat</a:t>
                      </a:r>
                    </a:p>
                  </a:txBody>
                  <a:tcPr marL="18000" marR="18000" marT="18000" marB="18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33333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45476101"/>
                  </a:ext>
                </a:extLst>
              </a:tr>
              <a:tr h="784225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a-ES" altLang="es-ES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</a:rPr>
                        <a:t>Alternativa 1A:</a:t>
                      </a:r>
                    </a:p>
                  </a:txBody>
                  <a:tcPr marL="18000" marR="18000" marT="18000" marB="18000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333333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a-ES" altLang="es-ES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1.591.500 u.m.</a:t>
                      </a:r>
                      <a:endParaRPr kumimoji="0" lang="ca-ES" altLang="es-E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18000" marR="18000" marT="18000" marB="18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a-ES" altLang="es-ES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94,31%</a:t>
                      </a:r>
                      <a:endParaRPr kumimoji="0" lang="ca-ES" altLang="es-E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18000" marR="18000" marT="18000" marB="18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a-ES" altLang="es-ES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Caça</a:t>
                      </a:r>
                      <a:endParaRPr kumimoji="0" lang="ca-ES" altLang="es-E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18000" marR="18000" marT="18000" marB="18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a-ES" altLang="es-ES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Manca de capacitat: lliuraments amb retard / Excés de capacitat: mà d'obra ociosa</a:t>
                      </a:r>
                      <a:endParaRPr kumimoji="0" lang="ca-ES" altLang="es-E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18000" marR="18000" marT="18000" marB="18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411457595"/>
                  </a:ext>
                </a:extLst>
              </a:tr>
              <a:tr h="701675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a-ES" altLang="es-ES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</a:rPr>
                        <a:t>Alternativa 1B:</a:t>
                      </a:r>
                    </a:p>
                  </a:txBody>
                  <a:tcPr marL="18000" marR="18000" marT="18000" marB="18000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333333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a-ES" altLang="es-ES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1.565.200 u.m.</a:t>
                      </a:r>
                      <a:endParaRPr kumimoji="0" lang="ca-ES" altLang="es-E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18000" marR="18000" marT="18000" marB="18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a-ES" altLang="es-ES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94,43%</a:t>
                      </a:r>
                      <a:endParaRPr kumimoji="0" lang="ca-ES" altLang="es-E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18000" marR="18000" marT="18000" marB="18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a-ES" altLang="es-ES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Caça</a:t>
                      </a:r>
                      <a:endParaRPr kumimoji="0" lang="ca-ES" altLang="es-E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18000" marR="18000" marT="18000" marB="18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a-ES" altLang="es-ES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Manca de capacitat: lliuraments amb retard / Excés de capacitat: inventaris</a:t>
                      </a:r>
                      <a:endParaRPr kumimoji="0" lang="ca-ES" altLang="es-E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18000" marR="18000" marT="18000" marB="18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012330082"/>
                  </a:ext>
                </a:extLst>
              </a:tr>
              <a:tr h="784225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a-ES" altLang="es-ES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</a:rPr>
                        <a:t>Alternativa 1C.</a:t>
                      </a:r>
                    </a:p>
                  </a:txBody>
                  <a:tcPr marL="18000" marR="18000" marT="18000" marB="18000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649600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a-ES" altLang="es-ES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1.526.140 u.m.</a:t>
                      </a:r>
                    </a:p>
                  </a:txBody>
                  <a:tcPr marL="18000" marR="18000" marT="18000" marB="18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a-ES" altLang="es-ES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100%</a:t>
                      </a:r>
                    </a:p>
                  </a:txBody>
                  <a:tcPr marL="18000" marR="18000" marT="18000" marB="18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a-ES" altLang="es-ES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Caça</a:t>
                      </a:r>
                      <a:endParaRPr kumimoji="0" lang="ca-ES" altLang="es-E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18000" marR="18000" marT="18000" marB="18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a-ES" altLang="es-ES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Manca de capacitat: hores extraordinàries i subcontractació / Excés de capacitat: inventaris</a:t>
                      </a:r>
                      <a:endParaRPr kumimoji="0" lang="ca-ES" altLang="es-E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18000" marR="18000" marT="18000" marB="18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321254732"/>
                  </a:ext>
                </a:extLst>
              </a:tr>
              <a:tr h="62865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a-ES" altLang="es-ES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</a:rPr>
                        <a:t>Alternativa 2A:</a:t>
                      </a:r>
                    </a:p>
                  </a:txBody>
                  <a:tcPr marL="18000" marR="18000" marT="18000" marB="18000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333333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a-ES" altLang="es-ES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2.391.720 u.m.</a:t>
                      </a:r>
                    </a:p>
                  </a:txBody>
                  <a:tcPr marL="18000" marR="18000" marT="18000" marB="18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a-ES" altLang="es-ES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29,77%</a:t>
                      </a:r>
                    </a:p>
                  </a:txBody>
                  <a:tcPr marL="18000" marR="18000" marT="18000" marB="18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a-ES" altLang="es-ES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Anivellament</a:t>
                      </a:r>
                    </a:p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a-ES" altLang="es-ES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de  la mà d'obra</a:t>
                      </a:r>
                      <a:endParaRPr kumimoji="0" lang="ca-ES" altLang="es-E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18000" marR="18000" marT="18000" marB="18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a-ES" altLang="es-ES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Manca de capacitat: lliuraments amb retard / Excés de capacitat: mà d'obra ociosa</a:t>
                      </a:r>
                      <a:endParaRPr kumimoji="0" lang="ca-ES" altLang="es-E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18000" marR="18000" marT="18000" marB="18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479947772"/>
                  </a:ext>
                </a:extLst>
              </a:tr>
              <a:tr h="5842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a-ES" altLang="es-ES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</a:rPr>
                        <a:t>Alternativa 2B:</a:t>
                      </a:r>
                    </a:p>
                  </a:txBody>
                  <a:tcPr marL="18000" marR="18000" marT="18000" marB="18000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333333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a-ES" altLang="es-ES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2.339.920 u.m.</a:t>
                      </a:r>
                    </a:p>
                  </a:txBody>
                  <a:tcPr marL="18000" marR="18000" marT="18000" marB="18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a-ES" altLang="es-ES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42,53%</a:t>
                      </a:r>
                    </a:p>
                  </a:txBody>
                  <a:tcPr marL="18000" marR="18000" marT="18000" marB="18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a-ES" altLang="es-ES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Anivellament </a:t>
                      </a:r>
                    </a:p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a-ES" altLang="es-ES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de la mà d'obra</a:t>
                      </a:r>
                      <a:endParaRPr kumimoji="0" lang="ca-ES" altLang="es-E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18000" marR="18000" marT="18000" marB="18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a-ES" altLang="es-ES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Manca de capacitat: lliuraments amb retard / Excés de capacitat: inventaris</a:t>
                      </a:r>
                      <a:endParaRPr kumimoji="0" lang="ca-ES" altLang="es-E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18000" marR="18000" marT="18000" marB="18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773915042"/>
                  </a:ext>
                </a:extLst>
              </a:tr>
              <a:tr h="630238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a-ES" altLang="es-ES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</a:rPr>
                        <a:t>Alternativa 2C:</a:t>
                      </a:r>
                    </a:p>
                  </a:txBody>
                  <a:tcPr marL="18000" marR="18000" marT="18000" marB="18000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333333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a-ES" altLang="es-ES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2.082.012 u.m.</a:t>
                      </a:r>
                    </a:p>
                  </a:txBody>
                  <a:tcPr marL="18000" marR="18000" marT="18000" marB="18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a-ES" altLang="es-ES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100%</a:t>
                      </a:r>
                    </a:p>
                  </a:txBody>
                  <a:tcPr marL="18000" marR="18000" marT="18000" marB="18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a-ES" altLang="es-ES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Anivellament </a:t>
                      </a:r>
                    </a:p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a-ES" altLang="es-ES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de la mà d'obra</a:t>
                      </a:r>
                      <a:endParaRPr kumimoji="0" lang="ca-ES" altLang="es-E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18000" marR="18000" marT="18000" marB="18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a-ES" altLang="es-ES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Manca de capacitat: hores extraordinàries i subcontractació / Excés de capacitat: inventaris</a:t>
                      </a:r>
                      <a:endParaRPr kumimoji="0" lang="ca-ES" altLang="es-E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18000" marR="18000" marT="18000" marB="18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215049371"/>
                  </a:ext>
                </a:extLst>
              </a:tr>
              <a:tr h="623888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a-ES" altLang="es-ES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</a:rPr>
                        <a:t>Alternativa 3:</a:t>
                      </a:r>
                    </a:p>
                  </a:txBody>
                  <a:tcPr marL="18000" marR="18000" marT="18000" marB="18000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333333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a-ES" altLang="es-ES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1.607.240 u.m.</a:t>
                      </a:r>
                    </a:p>
                  </a:txBody>
                  <a:tcPr marL="18000" marR="18000" marT="18000" marB="18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a-ES" altLang="es-ES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100%</a:t>
                      </a:r>
                    </a:p>
                  </a:txBody>
                  <a:tcPr marL="18000" marR="18000" marT="18000" marB="18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a-ES" altLang="es-ES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Mixta</a:t>
                      </a:r>
                      <a:endParaRPr kumimoji="0" lang="ca-ES" altLang="es-E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18000" marR="18000" marT="18000" marB="18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a-ES" altLang="es-ES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Manca de capacitat: hores extraordinàries i subcontractació / Excés de capacitat: inventaris</a:t>
                      </a:r>
                      <a:endParaRPr kumimoji="0" lang="ca-ES" altLang="es-E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18000" marR="18000" marT="18000" marB="18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77603943"/>
                  </a:ext>
                </a:extLst>
              </a:tr>
            </a:tbl>
          </a:graphicData>
        </a:graphic>
      </p:graphicFrame>
      <p:sp>
        <p:nvSpPr>
          <p:cNvPr id="12346" name="AutoShape 64"/>
          <p:cNvSpPr>
            <a:spLocks noChangeArrowheads="1"/>
          </p:cNvSpPr>
          <p:nvPr/>
        </p:nvSpPr>
        <p:spPr bwMode="auto">
          <a:xfrm>
            <a:off x="2627313" y="2060575"/>
            <a:ext cx="4897437" cy="863600"/>
          </a:xfrm>
          <a:prstGeom prst="wedgeRoundRectCallout">
            <a:avLst>
              <a:gd name="adj1" fmla="val -43750"/>
              <a:gd name="adj2" fmla="val 70000"/>
              <a:gd name="adj3" fmla="val 16667"/>
            </a:avLst>
          </a:prstGeom>
          <a:solidFill>
            <a:srgbClr val="FFFF99"/>
          </a:solidFill>
          <a:ln w="9525">
            <a:solidFill>
              <a:srgbClr val="333333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000" tIns="46800" rIns="90000" bIns="46800"/>
          <a:lstStyle>
            <a:lvl1pPr>
              <a:defRPr sz="2400">
                <a:solidFill>
                  <a:srgbClr val="333333"/>
                </a:solidFill>
                <a:latin typeface="Arial" panose="020B0604020202020204" pitchFamily="34" charset="0"/>
              </a:defRPr>
            </a:lvl1pPr>
            <a:lvl2pPr marL="742950" indent="-285750">
              <a:defRPr sz="2400">
                <a:solidFill>
                  <a:srgbClr val="333333"/>
                </a:solidFill>
                <a:latin typeface="Arial" panose="020B0604020202020204" pitchFamily="34" charset="0"/>
              </a:defRPr>
            </a:lvl2pPr>
            <a:lvl3pPr marL="1143000" indent="-228600">
              <a:defRPr sz="2400">
                <a:solidFill>
                  <a:srgbClr val="333333"/>
                </a:solidFill>
                <a:latin typeface="Arial" panose="020B0604020202020204" pitchFamily="34" charset="0"/>
              </a:defRPr>
            </a:lvl3pPr>
            <a:lvl4pPr marL="1600200" indent="-228600">
              <a:defRPr sz="2400">
                <a:solidFill>
                  <a:srgbClr val="333333"/>
                </a:solidFill>
                <a:latin typeface="Arial" panose="020B0604020202020204" pitchFamily="34" charset="0"/>
              </a:defRPr>
            </a:lvl4pPr>
            <a:lvl5pPr marL="2057400" indent="-228600">
              <a:defRPr sz="2400">
                <a:solidFill>
                  <a:srgbClr val="333333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333333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333333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333333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333333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lnSpc>
                <a:spcPct val="150000"/>
              </a:lnSpc>
            </a:pPr>
            <a:r>
              <a:rPr lang="ca-ES" altLang="es-ES" sz="1400">
                <a:latin typeface="Trebuchet MS" panose="020B0603020202020204" pitchFamily="34" charset="0"/>
              </a:rPr>
              <a:t>El millor Pla Agregat és el que proposa l’alternativa 1C (menys costos i nivell de servei del 100%).</a:t>
            </a:r>
            <a:endParaRPr lang="es-ES" altLang="es-ES" sz="1400">
              <a:latin typeface="Trebuchet MS" panose="020B0603020202020204" pitchFamily="34" charset="0"/>
            </a:endParaRPr>
          </a:p>
        </p:txBody>
      </p:sp>
      <p:sp>
        <p:nvSpPr>
          <p:cNvPr id="12347" name="Rectangle 66"/>
          <p:cNvSpPr>
            <a:spLocks noChangeArrowheads="1"/>
          </p:cNvSpPr>
          <p:nvPr/>
        </p:nvSpPr>
        <p:spPr bwMode="auto">
          <a:xfrm>
            <a:off x="528638" y="274638"/>
            <a:ext cx="7989887" cy="5619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>
              <a:defRPr sz="2400">
                <a:solidFill>
                  <a:srgbClr val="333333"/>
                </a:solidFill>
                <a:latin typeface="Arial" panose="020B0604020202020204" pitchFamily="34" charset="0"/>
              </a:defRPr>
            </a:lvl1pPr>
            <a:lvl2pPr marL="742950" indent="-285750">
              <a:defRPr sz="2400">
                <a:solidFill>
                  <a:srgbClr val="333333"/>
                </a:solidFill>
                <a:latin typeface="Arial" panose="020B0604020202020204" pitchFamily="34" charset="0"/>
              </a:defRPr>
            </a:lvl2pPr>
            <a:lvl3pPr marL="1143000" indent="-228600">
              <a:defRPr sz="2400">
                <a:solidFill>
                  <a:srgbClr val="333333"/>
                </a:solidFill>
                <a:latin typeface="Arial" panose="020B0604020202020204" pitchFamily="34" charset="0"/>
              </a:defRPr>
            </a:lvl3pPr>
            <a:lvl4pPr marL="1600200" indent="-228600">
              <a:defRPr sz="2400">
                <a:solidFill>
                  <a:srgbClr val="333333"/>
                </a:solidFill>
                <a:latin typeface="Arial" panose="020B0604020202020204" pitchFamily="34" charset="0"/>
              </a:defRPr>
            </a:lvl4pPr>
            <a:lvl5pPr marL="2057400" indent="-228600">
              <a:defRPr sz="2400">
                <a:solidFill>
                  <a:srgbClr val="333333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333333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333333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333333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333333"/>
                </a:solidFill>
                <a:latin typeface="Arial" panose="020B0604020202020204" pitchFamily="34" charset="0"/>
              </a:defRPr>
            </a:lvl9pPr>
          </a:lstStyle>
          <a:p>
            <a:pPr algn="r" eaLnBrk="1" hangingPunct="1"/>
            <a:r>
              <a:rPr lang="ca-ES" altLang="es-ES" sz="2800" b="1">
                <a:latin typeface="Trebuchet MS" panose="020B0603020202020204" pitchFamily="34" charset="0"/>
              </a:rPr>
              <a:t>Comparació d’Alternatives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87458" name="Group 2"/>
          <p:cNvGraphicFramePr>
            <a:graphicFrameLocks noGrp="1"/>
          </p:cNvGraphicFramePr>
          <p:nvPr>
            <p:ph/>
          </p:nvPr>
        </p:nvGraphicFramePr>
        <p:xfrm>
          <a:off x="1042988" y="1052513"/>
          <a:ext cx="7416800" cy="5210175"/>
        </p:xfrm>
        <a:graphic>
          <a:graphicData uri="http://schemas.openxmlformats.org/drawingml/2006/table">
            <a:tbl>
              <a:tblPr/>
              <a:tblGrid>
                <a:gridCol w="1149350">
                  <a:extLst>
                    <a:ext uri="{9D8B030D-6E8A-4147-A177-3AD203B41FA5}">
                      <a16:colId xmlns:a16="http://schemas.microsoft.com/office/drawing/2014/main" val="4096824828"/>
                    </a:ext>
                  </a:extLst>
                </a:gridCol>
                <a:gridCol w="1046162">
                  <a:extLst>
                    <a:ext uri="{9D8B030D-6E8A-4147-A177-3AD203B41FA5}">
                      <a16:colId xmlns:a16="http://schemas.microsoft.com/office/drawing/2014/main" val="869759024"/>
                    </a:ext>
                  </a:extLst>
                </a:gridCol>
                <a:gridCol w="835025">
                  <a:extLst>
                    <a:ext uri="{9D8B030D-6E8A-4147-A177-3AD203B41FA5}">
                      <a16:colId xmlns:a16="http://schemas.microsoft.com/office/drawing/2014/main" val="2529436307"/>
                    </a:ext>
                  </a:extLst>
                </a:gridCol>
                <a:gridCol w="1565275">
                  <a:extLst>
                    <a:ext uri="{9D8B030D-6E8A-4147-A177-3AD203B41FA5}">
                      <a16:colId xmlns:a16="http://schemas.microsoft.com/office/drawing/2014/main" val="3642705170"/>
                    </a:ext>
                  </a:extLst>
                </a:gridCol>
                <a:gridCol w="2820988">
                  <a:extLst>
                    <a:ext uri="{9D8B030D-6E8A-4147-A177-3AD203B41FA5}">
                      <a16:colId xmlns:a16="http://schemas.microsoft.com/office/drawing/2014/main" val="2182096293"/>
                    </a:ext>
                  </a:extLst>
                </a:gridCol>
              </a:tblGrid>
              <a:tr h="473075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a-ES" altLang="es-ES" sz="1000" b="0" i="0" u="none" strike="noStrike" cap="none" normalizeH="0" baseline="0" smtClean="0">
                        <a:ln>
                          <a:noFill/>
                        </a:ln>
                        <a:solidFill>
                          <a:srgbClr val="333333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18000" marR="18000" marT="18000" marB="18000" anchor="ctr" horzOverflow="overflow">
                    <a:lnL cap="flat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ap="flat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a-ES" altLang="es-ES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</a:rPr>
                        <a:t>Cost Total</a:t>
                      </a:r>
                    </a:p>
                  </a:txBody>
                  <a:tcPr marL="18000" marR="18000" marT="18000" marB="18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333333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a-ES" altLang="es-ES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</a:rPr>
                        <a:t>Nivell de Servei</a:t>
                      </a:r>
                    </a:p>
                  </a:txBody>
                  <a:tcPr marL="18000" marR="18000" marT="18000" marB="18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333333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a-ES" altLang="es-ES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</a:rPr>
                        <a:t>Estratègia</a:t>
                      </a:r>
                    </a:p>
                  </a:txBody>
                  <a:tcPr marL="18000" marR="18000" marT="18000" marB="18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333333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a-ES" altLang="es-ES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</a:rPr>
                        <a:t>Mesures d’ajust transitori de la capacitat</a:t>
                      </a:r>
                    </a:p>
                  </a:txBody>
                  <a:tcPr marL="18000" marR="18000" marT="18000" marB="18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33333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80669770"/>
                  </a:ext>
                </a:extLst>
              </a:tr>
              <a:tr h="784225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a-ES" altLang="es-ES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</a:rPr>
                        <a:t>Alternativa 1A:</a:t>
                      </a:r>
                    </a:p>
                  </a:txBody>
                  <a:tcPr marL="18000" marR="18000" marT="18000" marB="18000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333333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a-ES" altLang="es-ES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1.591.500 u.m.</a:t>
                      </a:r>
                      <a:endParaRPr kumimoji="0" lang="ca-ES" altLang="es-E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18000" marR="18000" marT="18000" marB="18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a-ES" altLang="es-ES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94,31%</a:t>
                      </a:r>
                      <a:endParaRPr kumimoji="0" lang="ca-ES" altLang="es-E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18000" marR="18000" marT="18000" marB="18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a-ES" altLang="es-ES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Caça</a:t>
                      </a:r>
                      <a:endParaRPr kumimoji="0" lang="ca-ES" altLang="es-E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18000" marR="18000" marT="18000" marB="18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a-ES" altLang="es-ES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Manca de capacitat: lliuraments amb retard / Excés de capacitat: mà d'obra ociosa</a:t>
                      </a:r>
                      <a:endParaRPr kumimoji="0" lang="ca-ES" altLang="es-E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18000" marR="18000" marT="18000" marB="18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88764105"/>
                  </a:ext>
                </a:extLst>
              </a:tr>
              <a:tr h="701675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a-ES" altLang="es-ES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</a:rPr>
                        <a:t>Alternativa 1B:</a:t>
                      </a:r>
                    </a:p>
                  </a:txBody>
                  <a:tcPr marL="18000" marR="18000" marT="18000" marB="18000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333333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a-ES" altLang="es-ES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1.565.200 u.m.</a:t>
                      </a:r>
                      <a:endParaRPr kumimoji="0" lang="ca-ES" altLang="es-E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18000" marR="18000" marT="18000" marB="18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a-ES" altLang="es-ES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94,43%</a:t>
                      </a:r>
                      <a:endParaRPr kumimoji="0" lang="ca-ES" altLang="es-E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18000" marR="18000" marT="18000" marB="18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a-ES" altLang="es-ES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Caça</a:t>
                      </a:r>
                      <a:endParaRPr kumimoji="0" lang="ca-ES" altLang="es-E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18000" marR="18000" marT="18000" marB="18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a-ES" altLang="es-ES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Manca de capacitat: lliuraments amb retard / Excés de capacitat: inventaris</a:t>
                      </a:r>
                      <a:endParaRPr kumimoji="0" lang="ca-ES" altLang="es-E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18000" marR="18000" marT="18000" marB="18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7739577"/>
                  </a:ext>
                </a:extLst>
              </a:tr>
              <a:tr h="784225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a-ES" altLang="es-ES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</a:rPr>
                        <a:t>Alternativa 1C.</a:t>
                      </a:r>
                    </a:p>
                  </a:txBody>
                  <a:tcPr marL="18000" marR="18000" marT="18000" marB="18000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649600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a-ES" altLang="es-ES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1.526.140 u.m.</a:t>
                      </a:r>
                    </a:p>
                  </a:txBody>
                  <a:tcPr marL="18000" marR="18000" marT="18000" marB="18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a-ES" altLang="es-ES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100%</a:t>
                      </a:r>
                    </a:p>
                  </a:txBody>
                  <a:tcPr marL="18000" marR="18000" marT="18000" marB="18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a-ES" altLang="es-ES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Caça</a:t>
                      </a:r>
                      <a:endParaRPr kumimoji="0" lang="ca-ES" altLang="es-E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18000" marR="18000" marT="18000" marB="18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a-ES" altLang="es-ES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Manca de capacitat: hores extraordinàries i subcontractació / Excés de capacitat: inventaris</a:t>
                      </a:r>
                      <a:endParaRPr kumimoji="0" lang="ca-ES" altLang="es-E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18000" marR="18000" marT="18000" marB="18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995895054"/>
                  </a:ext>
                </a:extLst>
              </a:tr>
              <a:tr h="62865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a-ES" altLang="es-ES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</a:rPr>
                        <a:t>Alternativa 2A:</a:t>
                      </a:r>
                    </a:p>
                  </a:txBody>
                  <a:tcPr marL="18000" marR="18000" marT="18000" marB="18000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333333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a-ES" altLang="es-ES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2.391.720 u.m.</a:t>
                      </a:r>
                    </a:p>
                  </a:txBody>
                  <a:tcPr marL="18000" marR="18000" marT="18000" marB="18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a-ES" altLang="es-ES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29,77%</a:t>
                      </a:r>
                    </a:p>
                  </a:txBody>
                  <a:tcPr marL="18000" marR="18000" marT="18000" marB="18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a-ES" altLang="es-ES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Anivellament</a:t>
                      </a:r>
                    </a:p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a-ES" altLang="es-ES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de  la mà d'obra</a:t>
                      </a:r>
                      <a:endParaRPr kumimoji="0" lang="ca-ES" altLang="es-E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18000" marR="18000" marT="18000" marB="18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a-ES" altLang="es-ES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Manca de capacitat: lliuraments amb retard / Excés de capacitat: mà d'obra ociosa</a:t>
                      </a:r>
                      <a:endParaRPr kumimoji="0" lang="ca-ES" altLang="es-E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18000" marR="18000" marT="18000" marB="18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594930359"/>
                  </a:ext>
                </a:extLst>
              </a:tr>
              <a:tr h="5842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a-ES" altLang="es-ES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</a:rPr>
                        <a:t>Alternativa 2B:</a:t>
                      </a:r>
                    </a:p>
                  </a:txBody>
                  <a:tcPr marL="18000" marR="18000" marT="18000" marB="18000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333333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a-ES" altLang="es-ES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2.339.920 u.m.</a:t>
                      </a:r>
                    </a:p>
                  </a:txBody>
                  <a:tcPr marL="18000" marR="18000" marT="18000" marB="18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a-ES" altLang="es-ES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42,53%</a:t>
                      </a:r>
                    </a:p>
                  </a:txBody>
                  <a:tcPr marL="18000" marR="18000" marT="18000" marB="18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a-ES" altLang="es-ES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Anivellament </a:t>
                      </a:r>
                    </a:p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a-ES" altLang="es-ES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de la mà d'obra</a:t>
                      </a:r>
                      <a:endParaRPr kumimoji="0" lang="ca-ES" altLang="es-E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18000" marR="18000" marT="18000" marB="18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a-ES" altLang="es-ES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Manca de capacitat: lliuraments amb retard / Excés de capacitat: inventaris</a:t>
                      </a:r>
                      <a:endParaRPr kumimoji="0" lang="ca-ES" altLang="es-E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18000" marR="18000" marT="18000" marB="18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24766223"/>
                  </a:ext>
                </a:extLst>
              </a:tr>
              <a:tr h="630238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a-ES" altLang="es-ES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</a:rPr>
                        <a:t>Alternativa 2C:</a:t>
                      </a:r>
                    </a:p>
                  </a:txBody>
                  <a:tcPr marL="18000" marR="18000" marT="18000" marB="18000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333333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a-ES" altLang="es-ES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2.082.012 u.m.</a:t>
                      </a:r>
                    </a:p>
                  </a:txBody>
                  <a:tcPr marL="18000" marR="18000" marT="18000" marB="18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a-ES" altLang="es-ES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100%</a:t>
                      </a:r>
                    </a:p>
                  </a:txBody>
                  <a:tcPr marL="18000" marR="18000" marT="18000" marB="18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a-ES" altLang="es-ES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Anivellament </a:t>
                      </a:r>
                    </a:p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a-ES" altLang="es-ES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de la mà d'obra</a:t>
                      </a:r>
                      <a:endParaRPr kumimoji="0" lang="ca-ES" altLang="es-E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18000" marR="18000" marT="18000" marB="18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a-ES" altLang="es-ES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Manca de capacitat: hores extraordinàries i subcontractació / Excés de capacitat: inventaris</a:t>
                      </a:r>
                      <a:endParaRPr kumimoji="0" lang="ca-ES" altLang="es-E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18000" marR="18000" marT="18000" marB="18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864420091"/>
                  </a:ext>
                </a:extLst>
              </a:tr>
              <a:tr h="623888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a-ES" altLang="es-ES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</a:rPr>
                        <a:t>Alternativa 3:</a:t>
                      </a:r>
                    </a:p>
                  </a:txBody>
                  <a:tcPr marL="18000" marR="18000" marT="18000" marB="18000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333333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a-ES" altLang="es-ES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1.607.240 u.m.</a:t>
                      </a:r>
                    </a:p>
                  </a:txBody>
                  <a:tcPr marL="18000" marR="18000" marT="18000" marB="18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a-ES" altLang="es-ES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100%</a:t>
                      </a:r>
                    </a:p>
                  </a:txBody>
                  <a:tcPr marL="18000" marR="18000" marT="18000" marB="18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a-ES" altLang="es-ES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Mixta</a:t>
                      </a:r>
                      <a:endParaRPr kumimoji="0" lang="ca-ES" altLang="es-E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18000" marR="18000" marT="18000" marB="18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a-ES" altLang="es-ES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Manca de capacitat: hores extraordinàries i subcontractació / Excés de capacitat: inventaris</a:t>
                      </a:r>
                      <a:endParaRPr kumimoji="0" lang="ca-ES" altLang="es-E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18000" marR="18000" marT="18000" marB="18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808882952"/>
                  </a:ext>
                </a:extLst>
              </a:tr>
            </a:tbl>
          </a:graphicData>
        </a:graphic>
      </p:graphicFrame>
      <p:sp>
        <p:nvSpPr>
          <p:cNvPr id="13370" name="AutoShape 60"/>
          <p:cNvSpPr>
            <a:spLocks noChangeArrowheads="1"/>
          </p:cNvSpPr>
          <p:nvPr/>
        </p:nvSpPr>
        <p:spPr bwMode="auto">
          <a:xfrm>
            <a:off x="2627313" y="2060575"/>
            <a:ext cx="4897437" cy="863600"/>
          </a:xfrm>
          <a:prstGeom prst="wedgeRoundRectCallout">
            <a:avLst>
              <a:gd name="adj1" fmla="val -43750"/>
              <a:gd name="adj2" fmla="val 70000"/>
              <a:gd name="adj3" fmla="val 16667"/>
            </a:avLst>
          </a:prstGeom>
          <a:solidFill>
            <a:srgbClr val="FFFF99"/>
          </a:solidFill>
          <a:ln w="9525">
            <a:solidFill>
              <a:srgbClr val="333333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000" tIns="46800" rIns="90000" bIns="46800"/>
          <a:lstStyle>
            <a:lvl1pPr>
              <a:defRPr sz="2400">
                <a:solidFill>
                  <a:srgbClr val="333333"/>
                </a:solidFill>
                <a:latin typeface="Arial" panose="020B0604020202020204" pitchFamily="34" charset="0"/>
              </a:defRPr>
            </a:lvl1pPr>
            <a:lvl2pPr marL="742950" indent="-285750">
              <a:defRPr sz="2400">
                <a:solidFill>
                  <a:srgbClr val="333333"/>
                </a:solidFill>
                <a:latin typeface="Arial" panose="020B0604020202020204" pitchFamily="34" charset="0"/>
              </a:defRPr>
            </a:lvl2pPr>
            <a:lvl3pPr marL="1143000" indent="-228600">
              <a:defRPr sz="2400">
                <a:solidFill>
                  <a:srgbClr val="333333"/>
                </a:solidFill>
                <a:latin typeface="Arial" panose="020B0604020202020204" pitchFamily="34" charset="0"/>
              </a:defRPr>
            </a:lvl3pPr>
            <a:lvl4pPr marL="1600200" indent="-228600">
              <a:defRPr sz="2400">
                <a:solidFill>
                  <a:srgbClr val="333333"/>
                </a:solidFill>
                <a:latin typeface="Arial" panose="020B0604020202020204" pitchFamily="34" charset="0"/>
              </a:defRPr>
            </a:lvl4pPr>
            <a:lvl5pPr marL="2057400" indent="-228600">
              <a:defRPr sz="2400">
                <a:solidFill>
                  <a:srgbClr val="333333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333333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333333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333333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333333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lnSpc>
                <a:spcPct val="150000"/>
              </a:lnSpc>
            </a:pPr>
            <a:r>
              <a:rPr lang="ca-ES" altLang="es-ES" sz="1400">
                <a:latin typeface="Trebuchet MS" panose="020B0603020202020204" pitchFamily="34" charset="0"/>
              </a:rPr>
              <a:t>El millor Pla Agregat és el que proposa l’alternativa 1C (menys costos i nivell de servei del 100%).</a:t>
            </a:r>
            <a:endParaRPr lang="es-ES" altLang="es-ES" sz="1400">
              <a:latin typeface="Trebuchet MS" panose="020B0603020202020204" pitchFamily="34" charset="0"/>
            </a:endParaRPr>
          </a:p>
        </p:txBody>
      </p:sp>
      <p:sp>
        <p:nvSpPr>
          <p:cNvPr id="13371" name="Rectangle 61"/>
          <p:cNvSpPr>
            <a:spLocks noChangeArrowheads="1"/>
          </p:cNvSpPr>
          <p:nvPr/>
        </p:nvSpPr>
        <p:spPr bwMode="auto">
          <a:xfrm>
            <a:off x="528638" y="274638"/>
            <a:ext cx="7989887" cy="5619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>
              <a:defRPr sz="2400">
                <a:solidFill>
                  <a:srgbClr val="333333"/>
                </a:solidFill>
                <a:latin typeface="Arial" panose="020B0604020202020204" pitchFamily="34" charset="0"/>
              </a:defRPr>
            </a:lvl1pPr>
            <a:lvl2pPr marL="742950" indent="-285750">
              <a:defRPr sz="2400">
                <a:solidFill>
                  <a:srgbClr val="333333"/>
                </a:solidFill>
                <a:latin typeface="Arial" panose="020B0604020202020204" pitchFamily="34" charset="0"/>
              </a:defRPr>
            </a:lvl2pPr>
            <a:lvl3pPr marL="1143000" indent="-228600">
              <a:defRPr sz="2400">
                <a:solidFill>
                  <a:srgbClr val="333333"/>
                </a:solidFill>
                <a:latin typeface="Arial" panose="020B0604020202020204" pitchFamily="34" charset="0"/>
              </a:defRPr>
            </a:lvl3pPr>
            <a:lvl4pPr marL="1600200" indent="-228600">
              <a:defRPr sz="2400">
                <a:solidFill>
                  <a:srgbClr val="333333"/>
                </a:solidFill>
                <a:latin typeface="Arial" panose="020B0604020202020204" pitchFamily="34" charset="0"/>
              </a:defRPr>
            </a:lvl4pPr>
            <a:lvl5pPr marL="2057400" indent="-228600">
              <a:defRPr sz="2400">
                <a:solidFill>
                  <a:srgbClr val="333333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333333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333333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333333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333333"/>
                </a:solidFill>
                <a:latin typeface="Arial" panose="020B0604020202020204" pitchFamily="34" charset="0"/>
              </a:defRPr>
            </a:lvl9pPr>
          </a:lstStyle>
          <a:p>
            <a:pPr algn="r" eaLnBrk="1" hangingPunct="1"/>
            <a:r>
              <a:rPr lang="ca-ES" altLang="es-ES" sz="2800" b="1">
                <a:latin typeface="Trebuchet MS" panose="020B0603020202020204" pitchFamily="34" charset="0"/>
              </a:rPr>
              <a:t>Comparació d’Alternatives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ChangeArrowheads="1"/>
          </p:cNvSpPr>
          <p:nvPr/>
        </p:nvSpPr>
        <p:spPr bwMode="auto">
          <a:xfrm>
            <a:off x="528638" y="274638"/>
            <a:ext cx="7989887" cy="5619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>
              <a:defRPr sz="2400">
                <a:solidFill>
                  <a:srgbClr val="333333"/>
                </a:solidFill>
                <a:latin typeface="Arial" panose="020B0604020202020204" pitchFamily="34" charset="0"/>
              </a:defRPr>
            </a:lvl1pPr>
            <a:lvl2pPr marL="742950" indent="-285750">
              <a:defRPr sz="2400">
                <a:solidFill>
                  <a:srgbClr val="333333"/>
                </a:solidFill>
                <a:latin typeface="Arial" panose="020B0604020202020204" pitchFamily="34" charset="0"/>
              </a:defRPr>
            </a:lvl2pPr>
            <a:lvl3pPr marL="1143000" indent="-228600">
              <a:defRPr sz="2400">
                <a:solidFill>
                  <a:srgbClr val="333333"/>
                </a:solidFill>
                <a:latin typeface="Arial" panose="020B0604020202020204" pitchFamily="34" charset="0"/>
              </a:defRPr>
            </a:lvl3pPr>
            <a:lvl4pPr marL="1600200" indent="-228600">
              <a:defRPr sz="2400">
                <a:solidFill>
                  <a:srgbClr val="333333"/>
                </a:solidFill>
                <a:latin typeface="Arial" panose="020B0604020202020204" pitchFamily="34" charset="0"/>
              </a:defRPr>
            </a:lvl4pPr>
            <a:lvl5pPr marL="2057400" indent="-228600">
              <a:defRPr sz="2400">
                <a:solidFill>
                  <a:srgbClr val="333333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333333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333333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333333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333333"/>
                </a:solidFill>
                <a:latin typeface="Arial" panose="020B0604020202020204" pitchFamily="34" charset="0"/>
              </a:defRPr>
            </a:lvl9pPr>
          </a:lstStyle>
          <a:p>
            <a:pPr algn="r" eaLnBrk="1" hangingPunct="1"/>
            <a:r>
              <a:rPr lang="ca-ES" altLang="es-ES" sz="2800" b="1">
                <a:latin typeface="Trebuchet MS" panose="020B0603020202020204" pitchFamily="34" charset="0"/>
              </a:rPr>
              <a:t>Enunciat de l’exercici</a:t>
            </a:r>
          </a:p>
        </p:txBody>
      </p:sp>
      <p:sp>
        <p:nvSpPr>
          <p:cNvPr id="14339" name="Rectangle 3"/>
          <p:cNvSpPr>
            <a:spLocks noChangeArrowheads="1"/>
          </p:cNvSpPr>
          <p:nvPr/>
        </p:nvSpPr>
        <p:spPr bwMode="auto">
          <a:xfrm>
            <a:off x="519113" y="2349500"/>
            <a:ext cx="8229600" cy="3051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2075" tIns="46038" rIns="92075" bIns="46038"/>
          <a:lstStyle>
            <a:lvl1pPr marL="342900" indent="-342900">
              <a:spcBef>
                <a:spcPct val="20000"/>
              </a:spcBef>
              <a:buChar char="•"/>
              <a:defRPr sz="3200">
                <a:solidFill>
                  <a:srgbClr val="333333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rgbClr val="333333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rgbClr val="333333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rgbClr val="333333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rgbClr val="333333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rgbClr val="333333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rgbClr val="333333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rgbClr val="333333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rgbClr val="333333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buFontTx/>
              <a:buNone/>
            </a:pPr>
            <a:r>
              <a:rPr lang="ca-ES" altLang="es-ES" sz="2000">
                <a:solidFill>
                  <a:schemeClr val="tx1"/>
                </a:solidFill>
                <a:latin typeface="Trebuchet MS" panose="020B0603020202020204" pitchFamily="34" charset="0"/>
              </a:rPr>
              <a:t>	Aquest exercici pas a pas ha estat fruit del treball realitzat pels membres del Grup d'Innovació Docent G·IDEA de la Universitat de Barcelona amb el suport del Departament d'Innovació, Universitats i Empresa de la Generalitat de Catalunya.</a:t>
            </a:r>
          </a:p>
          <a:p>
            <a:pPr eaLnBrk="1" hangingPunct="1"/>
            <a:endParaRPr lang="ca-ES" altLang="es-ES" sz="2000">
              <a:solidFill>
                <a:schemeClr val="tx1"/>
              </a:solidFill>
              <a:latin typeface="Trebuchet MS" panose="020B0603020202020204" pitchFamily="34" charset="0"/>
            </a:endParaRPr>
          </a:p>
          <a:p>
            <a:pPr eaLnBrk="1" hangingPunct="1">
              <a:buFontTx/>
              <a:buNone/>
            </a:pPr>
            <a:r>
              <a:rPr lang="ca-ES" altLang="es-ES" sz="2000">
                <a:solidFill>
                  <a:schemeClr val="tx1"/>
                </a:solidFill>
                <a:latin typeface="Trebuchet MS" panose="020B0603020202020204" pitchFamily="34" charset="0"/>
              </a:rPr>
              <a:t>	Tots els continguts aliens són propietat dels seus respectius titulars. Tots els drets reservats.</a:t>
            </a:r>
            <a:endParaRPr lang="es-ES" altLang="es-ES" sz="2000">
              <a:solidFill>
                <a:schemeClr val="tx1"/>
              </a:solidFill>
              <a:latin typeface="Trebuchet MS" panose="020B0603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iseño predeterminado">
  <a:themeElements>
    <a:clrScheme name="Diseño predeterminad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iseño predeterminado">
      <a:majorFont>
        <a:latin typeface="Comic Sans MS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FFFF99"/>
        </a:solidFill>
        <a:ln w="9525" cap="flat" cmpd="sng" algn="ctr">
          <a:solidFill>
            <a:srgbClr val="333333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0000" tIns="46800" rIns="90000" bIns="4680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s-ES" altLang="es-ES" sz="2400" b="0" i="0" u="none" strike="noStrike" cap="none" normalizeH="0" baseline="0" smtClean="0">
            <a:ln>
              <a:noFill/>
            </a:ln>
            <a:solidFill>
              <a:srgbClr val="333333"/>
            </a:solidFill>
            <a:effectLst/>
            <a:latin typeface="Arial" panose="020B0604020202020204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FFFF99"/>
        </a:solidFill>
        <a:ln w="9525" cap="flat" cmpd="sng" algn="ctr">
          <a:solidFill>
            <a:srgbClr val="333333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0000" tIns="46800" rIns="90000" bIns="4680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s-ES" altLang="es-ES" sz="2400" b="0" i="0" u="none" strike="noStrike" cap="none" normalizeH="0" baseline="0" smtClean="0">
            <a:ln>
              <a:noFill/>
            </a:ln>
            <a:solidFill>
              <a:srgbClr val="333333"/>
            </a:solidFill>
            <a:effectLst/>
            <a:latin typeface="Arial" panose="020B0604020202020204" pitchFamily="34" charset="0"/>
          </a:defRPr>
        </a:defPPr>
      </a:lstStyle>
    </a:lnDef>
  </a:objectDefaults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ema de l'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Tema de l'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Fireworks</Template>
  <TotalTime>3818</TotalTime>
  <Words>1335</Words>
  <Application>Microsoft Office PowerPoint</Application>
  <PresentationFormat>Presentació en pantalla (4:3)</PresentationFormat>
  <Paragraphs>299</Paragraphs>
  <Slides>11</Slides>
  <Notes>0</Notes>
  <HiddenSlides>0</HiddenSlides>
  <MMClips>0</MMClips>
  <ScaleCrop>false</ScaleCrop>
  <HeadingPairs>
    <vt:vector size="8" baseType="variant">
      <vt:variant>
        <vt:lpstr>Tipus de lletra utilitzats</vt:lpstr>
      </vt:variant>
      <vt:variant>
        <vt:i4>4</vt:i4>
      </vt:variant>
      <vt:variant>
        <vt:lpstr>Tema</vt:lpstr>
      </vt:variant>
      <vt:variant>
        <vt:i4>1</vt:i4>
      </vt:variant>
      <vt:variant>
        <vt:lpstr>Servidors OLE incrustats</vt:lpstr>
      </vt:variant>
      <vt:variant>
        <vt:i4>1</vt:i4>
      </vt:variant>
      <vt:variant>
        <vt:lpstr>Títols de les diapositives</vt:lpstr>
      </vt:variant>
      <vt:variant>
        <vt:i4>11</vt:i4>
      </vt:variant>
    </vt:vector>
  </HeadingPairs>
  <TitlesOfParts>
    <vt:vector size="17" baseType="lpstr">
      <vt:lpstr>Arial</vt:lpstr>
      <vt:lpstr>Comic Sans MS</vt:lpstr>
      <vt:lpstr>Times New Roman</vt:lpstr>
      <vt:lpstr>Trebuchet MS</vt:lpstr>
      <vt:lpstr>Diseño predeterminado</vt:lpstr>
      <vt:lpstr>Equation</vt:lpstr>
      <vt:lpstr>Exercici de disseny  d’un Pla Agregat</vt:lpstr>
      <vt:lpstr>Presentació del PowerPoint</vt:lpstr>
      <vt:lpstr>Presentació del PowerPoint</vt:lpstr>
      <vt:lpstr>Presentació del PowerPoint</vt:lpstr>
      <vt:lpstr>Presentació del PowerPoint</vt:lpstr>
      <vt:lpstr>Presentació del PowerPoint</vt:lpstr>
      <vt:lpstr>Presentació del PowerPoint</vt:lpstr>
      <vt:lpstr>Presentació del PowerPoint</vt:lpstr>
      <vt:lpstr>Presentació del PowerPoint</vt:lpstr>
      <vt:lpstr>Presentació del PowerPoint</vt:lpstr>
      <vt:lpstr>Presentació del PowerPoint</vt:lpstr>
    </vt:vector>
  </TitlesOfParts>
  <Company>UB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RESUM Exercici de disseny  d’un Pla Agregat</dc:title>
  <dc:creator>Laura Guitart Tarrés</dc:creator>
  <cp:lastModifiedBy>Laura Guitart Tarrés</cp:lastModifiedBy>
  <cp:revision>201</cp:revision>
  <dcterms:created xsi:type="dcterms:W3CDTF">2007-12-13T10:08:16Z</dcterms:created>
  <dcterms:modified xsi:type="dcterms:W3CDTF">2021-03-02T10:57:36Z</dcterms:modified>
</cp:coreProperties>
</file>