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687" r:id="rId1"/>
  </p:sldMasterIdLst>
  <p:notesMasterIdLst>
    <p:notesMasterId r:id="rId18"/>
  </p:notesMasterIdLst>
  <p:handoutMasterIdLst>
    <p:handoutMasterId r:id="rId19"/>
  </p:handoutMasterIdLst>
  <p:sldIdLst>
    <p:sldId id="262" r:id="rId2"/>
    <p:sldId id="409" r:id="rId3"/>
    <p:sldId id="459" r:id="rId4"/>
    <p:sldId id="460" r:id="rId5"/>
    <p:sldId id="461" r:id="rId6"/>
    <p:sldId id="462" r:id="rId7"/>
    <p:sldId id="463" r:id="rId8"/>
    <p:sldId id="464" r:id="rId9"/>
    <p:sldId id="465" r:id="rId10"/>
    <p:sldId id="466" r:id="rId11"/>
    <p:sldId id="467" r:id="rId12"/>
    <p:sldId id="468" r:id="rId13"/>
    <p:sldId id="469" r:id="rId14"/>
    <p:sldId id="471" r:id="rId15"/>
    <p:sldId id="441" r:id="rId16"/>
    <p:sldId id="261" r:id="rId17"/>
  </p:sldIdLst>
  <p:sldSz cx="12192000" cy="6858000"/>
  <p:notesSz cx="6797675" cy="987425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97A4"/>
    <a:srgbClr val="C8C5C9"/>
    <a:srgbClr val="34353A"/>
    <a:srgbClr val="646464"/>
    <a:srgbClr val="336699"/>
    <a:srgbClr val="00FFFF"/>
    <a:srgbClr val="CADFAA"/>
    <a:srgbClr val="EEECE1"/>
    <a:srgbClr val="33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D9E54F-3371-3A0C-4073-0896CF148CF9}" v="3" dt="2020-10-22T10:58:44.651"/>
    <p1510:client id="{7F90780D-7EF2-9E7D-123B-9DCE6322D06C}" v="167" dt="2020-10-16T12:42:57.198"/>
    <p1510:client id="{C05F73BD-80EB-8868-B409-E94782112B21}" v="47" dt="2020-10-28T09:19:44.108"/>
    <p1510:client id="{E58D548F-3565-9373-5AD1-80BD79E156E2}" v="1617" dt="2020-10-15T10:32:37.320"/>
    <p1510:client id="{EA923C2B-B63C-D04C-D4A7-E845C0D404A7}" v="1868" dt="2020-10-07T08:16:42.857"/>
    <p1510:client id="{F3918967-ACFF-8FAA-2F43-518996BFA25F}" v="112" dt="2020-10-15T10:48:30.1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 mitjà 2 - èmfasi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961" autoAdjust="0"/>
    <p:restoredTop sz="96327" autoAdjust="0"/>
  </p:normalViewPr>
  <p:slideViewPr>
    <p:cSldViewPr>
      <p:cViewPr varScale="1">
        <p:scale>
          <a:sx n="73" d="100"/>
          <a:sy n="73" d="100"/>
        </p:scale>
        <p:origin x="96" y="8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214" y="-96"/>
      </p:cViewPr>
      <p:guideLst>
        <p:guide orient="horz" pos="311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9.xml"/><Relationship Id="rId13" Type="http://schemas.openxmlformats.org/officeDocument/2006/relationships/slide" Target="slides/slide14.xml"/><Relationship Id="rId3" Type="http://schemas.openxmlformats.org/officeDocument/2006/relationships/slide" Target="slides/slide4.xml"/><Relationship Id="rId7" Type="http://schemas.openxmlformats.org/officeDocument/2006/relationships/slide" Target="slides/slide8.xml"/><Relationship Id="rId12" Type="http://schemas.openxmlformats.org/officeDocument/2006/relationships/slide" Target="slides/slide13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6" Type="http://schemas.openxmlformats.org/officeDocument/2006/relationships/slide" Target="slides/slide7.xml"/><Relationship Id="rId11" Type="http://schemas.openxmlformats.org/officeDocument/2006/relationships/slide" Target="slides/slide12.xml"/><Relationship Id="rId5" Type="http://schemas.openxmlformats.org/officeDocument/2006/relationships/slide" Target="slides/slide6.xml"/><Relationship Id="rId10" Type="http://schemas.openxmlformats.org/officeDocument/2006/relationships/slide" Target="slides/slide11.xml"/><Relationship Id="rId4" Type="http://schemas.openxmlformats.org/officeDocument/2006/relationships/slide" Target="slides/slide5.xml"/><Relationship Id="rId9" Type="http://schemas.openxmlformats.org/officeDocument/2006/relationships/slide" Target="slides/slide10.xml"/><Relationship Id="rId14" Type="http://schemas.openxmlformats.org/officeDocument/2006/relationships/slide" Target="slides/slide1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0538"/>
            <a:ext cx="38227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Conèixer el CRAI Biblioteca de XXXX. Curs 20xx-xx</a:t>
            </a:r>
            <a:endParaRPr lang="en-GB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562AE5D-A6B4-4824-85B5-DCE23BCCB2F6}" type="slidenum">
              <a:rPr lang="en-GB" altLang="es-ES"/>
              <a:pPr>
                <a:defRPr/>
              </a:pPr>
              <a:t>‹#›</a:t>
            </a:fld>
            <a:endParaRPr lang="en-GB" altLang="es-ES"/>
          </a:p>
        </p:txBody>
      </p:sp>
    </p:spTree>
    <p:extLst>
      <p:ext uri="{BB962C8B-B14F-4D97-AF65-F5344CB8AC3E}">
        <p14:creationId xmlns:p14="http://schemas.microsoft.com/office/powerpoint/2010/main" val="75643379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73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73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6363" y="709613"/>
            <a:ext cx="6584950" cy="3705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30750"/>
            <a:ext cx="4984750" cy="4413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2125"/>
            <a:ext cx="2946400" cy="473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Conèixer el CRAI Biblioteca de XXXX. Curs 20xx-xx</a:t>
            </a:r>
            <a:endParaRPr lang="en-GB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382125"/>
            <a:ext cx="2946400" cy="473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D06DAB9-D9A1-47BE-AB6D-BC19DA156ECE}" type="slidenum">
              <a:rPr lang="en-GB" altLang="es-ES"/>
              <a:pPr>
                <a:defRPr/>
              </a:pPr>
              <a:t>‹#›</a:t>
            </a:fld>
            <a:endParaRPr lang="en-GB" altLang="es-ES"/>
          </a:p>
        </p:txBody>
      </p:sp>
    </p:spTree>
    <p:extLst>
      <p:ext uri="{BB962C8B-B14F-4D97-AF65-F5344CB8AC3E}">
        <p14:creationId xmlns:p14="http://schemas.microsoft.com/office/powerpoint/2010/main" val="6765808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17048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26930557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1593317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329462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2053480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3271355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3193943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3266109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2613473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11245851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1017339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128582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34754763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fr-FR" altLang="ca-ES">
                <a:latin typeface="Arial" panose="020B0604020202020204" pitchFamily="34" charset="0"/>
              </a:rPr>
              <a:t>Conèixer el CRAI Biblioteca de XXXX. Curs 20xx-xx</a:t>
            </a:r>
            <a:endParaRPr lang="en-GB" altLang="ca-ES">
              <a:latin typeface="Arial" panose="020B0604020202020204" pitchFamily="34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3" y="709613"/>
            <a:ext cx="6584950" cy="3705225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s-ES" altLang="ca-ES"/>
              <a:t>Aules: explicar les normes d’ús</a:t>
            </a:r>
          </a:p>
        </p:txBody>
      </p:sp>
    </p:spTree>
    <p:extLst>
      <p:ext uri="{BB962C8B-B14F-4D97-AF65-F5344CB8AC3E}">
        <p14:creationId xmlns:p14="http://schemas.microsoft.com/office/powerpoint/2010/main" val="1455886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dibujo&#10;&#10;Descripción generada automáticamente">
            <a:extLst>
              <a:ext uri="{FF2B5EF4-FFF2-40B4-BE49-F238E27FC236}">
                <a16:creationId xmlns:a16="http://schemas.microsoft.com/office/drawing/2014/main" id="{7D4A2FA1-CAA8-8440-AFFA-C19BFC46B2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37" y="5962863"/>
            <a:ext cx="2304256" cy="770006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08283D9E-E4EB-994B-BDC2-22A8DADD09D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8846840" y="6165304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741DA-0DD6-4182-94F0-5D49F1604A02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02030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dibujo&#10;&#10;Descripción generada automáticamente">
            <a:extLst>
              <a:ext uri="{FF2B5EF4-FFF2-40B4-BE49-F238E27FC236}">
                <a16:creationId xmlns:a16="http://schemas.microsoft.com/office/drawing/2014/main" id="{252B9797-10F4-A64F-A61E-52489FAE49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37" y="5962863"/>
            <a:ext cx="2304256" cy="770006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7B92CACB-9DE8-8244-AA7E-7B26A9C7651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8846840" y="6165304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741DA-0DD6-4182-94F0-5D49F1604A02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21649826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9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846840" y="6165304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741DA-0DD6-4182-94F0-5D49F1604A02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  <p:pic>
        <p:nvPicPr>
          <p:cNvPr id="13" name="Imagen 12" descr="Imagen que contiene dibujo&#10;&#10;Descripción generada automáticamente">
            <a:extLst>
              <a:ext uri="{FF2B5EF4-FFF2-40B4-BE49-F238E27FC236}">
                <a16:creationId xmlns:a16="http://schemas.microsoft.com/office/drawing/2014/main" id="{4C938388-4B7E-2346-B6C5-6E3C7B80F0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37" y="5962863"/>
            <a:ext cx="2304256" cy="770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111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872334BD-54F5-0842-B57B-46DB5BA177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37" y="5962863"/>
            <a:ext cx="2304256" cy="770006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C1657628-15D9-0B4E-87A0-94F5251EF7E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8846840" y="6165304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741DA-0DD6-4182-94F0-5D49F1604A02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29411629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7D8FF-E13C-4852-9C48-BBAC7A8E0B1D}" type="slidenum">
              <a:rPr lang="ca-ES" smtClean="0"/>
              <a:t>‹#›</a:t>
            </a:fld>
            <a:endParaRPr lang="ca-ES"/>
          </a:p>
        </p:txBody>
      </p:sp>
      <p:pic>
        <p:nvPicPr>
          <p:cNvPr id="7" name="Imagen 6" descr="Imagen que contiene dibujo&#10;&#10;Descripción generada automáticamente">
            <a:extLst>
              <a:ext uri="{FF2B5EF4-FFF2-40B4-BE49-F238E27FC236}">
                <a16:creationId xmlns:a16="http://schemas.microsoft.com/office/drawing/2014/main" id="{2E0F81F5-4D85-5545-BF68-A432A659D28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37" y="5962863"/>
            <a:ext cx="2304256" cy="770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776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94" r:id="rId1"/>
    <p:sldLayoutId id="2147484699" r:id="rId2"/>
    <p:sldLayoutId id="2147484712" r:id="rId3"/>
    <p:sldLayoutId id="2147484713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ai.ub.edu/ca/coneix-el-crai/biblioteques/biblioteca-lletres/tfgcrailletre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ai.ub.edu/sites/default/files/exposicions/crai.lletres/TFG/graella_paraules_clau-buida.docx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hdl.handle.net/2445/65493" TargetMode="External"/><Relationship Id="rId5" Type="http://schemas.openxmlformats.org/officeDocument/2006/relationships/hyperlink" Target="http://crai.ub.edu/sites/default/files/reglaments/reglamentprestecnou.pdf#page=17" TargetMode="External"/><Relationship Id="rId4" Type="http://schemas.openxmlformats.org/officeDocument/2006/relationships/hyperlink" Target="https://crai.ub.edu/ca/recursos-d-informacio/thub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diposit.ub.edu/dspace/handle/2445/116051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ercabib.ub.edu/" TargetMode="External"/><Relationship Id="rId3" Type="http://schemas.openxmlformats.org/officeDocument/2006/relationships/hyperlink" Target="http://cercabib.ub.edu/iii/encore/plus/C__Rb1339393__Sd%3A%28biblioteconomia%29%20d%3A%28diccionaris%29__Ff%3Afacetlocations%3Ab76%3Ab76%3AInformaci%C3%B3%20i%20Mitjans%20Audiovisuals%3A%3A__Orightresult__U__X3;jsessionid=64AB34851BA4424DBE7AA887B4D424DC?lang=cat&amp;suite=def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hdl.handle.net/2445/65493" TargetMode="External"/><Relationship Id="rId11" Type="http://schemas.openxmlformats.org/officeDocument/2006/relationships/hyperlink" Target="https://crai.ub.edu/ca/que-ofereix-el-crai/prestec/prestec-pi" TargetMode="External"/><Relationship Id="rId5" Type="http://schemas.openxmlformats.org/officeDocument/2006/relationships/image" Target="../media/image12.png"/><Relationship Id="rId10" Type="http://schemas.openxmlformats.org/officeDocument/2006/relationships/hyperlink" Target="https://rebiun.baratz.es/rebiun/" TargetMode="External"/><Relationship Id="rId4" Type="http://schemas.openxmlformats.org/officeDocument/2006/relationships/image" Target="../media/image11.png"/><Relationship Id="rId9" Type="http://schemas.openxmlformats.org/officeDocument/2006/relationships/hyperlink" Target="https://ccuc.csuc.cat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hyperlink" Target="https://cercabib.ub.edu/iii/encore/record/C__Rb1523793?lang=cat" TargetMode="External"/><Relationship Id="rId18" Type="http://schemas.openxmlformats.org/officeDocument/2006/relationships/hyperlink" Target="https://cercabib.ub.edu/iii/encore/record/C__Rb1787681?lang=cat" TargetMode="External"/><Relationship Id="rId3" Type="http://schemas.openxmlformats.org/officeDocument/2006/relationships/image" Target="../media/image13.jpeg"/><Relationship Id="rId21" Type="http://schemas.openxmlformats.org/officeDocument/2006/relationships/hyperlink" Target="https://cercabib.ub.edu/iii/encore/record/C__Rb1820816?lang=cat" TargetMode="External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17" Type="http://schemas.openxmlformats.org/officeDocument/2006/relationships/hyperlink" Target="http://eprints.rclis.org/cgi/search/simple" TargetMode="External"/><Relationship Id="rId2" Type="http://schemas.openxmlformats.org/officeDocument/2006/relationships/notesSlide" Target="../notesSlides/notesSlide6.xml"/><Relationship Id="rId16" Type="http://schemas.openxmlformats.org/officeDocument/2006/relationships/hyperlink" Target="https://cercabib.ub.edu/iii/encore/record/C__Rb2276280?lang=cat" TargetMode="External"/><Relationship Id="rId20" Type="http://schemas.openxmlformats.org/officeDocument/2006/relationships/hyperlink" Target="https://cercabib.ub.edu/iii/encore/record/C__Rb1677552?lang=cat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5" Type="http://schemas.openxmlformats.org/officeDocument/2006/relationships/hyperlink" Target="https://cercabib.ub.edu/iii/encore/record/C__Rb1827658?lang=cat" TargetMode="External"/><Relationship Id="rId23" Type="http://schemas.openxmlformats.org/officeDocument/2006/relationships/hyperlink" Target="https://cercabib.ub.edu/iii/encore/record/C__Rb2381292?lang=cat" TargetMode="External"/><Relationship Id="rId10" Type="http://schemas.openxmlformats.org/officeDocument/2006/relationships/image" Target="../media/image20.jpeg"/><Relationship Id="rId19" Type="http://schemas.openxmlformats.org/officeDocument/2006/relationships/hyperlink" Target="http://www.temaria.net/simple.php" TargetMode="External"/><Relationship Id="rId4" Type="http://schemas.openxmlformats.org/officeDocument/2006/relationships/image" Target="../media/image14.jpeg"/><Relationship Id="rId9" Type="http://schemas.openxmlformats.org/officeDocument/2006/relationships/image" Target="../media/image19.jpeg"/><Relationship Id="rId14" Type="http://schemas.openxmlformats.org/officeDocument/2006/relationships/hyperlink" Target="https://cercabib.ub.edu/iii/encore/record/C__Rb1900118?lang=cat" TargetMode="External"/><Relationship Id="rId22" Type="http://schemas.openxmlformats.org/officeDocument/2006/relationships/hyperlink" Target="https://cercabib.ub.edu/iii/encore/record/C__Rb1620185?lang=cat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ai.ub.edu/ca/coneix-el-crai/biblioteques/biblioteca-biblioteconomia/Exposici%C3%B3%20virtual-Fake-News-Fake-Science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hdl.handle.net/2445/6549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ercabib.ub.edu/iii/encore/search/C__Rb2181829__Sd:(Redacci%C3%B3%20d'escrits%20t%C3%A8cnics)%20d:(escrits%20acad%C3%A8mics)__P0,9__Orightresult__X3?lang=cat&amp;suite=def" TargetMode="External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ub.edu/tfg/" TargetMode="External"/><Relationship Id="rId5" Type="http://schemas.openxmlformats.org/officeDocument/2006/relationships/image" Target="../media/image24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diposit.ub.edu/dspace/handle/2445/58884" TargetMode="External"/><Relationship Id="rId13" Type="http://schemas.openxmlformats.org/officeDocument/2006/relationships/image" Target="../media/image27.png"/><Relationship Id="rId3" Type="http://schemas.openxmlformats.org/officeDocument/2006/relationships/hyperlink" Target="http://diposit.ub.edu/dspace/handle/2445/1201" TargetMode="External"/><Relationship Id="rId7" Type="http://schemas.openxmlformats.org/officeDocument/2006/relationships/hyperlink" Target="http://diposit.ub.edu/dspace/handle/2445/106063" TargetMode="External"/><Relationship Id="rId12" Type="http://schemas.openxmlformats.org/officeDocument/2006/relationships/hyperlink" Target="https://crai.ub.edu/ca/que-ofereix-el-crai/publicar-repositoris-ub/instruccions/treballs-alumnat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diposit.ub.edu/dspace/handle/2445/67088" TargetMode="External"/><Relationship Id="rId11" Type="http://schemas.openxmlformats.org/officeDocument/2006/relationships/image" Target="../media/image26.jpeg"/><Relationship Id="rId5" Type="http://schemas.openxmlformats.org/officeDocument/2006/relationships/image" Target="../media/image6.png"/><Relationship Id="rId10" Type="http://schemas.openxmlformats.org/officeDocument/2006/relationships/hyperlink" Target="http://diposit.ub.edu/dspace/handle/2445/108492" TargetMode="External"/><Relationship Id="rId4" Type="http://schemas.openxmlformats.org/officeDocument/2006/relationships/hyperlink" Target="http://hdl.handle.net/2445/65493" TargetMode="External"/><Relationship Id="rId9" Type="http://schemas.openxmlformats.org/officeDocument/2006/relationships/hyperlink" Target="http://diposit.ub.edu/dspace/handle/2445/300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hyperlink" Target="https://crai.ub.edu/ca/que-ofereix-el-crai/citacions-bibliografique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ai.ub.edu/que-ofereix-el-crai/citacions-bibliografiques/mendeley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hdl.handle.net/2445/65493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hdl.handle.net/2445/65493" TargetMode="External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ai.ub.edu/ca/pmf-generals/drets-autor" TargetMode="External"/><Relationship Id="rId5" Type="http://schemas.openxmlformats.org/officeDocument/2006/relationships/hyperlink" Target="https://crai.ub.edu/ca/que-ofereix-el-crai/elaboracio-treballs-academics/plagi" TargetMode="Externa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hdl.handle.net/2445/65493" TargetMode="External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diposit.ub.edu/dspace/bitstream/2445/121481/1/TACTIC_CRAI.jpg" TargetMode="External"/><Relationship Id="rId5" Type="http://schemas.openxmlformats.org/officeDocument/2006/relationships/hyperlink" Target="http://docenciacrai.ub.edu/et-recomanem" TargetMode="Externa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hyperlink" Target="http://hdl.handle.net/2445/65493" TargetMode="External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ub.edu/tfg/" TargetMode="External"/><Relationship Id="rId5" Type="http://schemas.openxmlformats.org/officeDocument/2006/relationships/hyperlink" Target="http://cercabib.ub.edu/iii/encore/search/C__Rb1576995__SArt%20de%20parlar%20en%20p%C3%BAblic__P0%2C12__Orightresult__X3;jsessionid=E9BE7A44C1AC2F45A4ACE5824303B266?lang=cat&amp;suite=def" TargetMode="External"/><Relationship Id="rId10" Type="http://schemas.openxmlformats.org/officeDocument/2006/relationships/image" Target="../media/image33.png"/><Relationship Id="rId4" Type="http://schemas.openxmlformats.org/officeDocument/2006/relationships/image" Target="../media/image6.png"/><Relationship Id="rId9" Type="http://schemas.openxmlformats.org/officeDocument/2006/relationships/hyperlink" Target="https://www.google.com/url?sa=t&amp;rct=j&amp;q=&amp;esrc=s&amp;source=web&amp;cd=&amp;cad=rja&amp;uact=8&amp;ved=2ahUKEwi-k-a2yovtAhXeAmMBHehOBU8QFjAAegQIAxAC&amp;url=https%3A%2F%2Fwww.princeton.edu%2F~archss%2Fwebpdfs08%2FBaharMartonosi.pdf&amp;usg=AOvVaw04qXZ8LFYox2EstjQOcTNP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rai.ub.edu/ca/pmf-generals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jpeg"/><Relationship Id="rId4" Type="http://schemas.openxmlformats.org/officeDocument/2006/relationships/hyperlink" Target="http://crai.ub.edu/que-ofereix-el-crai/sau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g"/><Relationship Id="rId4" Type="http://schemas.openxmlformats.org/officeDocument/2006/relationships/hyperlink" Target="http://bit.ly/2sO5WC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dificio&#10;&#10;Descripción generada automáticamente">
            <a:extLst>
              <a:ext uri="{FF2B5EF4-FFF2-40B4-BE49-F238E27FC236}">
                <a16:creationId xmlns:a16="http://schemas.microsoft.com/office/drawing/2014/main" id="{7BC194AE-6A12-4F21-92FE-A08AB42D2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1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B1A7D8FF-E13C-4852-9C48-BBAC7A8E0B1D}" type="slidenum">
              <a:rPr lang="ca-ES" smtClean="0"/>
              <a:t>1</a:t>
            </a:fld>
            <a:endParaRPr lang="ca-ES"/>
          </a:p>
        </p:txBody>
      </p:sp>
      <p:sp>
        <p:nvSpPr>
          <p:cNvPr id="5" name="Rectángulo 4"/>
          <p:cNvSpPr/>
          <p:nvPr/>
        </p:nvSpPr>
        <p:spPr>
          <a:xfrm>
            <a:off x="2142338" y="3231821"/>
            <a:ext cx="8010526" cy="132343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ca-ES" sz="4000" b="1" dirty="0"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Treball Final de Grau (TFG)</a:t>
            </a:r>
            <a:endParaRPr lang="es-ES" sz="4000" b="1">
              <a:solidFill>
                <a:schemeClr val="bg1"/>
              </a:solidFill>
              <a:latin typeface="Verdana"/>
              <a:ea typeface="Verdana"/>
              <a:cs typeface="Verdana"/>
            </a:endParaRPr>
          </a:p>
          <a:p>
            <a:pPr algn="ctr"/>
            <a:r>
              <a:rPr lang="ca-ES" sz="4000" b="1" dirty="0"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Curs 2020-21</a:t>
            </a:r>
          </a:p>
        </p:txBody>
      </p:sp>
    </p:spTree>
    <p:extLst>
      <p:ext uri="{BB962C8B-B14F-4D97-AF65-F5344CB8AC3E}">
        <p14:creationId xmlns:p14="http://schemas.microsoft.com/office/powerpoint/2010/main" val="68362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2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</a:rPr>
              <a:t>La tria i definició del tema</a:t>
            </a:r>
            <a:endParaRPr lang="ca-ES" altLang="ca-ES" sz="3200" b="1">
              <a:solidFill>
                <a:srgbClr val="0597A4"/>
              </a:solidFill>
              <a:latin typeface="+mn-lt"/>
              <a:cs typeface="Calibri"/>
            </a:endParaRPr>
          </a:p>
        </p:txBody>
      </p:sp>
      <p:pic>
        <p:nvPicPr>
          <p:cNvPr id="2" name="Imagen 5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BA0A8CF9-4B6E-4D3F-B644-7DC4914169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240335"/>
            <a:ext cx="9601200" cy="407252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E4DA1BA-80EE-4530-BE18-FBF86D1AEACA}"/>
              </a:ext>
            </a:extLst>
          </p:cNvPr>
          <p:cNvSpPr txBox="1"/>
          <p:nvPr/>
        </p:nvSpPr>
        <p:spPr>
          <a:xfrm>
            <a:off x="476250" y="5267325"/>
            <a:ext cx="2743200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 dirty="0">
                <a:solidFill>
                  <a:srgbClr val="646464"/>
                </a:solidFill>
                <a:latin typeface="Calibri"/>
                <a:cs typeface="Arial"/>
              </a:rPr>
              <a:t>Font imatge: CRAI Lletres UB</a:t>
            </a:r>
            <a:endParaRPr lang="es-ES" sz="1050" dirty="0">
              <a:cs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DFF10D2-3E0A-4FA2-B183-7DA58B19FAD7}"/>
              </a:ext>
            </a:extLst>
          </p:cNvPr>
          <p:cNvSpPr txBox="1"/>
          <p:nvPr/>
        </p:nvSpPr>
        <p:spPr>
          <a:xfrm>
            <a:off x="3164959" y="6310423"/>
            <a:ext cx="8272129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Per a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més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informació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... -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Universitat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 de Barcelona. CRAI “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  <a:hlinkClick r:id="rId4"/>
              </a:rPr>
              <a:t>Treball final de Grau – CRAI Biblioteca de Lletres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”. [en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línia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]. [Consulta: 16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d'octubre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 de 2020] Disponible a: 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https://crai.ub.edu/ca/coneix-el-crai/biblioteques/biblioteca-lletres/tfgcrailletres</a:t>
            </a:r>
            <a:endParaRPr lang="es-ES" sz="1100" dirty="0">
              <a:solidFill>
                <a:srgbClr val="646464"/>
              </a:solidFill>
              <a:latin typeface="+mn-lt"/>
              <a:cs typeface="Arial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3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</a:rPr>
              <a:t>Preparar la cerca d'informació</a:t>
            </a:r>
            <a:endParaRPr lang="es-ES" sz="3200" b="1">
              <a:solidFill>
                <a:srgbClr val="0597A4"/>
              </a:solidFill>
              <a:latin typeface="+mn-lt"/>
            </a:endParaRPr>
          </a:p>
          <a:p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pic>
        <p:nvPicPr>
          <p:cNvPr id="4" name="Imagen 4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FCE8E848-68C6-46C8-BE5F-6608FC5ADD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" y="1199201"/>
            <a:ext cx="9944100" cy="4221472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78B844A-7504-46B0-B4AD-591BF629DCA1}"/>
              </a:ext>
            </a:extLst>
          </p:cNvPr>
          <p:cNvSpPr txBox="1"/>
          <p:nvPr/>
        </p:nvSpPr>
        <p:spPr>
          <a:xfrm>
            <a:off x="542925" y="5562600"/>
            <a:ext cx="60007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59A2"/>
                </a:solidFill>
                <a:latin typeface="Arial"/>
                <a:cs typeface="Arial"/>
                <a:hlinkClick r:id="rId4"/>
              </a:rPr>
              <a:t>Aquest document</a:t>
            </a:r>
            <a:r>
              <a:rPr lang="en-US" dirty="0">
                <a:solidFill>
                  <a:srgbClr val="333333"/>
                </a:solidFill>
                <a:latin typeface="Arial"/>
                <a:cs typeface="Arial"/>
              </a:rPr>
              <a:t> </a:t>
            </a:r>
            <a:r>
              <a:rPr lang="en-US">
                <a:solidFill>
                  <a:srgbClr val="646464"/>
                </a:solidFill>
                <a:latin typeface="+mn-lt"/>
                <a:cs typeface="Arial"/>
              </a:rPr>
              <a:t>pot ajudar-te a planificar la teva cerca.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D883BB4-7921-4318-BD90-1C27E00998A4}"/>
              </a:ext>
            </a:extLst>
          </p:cNvPr>
          <p:cNvSpPr txBox="1"/>
          <p:nvPr/>
        </p:nvSpPr>
        <p:spPr>
          <a:xfrm rot="16200000">
            <a:off x="9144000" y="3943350"/>
            <a:ext cx="2743200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 dirty="0">
                <a:solidFill>
                  <a:srgbClr val="646464"/>
                </a:solidFill>
                <a:latin typeface="Calibri"/>
                <a:cs typeface="Arial"/>
              </a:rPr>
              <a:t>Font imatge: CRAI Lletres UB</a:t>
            </a:r>
            <a:endParaRPr lang="es-ES" sz="105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17557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dibujo&#10;&#10;Descripción generada automáticamente">
            <a:extLst>
              <a:ext uri="{FF2B5EF4-FFF2-40B4-BE49-F238E27FC236}">
                <a16:creationId xmlns:a16="http://schemas.microsoft.com/office/drawing/2014/main" id="{9C4D0D8F-B7F6-42AF-8D79-E38C5997F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2403" y="4405755"/>
            <a:ext cx="2179581" cy="2165474"/>
          </a:xfrm>
          <a:prstGeom prst="rect">
            <a:avLst/>
          </a:prstGeom>
        </p:spPr>
      </p:pic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4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</a:rPr>
              <a:t>La cerca d'informació</a:t>
            </a:r>
            <a:endParaRPr lang="es-ES" sz="3200" b="1">
              <a:solidFill>
                <a:srgbClr val="0597A4"/>
              </a:solidFill>
              <a:latin typeface="+mn-lt"/>
            </a:endParaRPr>
          </a:p>
          <a:p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CEA0C227-E4D5-4CF6-B34B-4221CD4F1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84" y="1410840"/>
            <a:ext cx="1646605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ca-ES" altLang="ca-ES" sz="2000" b="1">
                <a:solidFill>
                  <a:srgbClr val="0597A4"/>
                </a:solidFill>
                <a:latin typeface="+mn-lt"/>
                <a:cs typeface="Arial"/>
              </a:rPr>
              <a:t>Thesaurus UB</a:t>
            </a:r>
            <a:endParaRPr lang="ca-ES" altLang="ca-ES" sz="2000" b="1" dirty="0">
              <a:solidFill>
                <a:srgbClr val="0597A4"/>
              </a:solidFill>
              <a:latin typeface="+mn-lt"/>
            </a:endParaRPr>
          </a:p>
        </p:txBody>
      </p:sp>
      <p:cxnSp>
        <p:nvCxnSpPr>
          <p:cNvPr id="3" name="Connector recte 17">
            <a:extLst>
              <a:ext uri="{FF2B5EF4-FFF2-40B4-BE49-F238E27FC236}">
                <a16:creationId xmlns:a16="http://schemas.microsoft.com/office/drawing/2014/main" id="{3503D37F-125F-4111-9D7B-13C0AFA448A2}"/>
              </a:ext>
            </a:extLst>
          </p:cNvPr>
          <p:cNvCxnSpPr/>
          <p:nvPr/>
        </p:nvCxnSpPr>
        <p:spPr>
          <a:xfrm>
            <a:off x="796320" y="1824532"/>
            <a:ext cx="1703971" cy="0"/>
          </a:xfrm>
          <a:prstGeom prst="line">
            <a:avLst/>
          </a:prstGeom>
          <a:ln w="38100">
            <a:solidFill>
              <a:srgbClr val="0597A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" name="Rectangle 11">
            <a:extLst>
              <a:ext uri="{FF2B5EF4-FFF2-40B4-BE49-F238E27FC236}">
                <a16:creationId xmlns:a16="http://schemas.microsoft.com/office/drawing/2014/main" id="{396322FB-CAFD-445C-B203-2EEF3AD135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2007418"/>
            <a:ext cx="4752528" cy="363176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ca-ES" altLang="ca-ES" dirty="0">
                <a:solidFill>
                  <a:srgbClr val="646464"/>
                </a:solidFill>
                <a:latin typeface="+mn-lt"/>
                <a:cs typeface="Arial"/>
              </a:rPr>
              <a:t>Us ajudarà a trobar els termes acceptats de la matèria que us interessa.</a:t>
            </a:r>
            <a:endParaRPr lang="ca-ES" altLang="ca-ES" dirty="0">
              <a:solidFill>
                <a:srgbClr val="646464"/>
              </a:solidFill>
              <a:latin typeface="+mn-lt"/>
            </a:endParaRPr>
          </a:p>
          <a:p>
            <a:pPr>
              <a:defRPr/>
            </a:pPr>
            <a:endParaRPr lang="ca-ES" altLang="ca-ES" dirty="0">
              <a:solidFill>
                <a:srgbClr val="646464"/>
              </a:solidFill>
              <a:latin typeface="+mn-lt"/>
              <a:cs typeface="Arial"/>
            </a:endParaRPr>
          </a:p>
          <a:p>
            <a:pPr>
              <a:defRPr/>
            </a:pPr>
            <a:r>
              <a:rPr lang="ca-ES" altLang="ca-ES" dirty="0">
                <a:solidFill>
                  <a:srgbClr val="646464"/>
                </a:solidFill>
                <a:latin typeface="+mn-lt"/>
                <a:cs typeface="Arial"/>
              </a:rPr>
              <a:t>També podreu veure termes més genèrics, més concrets o relacionats i les traduccions de les matèries en castellà, anglès i francès.</a:t>
            </a:r>
            <a:endParaRPr lang="ca-ES" altLang="ca-ES" dirty="0">
              <a:solidFill>
                <a:srgbClr val="646464"/>
              </a:solidFill>
              <a:latin typeface="+mn-lt"/>
            </a:endParaRPr>
          </a:p>
          <a:p>
            <a:pPr>
              <a:defRPr/>
            </a:pPr>
            <a:endParaRPr lang="ca-ES" altLang="ca-ES" dirty="0">
              <a:solidFill>
                <a:srgbClr val="646464"/>
              </a:solidFill>
              <a:latin typeface="+mn-lt"/>
              <a:cs typeface="Arial"/>
            </a:endParaRPr>
          </a:p>
          <a:p>
            <a:pPr>
              <a:defRPr/>
            </a:pPr>
            <a:r>
              <a:rPr lang="ca-ES" altLang="ca-ES" dirty="0">
                <a:solidFill>
                  <a:srgbClr val="646464"/>
                </a:solidFill>
                <a:latin typeface="+mn-lt"/>
                <a:cs typeface="Arial"/>
              </a:rPr>
              <a:t>Proveu la seva interfície gràfica per navegar d'un terme a un altre!</a:t>
            </a:r>
            <a:endParaRPr lang="ca-ES" altLang="ca-ES" dirty="0">
              <a:solidFill>
                <a:srgbClr val="646464"/>
              </a:solidFill>
              <a:latin typeface="+mn-lt"/>
            </a:endParaRPr>
          </a:p>
          <a:p>
            <a:pPr eaLnBrk="1" hangingPunct="1">
              <a:defRPr/>
            </a:pPr>
            <a:endParaRPr lang="ca-ES" altLang="ca-ES" dirty="0">
              <a:solidFill>
                <a:srgbClr val="646464"/>
              </a:solidFill>
              <a:latin typeface="+mn-lt"/>
              <a:cs typeface="Arial"/>
            </a:endParaRPr>
          </a:p>
          <a:p>
            <a:pPr>
              <a:defRPr/>
            </a:pPr>
            <a:r>
              <a:rPr lang="ca-ES" altLang="ca-ES" dirty="0">
                <a:solidFill>
                  <a:srgbClr val="646464"/>
                </a:solidFill>
                <a:latin typeface="+mn-lt"/>
                <a:cs typeface="Arial"/>
              </a:rPr>
              <a:t>        </a:t>
            </a:r>
            <a:r>
              <a:rPr lang="ca-ES" altLang="ca-ES" dirty="0">
                <a:solidFill>
                  <a:srgbClr val="646464"/>
                </a:solidFill>
                <a:latin typeface="Calibri"/>
                <a:cs typeface="Arial"/>
                <a:hlinkClick r:id="rId4"/>
              </a:rPr>
              <a:t>Thesaurus UB</a:t>
            </a:r>
            <a:endParaRPr lang="es-ES" altLang="ca-ES" sz="1600" dirty="0">
              <a:solidFill>
                <a:srgbClr val="646464"/>
              </a:solidFill>
              <a:latin typeface="Calibri"/>
              <a:cs typeface="Arial"/>
            </a:endParaRPr>
          </a:p>
          <a:p>
            <a:pPr algn="just" eaLnBrk="1" hangingPunct="1">
              <a:defRPr/>
            </a:pPr>
            <a:endParaRPr lang="ca-ES" altLang="ca-ES" sz="1600" dirty="0">
              <a:solidFill>
                <a:srgbClr val="646464"/>
              </a:solidFill>
              <a:latin typeface="+mn-lt"/>
            </a:endParaRPr>
          </a:p>
          <a:p>
            <a:pPr algn="just" eaLnBrk="1" hangingPunct="1">
              <a:defRPr/>
            </a:pPr>
            <a:endParaRPr lang="ca-ES" altLang="ca-ES" sz="1600" dirty="0">
              <a:solidFill>
                <a:srgbClr val="646464"/>
              </a:solidFill>
              <a:latin typeface="+mn-lt"/>
              <a:hlinkClick r:id="rId5" tooltip="Instruccions d'ús de les sales de treball"/>
            </a:endParaRPr>
          </a:p>
        </p:txBody>
      </p:sp>
      <p:pic>
        <p:nvPicPr>
          <p:cNvPr id="10" name="Imatge 12">
            <a:hlinkClick r:id="rId6"/>
            <a:extLst>
              <a:ext uri="{FF2B5EF4-FFF2-40B4-BE49-F238E27FC236}">
                <a16:creationId xmlns:a16="http://schemas.microsoft.com/office/drawing/2014/main" id="{27665F5A-D5C3-4A13-8D9C-4C7E60B9C7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498" y="4752206"/>
            <a:ext cx="371475" cy="371475"/>
          </a:xfrm>
          <a:prstGeom prst="rect">
            <a:avLst/>
          </a:prstGeom>
        </p:spPr>
      </p:pic>
      <p:pic>
        <p:nvPicPr>
          <p:cNvPr id="12" name="Imagen 13" descr="Interfaz de usuario gráfica, Texto&#10;&#10;Descripción generada automáticamente">
            <a:extLst>
              <a:ext uri="{FF2B5EF4-FFF2-40B4-BE49-F238E27FC236}">
                <a16:creationId xmlns:a16="http://schemas.microsoft.com/office/drawing/2014/main" id="{670CBA51-6BC5-4965-BFE5-3CC0F74E7E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5075" y="630555"/>
            <a:ext cx="5305425" cy="533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2032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5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</a:rPr>
              <a:t>La cerca d'informació</a:t>
            </a:r>
            <a:endParaRPr lang="es-ES" sz="3200" b="1">
              <a:solidFill>
                <a:srgbClr val="0597A4"/>
              </a:solidFill>
              <a:latin typeface="+mn-lt"/>
            </a:endParaRPr>
          </a:p>
          <a:p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CEA0C227-E4D5-4CF6-B34B-4221CD4F1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84" y="1410840"/>
            <a:ext cx="2341538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ca-ES" altLang="ca-ES" sz="2000" b="1">
                <a:solidFill>
                  <a:srgbClr val="0597A4"/>
                </a:solidFill>
                <a:latin typeface="+mn-lt"/>
                <a:cs typeface="Arial"/>
              </a:rPr>
              <a:t>Operadors Booleans</a:t>
            </a:r>
            <a:endParaRPr lang="ca-ES" altLang="ca-ES" sz="2000" b="1" dirty="0">
              <a:solidFill>
                <a:srgbClr val="0597A4"/>
              </a:solidFill>
              <a:latin typeface="+mn-lt"/>
            </a:endParaRPr>
          </a:p>
        </p:txBody>
      </p:sp>
      <p:cxnSp>
        <p:nvCxnSpPr>
          <p:cNvPr id="3" name="Connector recte 17">
            <a:extLst>
              <a:ext uri="{FF2B5EF4-FFF2-40B4-BE49-F238E27FC236}">
                <a16:creationId xmlns:a16="http://schemas.microsoft.com/office/drawing/2014/main" id="{3503D37F-125F-4111-9D7B-13C0AFA448A2}"/>
              </a:ext>
            </a:extLst>
          </p:cNvPr>
          <p:cNvCxnSpPr/>
          <p:nvPr/>
        </p:nvCxnSpPr>
        <p:spPr>
          <a:xfrm flipV="1">
            <a:off x="777270" y="1815007"/>
            <a:ext cx="2513596" cy="9525"/>
          </a:xfrm>
          <a:prstGeom prst="line">
            <a:avLst/>
          </a:prstGeom>
          <a:ln w="38100">
            <a:solidFill>
              <a:srgbClr val="0597A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Imagen 6" descr="Diagrama, Diagrama de Venn&#10;&#10;Descripción generada automáticamente">
            <a:extLst>
              <a:ext uri="{FF2B5EF4-FFF2-40B4-BE49-F238E27FC236}">
                <a16:creationId xmlns:a16="http://schemas.microsoft.com/office/drawing/2014/main" id="{351E248C-CD0D-415D-B5E5-A1DA99E8D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325" y="2656641"/>
            <a:ext cx="2743200" cy="1659018"/>
          </a:xfrm>
          <a:prstGeom prst="rect">
            <a:avLst/>
          </a:prstGeom>
        </p:spPr>
      </p:pic>
      <p:pic>
        <p:nvPicPr>
          <p:cNvPr id="7" name="Imagen 8" descr="Forma, Círculo&#10;&#10;Descripción generada automáticamente">
            <a:extLst>
              <a:ext uri="{FF2B5EF4-FFF2-40B4-BE49-F238E27FC236}">
                <a16:creationId xmlns:a16="http://schemas.microsoft.com/office/drawing/2014/main" id="{882A93F5-3426-408F-A936-CBD14577B7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2655845"/>
            <a:ext cx="2743200" cy="1679660"/>
          </a:xfrm>
          <a:prstGeom prst="rect">
            <a:avLst/>
          </a:prstGeom>
        </p:spPr>
      </p:pic>
      <p:pic>
        <p:nvPicPr>
          <p:cNvPr id="9" name="Imagen 10" descr="Diagrama, Diagrama de Venn&#10;&#10;Descripción generada automáticamente">
            <a:extLst>
              <a:ext uri="{FF2B5EF4-FFF2-40B4-BE49-F238E27FC236}">
                <a16:creationId xmlns:a16="http://schemas.microsoft.com/office/drawing/2014/main" id="{E4246995-B382-4D42-9429-D166555A07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8200" y="2656664"/>
            <a:ext cx="2743200" cy="1678021"/>
          </a:xfrm>
          <a:prstGeom prst="rect">
            <a:avLst/>
          </a:prstGeom>
        </p:spPr>
      </p:pic>
      <p:sp>
        <p:nvSpPr>
          <p:cNvPr id="13" name="Rectangle 14">
            <a:extLst>
              <a:ext uri="{FF2B5EF4-FFF2-40B4-BE49-F238E27FC236}">
                <a16:creationId xmlns:a16="http://schemas.microsoft.com/office/drawing/2014/main" id="{5982F715-AF23-4C4C-AF9E-9DA4A485B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6226" y="2168093"/>
            <a:ext cx="1104210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ca-ES" sz="3200" b="1">
                <a:solidFill>
                  <a:srgbClr val="0597A4"/>
                </a:solidFill>
                <a:latin typeface="+mn-lt"/>
                <a:cs typeface="Calibri"/>
              </a:rPr>
              <a:t>AND</a:t>
            </a: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  <a:p>
            <a:pPr fontAlgn="auto">
              <a:spcAft>
                <a:spcPts val="0"/>
              </a:spcAft>
            </a:pP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20" name="Rectangle 14">
            <a:extLst>
              <a:ext uri="{FF2B5EF4-FFF2-40B4-BE49-F238E27FC236}">
                <a16:creationId xmlns:a16="http://schemas.microsoft.com/office/drawing/2014/main" id="{C45E8EC3-BF4A-4BA9-8176-9867649258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7651" y="2168092"/>
            <a:ext cx="742260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ca-ES" sz="3200" b="1">
                <a:solidFill>
                  <a:srgbClr val="0597A4"/>
                </a:solidFill>
                <a:latin typeface="+mn-lt"/>
                <a:cs typeface="Calibri"/>
              </a:rPr>
              <a:t>OR</a:t>
            </a: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  <a:p>
            <a:pPr fontAlgn="auto">
              <a:spcAft>
                <a:spcPts val="0"/>
              </a:spcAft>
            </a:pP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21" name="Rectangle 14">
            <a:extLst>
              <a:ext uri="{FF2B5EF4-FFF2-40B4-BE49-F238E27FC236}">
                <a16:creationId xmlns:a16="http://schemas.microsoft.com/office/drawing/2014/main" id="{6A6D4DBD-716B-4296-94B1-B96F19AF1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6676" y="2168092"/>
            <a:ext cx="951810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ca-ES" sz="3200" b="1">
                <a:solidFill>
                  <a:srgbClr val="0597A4"/>
                </a:solidFill>
                <a:latin typeface="+mn-lt"/>
                <a:cs typeface="Calibri"/>
              </a:rPr>
              <a:t>NOT</a:t>
            </a: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  <a:p>
            <a:pPr fontAlgn="auto">
              <a:spcAft>
                <a:spcPts val="0"/>
              </a:spcAft>
            </a:pP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67F315A-E3F3-4E5F-A5BB-63CF6B6D741B}"/>
              </a:ext>
            </a:extLst>
          </p:cNvPr>
          <p:cNvSpPr txBox="1"/>
          <p:nvPr/>
        </p:nvSpPr>
        <p:spPr>
          <a:xfrm>
            <a:off x="1076325" y="4448175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Cada resultat conté </a:t>
            </a:r>
            <a:r>
              <a:rPr lang="es-ES" b="1">
                <a:solidFill>
                  <a:srgbClr val="646464"/>
                </a:solidFill>
                <a:latin typeface="+mn-lt"/>
                <a:cs typeface="Arial"/>
              </a:rPr>
              <a:t>tots </a:t>
            </a:r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els termes de cerca</a:t>
            </a:r>
          </a:p>
          <a:p>
            <a:endParaRPr lang="es-ES" dirty="0">
              <a:solidFill>
                <a:srgbClr val="646464"/>
              </a:solidFill>
              <a:latin typeface="+mn-lt"/>
              <a:cs typeface="Arial"/>
            </a:endParaRPr>
          </a:p>
          <a:p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Ex:</a:t>
            </a:r>
            <a:r>
              <a:rPr lang="es-ES" i="1">
                <a:solidFill>
                  <a:srgbClr val="646464"/>
                </a:solidFill>
                <a:latin typeface="+mn-lt"/>
                <a:cs typeface="Arial"/>
              </a:rPr>
              <a:t> Travel </a:t>
            </a:r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AND </a:t>
            </a:r>
            <a:r>
              <a:rPr lang="es-ES" i="1" dirty="0">
                <a:solidFill>
                  <a:srgbClr val="646464"/>
                </a:solidFill>
                <a:latin typeface="+mn-lt"/>
                <a:cs typeface="Arial"/>
              </a:rPr>
              <a:t>Europe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F270C8AE-1BB8-44FF-8BB8-B6366EFD251B}"/>
              </a:ext>
            </a:extLst>
          </p:cNvPr>
          <p:cNvSpPr txBox="1"/>
          <p:nvPr/>
        </p:nvSpPr>
        <p:spPr>
          <a:xfrm>
            <a:off x="4724400" y="4448175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Cada resultat conté com a mínim </a:t>
            </a:r>
            <a:r>
              <a:rPr lang="es-ES" b="1">
                <a:solidFill>
                  <a:srgbClr val="646464"/>
                </a:solidFill>
                <a:latin typeface="+mn-lt"/>
                <a:cs typeface="Arial"/>
              </a:rPr>
              <a:t>un </a:t>
            </a:r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dels termes </a:t>
            </a:r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de cerca</a:t>
            </a:r>
          </a:p>
          <a:p>
            <a:endParaRPr lang="es-ES" dirty="0">
              <a:solidFill>
                <a:srgbClr val="646464"/>
              </a:solidFill>
              <a:latin typeface="+mn-lt"/>
              <a:cs typeface="Arial"/>
            </a:endParaRPr>
          </a:p>
          <a:p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Ex:</a:t>
            </a:r>
            <a:r>
              <a:rPr lang="es-ES" i="1" dirty="0">
                <a:solidFill>
                  <a:srgbClr val="646464"/>
                </a:solidFill>
                <a:latin typeface="+mn-lt"/>
                <a:cs typeface="Arial"/>
              </a:rPr>
              <a:t> College </a:t>
            </a:r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OR </a:t>
            </a:r>
            <a:r>
              <a:rPr lang="es-ES" i="1">
                <a:solidFill>
                  <a:srgbClr val="646464"/>
                </a:solidFill>
                <a:latin typeface="+mn-lt"/>
                <a:cs typeface="Arial"/>
              </a:rPr>
              <a:t>University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B99041D-5A7C-4A09-BFCD-B0E6B2C4CA5E}"/>
              </a:ext>
            </a:extLst>
          </p:cNvPr>
          <p:cNvSpPr txBox="1"/>
          <p:nvPr/>
        </p:nvSpPr>
        <p:spPr>
          <a:xfrm>
            <a:off x="8458200" y="4448175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Els resultat exclouen </a:t>
            </a:r>
            <a:r>
              <a:rPr lang="es-ES" b="1">
                <a:solidFill>
                  <a:srgbClr val="646464"/>
                </a:solidFill>
                <a:latin typeface="+mn-lt"/>
                <a:cs typeface="Arial"/>
              </a:rPr>
              <a:t>un</a:t>
            </a:r>
            <a:r>
              <a:rPr lang="es-ES" b="1" dirty="0">
                <a:solidFill>
                  <a:srgbClr val="646464"/>
                </a:solidFill>
                <a:latin typeface="+mn-lt"/>
                <a:cs typeface="Arial"/>
              </a:rPr>
              <a:t> </a:t>
            </a:r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dels termes de cerca</a:t>
            </a:r>
          </a:p>
          <a:p>
            <a:endParaRPr lang="es-ES" dirty="0">
              <a:solidFill>
                <a:srgbClr val="646464"/>
              </a:solidFill>
              <a:latin typeface="+mn-lt"/>
              <a:cs typeface="Arial"/>
            </a:endParaRPr>
          </a:p>
          <a:p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Ex:</a:t>
            </a:r>
            <a:r>
              <a:rPr lang="es-ES" i="1" dirty="0">
                <a:solidFill>
                  <a:srgbClr val="646464"/>
                </a:solidFill>
                <a:latin typeface="+mn-lt"/>
                <a:cs typeface="Arial"/>
              </a:rPr>
              <a:t> Mustang </a:t>
            </a:r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NOT </a:t>
            </a:r>
            <a:r>
              <a:rPr lang="es-ES" i="1">
                <a:solidFill>
                  <a:srgbClr val="646464"/>
                </a:solidFill>
                <a:latin typeface="+mn-lt"/>
                <a:cs typeface="Arial"/>
              </a:rPr>
              <a:t>Animal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209E724-15C2-4539-8E43-CA1A348D229C}"/>
              </a:ext>
            </a:extLst>
          </p:cNvPr>
          <p:cNvSpPr txBox="1"/>
          <p:nvPr/>
        </p:nvSpPr>
        <p:spPr>
          <a:xfrm>
            <a:off x="3164959" y="6310423"/>
            <a:ext cx="8272129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Per a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més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informació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... -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Universitat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 de Barcelona. CRAI “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  <a:hlinkClick r:id="rId6"/>
              </a:rPr>
              <a:t>Recursos i eines per l’elaboració del TFG: ensenyaments de la Facultat d’Economia i Empresa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”. [en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línia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].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Curs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 2018-19. [Consulta: 16 </a:t>
            </a:r>
            <a:r>
              <a:rPr lang="es-ES" sz="1100" dirty="0" err="1">
                <a:solidFill>
                  <a:srgbClr val="646464"/>
                </a:solidFill>
                <a:latin typeface="+mn-lt"/>
                <a:cs typeface="Arial"/>
              </a:rPr>
              <a:t>d'octubre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</a:rPr>
              <a:t> de 2020] Disponible a: </a:t>
            </a:r>
            <a:r>
              <a:rPr lang="es-ES" sz="1100" dirty="0">
                <a:solidFill>
                  <a:srgbClr val="646464"/>
                </a:solidFill>
                <a:latin typeface="+mn-lt"/>
                <a:cs typeface="Arial"/>
                <a:hlinkClick r:id="rId6"/>
              </a:rPr>
              <a:t>http://hdl.handle.net/2445/116051</a:t>
            </a:r>
            <a:endParaRPr lang="es-ES" sz="1100" dirty="0">
              <a:solidFill>
                <a:srgbClr val="646464"/>
              </a:solidFill>
              <a:latin typeface="+mn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90676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6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</a:rPr>
              <a:t>La cerca d'informació</a:t>
            </a:r>
            <a:endParaRPr lang="es-ES" sz="3200" b="1">
              <a:solidFill>
                <a:srgbClr val="0597A4"/>
              </a:solidFill>
              <a:latin typeface="+mn-lt"/>
            </a:endParaRPr>
          </a:p>
          <a:p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8B844A-7504-46B0-B4AD-591BF629DCA1}"/>
              </a:ext>
            </a:extLst>
          </p:cNvPr>
          <p:cNvSpPr txBox="1"/>
          <p:nvPr/>
        </p:nvSpPr>
        <p:spPr>
          <a:xfrm>
            <a:off x="514350" y="5695950"/>
            <a:ext cx="103727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646464"/>
                </a:solidFill>
                <a:latin typeface="+mn-lt"/>
                <a:cs typeface="Arial"/>
              </a:rPr>
              <a:t>També pots consultar obres de referència de la temàtica (p. Ex. </a:t>
            </a:r>
            <a:r>
              <a:rPr lang="en-US" dirty="0">
                <a:solidFill>
                  <a:srgbClr val="646464"/>
                </a:solidFill>
                <a:latin typeface="+mn-lt"/>
                <a:cs typeface="Arial"/>
                <a:hlinkClick r:id="rId3"/>
              </a:rPr>
              <a:t>diccionaris especialitzats en biblioteconmia</a:t>
            </a:r>
            <a:r>
              <a:rPr lang="en-US">
                <a:solidFill>
                  <a:srgbClr val="646464"/>
                </a:solidFill>
                <a:latin typeface="+mn-lt"/>
                <a:cs typeface="Arial"/>
              </a:rPr>
              <a:t>)</a:t>
            </a:r>
            <a:endParaRPr lang="es-ES">
              <a:solidFill>
                <a:srgbClr val="646464"/>
              </a:solidFill>
              <a:latin typeface="+mn-lt"/>
              <a:cs typeface="Arial"/>
            </a:endParaRPr>
          </a:p>
        </p:txBody>
      </p:sp>
      <p:pic>
        <p:nvPicPr>
          <p:cNvPr id="2" name="Imagen 2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099F347B-9A46-45D4-9102-33AB659A27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9375" y="1316325"/>
            <a:ext cx="8924925" cy="3777675"/>
          </a:xfrm>
          <a:prstGeom prst="rect">
            <a:avLst/>
          </a:prstGeom>
        </p:spPr>
      </p:pic>
      <p:pic>
        <p:nvPicPr>
          <p:cNvPr id="3" name="Imagen 5" descr="Texto&#10;&#10;Descripción generada automáticamente">
            <a:extLst>
              <a:ext uri="{FF2B5EF4-FFF2-40B4-BE49-F238E27FC236}">
                <a16:creationId xmlns:a16="http://schemas.microsoft.com/office/drawing/2014/main" id="{2EA90780-1896-46CE-A9E7-B37B131FC90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7087"/>
          <a:stretch/>
        </p:blipFill>
        <p:spPr>
          <a:xfrm>
            <a:off x="7286625" y="2819217"/>
            <a:ext cx="3971925" cy="1058291"/>
          </a:xfrm>
          <a:prstGeom prst="rect">
            <a:avLst/>
          </a:prstGeom>
        </p:spPr>
      </p:pic>
      <p:pic>
        <p:nvPicPr>
          <p:cNvPr id="7" name="Imatge 12">
            <a:hlinkClick r:id="rId6"/>
            <a:extLst>
              <a:ext uri="{FF2B5EF4-FFF2-40B4-BE49-F238E27FC236}">
                <a16:creationId xmlns:a16="http://schemas.microsoft.com/office/drawing/2014/main" id="{A001A69E-EA89-4AFF-AFC7-8BCF185701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848" y="1961381"/>
            <a:ext cx="371475" cy="371475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DB3A2A0E-F085-479B-A0D6-15E1F36EA3F0}"/>
              </a:ext>
            </a:extLst>
          </p:cNvPr>
          <p:cNvSpPr txBox="1"/>
          <p:nvPr/>
        </p:nvSpPr>
        <p:spPr>
          <a:xfrm>
            <a:off x="885825" y="1962149"/>
            <a:ext cx="10668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646464"/>
                </a:solidFill>
                <a:latin typeface="+mn-lt"/>
                <a:cs typeface="Arial"/>
                <a:hlinkClick r:id="rId8"/>
              </a:rPr>
              <a:t>Cercabib</a:t>
            </a:r>
            <a:endParaRPr lang="es-ES"/>
          </a:p>
        </p:txBody>
      </p:sp>
      <p:pic>
        <p:nvPicPr>
          <p:cNvPr id="12" name="Imatge 12">
            <a:hlinkClick r:id="rId6"/>
            <a:extLst>
              <a:ext uri="{FF2B5EF4-FFF2-40B4-BE49-F238E27FC236}">
                <a16:creationId xmlns:a16="http://schemas.microsoft.com/office/drawing/2014/main" id="{30CD1351-E5F2-413B-95B3-9DB5028630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847" y="2999606"/>
            <a:ext cx="371475" cy="371475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3035BCA2-62AB-45E1-AC19-6034B27812F4}"/>
              </a:ext>
            </a:extLst>
          </p:cNvPr>
          <p:cNvSpPr txBox="1"/>
          <p:nvPr/>
        </p:nvSpPr>
        <p:spPr>
          <a:xfrm>
            <a:off x="885825" y="3000374"/>
            <a:ext cx="10668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646464"/>
                </a:solidFill>
                <a:latin typeface="+mn-lt"/>
                <a:cs typeface="Arial"/>
                <a:hlinkClick r:id="rId9"/>
              </a:rPr>
              <a:t>C</a:t>
            </a:r>
            <a:r>
              <a:rPr lang="es-ES" dirty="0">
                <a:solidFill>
                  <a:srgbClr val="646464"/>
                </a:solidFill>
                <a:latin typeface="+mn-lt"/>
                <a:cs typeface="Arial"/>
                <a:hlinkClick r:id="rId9"/>
              </a:rPr>
              <a:t>CUC</a:t>
            </a:r>
            <a:endParaRPr lang="es-ES">
              <a:solidFill>
                <a:srgbClr val="646464"/>
              </a:solidFill>
              <a:latin typeface="+mn-lt"/>
              <a:cs typeface="Arial"/>
            </a:endParaRPr>
          </a:p>
        </p:txBody>
      </p:sp>
      <p:pic>
        <p:nvPicPr>
          <p:cNvPr id="14" name="Imatge 12">
            <a:hlinkClick r:id="rId6"/>
            <a:extLst>
              <a:ext uri="{FF2B5EF4-FFF2-40B4-BE49-F238E27FC236}">
                <a16:creationId xmlns:a16="http://schemas.microsoft.com/office/drawing/2014/main" id="{FA669F03-D68B-41B4-BA20-53AF83A532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322" y="3675881"/>
            <a:ext cx="371475" cy="371475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28E49447-F131-48C7-8DC4-047782909CF9}"/>
              </a:ext>
            </a:extLst>
          </p:cNvPr>
          <p:cNvSpPr txBox="1"/>
          <p:nvPr/>
        </p:nvSpPr>
        <p:spPr>
          <a:xfrm>
            <a:off x="876300" y="3676649"/>
            <a:ext cx="10668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646464"/>
                </a:solidFill>
                <a:latin typeface="+mn-lt"/>
                <a:cs typeface="Arial"/>
                <a:hlinkClick r:id="rId10"/>
              </a:rPr>
              <a:t>Rebiun</a:t>
            </a:r>
            <a:endParaRPr lang="en-US">
              <a:solidFill>
                <a:srgbClr val="646464"/>
              </a:solidFill>
              <a:latin typeface="Calibri"/>
            </a:endParaRPr>
          </a:p>
        </p:txBody>
      </p:sp>
      <p:pic>
        <p:nvPicPr>
          <p:cNvPr id="16" name="Imatge 12">
            <a:hlinkClick r:id="rId6"/>
            <a:extLst>
              <a:ext uri="{FF2B5EF4-FFF2-40B4-BE49-F238E27FC236}">
                <a16:creationId xmlns:a16="http://schemas.microsoft.com/office/drawing/2014/main" id="{848B43C1-F7EE-4369-9AF4-5F0B41A62F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847" y="4418831"/>
            <a:ext cx="371475" cy="371475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EC3BE4B6-882B-4DAA-B6ED-374BF31CAF7E}"/>
              </a:ext>
            </a:extLst>
          </p:cNvPr>
          <p:cNvSpPr txBox="1"/>
          <p:nvPr/>
        </p:nvSpPr>
        <p:spPr>
          <a:xfrm>
            <a:off x="885825" y="4295774"/>
            <a:ext cx="169545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646464"/>
                </a:solidFill>
                <a:latin typeface="Calibri"/>
                <a:cs typeface="Arial"/>
                <a:hlinkClick r:id="rId11"/>
              </a:rPr>
              <a:t>Préstec interbibliotecari</a:t>
            </a:r>
            <a:endParaRPr lang="en-US" dirty="0">
              <a:solidFill>
                <a:srgbClr val="646464"/>
              </a:solidFill>
              <a:latin typeface="Calibri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8A85E64-61E2-4377-ABCB-D0EB47516C69}"/>
              </a:ext>
            </a:extLst>
          </p:cNvPr>
          <p:cNvSpPr txBox="1"/>
          <p:nvPr/>
        </p:nvSpPr>
        <p:spPr>
          <a:xfrm>
            <a:off x="2581275" y="5067300"/>
            <a:ext cx="3276600" cy="2539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 dirty="0">
                <a:solidFill>
                  <a:srgbClr val="646464"/>
                </a:solidFill>
                <a:latin typeface="Calibri"/>
                <a:cs typeface="Arial"/>
              </a:rPr>
              <a:t>Font imatge: CRAI Lletres UB</a:t>
            </a:r>
            <a:endParaRPr lang="es-ES" sz="105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245026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7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  <a:cs typeface="Calibri"/>
              </a:rPr>
              <a:t>Bases de dades acadèmiques</a:t>
            </a: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  <a:p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70A26BD-8A5B-45E8-9F2B-8D8760C031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59" y="1153665"/>
            <a:ext cx="5305042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ca-ES" altLang="ca-ES" sz="2000" b="1">
                <a:solidFill>
                  <a:srgbClr val="0597A4"/>
                </a:solidFill>
                <a:latin typeface="+mn-lt"/>
                <a:cs typeface="Arial"/>
              </a:rPr>
              <a:t>Bases de dades específiques de biblioteconomia</a:t>
            </a:r>
            <a:endParaRPr lang="ca-ES" altLang="ca-ES" sz="2000" b="1">
              <a:solidFill>
                <a:srgbClr val="0597A4"/>
              </a:solidFill>
              <a:latin typeface="+mn-lt"/>
            </a:endParaRPr>
          </a:p>
        </p:txBody>
      </p:sp>
      <p:cxnSp>
        <p:nvCxnSpPr>
          <p:cNvPr id="6" name="Connector recte 17">
            <a:extLst>
              <a:ext uri="{FF2B5EF4-FFF2-40B4-BE49-F238E27FC236}">
                <a16:creationId xmlns:a16="http://schemas.microsoft.com/office/drawing/2014/main" id="{6A061068-04F2-49C9-BAF7-D9CC79CD198A}"/>
              </a:ext>
            </a:extLst>
          </p:cNvPr>
          <p:cNvCxnSpPr/>
          <p:nvPr/>
        </p:nvCxnSpPr>
        <p:spPr>
          <a:xfrm flipV="1">
            <a:off x="691545" y="1548307"/>
            <a:ext cx="5666371" cy="19050"/>
          </a:xfrm>
          <a:prstGeom prst="line">
            <a:avLst/>
          </a:prstGeom>
          <a:ln w="38100">
            <a:solidFill>
              <a:srgbClr val="0597A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0" name="Rectangle 5">
            <a:extLst>
              <a:ext uri="{FF2B5EF4-FFF2-40B4-BE49-F238E27FC236}">
                <a16:creationId xmlns:a16="http://schemas.microsoft.com/office/drawing/2014/main" id="{A3B9812C-A99A-4366-9498-0670D2101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483" y="3963540"/>
            <a:ext cx="5915402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ca-ES" altLang="ca-ES" sz="2000" b="1">
                <a:solidFill>
                  <a:srgbClr val="0597A4"/>
                </a:solidFill>
                <a:latin typeface="+mn-lt"/>
                <a:cs typeface="Arial"/>
              </a:rPr>
              <a:t>Bases de dades multidisciplinàries i de ciències socials</a:t>
            </a:r>
            <a:endParaRPr lang="ca-ES" altLang="ca-ES" sz="2000" b="1">
              <a:solidFill>
                <a:srgbClr val="0597A4"/>
              </a:solidFill>
              <a:latin typeface="+mn-lt"/>
            </a:endParaRPr>
          </a:p>
        </p:txBody>
      </p:sp>
      <p:cxnSp>
        <p:nvCxnSpPr>
          <p:cNvPr id="21" name="Connector recte 17">
            <a:extLst>
              <a:ext uri="{FF2B5EF4-FFF2-40B4-BE49-F238E27FC236}">
                <a16:creationId xmlns:a16="http://schemas.microsoft.com/office/drawing/2014/main" id="{A6ECA039-8BF1-4F45-A748-12066EA4BDBB}"/>
              </a:ext>
            </a:extLst>
          </p:cNvPr>
          <p:cNvCxnSpPr>
            <a:cxnSpLocks/>
          </p:cNvCxnSpPr>
          <p:nvPr/>
        </p:nvCxnSpPr>
        <p:spPr>
          <a:xfrm flipV="1">
            <a:off x="691545" y="4339132"/>
            <a:ext cx="6256921" cy="38100"/>
          </a:xfrm>
          <a:prstGeom prst="line">
            <a:avLst/>
          </a:prstGeom>
          <a:ln w="38100">
            <a:solidFill>
              <a:srgbClr val="0597A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8" name="Imagen 8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B2BEA350-6C31-4FB5-A5CF-1840DE5FD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925" y="1936781"/>
            <a:ext cx="2743200" cy="488887"/>
          </a:xfrm>
          <a:prstGeom prst="rect">
            <a:avLst/>
          </a:prstGeom>
        </p:spPr>
      </p:pic>
      <p:pic>
        <p:nvPicPr>
          <p:cNvPr id="9" name="Imagen 9" descr="Texto&#10;&#10;Descripción generada automáticamente">
            <a:extLst>
              <a:ext uri="{FF2B5EF4-FFF2-40B4-BE49-F238E27FC236}">
                <a16:creationId xmlns:a16="http://schemas.microsoft.com/office/drawing/2014/main" id="{C80AD288-D627-47BD-923A-170514C31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8" y="1919288"/>
            <a:ext cx="2733675" cy="523875"/>
          </a:xfrm>
          <a:prstGeom prst="rect">
            <a:avLst/>
          </a:prstGeom>
        </p:spPr>
      </p:pic>
      <p:pic>
        <p:nvPicPr>
          <p:cNvPr id="10" name="Imagen 21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86F2015B-1CF9-4BAF-B170-6612B3669E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088" y="3057525"/>
            <a:ext cx="2105025" cy="476250"/>
          </a:xfrm>
          <a:prstGeom prst="rect">
            <a:avLst/>
          </a:prstGeom>
        </p:spPr>
      </p:pic>
      <p:pic>
        <p:nvPicPr>
          <p:cNvPr id="22" name="Imagen 22">
            <a:extLst>
              <a:ext uri="{FF2B5EF4-FFF2-40B4-BE49-F238E27FC236}">
                <a16:creationId xmlns:a16="http://schemas.microsoft.com/office/drawing/2014/main" id="{EE2B19CF-599D-49AB-B419-5659EEE946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7750" y="3076575"/>
            <a:ext cx="1905000" cy="457200"/>
          </a:xfrm>
          <a:prstGeom prst="rect">
            <a:avLst/>
          </a:prstGeom>
        </p:spPr>
      </p:pic>
      <p:pic>
        <p:nvPicPr>
          <p:cNvPr id="23" name="Imagen 23">
            <a:extLst>
              <a:ext uri="{FF2B5EF4-FFF2-40B4-BE49-F238E27FC236}">
                <a16:creationId xmlns:a16="http://schemas.microsoft.com/office/drawing/2014/main" id="{9F36CD04-527B-4DB0-A26E-3068B8C0B8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1538" y="3086100"/>
            <a:ext cx="2390775" cy="457200"/>
          </a:xfrm>
          <a:prstGeom prst="rect">
            <a:avLst/>
          </a:prstGeom>
        </p:spPr>
      </p:pic>
      <p:pic>
        <p:nvPicPr>
          <p:cNvPr id="24" name="Imagen 24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75C6DD84-96C5-46E6-BF08-377B6E6473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66913" y="4676775"/>
            <a:ext cx="1285875" cy="647700"/>
          </a:xfrm>
          <a:prstGeom prst="rect">
            <a:avLst/>
          </a:prstGeom>
        </p:spPr>
      </p:pic>
      <p:pic>
        <p:nvPicPr>
          <p:cNvPr id="25" name="Imagen 25">
            <a:extLst>
              <a:ext uri="{FF2B5EF4-FFF2-40B4-BE49-F238E27FC236}">
                <a16:creationId xmlns:a16="http://schemas.microsoft.com/office/drawing/2014/main" id="{4A4E5AAB-52D6-4770-951B-087EF28106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19488" y="5681663"/>
            <a:ext cx="1704975" cy="447675"/>
          </a:xfrm>
          <a:prstGeom prst="rect">
            <a:avLst/>
          </a:prstGeom>
        </p:spPr>
      </p:pic>
      <p:pic>
        <p:nvPicPr>
          <p:cNvPr id="26" name="Imagen 26" descr="Texto&#10;&#10;Descripción generada automáticamente">
            <a:extLst>
              <a:ext uri="{FF2B5EF4-FFF2-40B4-BE49-F238E27FC236}">
                <a16:creationId xmlns:a16="http://schemas.microsoft.com/office/drawing/2014/main" id="{BCD43480-8E31-4E6D-80FF-5D5C1F0A53E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6363" y="4619625"/>
            <a:ext cx="1190625" cy="704850"/>
          </a:xfrm>
          <a:prstGeom prst="rect">
            <a:avLst/>
          </a:prstGeom>
        </p:spPr>
      </p:pic>
      <p:pic>
        <p:nvPicPr>
          <p:cNvPr id="27" name="Imagen 27" descr="Logotipo&#10;&#10;Descripción generada automáticamente">
            <a:extLst>
              <a:ext uri="{FF2B5EF4-FFF2-40B4-BE49-F238E27FC236}">
                <a16:creationId xmlns:a16="http://schemas.microsoft.com/office/drawing/2014/main" id="{2AA2AE68-4E68-401D-9195-00DBA6DB6A7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20075" y="4619625"/>
            <a:ext cx="1390650" cy="704850"/>
          </a:xfrm>
          <a:prstGeom prst="rect">
            <a:avLst/>
          </a:prstGeom>
        </p:spPr>
      </p:pic>
      <p:pic>
        <p:nvPicPr>
          <p:cNvPr id="28" name="Imagen 28">
            <a:extLst>
              <a:ext uri="{FF2B5EF4-FFF2-40B4-BE49-F238E27FC236}">
                <a16:creationId xmlns:a16="http://schemas.microsoft.com/office/drawing/2014/main" id="{AAFC3F97-AD5A-4E86-93E0-6A5CF4E585F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24625" y="5762625"/>
            <a:ext cx="1619250" cy="40005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EEAF8C9-A9C4-48D8-BC15-241D7A9B8B20}"/>
              </a:ext>
            </a:extLst>
          </p:cNvPr>
          <p:cNvSpPr txBox="1"/>
          <p:nvPr/>
        </p:nvSpPr>
        <p:spPr>
          <a:xfrm>
            <a:off x="5156569" y="2220653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13"/>
              </a:rPr>
              <a:t>Enllaç</a:t>
            </a:r>
            <a:r>
              <a:rPr lang="en-US" sz="1400">
                <a:solidFill>
                  <a:srgbClr val="646464"/>
                </a:solidFill>
                <a:latin typeface="+mn-lt"/>
                <a:cs typeface="Arial"/>
              </a:rPr>
              <a:t>*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F065B26-D899-4491-9FDE-5DFE969FA25F}"/>
              </a:ext>
            </a:extLst>
          </p:cNvPr>
          <p:cNvSpPr txBox="1"/>
          <p:nvPr/>
        </p:nvSpPr>
        <p:spPr>
          <a:xfrm>
            <a:off x="8142545" y="5933187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14"/>
              </a:rPr>
              <a:t>Enllaç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FFDF67D0-9329-4356-A629-2CA95B2A8DAE}"/>
              </a:ext>
            </a:extLst>
          </p:cNvPr>
          <p:cNvSpPr txBox="1"/>
          <p:nvPr/>
        </p:nvSpPr>
        <p:spPr>
          <a:xfrm>
            <a:off x="9613382" y="5109164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15"/>
              </a:rPr>
              <a:t>Enllaç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27C82A30-E476-4C9D-85D1-AFBEA316BE02}"/>
              </a:ext>
            </a:extLst>
          </p:cNvPr>
          <p:cNvSpPr txBox="1"/>
          <p:nvPr/>
        </p:nvSpPr>
        <p:spPr>
          <a:xfrm>
            <a:off x="10880429" y="3319350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16"/>
              </a:rPr>
              <a:t>Enllaç</a:t>
            </a:r>
            <a:r>
              <a:rPr lang="en-US" sz="1400">
                <a:solidFill>
                  <a:srgbClr val="646464"/>
                </a:solidFill>
                <a:latin typeface="+mn-lt"/>
                <a:cs typeface="Arial"/>
              </a:rPr>
              <a:t>*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1BAEE7A2-56FF-4D47-AF5C-E393A06FA863}"/>
              </a:ext>
            </a:extLst>
          </p:cNvPr>
          <p:cNvSpPr txBox="1"/>
          <p:nvPr/>
        </p:nvSpPr>
        <p:spPr>
          <a:xfrm>
            <a:off x="3561684" y="3319350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17"/>
              </a:rPr>
              <a:t>Enllaç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8EBC2139-3D6C-493D-BA39-7ADFE487BD12}"/>
              </a:ext>
            </a:extLst>
          </p:cNvPr>
          <p:cNvSpPr txBox="1"/>
          <p:nvPr/>
        </p:nvSpPr>
        <p:spPr>
          <a:xfrm>
            <a:off x="6724871" y="3319351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18"/>
              </a:rPr>
              <a:t>Enllaç</a:t>
            </a:r>
            <a:r>
              <a:rPr lang="en-US" sz="1400">
                <a:solidFill>
                  <a:srgbClr val="646464"/>
                </a:solidFill>
                <a:latin typeface="+mn-lt"/>
                <a:cs typeface="Arial"/>
              </a:rPr>
              <a:t>*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966ADEC-4723-4DAF-AA98-343E334E0AEF}"/>
              </a:ext>
            </a:extLst>
          </p:cNvPr>
          <p:cNvSpPr txBox="1"/>
          <p:nvPr/>
        </p:nvSpPr>
        <p:spPr>
          <a:xfrm>
            <a:off x="8966568" y="2220652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19"/>
              </a:rPr>
              <a:t>Enllaç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F8BEEAD9-42FF-4063-B423-C74DB244DAC9}"/>
              </a:ext>
            </a:extLst>
          </p:cNvPr>
          <p:cNvSpPr txBox="1"/>
          <p:nvPr/>
        </p:nvSpPr>
        <p:spPr>
          <a:xfrm>
            <a:off x="3224988" y="5109165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20"/>
              </a:rPr>
              <a:t>Enllaç</a:t>
            </a:r>
            <a:r>
              <a:rPr lang="en-US" sz="1400">
                <a:solidFill>
                  <a:srgbClr val="646464"/>
                </a:solidFill>
                <a:latin typeface="+mn-lt"/>
                <a:cs typeface="Arial"/>
              </a:rPr>
              <a:t>*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CA837B9A-5CB1-4E01-9C4C-13CE3B277D58}"/>
              </a:ext>
            </a:extLst>
          </p:cNvPr>
          <p:cNvSpPr txBox="1"/>
          <p:nvPr/>
        </p:nvSpPr>
        <p:spPr>
          <a:xfrm>
            <a:off x="5200871" y="5906606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21"/>
              </a:rPr>
              <a:t>Enllaç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7AABF496-79AA-4FB7-85CA-3967B95214C3}"/>
              </a:ext>
            </a:extLst>
          </p:cNvPr>
          <p:cNvSpPr txBox="1"/>
          <p:nvPr/>
        </p:nvSpPr>
        <p:spPr>
          <a:xfrm>
            <a:off x="6361591" y="5056001"/>
            <a:ext cx="10668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646464"/>
                </a:solidFill>
                <a:latin typeface="+mn-lt"/>
                <a:cs typeface="Arial"/>
                <a:hlinkClick r:id="rId22"/>
              </a:rPr>
              <a:t>Enllaç</a:t>
            </a:r>
            <a:endParaRPr lang="en-US" sz="1400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746B57-4BFB-461D-A753-49C0799E0D01}"/>
              </a:ext>
            </a:extLst>
          </p:cNvPr>
          <p:cNvSpPr txBox="1"/>
          <p:nvPr/>
        </p:nvSpPr>
        <p:spPr>
          <a:xfrm>
            <a:off x="7488865" y="453656"/>
            <a:ext cx="51355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*Recursos electrònics no </a:t>
            </a:r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indexats al Cercabib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31B4C642-EFC6-474F-8A30-C5855655983D}"/>
              </a:ext>
            </a:extLst>
          </p:cNvPr>
          <p:cNvSpPr txBox="1"/>
          <p:nvPr/>
        </p:nvSpPr>
        <p:spPr>
          <a:xfrm>
            <a:off x="2365522" y="2468745"/>
            <a:ext cx="3538869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err="1">
                <a:solidFill>
                  <a:srgbClr val="646464"/>
                </a:solidFill>
                <a:latin typeface="+mn-lt"/>
                <a:cs typeface="Arial"/>
              </a:rPr>
              <a:t>inclosa</a:t>
            </a:r>
            <a:r>
              <a:rPr lang="en-US" sz="1100" dirty="0">
                <a:solidFill>
                  <a:srgbClr val="646464"/>
                </a:solidFill>
                <a:latin typeface="+mn-lt"/>
                <a:cs typeface="Arial"/>
              </a:rPr>
              <a:t> en la </a:t>
            </a:r>
            <a:r>
              <a:rPr lang="en-US" sz="1100" b="1" dirty="0">
                <a:solidFill>
                  <a:srgbClr val="646464"/>
                </a:solidFill>
                <a:latin typeface="+mn-lt"/>
                <a:cs typeface="Arial"/>
                <a:hlinkClick r:id="rId23"/>
              </a:rPr>
              <a:t>ProQuest Social Sciences Premium Collection</a:t>
            </a:r>
            <a:endParaRPr lang="es-ES" sz="1100" b="1" dirty="0">
              <a:solidFill>
                <a:srgbClr val="646464"/>
              </a:solidFill>
              <a:latin typeface="+mn-lt"/>
              <a:cs typeface="Arial"/>
            </a:endParaRPr>
          </a:p>
        </p:txBody>
      </p:sp>
      <p:sp>
        <p:nvSpPr>
          <p:cNvPr id="5" name="Flecha: curvada hacia la derecha 4">
            <a:extLst>
              <a:ext uri="{FF2B5EF4-FFF2-40B4-BE49-F238E27FC236}">
                <a16:creationId xmlns:a16="http://schemas.microsoft.com/office/drawing/2014/main" id="{785E8D24-3442-423A-B2FC-07CB360B13BE}"/>
              </a:ext>
            </a:extLst>
          </p:cNvPr>
          <p:cNvSpPr/>
          <p:nvPr/>
        </p:nvSpPr>
        <p:spPr>
          <a:xfrm>
            <a:off x="2159472" y="2298154"/>
            <a:ext cx="203792" cy="345559"/>
          </a:xfrm>
          <a:prstGeom prst="curvedRightArrow">
            <a:avLst/>
          </a:prstGeom>
          <a:solidFill>
            <a:srgbClr val="0597A4"/>
          </a:solidFill>
          <a:ln>
            <a:solidFill>
              <a:srgbClr val="0597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4241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8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</a:rPr>
              <a:t>Avaluar la informació</a:t>
            </a:r>
            <a:endParaRPr lang="ca-ES" altLang="ca-ES" sz="3200" b="1">
              <a:solidFill>
                <a:srgbClr val="0597A4"/>
              </a:solidFill>
              <a:latin typeface="+mn-lt"/>
              <a:cs typeface="Calibri"/>
            </a:endParaRPr>
          </a:p>
        </p:txBody>
      </p:sp>
      <p:pic>
        <p:nvPicPr>
          <p:cNvPr id="3" name="Imagen 3" descr="Imagen que contiene Diagrama&#10;&#10;Descripción generada automáticamente">
            <a:extLst>
              <a:ext uri="{FF2B5EF4-FFF2-40B4-BE49-F238E27FC236}">
                <a16:creationId xmlns:a16="http://schemas.microsoft.com/office/drawing/2014/main" id="{26050E1C-E35E-43FD-AC4F-5FFF8E5F7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224681"/>
            <a:ext cx="10372725" cy="4399113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F1A4BB9-CB07-44EC-AB4F-336314ADE15E}"/>
              </a:ext>
            </a:extLst>
          </p:cNvPr>
          <p:cNvSpPr txBox="1"/>
          <p:nvPr/>
        </p:nvSpPr>
        <p:spPr>
          <a:xfrm>
            <a:off x="514350" y="5520839"/>
            <a:ext cx="2943225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 dirty="0">
                <a:solidFill>
                  <a:srgbClr val="646464"/>
                </a:solidFill>
                <a:latin typeface="Calibri"/>
                <a:cs typeface="Arial"/>
              </a:rPr>
              <a:t>Font imatge: CRAI Lletres UB</a:t>
            </a:r>
          </a:p>
        </p:txBody>
      </p:sp>
      <p:pic>
        <p:nvPicPr>
          <p:cNvPr id="4" name="Imatge 12">
            <a:hlinkClick r:id="rId4"/>
            <a:extLst>
              <a:ext uri="{FF2B5EF4-FFF2-40B4-BE49-F238E27FC236}">
                <a16:creationId xmlns:a16="http://schemas.microsoft.com/office/drawing/2014/main" id="{CA7E08B6-D6F8-4109-BDE7-525DBD2CE1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7744" y="5810367"/>
            <a:ext cx="371475" cy="371475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96D3B31-CB3E-495B-B553-8ACEB504E089}"/>
              </a:ext>
            </a:extLst>
          </p:cNvPr>
          <p:cNvSpPr txBox="1"/>
          <p:nvPr/>
        </p:nvSpPr>
        <p:spPr>
          <a:xfrm>
            <a:off x="4038157" y="5809142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6"/>
              </a:rPr>
              <a:t>Exposició virtual </a:t>
            </a:r>
            <a:r>
              <a:rPr lang="es-ES" i="1" dirty="0">
                <a:solidFill>
                  <a:srgbClr val="646464"/>
                </a:solidFill>
                <a:latin typeface="Calibri"/>
                <a:cs typeface="Arial"/>
                <a:hlinkClick r:id="rId6"/>
              </a:rPr>
              <a:t>Fake News Fake Science</a:t>
            </a:r>
            <a:endParaRPr lang="es-ES" i="1" dirty="0" err="1"/>
          </a:p>
        </p:txBody>
      </p:sp>
    </p:spTree>
    <p:extLst>
      <p:ext uri="{BB962C8B-B14F-4D97-AF65-F5344CB8AC3E}">
        <p14:creationId xmlns:p14="http://schemas.microsoft.com/office/powerpoint/2010/main" val="40503629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9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>
                <a:solidFill>
                  <a:srgbClr val="0597A4"/>
                </a:solidFill>
                <a:latin typeface="+mn-lt"/>
              </a:rPr>
              <a:t>La redacció acadèmica</a:t>
            </a:r>
            <a:endParaRPr lang="ca-ES" altLang="ca-ES" sz="3200" b="1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6E0F113-4F2E-4BF1-B3D9-2B1FD2F1E6A7}"/>
              </a:ext>
            </a:extLst>
          </p:cNvPr>
          <p:cNvSpPr txBox="1"/>
          <p:nvPr/>
        </p:nvSpPr>
        <p:spPr>
          <a:xfrm>
            <a:off x="514350" y="1809750"/>
            <a:ext cx="44672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Al catàleg trobaràs </a:t>
            </a:r>
            <a:r>
              <a:rPr lang="es-ES" dirty="0">
                <a:solidFill>
                  <a:srgbClr val="646464"/>
                </a:solidFill>
                <a:latin typeface="+mn-lt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Guies i manuals</a:t>
            </a:r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 d'ajuda per redactar tesis i altres treballs acadèmics.</a:t>
            </a:r>
            <a:endParaRPr lang="es-ES"/>
          </a:p>
        </p:txBody>
      </p:sp>
      <p:pic>
        <p:nvPicPr>
          <p:cNvPr id="4" name="Imagen 3" descr="Imagen que contiene dibujo&#10;&#10;Descripción generada automáticamente">
            <a:extLst>
              <a:ext uri="{FF2B5EF4-FFF2-40B4-BE49-F238E27FC236}">
                <a16:creationId xmlns:a16="http://schemas.microsoft.com/office/drawing/2014/main" id="{59BAD0FD-C887-4A85-BD07-2F57CD65E1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0578" y="4139055"/>
            <a:ext cx="2179581" cy="2165474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A2DBD5BC-7763-44E7-9F1D-8EE24DF31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709" y="1325115"/>
            <a:ext cx="2414956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ca-ES" altLang="ca-ES" sz="2000" b="1">
                <a:solidFill>
                  <a:srgbClr val="0597A4"/>
                </a:solidFill>
                <a:latin typeface="+mn-lt"/>
                <a:cs typeface="Arial"/>
              </a:rPr>
              <a:t>Llibres a la biblioteca</a:t>
            </a:r>
            <a:endParaRPr lang="ca-ES" altLang="ca-ES" sz="2000" b="1" dirty="0">
              <a:solidFill>
                <a:srgbClr val="0597A4"/>
              </a:solidFill>
              <a:latin typeface="+mn-lt"/>
            </a:endParaRPr>
          </a:p>
        </p:txBody>
      </p:sp>
      <p:cxnSp>
        <p:nvCxnSpPr>
          <p:cNvPr id="7" name="Connector recte 17">
            <a:extLst>
              <a:ext uri="{FF2B5EF4-FFF2-40B4-BE49-F238E27FC236}">
                <a16:creationId xmlns:a16="http://schemas.microsoft.com/office/drawing/2014/main" id="{9E2FE96E-17A9-45B6-ADE8-198665479CBF}"/>
              </a:ext>
            </a:extLst>
          </p:cNvPr>
          <p:cNvCxnSpPr/>
          <p:nvPr/>
        </p:nvCxnSpPr>
        <p:spPr>
          <a:xfrm>
            <a:off x="596295" y="1738807"/>
            <a:ext cx="2570746" cy="0"/>
          </a:xfrm>
          <a:prstGeom prst="line">
            <a:avLst/>
          </a:prstGeom>
          <a:ln w="38100">
            <a:solidFill>
              <a:srgbClr val="0597A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9" name="Imagen 10" descr="Imagen que contiene señal&#10;&#10;Descripción generada automáticamente">
            <a:extLst>
              <a:ext uri="{FF2B5EF4-FFF2-40B4-BE49-F238E27FC236}">
                <a16:creationId xmlns:a16="http://schemas.microsoft.com/office/drawing/2014/main" id="{2CFB4608-84DE-4BED-BFAB-BDE897D471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0" y="2727860"/>
            <a:ext cx="2743200" cy="1573731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B992F8F3-F00D-4C31-9A22-BFB7343D5FF9}"/>
              </a:ext>
            </a:extLst>
          </p:cNvPr>
          <p:cNvSpPr txBox="1"/>
          <p:nvPr/>
        </p:nvSpPr>
        <p:spPr>
          <a:xfrm>
            <a:off x="600075" y="4676775"/>
            <a:ext cx="394335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Al CRAI d'Informació i Mitjans Audiovisuals, la major part </a:t>
            </a:r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d'aquests documents es troben amb el topogràfic </a:t>
            </a:r>
            <a:r>
              <a:rPr lang="es-ES" b="1">
                <a:solidFill>
                  <a:srgbClr val="646464"/>
                </a:solidFill>
                <a:latin typeface="+mn-lt"/>
                <a:cs typeface="Arial"/>
              </a:rPr>
              <a:t>001.8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02856A3-0E80-414B-86F0-27DF9F73D1BD}"/>
              </a:ext>
            </a:extLst>
          </p:cNvPr>
          <p:cNvSpPr txBox="1"/>
          <p:nvPr/>
        </p:nvSpPr>
        <p:spPr>
          <a:xfrm>
            <a:off x="5591175" y="1809750"/>
            <a:ext cx="587692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La </a:t>
            </a:r>
            <a:r>
              <a:rPr lang="es-ES" dirty="0">
                <a:solidFill>
                  <a:srgbClr val="646464"/>
                </a:solidFill>
                <a:latin typeface="+mn-lt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Guia lingüística per a la presentació escrita i oral del treball final de grau</a:t>
            </a:r>
            <a:r>
              <a:rPr lang="es-ES">
                <a:solidFill>
                  <a:srgbClr val="646464"/>
                </a:solidFill>
                <a:latin typeface="+mn-lt"/>
                <a:cs typeface="Arial"/>
              </a:rPr>
              <a:t>, realitzada pels Serveis lingüístics de la Universitat de Barcelona, conté apartats específics per a la presentació oral i escrita.</a:t>
            </a: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DBD4CFE0-A5E5-4272-9E4A-EBCD963C1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6108" y="1287015"/>
            <a:ext cx="2462725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ca-ES" altLang="ca-ES" sz="2000" b="1">
                <a:solidFill>
                  <a:srgbClr val="0597A4"/>
                </a:solidFill>
                <a:latin typeface="+mn-lt"/>
                <a:cs typeface="Arial"/>
              </a:rPr>
              <a:t>Serveis Lingüístics UB</a:t>
            </a:r>
            <a:endParaRPr lang="es-ES"/>
          </a:p>
        </p:txBody>
      </p:sp>
      <p:cxnSp>
        <p:nvCxnSpPr>
          <p:cNvPr id="16" name="Connector recte 17">
            <a:extLst>
              <a:ext uri="{FF2B5EF4-FFF2-40B4-BE49-F238E27FC236}">
                <a16:creationId xmlns:a16="http://schemas.microsoft.com/office/drawing/2014/main" id="{70675D7C-3BD3-45A0-B7EA-7127CB687E85}"/>
              </a:ext>
            </a:extLst>
          </p:cNvPr>
          <p:cNvCxnSpPr>
            <a:cxnSpLocks/>
          </p:cNvCxnSpPr>
          <p:nvPr/>
        </p:nvCxnSpPr>
        <p:spPr>
          <a:xfrm>
            <a:off x="5701695" y="1700707"/>
            <a:ext cx="2570746" cy="0"/>
          </a:xfrm>
          <a:prstGeom prst="line">
            <a:avLst/>
          </a:prstGeom>
          <a:ln w="38100">
            <a:solidFill>
              <a:srgbClr val="0597A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3" name="Imagen 13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C7CADF69-D399-4FE8-8C4B-E0805D760B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53225" y="3222879"/>
            <a:ext cx="4343400" cy="3250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37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10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 dirty="0">
                <a:solidFill>
                  <a:srgbClr val="0597A4"/>
                </a:solidFill>
                <a:latin typeface="+mn-lt"/>
              </a:rPr>
              <a:t>Exemples de TFG i TFM</a:t>
            </a:r>
            <a:endParaRPr lang="es-ES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E707EE2-A24D-4E62-9595-3CC2E887F7F8}"/>
              </a:ext>
            </a:extLst>
          </p:cNvPr>
          <p:cNvSpPr txBox="1"/>
          <p:nvPr/>
        </p:nvSpPr>
        <p:spPr>
          <a:xfrm>
            <a:off x="515679" y="1242237"/>
            <a:ext cx="523144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dirty="0">
                <a:solidFill>
                  <a:srgbClr val="646464"/>
                </a:solidFill>
                <a:latin typeface="Calibri"/>
                <a:cs typeface="Arial"/>
              </a:rPr>
              <a:t>Al Dipòsit Digital de la UB hi podeu trobar els </a:t>
            </a:r>
            <a:r>
              <a:rPr lang="ca-ES" dirty="0">
                <a:solidFill>
                  <a:srgbClr val="646464"/>
                </a:solidFill>
                <a:latin typeface="Calibri"/>
                <a:cs typeface="Arial"/>
                <a:hlinkClick r:id="rId3"/>
              </a:rPr>
              <a:t>treballs d'alumnes</a:t>
            </a:r>
            <a:r>
              <a:rPr lang="ca-ES" dirty="0">
                <a:solidFill>
                  <a:srgbClr val="646464"/>
                </a:solidFill>
                <a:latin typeface="Calibri"/>
                <a:cs typeface="Arial"/>
              </a:rPr>
              <a:t> que han tret millors notes dels cursos anteriors. És una bona font on trobareu exemples de bones pràctiques i de com s'ha d'estructurar un treball per treure el màxim rendiment acadèmic.</a:t>
            </a:r>
            <a:endParaRPr lang="ca-ES" dirty="0">
              <a:solidFill>
                <a:srgbClr val="646464"/>
              </a:solidFill>
              <a:latin typeface="Calibri"/>
            </a:endParaRPr>
          </a:p>
        </p:txBody>
      </p:sp>
      <p:pic>
        <p:nvPicPr>
          <p:cNvPr id="5" name="Imatge 12">
            <a:hlinkClick r:id="rId4"/>
            <a:extLst>
              <a:ext uri="{FF2B5EF4-FFF2-40B4-BE49-F238E27FC236}">
                <a16:creationId xmlns:a16="http://schemas.microsoft.com/office/drawing/2014/main" id="{5C32DAAD-3DCF-4AB7-B9BE-E8B4D5EBBA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1277" y="1950084"/>
            <a:ext cx="371475" cy="37147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1212863-BDE4-42D2-90D8-C51D3A09225B}"/>
              </a:ext>
            </a:extLst>
          </p:cNvPr>
          <p:cNvSpPr txBox="1"/>
          <p:nvPr/>
        </p:nvSpPr>
        <p:spPr>
          <a:xfrm>
            <a:off x="7231690" y="1948859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6"/>
              </a:rPr>
              <a:t>TFG Informació i Documentació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4FABC82-0E59-42EE-B76A-1F938BDCEE10}"/>
              </a:ext>
            </a:extLst>
          </p:cNvPr>
          <p:cNvSpPr txBox="1"/>
          <p:nvPr/>
        </p:nvSpPr>
        <p:spPr>
          <a:xfrm>
            <a:off x="7231690" y="2436184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7"/>
              </a:rPr>
              <a:t>TFG Comunicació Audiovisual</a:t>
            </a:r>
            <a:endParaRPr lang="es-ES">
              <a:solidFill>
                <a:srgbClr val="646464"/>
              </a:solidFill>
              <a:latin typeface="Calibri"/>
              <a:cs typeface="Arial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D600D31-AD7D-46C4-A34A-A0AB73467656}"/>
              </a:ext>
            </a:extLst>
          </p:cNvPr>
          <p:cNvSpPr txBox="1"/>
          <p:nvPr/>
        </p:nvSpPr>
        <p:spPr>
          <a:xfrm>
            <a:off x="7231690" y="2932370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8"/>
              </a:rPr>
              <a:t>TFM Biblioteques i col·leccions patrimonials</a:t>
            </a:r>
            <a:endParaRPr lang="es-ES">
              <a:solidFill>
                <a:srgbClr val="646464"/>
              </a:solidFill>
              <a:latin typeface="Calibri"/>
              <a:cs typeface="Arial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E68045A-7294-447C-A27A-93331EC051E2}"/>
              </a:ext>
            </a:extLst>
          </p:cNvPr>
          <p:cNvSpPr txBox="1"/>
          <p:nvPr/>
        </p:nvSpPr>
        <p:spPr>
          <a:xfrm>
            <a:off x="7231690" y="3463997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9"/>
              </a:rPr>
              <a:t>TFM Gestió de continguts digitals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23DC1B1-DAA5-4200-92FD-25B36C730530}"/>
              </a:ext>
            </a:extLst>
          </p:cNvPr>
          <p:cNvSpPr txBox="1"/>
          <p:nvPr/>
        </p:nvSpPr>
        <p:spPr>
          <a:xfrm>
            <a:off x="7231690" y="3951322"/>
            <a:ext cx="443554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10"/>
              </a:rPr>
              <a:t>TFM Gestió i direcció de biblioteques i serveis d'informació</a:t>
            </a:r>
            <a:endParaRPr lang="es-ES" dirty="0">
              <a:solidFill>
                <a:srgbClr val="646464"/>
              </a:solidFill>
              <a:latin typeface="Calibri"/>
              <a:cs typeface="Arial"/>
              <a:hlinkClick r:id="rId9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</p:txBody>
      </p:sp>
      <p:pic>
        <p:nvPicPr>
          <p:cNvPr id="14" name="Imatge 12">
            <a:hlinkClick r:id="rId4"/>
            <a:extLst>
              <a:ext uri="{FF2B5EF4-FFF2-40B4-BE49-F238E27FC236}">
                <a16:creationId xmlns:a16="http://schemas.microsoft.com/office/drawing/2014/main" id="{91BF279A-33A4-4D36-AF7A-F8644116B8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1277" y="2437409"/>
            <a:ext cx="371475" cy="371475"/>
          </a:xfrm>
          <a:prstGeom prst="rect">
            <a:avLst/>
          </a:prstGeom>
        </p:spPr>
      </p:pic>
      <p:pic>
        <p:nvPicPr>
          <p:cNvPr id="15" name="Imatge 12">
            <a:hlinkClick r:id="rId4"/>
            <a:extLst>
              <a:ext uri="{FF2B5EF4-FFF2-40B4-BE49-F238E27FC236}">
                <a16:creationId xmlns:a16="http://schemas.microsoft.com/office/drawing/2014/main" id="{43207F3B-25FE-4D7D-BEDB-BDB688B5D8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1276" y="2933595"/>
            <a:ext cx="371475" cy="371475"/>
          </a:xfrm>
          <a:prstGeom prst="rect">
            <a:avLst/>
          </a:prstGeom>
        </p:spPr>
      </p:pic>
      <p:pic>
        <p:nvPicPr>
          <p:cNvPr id="16" name="Imatge 12">
            <a:hlinkClick r:id="rId4"/>
            <a:extLst>
              <a:ext uri="{FF2B5EF4-FFF2-40B4-BE49-F238E27FC236}">
                <a16:creationId xmlns:a16="http://schemas.microsoft.com/office/drawing/2014/main" id="{94EC62A4-536A-4418-A3E5-9482E3B307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1277" y="3474083"/>
            <a:ext cx="371475" cy="371475"/>
          </a:xfrm>
          <a:prstGeom prst="rect">
            <a:avLst/>
          </a:prstGeom>
        </p:spPr>
      </p:pic>
      <p:pic>
        <p:nvPicPr>
          <p:cNvPr id="17" name="Imatge 12">
            <a:hlinkClick r:id="rId4"/>
            <a:extLst>
              <a:ext uri="{FF2B5EF4-FFF2-40B4-BE49-F238E27FC236}">
                <a16:creationId xmlns:a16="http://schemas.microsoft.com/office/drawing/2014/main" id="{3FD194C7-568C-4794-82CB-F0E9D0AC48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1276" y="3952548"/>
            <a:ext cx="371475" cy="371475"/>
          </a:xfrm>
          <a:prstGeom prst="rect">
            <a:avLst/>
          </a:prstGeom>
        </p:spPr>
      </p:pic>
      <p:sp>
        <p:nvSpPr>
          <p:cNvPr id="8" name="Abrir llave 7">
            <a:extLst>
              <a:ext uri="{FF2B5EF4-FFF2-40B4-BE49-F238E27FC236}">
                <a16:creationId xmlns:a16="http://schemas.microsoft.com/office/drawing/2014/main" id="{2C59C153-65DE-47C0-8C5E-30FABBB75326}"/>
              </a:ext>
            </a:extLst>
          </p:cNvPr>
          <p:cNvSpPr/>
          <p:nvPr/>
        </p:nvSpPr>
        <p:spPr>
          <a:xfrm>
            <a:off x="6116627" y="1951738"/>
            <a:ext cx="611372" cy="2613836"/>
          </a:xfrm>
          <a:custGeom>
            <a:avLst/>
            <a:gdLst>
              <a:gd name="connsiteX0" fmla="*/ 611372 w 611372"/>
              <a:gd name="connsiteY0" fmla="*/ 2613836 h 2613836"/>
              <a:gd name="connsiteX1" fmla="*/ 305686 w 611372"/>
              <a:gd name="connsiteY1" fmla="*/ 2562890 h 2613836"/>
              <a:gd name="connsiteX2" fmla="*/ 305686 w 611372"/>
              <a:gd name="connsiteY2" fmla="*/ 2137114 h 2613836"/>
              <a:gd name="connsiteX3" fmla="*/ 305686 w 611372"/>
              <a:gd name="connsiteY3" fmla="*/ 1723389 h 2613836"/>
              <a:gd name="connsiteX4" fmla="*/ 305686 w 611372"/>
              <a:gd name="connsiteY4" fmla="*/ 1357864 h 2613836"/>
              <a:gd name="connsiteX5" fmla="*/ 0 w 611372"/>
              <a:gd name="connsiteY5" fmla="*/ 1306918 h 2613836"/>
              <a:gd name="connsiteX6" fmla="*/ 305686 w 611372"/>
              <a:gd name="connsiteY6" fmla="*/ 1255972 h 2613836"/>
              <a:gd name="connsiteX7" fmla="*/ 305686 w 611372"/>
              <a:gd name="connsiteY7" fmla="*/ 890447 h 2613836"/>
              <a:gd name="connsiteX8" fmla="*/ 305686 w 611372"/>
              <a:gd name="connsiteY8" fmla="*/ 476722 h 2613836"/>
              <a:gd name="connsiteX9" fmla="*/ 305686 w 611372"/>
              <a:gd name="connsiteY9" fmla="*/ 50946 h 2613836"/>
              <a:gd name="connsiteX10" fmla="*/ 611372 w 611372"/>
              <a:gd name="connsiteY10" fmla="*/ 0 h 2613836"/>
              <a:gd name="connsiteX11" fmla="*/ 611372 w 611372"/>
              <a:gd name="connsiteY11" fmla="*/ 444352 h 2613836"/>
              <a:gd name="connsiteX12" fmla="*/ 611372 w 611372"/>
              <a:gd name="connsiteY12" fmla="*/ 993258 h 2613836"/>
              <a:gd name="connsiteX13" fmla="*/ 611372 w 611372"/>
              <a:gd name="connsiteY13" fmla="*/ 1542163 h 2613836"/>
              <a:gd name="connsiteX14" fmla="*/ 611372 w 611372"/>
              <a:gd name="connsiteY14" fmla="*/ 2091069 h 2613836"/>
              <a:gd name="connsiteX15" fmla="*/ 611372 w 611372"/>
              <a:gd name="connsiteY15" fmla="*/ 2613836 h 2613836"/>
              <a:gd name="connsiteX0" fmla="*/ 611372 w 611372"/>
              <a:gd name="connsiteY0" fmla="*/ 2613836 h 2613836"/>
              <a:gd name="connsiteX1" fmla="*/ 305686 w 611372"/>
              <a:gd name="connsiteY1" fmla="*/ 2562890 h 2613836"/>
              <a:gd name="connsiteX2" fmla="*/ 305686 w 611372"/>
              <a:gd name="connsiteY2" fmla="*/ 2197365 h 2613836"/>
              <a:gd name="connsiteX3" fmla="*/ 305686 w 611372"/>
              <a:gd name="connsiteY3" fmla="*/ 1807740 h 2613836"/>
              <a:gd name="connsiteX4" fmla="*/ 305686 w 611372"/>
              <a:gd name="connsiteY4" fmla="*/ 1357864 h 2613836"/>
              <a:gd name="connsiteX5" fmla="*/ 0 w 611372"/>
              <a:gd name="connsiteY5" fmla="*/ 1306918 h 2613836"/>
              <a:gd name="connsiteX6" fmla="*/ 305686 w 611372"/>
              <a:gd name="connsiteY6" fmla="*/ 1255972 h 2613836"/>
              <a:gd name="connsiteX7" fmla="*/ 305686 w 611372"/>
              <a:gd name="connsiteY7" fmla="*/ 830196 h 2613836"/>
              <a:gd name="connsiteX8" fmla="*/ 305686 w 611372"/>
              <a:gd name="connsiteY8" fmla="*/ 452621 h 2613836"/>
              <a:gd name="connsiteX9" fmla="*/ 305686 w 611372"/>
              <a:gd name="connsiteY9" fmla="*/ 50946 h 2613836"/>
              <a:gd name="connsiteX10" fmla="*/ 611372 w 611372"/>
              <a:gd name="connsiteY10" fmla="*/ 0 h 2613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11372" h="2613836" stroke="0" extrusionOk="0">
                <a:moveTo>
                  <a:pt x="611372" y="2613836"/>
                </a:moveTo>
                <a:cubicBezTo>
                  <a:pt x="441732" y="2611282"/>
                  <a:pt x="300943" y="2591435"/>
                  <a:pt x="305686" y="2562890"/>
                </a:cubicBezTo>
                <a:cubicBezTo>
                  <a:pt x="280250" y="2379435"/>
                  <a:pt x="348327" y="2274462"/>
                  <a:pt x="305686" y="2137114"/>
                </a:cubicBezTo>
                <a:cubicBezTo>
                  <a:pt x="263045" y="1999766"/>
                  <a:pt x="339271" y="1811311"/>
                  <a:pt x="305686" y="1723389"/>
                </a:cubicBezTo>
                <a:cubicBezTo>
                  <a:pt x="272101" y="1635467"/>
                  <a:pt x="314977" y="1474799"/>
                  <a:pt x="305686" y="1357864"/>
                </a:cubicBezTo>
                <a:cubicBezTo>
                  <a:pt x="335567" y="1318790"/>
                  <a:pt x="155596" y="1314999"/>
                  <a:pt x="0" y="1306918"/>
                </a:cubicBezTo>
                <a:cubicBezTo>
                  <a:pt x="168097" y="1309138"/>
                  <a:pt x="302619" y="1288536"/>
                  <a:pt x="305686" y="1255972"/>
                </a:cubicBezTo>
                <a:cubicBezTo>
                  <a:pt x="297172" y="1100000"/>
                  <a:pt x="310701" y="1034745"/>
                  <a:pt x="305686" y="890447"/>
                </a:cubicBezTo>
                <a:cubicBezTo>
                  <a:pt x="300671" y="746149"/>
                  <a:pt x="315566" y="658354"/>
                  <a:pt x="305686" y="476722"/>
                </a:cubicBezTo>
                <a:cubicBezTo>
                  <a:pt x="295806" y="295090"/>
                  <a:pt x="319299" y="219537"/>
                  <a:pt x="305686" y="50946"/>
                </a:cubicBezTo>
                <a:cubicBezTo>
                  <a:pt x="314672" y="26992"/>
                  <a:pt x="463340" y="14975"/>
                  <a:pt x="611372" y="0"/>
                </a:cubicBezTo>
                <a:cubicBezTo>
                  <a:pt x="621755" y="203171"/>
                  <a:pt x="562570" y="351377"/>
                  <a:pt x="611372" y="444352"/>
                </a:cubicBezTo>
                <a:cubicBezTo>
                  <a:pt x="660174" y="537327"/>
                  <a:pt x="563567" y="723361"/>
                  <a:pt x="611372" y="993258"/>
                </a:cubicBezTo>
                <a:cubicBezTo>
                  <a:pt x="659177" y="1263155"/>
                  <a:pt x="545847" y="1342273"/>
                  <a:pt x="611372" y="1542163"/>
                </a:cubicBezTo>
                <a:cubicBezTo>
                  <a:pt x="676897" y="1742054"/>
                  <a:pt x="548844" y="1881477"/>
                  <a:pt x="611372" y="2091069"/>
                </a:cubicBezTo>
                <a:cubicBezTo>
                  <a:pt x="673900" y="2300661"/>
                  <a:pt x="549523" y="2424492"/>
                  <a:pt x="611372" y="2613836"/>
                </a:cubicBezTo>
                <a:close/>
              </a:path>
              <a:path w="611372" h="2613836" fill="none" extrusionOk="0">
                <a:moveTo>
                  <a:pt x="611372" y="2613836"/>
                </a:moveTo>
                <a:cubicBezTo>
                  <a:pt x="447122" y="2619540"/>
                  <a:pt x="297918" y="2590674"/>
                  <a:pt x="305686" y="2562890"/>
                </a:cubicBezTo>
                <a:cubicBezTo>
                  <a:pt x="288727" y="2442494"/>
                  <a:pt x="336220" y="2376080"/>
                  <a:pt x="305686" y="2197365"/>
                </a:cubicBezTo>
                <a:cubicBezTo>
                  <a:pt x="275152" y="2018651"/>
                  <a:pt x="330404" y="1896408"/>
                  <a:pt x="305686" y="1807740"/>
                </a:cubicBezTo>
                <a:cubicBezTo>
                  <a:pt x="280968" y="1719072"/>
                  <a:pt x="333589" y="1483401"/>
                  <a:pt x="305686" y="1357864"/>
                </a:cubicBezTo>
                <a:cubicBezTo>
                  <a:pt x="274848" y="1302240"/>
                  <a:pt x="191653" y="1324223"/>
                  <a:pt x="0" y="1306918"/>
                </a:cubicBezTo>
                <a:cubicBezTo>
                  <a:pt x="167693" y="1306417"/>
                  <a:pt x="309750" y="1289785"/>
                  <a:pt x="305686" y="1255972"/>
                </a:cubicBezTo>
                <a:cubicBezTo>
                  <a:pt x="301659" y="1168476"/>
                  <a:pt x="312437" y="1003154"/>
                  <a:pt x="305686" y="830196"/>
                </a:cubicBezTo>
                <a:cubicBezTo>
                  <a:pt x="298935" y="657238"/>
                  <a:pt x="332111" y="639803"/>
                  <a:pt x="305686" y="452621"/>
                </a:cubicBezTo>
                <a:cubicBezTo>
                  <a:pt x="279261" y="265439"/>
                  <a:pt x="320303" y="188280"/>
                  <a:pt x="305686" y="50946"/>
                </a:cubicBezTo>
                <a:cubicBezTo>
                  <a:pt x="322519" y="24311"/>
                  <a:pt x="440583" y="-7704"/>
                  <a:pt x="611372" y="0"/>
                </a:cubicBezTo>
              </a:path>
              <a:path w="611372" h="2613836" fill="none" stroke="0" extrusionOk="0">
                <a:moveTo>
                  <a:pt x="611372" y="2613836"/>
                </a:moveTo>
                <a:cubicBezTo>
                  <a:pt x="437951" y="2614058"/>
                  <a:pt x="306817" y="2588599"/>
                  <a:pt x="305686" y="2562890"/>
                </a:cubicBezTo>
                <a:cubicBezTo>
                  <a:pt x="279773" y="2453388"/>
                  <a:pt x="338905" y="2347867"/>
                  <a:pt x="305686" y="2197365"/>
                </a:cubicBezTo>
                <a:cubicBezTo>
                  <a:pt x="272467" y="2046864"/>
                  <a:pt x="349772" y="1943585"/>
                  <a:pt x="305686" y="1819791"/>
                </a:cubicBezTo>
                <a:cubicBezTo>
                  <a:pt x="261600" y="1695997"/>
                  <a:pt x="333739" y="1491739"/>
                  <a:pt x="305686" y="1357864"/>
                </a:cubicBezTo>
                <a:cubicBezTo>
                  <a:pt x="278366" y="1353016"/>
                  <a:pt x="207836" y="1310594"/>
                  <a:pt x="0" y="1306918"/>
                </a:cubicBezTo>
                <a:cubicBezTo>
                  <a:pt x="162497" y="1305886"/>
                  <a:pt x="309269" y="1287076"/>
                  <a:pt x="305686" y="1255972"/>
                </a:cubicBezTo>
                <a:cubicBezTo>
                  <a:pt x="286090" y="1080117"/>
                  <a:pt x="341992" y="1042302"/>
                  <a:pt x="305686" y="842246"/>
                </a:cubicBezTo>
                <a:cubicBezTo>
                  <a:pt x="269380" y="642190"/>
                  <a:pt x="328017" y="622934"/>
                  <a:pt x="305686" y="464672"/>
                </a:cubicBezTo>
                <a:cubicBezTo>
                  <a:pt x="283355" y="306410"/>
                  <a:pt x="332336" y="148111"/>
                  <a:pt x="305686" y="50946"/>
                </a:cubicBezTo>
                <a:cubicBezTo>
                  <a:pt x="292182" y="18485"/>
                  <a:pt x="445815" y="-8040"/>
                  <a:pt x="611372" y="0"/>
                </a:cubicBezTo>
              </a:path>
            </a:pathLst>
          </a:custGeom>
          <a:ln w="57150">
            <a:extLst>
              <a:ext uri="{C807C97D-BFC1-408E-A445-0C87EB9F89A2}">
                <ask:lineSketchStyleProps xmlns:ask="http://schemas.microsoft.com/office/drawing/2018/sketchyshapes" xmlns="" sd="3499211612">
                  <a:prstGeom prst="leftBrac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92F3877-4C91-4267-B78E-FE8C83D88DC4}"/>
              </a:ext>
            </a:extLst>
          </p:cNvPr>
          <p:cNvSpPr txBox="1"/>
          <p:nvPr/>
        </p:nvSpPr>
        <p:spPr>
          <a:xfrm>
            <a:off x="3761712" y="2999710"/>
            <a:ext cx="298885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600" dirty="0">
                <a:solidFill>
                  <a:srgbClr val="0597A4"/>
                </a:solidFill>
                <a:latin typeface="Calibri"/>
                <a:cs typeface="Arial"/>
              </a:rPr>
              <a:t>Feu una ullada a aquestes col·leccions de treballs de l'alumnat</a:t>
            </a:r>
          </a:p>
        </p:txBody>
      </p:sp>
      <p:pic>
        <p:nvPicPr>
          <p:cNvPr id="18" name="Imagen 19" descr="Icono&#10;&#10;Descripción generada automáticamente">
            <a:extLst>
              <a:ext uri="{FF2B5EF4-FFF2-40B4-BE49-F238E27FC236}">
                <a16:creationId xmlns:a16="http://schemas.microsoft.com/office/drawing/2014/main" id="{54023D10-E229-47D2-A918-1BAD6765E4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9475" y="595313"/>
            <a:ext cx="2724150" cy="1038225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98E58B96-0CCC-44C8-BDAF-53BC408F2D82}"/>
              </a:ext>
            </a:extLst>
          </p:cNvPr>
          <p:cNvSpPr txBox="1"/>
          <p:nvPr/>
        </p:nvSpPr>
        <p:spPr>
          <a:xfrm>
            <a:off x="3123536" y="5142834"/>
            <a:ext cx="642738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>
                <a:solidFill>
                  <a:srgbClr val="646464"/>
                </a:solidFill>
                <a:latin typeface="Calibri"/>
                <a:cs typeface="Arial"/>
              </a:rPr>
              <a:t>Si en acabar el vostre TFG heu tret bona nota, parleu amb el vostre tutor/a sobre </a:t>
            </a:r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12"/>
              </a:rPr>
              <a:t>com pujar també el vostre treball al nostre DIDI</a:t>
            </a:r>
            <a:r>
              <a:rPr lang="es-ES" dirty="0">
                <a:solidFill>
                  <a:srgbClr val="646464"/>
                </a:solidFill>
                <a:latin typeface="Calibri"/>
                <a:cs typeface="Arial"/>
              </a:rPr>
              <a:t> </a:t>
            </a: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99F8F68F-C783-4143-8424-7616652CB7A0}"/>
              </a:ext>
            </a:extLst>
          </p:cNvPr>
          <p:cNvSpPr/>
          <p:nvPr/>
        </p:nvSpPr>
        <p:spPr>
          <a:xfrm>
            <a:off x="2990850" y="5010150"/>
            <a:ext cx="6610350" cy="914400"/>
          </a:xfrm>
          <a:prstGeom prst="roundRect">
            <a:avLst/>
          </a:prstGeom>
          <a:noFill/>
          <a:ln w="28575">
            <a:solidFill>
              <a:srgbClr val="0597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Rectangle 14">
            <a:extLst>
              <a:ext uri="{FF2B5EF4-FFF2-40B4-BE49-F238E27FC236}">
                <a16:creationId xmlns:a16="http://schemas.microsoft.com/office/drawing/2014/main" id="{C8ACE137-76E4-4F9B-88D1-6955A5DF9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01" y="5005668"/>
            <a:ext cx="1361385" cy="14219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</a:pPr>
            <a:r>
              <a:rPr lang="ca-ES" sz="1600" b="1" dirty="0">
                <a:solidFill>
                  <a:srgbClr val="0597A4"/>
                </a:solidFill>
                <a:latin typeface="+mn-lt"/>
                <a:cs typeface="Calibri"/>
              </a:rPr>
              <a:t>MÉS ENDAVANT RECORDEU QUE</a:t>
            </a:r>
            <a:endParaRPr lang="es-ES"/>
          </a:p>
          <a:p>
            <a:pPr fontAlgn="auto">
              <a:spcAft>
                <a:spcPts val="0"/>
              </a:spcAft>
            </a:pPr>
            <a:endParaRPr 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pic>
        <p:nvPicPr>
          <p:cNvPr id="23" name="Imagen 24" descr="Logotipo, Icono&#10;&#10;Descripción generada automáticamente">
            <a:extLst>
              <a:ext uri="{FF2B5EF4-FFF2-40B4-BE49-F238E27FC236}">
                <a16:creationId xmlns:a16="http://schemas.microsoft.com/office/drawing/2014/main" id="{6B483EC4-CABF-4EA9-A1D4-572EF17634A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8150" y="4838700"/>
            <a:ext cx="1943100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882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11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 dirty="0">
                <a:solidFill>
                  <a:srgbClr val="0597A4"/>
                </a:solidFill>
                <a:latin typeface="+mn-lt"/>
              </a:rPr>
              <a:t>La bibliografia</a:t>
            </a:r>
            <a:endParaRPr lang="ca-ES" altLang="ca-ES" sz="3200" b="1" dirty="0">
              <a:solidFill>
                <a:srgbClr val="0597A4"/>
              </a:solidFill>
              <a:latin typeface="+mn-lt"/>
              <a:cs typeface="Calibri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F1A4BB9-CB07-44EC-AB4F-336314ADE15E}"/>
              </a:ext>
            </a:extLst>
          </p:cNvPr>
          <p:cNvSpPr txBox="1"/>
          <p:nvPr/>
        </p:nvSpPr>
        <p:spPr>
          <a:xfrm>
            <a:off x="514350" y="5082689"/>
            <a:ext cx="2943225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 dirty="0">
                <a:solidFill>
                  <a:srgbClr val="646464"/>
                </a:solidFill>
                <a:latin typeface="Calibri"/>
                <a:cs typeface="Arial"/>
              </a:rPr>
              <a:t>Font imatge: CRAI Lletres UB</a:t>
            </a:r>
          </a:p>
        </p:txBody>
      </p:sp>
      <p:pic>
        <p:nvPicPr>
          <p:cNvPr id="4" name="Imagen 4" descr="Diagrama&#10;&#10;Descripción generada automáticamente">
            <a:extLst>
              <a:ext uri="{FF2B5EF4-FFF2-40B4-BE49-F238E27FC236}">
                <a16:creationId xmlns:a16="http://schemas.microsoft.com/office/drawing/2014/main" id="{8E9F5593-9940-4150-AF7C-4A25EE919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223963"/>
            <a:ext cx="9677400" cy="3924300"/>
          </a:xfrm>
          <a:prstGeom prst="rect">
            <a:avLst/>
          </a:prstGeom>
        </p:spPr>
      </p:pic>
      <p:pic>
        <p:nvPicPr>
          <p:cNvPr id="5" name="Imatge 12">
            <a:hlinkClick r:id="rId4"/>
            <a:extLst>
              <a:ext uri="{FF2B5EF4-FFF2-40B4-BE49-F238E27FC236}">
                <a16:creationId xmlns:a16="http://schemas.microsoft.com/office/drawing/2014/main" id="{8D9FE0CB-9BE5-4760-BC4D-D5380CD23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302" y="5464809"/>
            <a:ext cx="371475" cy="37147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4114899-852E-4DB5-9AB0-B7AA56197BC6}"/>
              </a:ext>
            </a:extLst>
          </p:cNvPr>
          <p:cNvSpPr txBox="1"/>
          <p:nvPr/>
        </p:nvSpPr>
        <p:spPr>
          <a:xfrm>
            <a:off x="954715" y="5463584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6"/>
              </a:rPr>
              <a:t>Gestor Bibliogràfic Mendeley</a:t>
            </a:r>
            <a:endParaRPr lang="es-ES" dirty="0">
              <a:solidFill>
                <a:srgbClr val="646464"/>
              </a:solidFill>
              <a:latin typeface="Calibri"/>
              <a:cs typeface="Arial"/>
            </a:endParaRPr>
          </a:p>
        </p:txBody>
      </p:sp>
      <p:pic>
        <p:nvPicPr>
          <p:cNvPr id="11" name="Imatge 12">
            <a:hlinkClick r:id="rId4"/>
            <a:extLst>
              <a:ext uri="{FF2B5EF4-FFF2-40B4-BE49-F238E27FC236}">
                <a16:creationId xmlns:a16="http://schemas.microsoft.com/office/drawing/2014/main" id="{0AB53AC4-BBFD-4FBF-A972-DCF25433D9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2426" y="5455284"/>
            <a:ext cx="371475" cy="37147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88AE3698-5B99-439D-9EED-D80576B9295F}"/>
              </a:ext>
            </a:extLst>
          </p:cNvPr>
          <p:cNvSpPr txBox="1"/>
          <p:nvPr/>
        </p:nvSpPr>
        <p:spPr>
          <a:xfrm>
            <a:off x="5002840" y="5454059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7"/>
              </a:rPr>
              <a:t>Com elaborar referències bibliogràfiques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4545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12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 dirty="0">
                <a:solidFill>
                  <a:srgbClr val="0597A4"/>
                </a:solidFill>
                <a:latin typeface="+mn-lt"/>
              </a:rPr>
              <a:t>El plagi i els drets d'autor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F1A4BB9-CB07-44EC-AB4F-336314ADE15E}"/>
              </a:ext>
            </a:extLst>
          </p:cNvPr>
          <p:cNvSpPr txBox="1"/>
          <p:nvPr/>
        </p:nvSpPr>
        <p:spPr>
          <a:xfrm>
            <a:off x="514350" y="5082689"/>
            <a:ext cx="2943225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 dirty="0">
                <a:solidFill>
                  <a:srgbClr val="646464"/>
                </a:solidFill>
                <a:latin typeface="Calibri"/>
                <a:cs typeface="Arial"/>
              </a:rPr>
              <a:t>Font imatge: CRAI Lletres UB</a:t>
            </a:r>
          </a:p>
        </p:txBody>
      </p:sp>
      <p:pic>
        <p:nvPicPr>
          <p:cNvPr id="5" name="Imatge 12">
            <a:hlinkClick r:id="rId3"/>
            <a:extLst>
              <a:ext uri="{FF2B5EF4-FFF2-40B4-BE49-F238E27FC236}">
                <a16:creationId xmlns:a16="http://schemas.microsoft.com/office/drawing/2014/main" id="{8D9FE0CB-9BE5-4760-BC4D-D5380CD23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302" y="5464809"/>
            <a:ext cx="371475" cy="37147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4114899-852E-4DB5-9AB0-B7AA56197BC6}"/>
              </a:ext>
            </a:extLst>
          </p:cNvPr>
          <p:cNvSpPr txBox="1"/>
          <p:nvPr/>
        </p:nvSpPr>
        <p:spPr>
          <a:xfrm>
            <a:off x="954715" y="5463584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5"/>
              </a:rPr>
              <a:t>Recursos sobre plagi</a:t>
            </a:r>
            <a:endParaRPr lang="es-ES" dirty="0">
              <a:solidFill>
                <a:srgbClr val="646464"/>
              </a:solidFill>
              <a:latin typeface="Calibri"/>
              <a:hlinkClick r:id="rId5"/>
            </a:endParaRPr>
          </a:p>
        </p:txBody>
      </p:sp>
      <p:pic>
        <p:nvPicPr>
          <p:cNvPr id="11" name="Imatge 12">
            <a:hlinkClick r:id="rId3"/>
            <a:extLst>
              <a:ext uri="{FF2B5EF4-FFF2-40B4-BE49-F238E27FC236}">
                <a16:creationId xmlns:a16="http://schemas.microsoft.com/office/drawing/2014/main" id="{0AB53AC4-BBFD-4FBF-A972-DCF25433D9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2426" y="5455284"/>
            <a:ext cx="371475" cy="37147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88AE3698-5B99-439D-9EED-D80576B9295F}"/>
              </a:ext>
            </a:extLst>
          </p:cNvPr>
          <p:cNvSpPr txBox="1"/>
          <p:nvPr/>
        </p:nvSpPr>
        <p:spPr>
          <a:xfrm>
            <a:off x="5002840" y="5454059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6"/>
              </a:rPr>
              <a:t>FAQs sobre drets d'autor</a:t>
            </a:r>
            <a:endParaRPr lang="es-ES"/>
          </a:p>
        </p:txBody>
      </p:sp>
      <p:pic>
        <p:nvPicPr>
          <p:cNvPr id="3" name="Imagen 6" descr="Escala de tiempo&#10;&#10;Descripción generada automáticamente">
            <a:extLst>
              <a:ext uri="{FF2B5EF4-FFF2-40B4-BE49-F238E27FC236}">
                <a16:creationId xmlns:a16="http://schemas.microsoft.com/office/drawing/2014/main" id="{FBB444A8-76B9-49DB-838B-834201FF1F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350" y="1220772"/>
            <a:ext cx="9201150" cy="389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1473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13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 dirty="0">
                <a:solidFill>
                  <a:srgbClr val="0597A4"/>
                </a:solidFill>
                <a:latin typeface="+mn-lt"/>
              </a:rPr>
              <a:t>Eines per a fer presentacions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F1A4BB9-CB07-44EC-AB4F-336314ADE15E}"/>
              </a:ext>
            </a:extLst>
          </p:cNvPr>
          <p:cNvSpPr txBox="1"/>
          <p:nvPr/>
        </p:nvSpPr>
        <p:spPr>
          <a:xfrm>
            <a:off x="514350" y="5082689"/>
            <a:ext cx="2943225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 dirty="0">
                <a:solidFill>
                  <a:srgbClr val="646464"/>
                </a:solidFill>
                <a:latin typeface="Calibri"/>
                <a:cs typeface="Arial"/>
              </a:rPr>
              <a:t>Font imatge: CRAI Lletres UB</a:t>
            </a:r>
          </a:p>
        </p:txBody>
      </p:sp>
      <p:pic>
        <p:nvPicPr>
          <p:cNvPr id="5" name="Imatge 12">
            <a:hlinkClick r:id="rId3"/>
            <a:extLst>
              <a:ext uri="{FF2B5EF4-FFF2-40B4-BE49-F238E27FC236}">
                <a16:creationId xmlns:a16="http://schemas.microsoft.com/office/drawing/2014/main" id="{8D9FE0CB-9BE5-4760-BC4D-D5380CD23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302" y="5464809"/>
            <a:ext cx="371475" cy="37147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4114899-852E-4DB5-9AB0-B7AA56197BC6}"/>
              </a:ext>
            </a:extLst>
          </p:cNvPr>
          <p:cNvSpPr txBox="1"/>
          <p:nvPr/>
        </p:nvSpPr>
        <p:spPr>
          <a:xfrm>
            <a:off x="954715" y="5463584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5"/>
              </a:rPr>
              <a:t>Espai del TÀCTIC (et recomanem)</a:t>
            </a:r>
            <a:endParaRPr lang="es-ES"/>
          </a:p>
        </p:txBody>
      </p:sp>
      <p:pic>
        <p:nvPicPr>
          <p:cNvPr id="11" name="Imatge 12">
            <a:hlinkClick r:id="rId3"/>
            <a:extLst>
              <a:ext uri="{FF2B5EF4-FFF2-40B4-BE49-F238E27FC236}">
                <a16:creationId xmlns:a16="http://schemas.microsoft.com/office/drawing/2014/main" id="{0AB53AC4-BBFD-4FBF-A972-DCF25433D9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2426" y="5455284"/>
            <a:ext cx="371475" cy="37147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88AE3698-5B99-439D-9EED-D80576B9295F}"/>
              </a:ext>
            </a:extLst>
          </p:cNvPr>
          <p:cNvSpPr txBox="1"/>
          <p:nvPr/>
        </p:nvSpPr>
        <p:spPr>
          <a:xfrm>
            <a:off x="5002840" y="5454059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6"/>
              </a:rPr>
              <a:t>Infografia eines TÀCTIC</a:t>
            </a:r>
            <a:endParaRPr lang="es-ES"/>
          </a:p>
        </p:txBody>
      </p:sp>
      <p:pic>
        <p:nvPicPr>
          <p:cNvPr id="4" name="Imagen 6" descr="Imagen que contiene Diagrama&#10;&#10;Descripción generada automáticamente">
            <a:extLst>
              <a:ext uri="{FF2B5EF4-FFF2-40B4-BE49-F238E27FC236}">
                <a16:creationId xmlns:a16="http://schemas.microsoft.com/office/drawing/2014/main" id="{925FA0E0-C337-4D59-B313-83C3F184BA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025" y="1262779"/>
            <a:ext cx="8782050" cy="390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36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EB82FB7-FFDA-40AE-A8DF-626419F8403F}" type="slidenum">
              <a:rPr lang="es-ES" altLang="es-ES" smtClean="0">
                <a:solidFill>
                  <a:srgbClr val="898989"/>
                </a:solidFill>
              </a:rPr>
              <a:pPr/>
              <a:t>14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9219" name="Rectangle 1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76" y="596468"/>
            <a:ext cx="10791135" cy="5355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ca-ES" sz="3200" b="1" dirty="0">
                <a:solidFill>
                  <a:srgbClr val="0597A4"/>
                </a:solidFill>
                <a:latin typeface="+mn-lt"/>
              </a:rPr>
              <a:t>Parlar en públic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F1A4BB9-CB07-44EC-AB4F-336314ADE15E}"/>
              </a:ext>
            </a:extLst>
          </p:cNvPr>
          <p:cNvSpPr txBox="1"/>
          <p:nvPr/>
        </p:nvSpPr>
        <p:spPr>
          <a:xfrm>
            <a:off x="561975" y="3996839"/>
            <a:ext cx="2943225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1050">
                <a:solidFill>
                  <a:srgbClr val="646464"/>
                </a:solidFill>
                <a:latin typeface="Calibri"/>
                <a:cs typeface="Arial"/>
              </a:rPr>
              <a:t>Font imatges: CRAI Lletres UB</a:t>
            </a:r>
          </a:p>
        </p:txBody>
      </p:sp>
      <p:pic>
        <p:nvPicPr>
          <p:cNvPr id="5" name="Imatge 12">
            <a:hlinkClick r:id="rId3"/>
            <a:extLst>
              <a:ext uri="{FF2B5EF4-FFF2-40B4-BE49-F238E27FC236}">
                <a16:creationId xmlns:a16="http://schemas.microsoft.com/office/drawing/2014/main" id="{8D9FE0CB-9BE5-4760-BC4D-D5380CD23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77" y="4798059"/>
            <a:ext cx="371475" cy="37147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4114899-852E-4DB5-9AB0-B7AA56197BC6}"/>
              </a:ext>
            </a:extLst>
          </p:cNvPr>
          <p:cNvSpPr txBox="1"/>
          <p:nvPr/>
        </p:nvSpPr>
        <p:spPr>
          <a:xfrm>
            <a:off x="945190" y="4796834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5"/>
              </a:rPr>
              <a:t>Art de parlar en públic al CRAI</a:t>
            </a:r>
            <a:endParaRPr lang="es-ES" dirty="0">
              <a:hlinkClick r:id="rId5"/>
            </a:endParaRPr>
          </a:p>
        </p:txBody>
      </p:sp>
      <p:pic>
        <p:nvPicPr>
          <p:cNvPr id="11" name="Imatge 12">
            <a:hlinkClick r:id="rId3"/>
            <a:extLst>
              <a:ext uri="{FF2B5EF4-FFF2-40B4-BE49-F238E27FC236}">
                <a16:creationId xmlns:a16="http://schemas.microsoft.com/office/drawing/2014/main" id="{0AB53AC4-BBFD-4FBF-A972-DCF25433D9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76" y="5255259"/>
            <a:ext cx="371475" cy="37147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88AE3698-5B99-439D-9EED-D80576B9295F}"/>
              </a:ext>
            </a:extLst>
          </p:cNvPr>
          <p:cNvSpPr txBox="1"/>
          <p:nvPr/>
        </p:nvSpPr>
        <p:spPr>
          <a:xfrm>
            <a:off x="945190" y="5254034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6"/>
              </a:rPr>
              <a:t>Guia serveis lingüístics</a:t>
            </a:r>
            <a:endParaRPr lang="es-ES"/>
          </a:p>
        </p:txBody>
      </p:sp>
      <p:pic>
        <p:nvPicPr>
          <p:cNvPr id="3" name="Imagen 6" descr="Interfaz de usuario gráfica, Texto, Aplicación, Chat o mensaje de texto&#10;&#10;Descripción generada automáticamente">
            <a:extLst>
              <a:ext uri="{FF2B5EF4-FFF2-40B4-BE49-F238E27FC236}">
                <a16:creationId xmlns:a16="http://schemas.microsoft.com/office/drawing/2014/main" id="{DD50C0F9-0921-4D69-AF5A-C8C4A7D740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975" y="1145782"/>
            <a:ext cx="6477000" cy="2909087"/>
          </a:xfrm>
          <a:prstGeom prst="rect">
            <a:avLst/>
          </a:prstGeom>
        </p:spPr>
      </p:pic>
      <p:pic>
        <p:nvPicPr>
          <p:cNvPr id="4" name="Imagen 6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D21DA315-0477-48F5-BDAD-1857B35ABB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57650" y="4164195"/>
            <a:ext cx="6677025" cy="2453910"/>
          </a:xfrm>
          <a:prstGeom prst="rect">
            <a:avLst/>
          </a:prstGeom>
        </p:spPr>
      </p:pic>
      <p:pic>
        <p:nvPicPr>
          <p:cNvPr id="13" name="Imatge 12">
            <a:hlinkClick r:id="rId3"/>
            <a:extLst>
              <a:ext uri="{FF2B5EF4-FFF2-40B4-BE49-F238E27FC236}">
                <a16:creationId xmlns:a16="http://schemas.microsoft.com/office/drawing/2014/main" id="{D5D12927-EDE0-4E52-BCC1-5D1E88267E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2301" y="3474084"/>
            <a:ext cx="371475" cy="371475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BFFE2019-8A2F-4234-B9BE-D30860DD6B97}"/>
              </a:ext>
            </a:extLst>
          </p:cNvPr>
          <p:cNvSpPr txBox="1"/>
          <p:nvPr/>
        </p:nvSpPr>
        <p:spPr>
          <a:xfrm>
            <a:off x="7812715" y="3472859"/>
            <a:ext cx="4435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solidFill>
                  <a:srgbClr val="646464"/>
                </a:solidFill>
                <a:latin typeface="Calibri"/>
                <a:cs typeface="Arial"/>
                <a:hlinkClick r:id="rId9"/>
              </a:rPr>
              <a:t>How to give a good presentation</a:t>
            </a:r>
            <a:endParaRPr lang="es-ES" dirty="0"/>
          </a:p>
        </p:txBody>
      </p:sp>
      <p:pic>
        <p:nvPicPr>
          <p:cNvPr id="7" name="Imagen 7" descr="Imagen que contiene oscuro, piano, luz, iluminado&#10;&#10;Descripción generada automáticamente">
            <a:extLst>
              <a:ext uri="{FF2B5EF4-FFF2-40B4-BE49-F238E27FC236}">
                <a16:creationId xmlns:a16="http://schemas.microsoft.com/office/drawing/2014/main" id="{82A3605A-36E3-41E5-A578-B25C12A3C6C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10500" y="981789"/>
            <a:ext cx="2743200" cy="211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0622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610600" y="635635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E4B98FF-0935-44A4-8860-FF6E84602320}" type="slidenum">
              <a:rPr lang="es-ES" altLang="es-ES" smtClean="0">
                <a:solidFill>
                  <a:srgbClr val="898989"/>
                </a:solidFill>
              </a:rPr>
              <a:pPr/>
              <a:t>15</a:t>
            </a:fld>
            <a:endParaRPr lang="es-ES" altLang="es-ES">
              <a:solidFill>
                <a:srgbClr val="898989"/>
              </a:solidFill>
            </a:endParaRPr>
          </a:p>
        </p:txBody>
      </p:sp>
      <p:sp>
        <p:nvSpPr>
          <p:cNvPr id="6" name="5 Subtítulo"/>
          <p:cNvSpPr>
            <a:spLocks/>
          </p:cNvSpPr>
          <p:nvPr/>
        </p:nvSpPr>
        <p:spPr bwMode="auto">
          <a:xfrm>
            <a:off x="553939" y="1268760"/>
            <a:ext cx="10874424" cy="4589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defRPr/>
            </a:pPr>
            <a:r>
              <a:rPr lang="ca-ES" altLang="ca-ES" b="1" dirty="0">
                <a:solidFill>
                  <a:srgbClr val="646464"/>
                </a:solidFill>
                <a:latin typeface="+mn-lt"/>
              </a:rPr>
              <a:t>Pregunteu al CRAI Biblioteca</a:t>
            </a:r>
          </a:p>
          <a:p>
            <a:pPr>
              <a:spcBef>
                <a:spcPct val="20000"/>
              </a:spcBef>
              <a:defRPr/>
            </a:pPr>
            <a:r>
              <a:rPr lang="ca-ES" altLang="ca-ES" b="1" dirty="0">
                <a:solidFill>
                  <a:srgbClr val="646464"/>
                </a:solidFill>
                <a:latin typeface="+mn-lt"/>
              </a:rPr>
              <a:t>	</a:t>
            </a:r>
            <a:r>
              <a:rPr lang="ca-ES" altLang="ca-ES" dirty="0">
                <a:solidFill>
                  <a:srgbClr val="646464"/>
                </a:solidFill>
                <a:latin typeface="+mn-lt"/>
              </a:rPr>
              <a:t>El personal de la biblioteca resoldrà els vostres dubtes.</a:t>
            </a:r>
          </a:p>
          <a:p>
            <a:pPr>
              <a:spcBef>
                <a:spcPct val="20000"/>
              </a:spcBef>
              <a:defRPr/>
            </a:pPr>
            <a:endParaRPr lang="ca-ES" altLang="ca-ES" b="1" dirty="0">
              <a:solidFill>
                <a:srgbClr val="646464"/>
              </a:solidFill>
              <a:latin typeface="+mn-lt"/>
            </a:endParaRPr>
          </a:p>
          <a:p>
            <a:pPr>
              <a:spcBef>
                <a:spcPct val="20000"/>
              </a:spcBef>
              <a:defRPr/>
            </a:pPr>
            <a:r>
              <a:rPr lang="ca-ES" altLang="ca-ES" b="1" dirty="0">
                <a:solidFill>
                  <a:srgbClr val="646464"/>
                </a:solidFill>
                <a:latin typeface="+mn-lt"/>
              </a:rPr>
              <a:t>Accediu al web inicial del CRAI</a:t>
            </a:r>
            <a:endParaRPr lang="ca-ES" altLang="ca-ES" dirty="0">
              <a:solidFill>
                <a:srgbClr val="646464"/>
              </a:solidFill>
              <a:latin typeface="+mn-lt"/>
            </a:endParaRPr>
          </a:p>
          <a:p>
            <a:pPr lvl="1">
              <a:spcBef>
                <a:spcPct val="20000"/>
              </a:spcBef>
              <a:defRPr/>
            </a:pPr>
            <a:r>
              <a:rPr lang="ca-ES" altLang="ca-ES" dirty="0">
                <a:solidFill>
                  <a:srgbClr val="646464"/>
                </a:solidFill>
                <a:latin typeface="+mn-lt"/>
              </a:rPr>
              <a:t>	A la secció </a:t>
            </a:r>
            <a:r>
              <a:rPr lang="ca-ES" altLang="ca-ES" dirty="0">
                <a:solidFill>
                  <a:srgbClr val="646464"/>
                </a:solidFill>
                <a:latin typeface="+mn-lt"/>
                <a:hlinkClick r:id="rId3"/>
              </a:rPr>
              <a:t>Preguntes més freqüents</a:t>
            </a:r>
            <a:r>
              <a:rPr lang="ca-ES" altLang="ca-ES" dirty="0">
                <a:solidFill>
                  <a:srgbClr val="646464"/>
                </a:solidFill>
                <a:latin typeface="+mn-lt"/>
              </a:rPr>
              <a:t> trobareu les consultes més habituals ja respostes.</a:t>
            </a:r>
          </a:p>
          <a:p>
            <a:pPr lvl="1">
              <a:spcBef>
                <a:spcPct val="20000"/>
              </a:spcBef>
              <a:defRPr/>
            </a:pPr>
            <a:endParaRPr lang="ca-ES" altLang="ca-ES" b="1" dirty="0">
              <a:solidFill>
                <a:srgbClr val="646464"/>
              </a:solidFill>
              <a:latin typeface="+mn-lt"/>
            </a:endParaRPr>
          </a:p>
          <a:p>
            <a:pPr lvl="1">
              <a:spcBef>
                <a:spcPct val="20000"/>
              </a:spcBef>
              <a:defRPr/>
            </a:pPr>
            <a:r>
              <a:rPr lang="ca-ES" altLang="ca-ES" b="1" dirty="0">
                <a:solidFill>
                  <a:srgbClr val="646464"/>
                </a:solidFill>
                <a:latin typeface="+mn-lt"/>
              </a:rPr>
              <a:t>Adreceu-vos al S@U</a:t>
            </a:r>
          </a:p>
          <a:p>
            <a:pPr lvl="1" indent="13970">
              <a:spcBef>
                <a:spcPct val="20000"/>
              </a:spcBef>
              <a:defRPr/>
            </a:pPr>
            <a:r>
              <a:rPr lang="ca-ES" altLang="ca-ES" dirty="0">
                <a:solidFill>
                  <a:srgbClr val="646464"/>
                </a:solidFill>
                <a:latin typeface="+mn-lt"/>
              </a:rPr>
              <a:t>É</a:t>
            </a:r>
            <a:r>
              <a:rPr lang="es-ES" altLang="ca-ES" dirty="0">
                <a:solidFill>
                  <a:srgbClr val="646464"/>
                </a:solidFill>
                <a:latin typeface="+mn-lt"/>
              </a:rPr>
              <a:t>s un s</a:t>
            </a:r>
            <a:r>
              <a:rPr lang="ca-ES" altLang="ca-ES" dirty="0" err="1">
                <a:solidFill>
                  <a:srgbClr val="646464"/>
                </a:solidFill>
                <a:latin typeface="+mn-lt"/>
              </a:rPr>
              <a:t>ervei</a:t>
            </a:r>
            <a:r>
              <a:rPr lang="ca-ES" altLang="ca-ES" dirty="0">
                <a:solidFill>
                  <a:srgbClr val="646464"/>
                </a:solidFill>
                <a:latin typeface="+mn-lt"/>
              </a:rPr>
              <a:t> d’informació virtual per a qualsevol consulta sobre els CRAI Biblioteques i els seus recursos i serveis, disponible durant les 24 hores dels set dies de la setmana, i atès per bibliotecaris especialitzats. </a:t>
            </a:r>
          </a:p>
          <a:p>
            <a:pPr>
              <a:defRPr/>
            </a:pPr>
            <a:endParaRPr lang="ca-ES" altLang="ca-ES" b="1" dirty="0">
              <a:solidFill>
                <a:srgbClr val="646464"/>
              </a:solidFill>
              <a:latin typeface="+mn-lt"/>
            </a:endParaRPr>
          </a:p>
          <a:p>
            <a:pPr>
              <a:defRPr/>
            </a:pPr>
            <a:r>
              <a:rPr lang="ca-ES" b="1" dirty="0">
                <a:solidFill>
                  <a:srgbClr val="646464"/>
                </a:solidFill>
                <a:latin typeface="+mn-lt"/>
                <a:cs typeface="Arial"/>
              </a:rPr>
              <a:t>Escriviu-nos a: </a:t>
            </a:r>
            <a:r>
              <a:rPr lang="ca-ES" dirty="0">
                <a:solidFill>
                  <a:srgbClr val="646464"/>
                </a:solidFill>
                <a:latin typeface="+mn-lt"/>
                <a:cs typeface="Arial"/>
              </a:rPr>
              <a:t>bib.informacio.audiovisuals@ub.edu</a:t>
            </a:r>
          </a:p>
          <a:p>
            <a:pPr>
              <a:defRPr/>
            </a:pPr>
            <a:endParaRPr lang="ca-ES" altLang="ca-ES" b="1" dirty="0">
              <a:solidFill>
                <a:srgbClr val="646464"/>
              </a:solidFill>
              <a:latin typeface="+mn-lt"/>
              <a:cs typeface="Arial"/>
            </a:endParaRPr>
          </a:p>
          <a:p>
            <a:pPr>
              <a:defRPr/>
            </a:pPr>
            <a:r>
              <a:rPr lang="ca-ES" altLang="ca-ES" b="1" dirty="0">
                <a:solidFill>
                  <a:srgbClr val="646464"/>
                </a:solidFill>
                <a:latin typeface="+mn-lt"/>
                <a:cs typeface="Arial"/>
              </a:rPr>
              <a:t>O bé truqueu-nos! </a:t>
            </a:r>
            <a:endParaRPr lang="ca-ES" dirty="0"/>
          </a:p>
          <a:p>
            <a:pPr>
              <a:defRPr/>
            </a:pPr>
            <a:r>
              <a:rPr lang="es-ES" dirty="0">
                <a:solidFill>
                  <a:srgbClr val="646464"/>
                </a:solidFill>
                <a:latin typeface="+mn-lt"/>
                <a:cs typeface="Arial"/>
              </a:rPr>
              <a:t>      934 035 769</a:t>
            </a:r>
          </a:p>
          <a:p>
            <a:pPr>
              <a:defRPr/>
            </a:pPr>
            <a:r>
              <a:rPr lang="es-ES" dirty="0">
                <a:solidFill>
                  <a:srgbClr val="646464"/>
                </a:solidFill>
                <a:latin typeface="+mn-lt"/>
                <a:cs typeface="Calibri"/>
              </a:rPr>
              <a:t>      934 035 768</a:t>
            </a:r>
            <a:endParaRPr lang="es-ES" dirty="0"/>
          </a:p>
        </p:txBody>
      </p:sp>
      <p:pic>
        <p:nvPicPr>
          <p:cNvPr id="64517" name="Picture 15" descr="Logo del Servei d'Atenció als Usuari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4497615"/>
            <a:ext cx="2788543" cy="109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4">
            <a:extLst>
              <a:ext uri="{FF2B5EF4-FFF2-40B4-BE49-F238E27FC236}">
                <a16:creationId xmlns:a16="http://schemas.microsoft.com/office/drawing/2014/main" id="{4A03E9C9-E772-3349-B149-7A0EE91CA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44068"/>
            <a:ext cx="8664624" cy="53553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ca-ES" altLang="ca-ES" sz="3200" b="1" dirty="0">
                <a:solidFill>
                  <a:srgbClr val="0597A4"/>
                </a:solidFill>
                <a:latin typeface="+mn-lt"/>
              </a:rPr>
              <a:t>I si encara teniu dubtes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edificio&#10;&#10;Descripción generada automáticamente">
            <a:extLst>
              <a:ext uri="{FF2B5EF4-FFF2-40B4-BE49-F238E27FC236}">
                <a16:creationId xmlns:a16="http://schemas.microsoft.com/office/drawing/2014/main" id="{B02ED14A-46A9-4103-A6C0-5B9406EA7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1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B1A7D8FF-E13C-4852-9C48-BBAC7A8E0B1D}" type="slidenum">
              <a:rPr lang="ca-ES" smtClean="0"/>
              <a:t>16</a:t>
            </a:fld>
            <a:endParaRPr lang="ca-ES" dirty="0"/>
          </a:p>
        </p:txBody>
      </p:sp>
      <p:sp>
        <p:nvSpPr>
          <p:cNvPr id="5" name="Rectángulo 4"/>
          <p:cNvSpPr/>
          <p:nvPr/>
        </p:nvSpPr>
        <p:spPr>
          <a:xfrm>
            <a:off x="3571940" y="2540774"/>
            <a:ext cx="4162072" cy="132343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a-ES" altLang="ca-ES" sz="4000" b="1" dirty="0">
                <a:solidFill>
                  <a:schemeClr val="bg1"/>
                </a:solidFill>
                <a:latin typeface="Verdana"/>
                <a:ea typeface="Verdana"/>
                <a:cs typeface="Arial"/>
              </a:rPr>
              <a:t>Moltes gràcies!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729" y="6278956"/>
            <a:ext cx="792549" cy="274344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772426" y="6187545"/>
            <a:ext cx="72233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a-ES" altLang="ca-ES" b="1" dirty="0">
                <a:solidFill>
                  <a:schemeClr val="bg1"/>
                </a:solidFill>
                <a:latin typeface="Verdana" panose="020B0604030504040204" pitchFamily="34" charset="0"/>
              </a:rPr>
              <a:t>© CRAI Universitat de Barcelona, curs </a:t>
            </a:r>
            <a:r>
              <a:rPr lang="ca-ES" altLang="ca-ES" b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2020-21</a:t>
            </a:r>
            <a:endParaRPr lang="ca-ES" altLang="ca-ES" b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pic>
        <p:nvPicPr>
          <p:cNvPr id="10" name="Imagen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694" y="4149080"/>
            <a:ext cx="4500563" cy="122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9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8_presentacio_CRAIgenerica.potx" id="{115DF513-4CD7-43C9-8698-9BE2F55C3DC4}" vid="{58262671-2CD7-44FD-BF02-ADCFD66979BF}"/>
    </a:ext>
  </a:extLst>
</a:theme>
</file>

<file path=ppt/theme/theme2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13963</TotalTime>
  <Words>987</Words>
  <Application>Microsoft Office PowerPoint</Application>
  <PresentationFormat>Pantalla panoràmica</PresentationFormat>
  <Paragraphs>151</Paragraphs>
  <Slides>16</Slides>
  <Notes>14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5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Verdana</vt:lpstr>
      <vt:lpstr>Tema de Office</vt:lpstr>
      <vt:lpstr>Presentació del PowerPoint</vt:lpstr>
      <vt:lpstr>La tria i definició del tema</vt:lpstr>
      <vt:lpstr>Preparar la cerca d'informació </vt:lpstr>
      <vt:lpstr>La cerca d'informació </vt:lpstr>
      <vt:lpstr>La cerca d'informació </vt:lpstr>
      <vt:lpstr>La cerca d'informació </vt:lpstr>
      <vt:lpstr>Bases de dades acadèmiques </vt:lpstr>
      <vt:lpstr>Avaluar la informació</vt:lpstr>
      <vt:lpstr>La redacció acadèmica</vt:lpstr>
      <vt:lpstr>Exemples de TFG i TFM</vt:lpstr>
      <vt:lpstr>La bibliografia</vt:lpstr>
      <vt:lpstr>El plagi i els drets d'autor</vt:lpstr>
      <vt:lpstr>Eines per a fer presentacions</vt:lpstr>
      <vt:lpstr>Parlar en públic</vt:lpstr>
      <vt:lpstr>Presentació del PowerPoint</vt:lpstr>
      <vt:lpstr>Presentació del PowerPoint</vt:lpstr>
    </vt:vector>
  </TitlesOfParts>
  <Company>Universitat de Barcelona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TFG: pautes per redactar i comunicar. Curs 2020-21</dc:title>
  <dc:creator>CRAI Biblioteca d'Informació i Mitjans Audiovisuals</dc:creator>
  <cp:keywords>TFG, formació d'usuaris, Universitat de Barcelona, redacció, comunicació, prevenció del plagi, recursos d'informació</cp:keywords>
  <cp:lastModifiedBy>Jordi Tremosa Armengol</cp:lastModifiedBy>
  <cp:revision>1701</cp:revision>
  <cp:lastPrinted>2015-12-15T09:10:11Z</cp:lastPrinted>
  <dcterms:created xsi:type="dcterms:W3CDTF">2002-09-06T13:24:35Z</dcterms:created>
  <dcterms:modified xsi:type="dcterms:W3CDTF">2020-11-18T07:35:54Z</dcterms:modified>
</cp:coreProperties>
</file>