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8"/>
  </p:handoutMasterIdLst>
  <p:sldIdLst>
    <p:sldId id="256" r:id="rId5"/>
    <p:sldId id="268" r:id="rId6"/>
    <p:sldId id="269" r:id="rId7"/>
    <p:sldId id="257" r:id="rId8"/>
    <p:sldId id="258" r:id="rId9"/>
    <p:sldId id="271" r:id="rId10"/>
    <p:sldId id="260" r:id="rId11"/>
    <p:sldId id="261" r:id="rId12"/>
    <p:sldId id="262" r:id="rId13"/>
    <p:sldId id="263" r:id="rId14"/>
    <p:sldId id="264" r:id="rId15"/>
    <p:sldId id="272" r:id="rId16"/>
    <p:sldId id="266" r:id="rId17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CC00CC"/>
    <a:srgbClr val="FFFF00"/>
    <a:srgbClr val="FF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1C9E53-BE0E-C423-DC97-728A9F230F8D}" v="13" dt="2025-08-28T08:49:08.5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51D9E8-4D79-4FEA-87E4-F92452175C71}" type="doc">
      <dgm:prSet loTypeId="urn:microsoft.com/office/officeart/2005/8/layout/vList2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7EB78AA9-25FC-4121-B79E-5053F15B5B09}">
      <dgm:prSet custT="1"/>
      <dgm:spPr/>
      <dgm:t>
        <a:bodyPr/>
        <a:lstStyle/>
        <a:p>
          <a:pPr algn="ctr" rtl="0"/>
          <a:r>
            <a:rPr lang="ca-ES" sz="1700" b="1" dirty="0" err="1">
              <a:latin typeface="Arial" panose="020B0604020202020204" pitchFamily="34" charset="0"/>
              <a:cs typeface="Arial" panose="020B0604020202020204" pitchFamily="34" charset="0"/>
            </a:rPr>
            <a:t>User</a:t>
          </a:r>
          <a:r>
            <a:rPr lang="ca-ES" sz="17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sz="1700" b="1" dirty="0" err="1">
              <a:latin typeface="Arial" panose="020B0604020202020204" pitchFamily="34" charset="0"/>
              <a:cs typeface="Arial" panose="020B0604020202020204" pitchFamily="34" charset="0"/>
            </a:rPr>
            <a:t>support</a:t>
          </a:r>
          <a:endParaRPr lang="es-ES" sz="17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324696-5F96-4820-AF5C-1AAC2DDC73D3}" type="parTrans" cxnId="{D89BB67A-3F55-4D4E-BCE2-9435AD261E2C}">
      <dgm:prSet/>
      <dgm:spPr/>
      <dgm:t>
        <a:bodyPr/>
        <a:lstStyle/>
        <a:p>
          <a:endParaRPr lang="es-ES"/>
        </a:p>
      </dgm:t>
    </dgm:pt>
    <dgm:pt modelId="{714B7BC8-EC38-4809-8A9F-824FC5FFD856}" type="sibTrans" cxnId="{D89BB67A-3F55-4D4E-BCE2-9435AD261E2C}">
      <dgm:prSet/>
      <dgm:spPr/>
      <dgm:t>
        <a:bodyPr/>
        <a:lstStyle/>
        <a:p>
          <a:endParaRPr lang="es-ES"/>
        </a:p>
      </dgm:t>
    </dgm:pt>
    <dgm:pt modelId="{96A4605F-1ADF-465D-ABCD-318560226A98}">
      <dgm:prSet/>
      <dgm:spPr/>
      <dgm:t>
        <a:bodyPr/>
        <a:lstStyle/>
        <a:p>
          <a:pPr algn="ctr" rtl="0"/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Space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as a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service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40CC99-9F00-404A-A804-5AF776D3D82B}" type="parTrans" cxnId="{ADC742EE-63D7-49A2-9FF2-AD409A659D6C}">
      <dgm:prSet/>
      <dgm:spPr/>
      <dgm:t>
        <a:bodyPr/>
        <a:lstStyle/>
        <a:p>
          <a:endParaRPr lang="es-ES"/>
        </a:p>
      </dgm:t>
    </dgm:pt>
    <dgm:pt modelId="{A2E88E3C-A7A2-46C9-A3DD-48C5DF63598F}" type="sibTrans" cxnId="{ADC742EE-63D7-49A2-9FF2-AD409A659D6C}">
      <dgm:prSet/>
      <dgm:spPr/>
      <dgm:t>
        <a:bodyPr/>
        <a:lstStyle/>
        <a:p>
          <a:endParaRPr lang="es-ES"/>
        </a:p>
      </dgm:t>
    </dgm:pt>
    <dgm:pt modelId="{8ADCF66A-6936-47AD-A388-2FAF378BA479}">
      <dgm:prSet/>
      <dgm:spPr/>
      <dgm:t>
        <a:bodyPr/>
        <a:lstStyle/>
        <a:p>
          <a:pPr algn="ctr" rtl="0"/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Information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resources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A7F160-2D24-4333-AC5E-962B1E25CE80}" type="parTrans" cxnId="{C117422F-FC49-415A-A963-BF8F558C54D5}">
      <dgm:prSet/>
      <dgm:spPr/>
      <dgm:t>
        <a:bodyPr/>
        <a:lstStyle/>
        <a:p>
          <a:endParaRPr lang="es-ES"/>
        </a:p>
      </dgm:t>
    </dgm:pt>
    <dgm:pt modelId="{4C549F56-9520-420B-B6DC-9C1401E22EA7}" type="sibTrans" cxnId="{C117422F-FC49-415A-A963-BF8F558C54D5}">
      <dgm:prSet/>
      <dgm:spPr/>
      <dgm:t>
        <a:bodyPr/>
        <a:lstStyle/>
        <a:p>
          <a:endParaRPr lang="es-ES"/>
        </a:p>
      </dgm:t>
    </dgm:pt>
    <dgm:pt modelId="{B6D27C7F-B62A-473D-BC7E-A86C415724A4}">
      <dgm:prSet/>
      <dgm:spPr/>
      <dgm:t>
        <a:bodyPr/>
        <a:lstStyle/>
        <a:p>
          <a:pPr algn="ctr" rtl="0"/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Learning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support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993126-F086-458C-9FEA-43FBB51B9515}" type="parTrans" cxnId="{DA577825-CA5F-4EE1-99C3-E7C945E320C1}">
      <dgm:prSet/>
      <dgm:spPr/>
      <dgm:t>
        <a:bodyPr/>
        <a:lstStyle/>
        <a:p>
          <a:endParaRPr lang="es-ES"/>
        </a:p>
      </dgm:t>
    </dgm:pt>
    <dgm:pt modelId="{642C7993-0FD2-4D37-98DF-4466A5599D3E}" type="sibTrans" cxnId="{DA577825-CA5F-4EE1-99C3-E7C945E320C1}">
      <dgm:prSet/>
      <dgm:spPr/>
      <dgm:t>
        <a:bodyPr/>
        <a:lstStyle/>
        <a:p>
          <a:endParaRPr lang="es-ES"/>
        </a:p>
      </dgm:t>
    </dgm:pt>
    <dgm:pt modelId="{2D8AE55C-3A60-4431-8500-3A5894E9332E}">
      <dgm:prSet/>
      <dgm:spPr/>
      <dgm:t>
        <a:bodyPr/>
        <a:lstStyle/>
        <a:p>
          <a:pPr algn="ctr" rtl="0"/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Teaching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support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9FF9D9-DD57-4A55-974D-7F0A8C44930E}" type="parTrans" cxnId="{30A60D76-DF70-4E00-8460-353D23A911DD}">
      <dgm:prSet/>
      <dgm:spPr/>
      <dgm:t>
        <a:bodyPr/>
        <a:lstStyle/>
        <a:p>
          <a:endParaRPr lang="es-ES"/>
        </a:p>
      </dgm:t>
    </dgm:pt>
    <dgm:pt modelId="{70D8161E-A9F5-4561-A24D-384DC2EECBC0}" type="sibTrans" cxnId="{30A60D76-DF70-4E00-8460-353D23A911DD}">
      <dgm:prSet/>
      <dgm:spPr/>
      <dgm:t>
        <a:bodyPr/>
        <a:lstStyle/>
        <a:p>
          <a:endParaRPr lang="es-ES"/>
        </a:p>
      </dgm:t>
    </dgm:pt>
    <dgm:pt modelId="{BE533F10-510E-4ABA-B4DA-7E35911AD39E}">
      <dgm:prSet/>
      <dgm:spPr/>
      <dgm:t>
        <a:bodyPr/>
        <a:lstStyle/>
        <a:p>
          <a:pPr algn="ctr" rtl="0"/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Research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and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open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science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support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8B990B-5B76-4869-9827-50EF900EC470}" type="parTrans" cxnId="{FB917007-EED2-4F2A-893B-4E8769B2DB5D}">
      <dgm:prSet/>
      <dgm:spPr/>
      <dgm:t>
        <a:bodyPr/>
        <a:lstStyle/>
        <a:p>
          <a:endParaRPr lang="es-ES"/>
        </a:p>
      </dgm:t>
    </dgm:pt>
    <dgm:pt modelId="{A69FAAD6-8E98-4103-89FD-B2052A8674B9}" type="sibTrans" cxnId="{FB917007-EED2-4F2A-893B-4E8769B2DB5D}">
      <dgm:prSet/>
      <dgm:spPr/>
      <dgm:t>
        <a:bodyPr/>
        <a:lstStyle/>
        <a:p>
          <a:endParaRPr lang="es-ES"/>
        </a:p>
      </dgm:t>
    </dgm:pt>
    <dgm:pt modelId="{48996FC7-60A1-4653-B232-326A01CF6D2C}" type="pres">
      <dgm:prSet presAssocID="{3251D9E8-4D79-4FEA-87E4-F92452175C71}" presName="linear" presStyleCnt="0">
        <dgm:presLayoutVars>
          <dgm:animLvl val="lvl"/>
          <dgm:resizeHandles val="exact"/>
        </dgm:presLayoutVars>
      </dgm:prSet>
      <dgm:spPr/>
    </dgm:pt>
    <dgm:pt modelId="{2D7868B9-A24F-427C-AD33-7DE2257EE783}" type="pres">
      <dgm:prSet presAssocID="{7EB78AA9-25FC-4121-B79E-5053F15B5B09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274DC4D6-9594-4B9D-BE0A-9E790CE6E306}" type="pres">
      <dgm:prSet presAssocID="{714B7BC8-EC38-4809-8A9F-824FC5FFD856}" presName="spacer" presStyleCnt="0"/>
      <dgm:spPr/>
    </dgm:pt>
    <dgm:pt modelId="{439FE6B4-EC15-4EE2-8D7A-A67257739A1B}" type="pres">
      <dgm:prSet presAssocID="{96A4605F-1ADF-465D-ABCD-318560226A9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FEA14BA4-7D1A-4D6F-8786-875787D95C29}" type="pres">
      <dgm:prSet presAssocID="{A2E88E3C-A7A2-46C9-A3DD-48C5DF63598F}" presName="spacer" presStyleCnt="0"/>
      <dgm:spPr/>
    </dgm:pt>
    <dgm:pt modelId="{D580DD97-9423-4895-A485-9E421A71A571}" type="pres">
      <dgm:prSet presAssocID="{8ADCF66A-6936-47AD-A388-2FAF378BA47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78952315-39BF-4B7C-BFAB-86552DEEA3E6}" type="pres">
      <dgm:prSet presAssocID="{4C549F56-9520-420B-B6DC-9C1401E22EA7}" presName="spacer" presStyleCnt="0"/>
      <dgm:spPr/>
    </dgm:pt>
    <dgm:pt modelId="{D663A7F0-232C-4040-B41E-955A14C5F62F}" type="pres">
      <dgm:prSet presAssocID="{B6D27C7F-B62A-473D-BC7E-A86C415724A4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FEC0A39-BF3E-4045-9379-7D6F84C28868}" type="pres">
      <dgm:prSet presAssocID="{642C7993-0FD2-4D37-98DF-4466A5599D3E}" presName="spacer" presStyleCnt="0"/>
      <dgm:spPr/>
    </dgm:pt>
    <dgm:pt modelId="{CF2B5A03-7159-4E8E-99B0-E4C92CE82F9F}" type="pres">
      <dgm:prSet presAssocID="{2D8AE55C-3A60-4431-8500-3A5894E9332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5FE3AFB8-1926-4191-B7E6-6624BC3B5822}" type="pres">
      <dgm:prSet presAssocID="{70D8161E-A9F5-4561-A24D-384DC2EECBC0}" presName="spacer" presStyleCnt="0"/>
      <dgm:spPr/>
    </dgm:pt>
    <dgm:pt modelId="{B32C2296-47F1-4BC3-B9FF-3AD6803F1000}" type="pres">
      <dgm:prSet presAssocID="{BE533F10-510E-4ABA-B4DA-7E35911AD39E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FB917007-EED2-4F2A-893B-4E8769B2DB5D}" srcId="{3251D9E8-4D79-4FEA-87E4-F92452175C71}" destId="{BE533F10-510E-4ABA-B4DA-7E35911AD39E}" srcOrd="5" destOrd="0" parTransId="{618B990B-5B76-4869-9827-50EF900EC470}" sibTransId="{A69FAAD6-8E98-4103-89FD-B2052A8674B9}"/>
    <dgm:cxn modelId="{DA577825-CA5F-4EE1-99C3-E7C945E320C1}" srcId="{3251D9E8-4D79-4FEA-87E4-F92452175C71}" destId="{B6D27C7F-B62A-473D-BC7E-A86C415724A4}" srcOrd="3" destOrd="0" parTransId="{C3993126-F086-458C-9FEA-43FBB51B9515}" sibTransId="{642C7993-0FD2-4D37-98DF-4466A5599D3E}"/>
    <dgm:cxn modelId="{C117422F-FC49-415A-A963-BF8F558C54D5}" srcId="{3251D9E8-4D79-4FEA-87E4-F92452175C71}" destId="{8ADCF66A-6936-47AD-A388-2FAF378BA479}" srcOrd="2" destOrd="0" parTransId="{F7A7F160-2D24-4333-AC5E-962B1E25CE80}" sibTransId="{4C549F56-9520-420B-B6DC-9C1401E22EA7}"/>
    <dgm:cxn modelId="{0FE26568-9B35-48A3-83F1-8ED0276755F0}" type="presOf" srcId="{8ADCF66A-6936-47AD-A388-2FAF378BA479}" destId="{D580DD97-9423-4895-A485-9E421A71A571}" srcOrd="0" destOrd="0" presId="urn:microsoft.com/office/officeart/2005/8/layout/vList2"/>
    <dgm:cxn modelId="{9538BE4F-748B-4718-B3E9-8307348ACE13}" type="presOf" srcId="{BE533F10-510E-4ABA-B4DA-7E35911AD39E}" destId="{B32C2296-47F1-4BC3-B9FF-3AD6803F1000}" srcOrd="0" destOrd="0" presId="urn:microsoft.com/office/officeart/2005/8/layout/vList2"/>
    <dgm:cxn modelId="{7141D552-65CC-4547-8BC2-51F916328A91}" type="presOf" srcId="{96A4605F-1ADF-465D-ABCD-318560226A98}" destId="{439FE6B4-EC15-4EE2-8D7A-A67257739A1B}" srcOrd="0" destOrd="0" presId="urn:microsoft.com/office/officeart/2005/8/layout/vList2"/>
    <dgm:cxn modelId="{30A60D76-DF70-4E00-8460-353D23A911DD}" srcId="{3251D9E8-4D79-4FEA-87E4-F92452175C71}" destId="{2D8AE55C-3A60-4431-8500-3A5894E9332E}" srcOrd="4" destOrd="0" parTransId="{9D9FF9D9-DD57-4A55-974D-7F0A8C44930E}" sibTransId="{70D8161E-A9F5-4561-A24D-384DC2EECBC0}"/>
    <dgm:cxn modelId="{D89BB67A-3F55-4D4E-BCE2-9435AD261E2C}" srcId="{3251D9E8-4D79-4FEA-87E4-F92452175C71}" destId="{7EB78AA9-25FC-4121-B79E-5053F15B5B09}" srcOrd="0" destOrd="0" parTransId="{7F324696-5F96-4820-AF5C-1AAC2DDC73D3}" sibTransId="{714B7BC8-EC38-4809-8A9F-824FC5FFD856}"/>
    <dgm:cxn modelId="{6E6F2097-DEF4-4B93-AB7B-209DD38EF6B5}" type="presOf" srcId="{B6D27C7F-B62A-473D-BC7E-A86C415724A4}" destId="{D663A7F0-232C-4040-B41E-955A14C5F62F}" srcOrd="0" destOrd="0" presId="urn:microsoft.com/office/officeart/2005/8/layout/vList2"/>
    <dgm:cxn modelId="{22134ABE-7AA9-427C-BA99-260D7369ABF6}" type="presOf" srcId="{7EB78AA9-25FC-4121-B79E-5053F15B5B09}" destId="{2D7868B9-A24F-427C-AD33-7DE2257EE783}" srcOrd="0" destOrd="0" presId="urn:microsoft.com/office/officeart/2005/8/layout/vList2"/>
    <dgm:cxn modelId="{4DED2EE0-305E-4513-961B-BF1D227AE1F9}" type="presOf" srcId="{3251D9E8-4D79-4FEA-87E4-F92452175C71}" destId="{48996FC7-60A1-4653-B232-326A01CF6D2C}" srcOrd="0" destOrd="0" presId="urn:microsoft.com/office/officeart/2005/8/layout/vList2"/>
    <dgm:cxn modelId="{ADC742EE-63D7-49A2-9FF2-AD409A659D6C}" srcId="{3251D9E8-4D79-4FEA-87E4-F92452175C71}" destId="{96A4605F-1ADF-465D-ABCD-318560226A98}" srcOrd="1" destOrd="0" parTransId="{2B40CC99-9F00-404A-A804-5AF776D3D82B}" sibTransId="{A2E88E3C-A7A2-46C9-A3DD-48C5DF63598F}"/>
    <dgm:cxn modelId="{B1E572F6-6026-4610-BBE5-10963B8D00EA}" type="presOf" srcId="{2D8AE55C-3A60-4431-8500-3A5894E9332E}" destId="{CF2B5A03-7159-4E8E-99B0-E4C92CE82F9F}" srcOrd="0" destOrd="0" presId="urn:microsoft.com/office/officeart/2005/8/layout/vList2"/>
    <dgm:cxn modelId="{7D5F99F5-960E-4F99-8CE0-F4E89AE6EEAA}" type="presParOf" srcId="{48996FC7-60A1-4653-B232-326A01CF6D2C}" destId="{2D7868B9-A24F-427C-AD33-7DE2257EE783}" srcOrd="0" destOrd="0" presId="urn:microsoft.com/office/officeart/2005/8/layout/vList2"/>
    <dgm:cxn modelId="{A535B4C9-7BF3-4EE4-A409-CDA53ED0DF85}" type="presParOf" srcId="{48996FC7-60A1-4653-B232-326A01CF6D2C}" destId="{274DC4D6-9594-4B9D-BE0A-9E790CE6E306}" srcOrd="1" destOrd="0" presId="urn:microsoft.com/office/officeart/2005/8/layout/vList2"/>
    <dgm:cxn modelId="{F242FE39-2315-44EC-8B63-73DA7DF73345}" type="presParOf" srcId="{48996FC7-60A1-4653-B232-326A01CF6D2C}" destId="{439FE6B4-EC15-4EE2-8D7A-A67257739A1B}" srcOrd="2" destOrd="0" presId="urn:microsoft.com/office/officeart/2005/8/layout/vList2"/>
    <dgm:cxn modelId="{96C834E7-0B6F-48EB-92C4-76D0F011E99B}" type="presParOf" srcId="{48996FC7-60A1-4653-B232-326A01CF6D2C}" destId="{FEA14BA4-7D1A-4D6F-8786-875787D95C29}" srcOrd="3" destOrd="0" presId="urn:microsoft.com/office/officeart/2005/8/layout/vList2"/>
    <dgm:cxn modelId="{7B47D44E-5561-4A3E-89BD-A3E5E7364BF3}" type="presParOf" srcId="{48996FC7-60A1-4653-B232-326A01CF6D2C}" destId="{D580DD97-9423-4895-A485-9E421A71A571}" srcOrd="4" destOrd="0" presId="urn:microsoft.com/office/officeart/2005/8/layout/vList2"/>
    <dgm:cxn modelId="{ACC1BDFF-6DE6-4AE8-8B66-EBB3C26B788E}" type="presParOf" srcId="{48996FC7-60A1-4653-B232-326A01CF6D2C}" destId="{78952315-39BF-4B7C-BFAB-86552DEEA3E6}" srcOrd="5" destOrd="0" presId="urn:microsoft.com/office/officeart/2005/8/layout/vList2"/>
    <dgm:cxn modelId="{83712A1B-FDCF-4E31-84B8-626848F2F3B6}" type="presParOf" srcId="{48996FC7-60A1-4653-B232-326A01CF6D2C}" destId="{D663A7F0-232C-4040-B41E-955A14C5F62F}" srcOrd="6" destOrd="0" presId="urn:microsoft.com/office/officeart/2005/8/layout/vList2"/>
    <dgm:cxn modelId="{EC687690-BA3F-44AE-BA6E-A1B5F7C55DDB}" type="presParOf" srcId="{48996FC7-60A1-4653-B232-326A01CF6D2C}" destId="{7FEC0A39-BF3E-4045-9379-7D6F84C28868}" srcOrd="7" destOrd="0" presId="urn:microsoft.com/office/officeart/2005/8/layout/vList2"/>
    <dgm:cxn modelId="{2B3CF385-9F73-4630-9502-C672FCE35432}" type="presParOf" srcId="{48996FC7-60A1-4653-B232-326A01CF6D2C}" destId="{CF2B5A03-7159-4E8E-99B0-E4C92CE82F9F}" srcOrd="8" destOrd="0" presId="urn:microsoft.com/office/officeart/2005/8/layout/vList2"/>
    <dgm:cxn modelId="{4BD19981-9C46-48B2-ABB4-627E274C1C9D}" type="presParOf" srcId="{48996FC7-60A1-4653-B232-326A01CF6D2C}" destId="{5FE3AFB8-1926-4191-B7E6-6624BC3B5822}" srcOrd="9" destOrd="0" presId="urn:microsoft.com/office/officeart/2005/8/layout/vList2"/>
    <dgm:cxn modelId="{B95724A2-A24C-43D3-A700-1F4540FDE27F}" type="presParOf" srcId="{48996FC7-60A1-4653-B232-326A01CF6D2C}" destId="{B32C2296-47F1-4BC3-B9FF-3AD6803F100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7868B9-A24F-427C-AD33-7DE2257EE783}">
      <dsp:nvSpPr>
        <dsp:cNvPr id="0" name=""/>
        <dsp:cNvSpPr/>
      </dsp:nvSpPr>
      <dsp:spPr>
        <a:xfrm>
          <a:off x="0" y="77552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User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support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96486"/>
        <a:ext cx="5962510" cy="349987"/>
      </dsp:txXfrm>
    </dsp:sp>
    <dsp:sp modelId="{439FE6B4-EC15-4EE2-8D7A-A67257739A1B}">
      <dsp:nvSpPr>
        <dsp:cNvPr id="0" name=""/>
        <dsp:cNvSpPr/>
      </dsp:nvSpPr>
      <dsp:spPr>
        <a:xfrm>
          <a:off x="0" y="514367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Space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as a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service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533301"/>
        <a:ext cx="5962510" cy="349987"/>
      </dsp:txXfrm>
    </dsp:sp>
    <dsp:sp modelId="{D580DD97-9423-4895-A485-9E421A71A571}">
      <dsp:nvSpPr>
        <dsp:cNvPr id="0" name=""/>
        <dsp:cNvSpPr/>
      </dsp:nvSpPr>
      <dsp:spPr>
        <a:xfrm>
          <a:off x="0" y="951182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Information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resources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970116"/>
        <a:ext cx="5962510" cy="349987"/>
      </dsp:txXfrm>
    </dsp:sp>
    <dsp:sp modelId="{D663A7F0-232C-4040-B41E-955A14C5F62F}">
      <dsp:nvSpPr>
        <dsp:cNvPr id="0" name=""/>
        <dsp:cNvSpPr/>
      </dsp:nvSpPr>
      <dsp:spPr>
        <a:xfrm>
          <a:off x="0" y="1387997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Learning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support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1406931"/>
        <a:ext cx="5962510" cy="349987"/>
      </dsp:txXfrm>
    </dsp:sp>
    <dsp:sp modelId="{CF2B5A03-7159-4E8E-99B0-E4C92CE82F9F}">
      <dsp:nvSpPr>
        <dsp:cNvPr id="0" name=""/>
        <dsp:cNvSpPr/>
      </dsp:nvSpPr>
      <dsp:spPr>
        <a:xfrm>
          <a:off x="0" y="1824812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Teaching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support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1843746"/>
        <a:ext cx="5962510" cy="349987"/>
      </dsp:txXfrm>
    </dsp:sp>
    <dsp:sp modelId="{B32C2296-47F1-4BC3-B9FF-3AD6803F1000}">
      <dsp:nvSpPr>
        <dsp:cNvPr id="0" name=""/>
        <dsp:cNvSpPr/>
      </dsp:nvSpPr>
      <dsp:spPr>
        <a:xfrm>
          <a:off x="0" y="2261627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Research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and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open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science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support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2280561"/>
        <a:ext cx="5962510" cy="349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84463" y="1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/>
          <a:lstStyle>
            <a:lvl1pPr algn="r">
              <a:defRPr sz="1100"/>
            </a:lvl1pPr>
          </a:lstStyle>
          <a:p>
            <a:fld id="{F1152D27-98BE-4354-9419-F168216BD35A}" type="datetimeFigureOut">
              <a:rPr lang="es-ES" smtClean="0"/>
              <a:t>16/09/2025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1" y="8685878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 anchor="b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463" y="8685878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 anchor="b"/>
          <a:lstStyle>
            <a:lvl1pPr algn="r">
              <a:defRPr sz="1100"/>
            </a:lvl1pPr>
          </a:lstStyle>
          <a:p>
            <a:fld id="{780170F4-D3BB-478A-8F50-35E6709E7BE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1501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0431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985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7602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0321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0911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661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27284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904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5927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83602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7509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1221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ai.ub.edu/en/about-crai/libraries/pharmacy-and-food-science-crai-library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serveis-az" TargetMode="Externa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hyperlink" Target="https://www.ub.edu/portal/web/iub/wifi-o-eduroam" TargetMode="Externa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hyperlink" Target="https://crai.ub.edu/en/crai-services/resources-online/authentication" TargetMode="External"/><Relationship Id="rId7" Type="http://schemas.openxmlformats.org/officeDocument/2006/relationships/hyperlink" Target="https://web.ub.edu/en/web/estudiants/help" TargetMode="External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hyperlink" Target="https://web.ub.edu/en/web/estudiants/" TargetMode="Externa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2.png"/><Relationship Id="rId7" Type="http://schemas.openxmlformats.org/officeDocument/2006/relationships/hyperlink" Target="https://www.instagram.com/craifcca/" TargetMode="Externa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hyperlink" Target="https://crai.ub.edu/en/crai-services/sau" TargetMode="External"/><Relationship Id="rId10" Type="http://schemas.openxmlformats.org/officeDocument/2006/relationships/image" Target="../media/image46.jpeg"/><Relationship Id="rId4" Type="http://schemas.openxmlformats.org/officeDocument/2006/relationships/image" Target="../media/image43.png"/><Relationship Id="rId9" Type="http://schemas.openxmlformats.org/officeDocument/2006/relationships/hyperlink" Target="https://bsky.app/profile/craiubfcca.bsky.socia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hyperlink" Target="https://forms.office.com/pages/responsepage.aspx?id=qzwxosOxOk-7ESFXRH3btMm_5qPcytFLtouIJMkppG1UQzkyTzRSQVUxS0o5OUhEMUE4WkE0VzFIOCQlQCN0PWcu&amp;route=shorturl" TargetMode="Externa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sites/default/files/biblioteques/Farmacia/planta_0_new_english.png" TargetMode="External"/><Relationship Id="rId3" Type="http://schemas.openxmlformats.org/officeDocument/2006/relationships/hyperlink" Target="https://crai.ub.edu/en/biblioteques-i-horaris" TargetMode="External"/><Relationship Id="rId7" Type="http://schemas.openxmlformats.org/officeDocument/2006/relationships/hyperlink" Target="https://crai.ub.edu/en/about-crai/libraries/pharmacy-and-food-science-crai-library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hyperlink" Target="https://crai.ub.edu/sites/default/files/biblioteques/Farmacia/soterrani_new_english.png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s://crai.ub.edu/ca/coneix-el-crai/horaris" TargetMode="Externa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hyperlink" Target="https://diposit.ub.edu/dspace/handle/2445/1201" TargetMode="External"/><Relationship Id="rId3" Type="http://schemas.openxmlformats.org/officeDocument/2006/relationships/hyperlink" Target="https://cercabib.ub.edu/discovery/jsearch?vid=34CSUC_UB:VU1&amp;lang=en" TargetMode="External"/><Relationship Id="rId7" Type="http://schemas.openxmlformats.org/officeDocument/2006/relationships/hyperlink" Target="https://cercabib.ub.edu/discovery/search?query=any,contains,*&amp;pfilter=rtype,exact,videos&amp;tab=Everything&amp;search_scope=MyInst_and_CI&amp;vid=34CSUC_UB:VU1&amp;lang=en&amp;offset=0" TargetMode="External"/><Relationship Id="rId12" Type="http://schemas.openxmlformats.org/officeDocument/2006/relationships/image" Target="../media/image22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hyperlink" Target="https://crai.ub.edu/en/recursos-d-informacio/bibliografia-recomanada" TargetMode="External"/><Relationship Id="rId5" Type="http://schemas.openxmlformats.org/officeDocument/2006/relationships/hyperlink" Target="https://cercabib.ub.edu/discovery/search?vid=34CSUC_UB:VU1&amp;lang=en" TargetMode="External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hyperlink" Target="https://cercabib.ub.edu/discovery/dbsearch?vid=34CSUC_UB:VU1&amp;lang=en" TargetMode="External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iposit.ub.edu/dspace/handle/2445/171292" TargetMode="Externa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bipadi.ub.edu/digital/collection/farmacia" TargetMode="External"/><Relationship Id="rId4" Type="http://schemas.openxmlformats.org/officeDocument/2006/relationships/hyperlink" Target="https://bipadi.ub.edu/digital/collection/botanic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hyperlink" Target="https://crai.ub.edu/en/about-crai/quality-strategies/service-charter" TargetMode="External"/><Relationship Id="rId7" Type="http://schemas.openxmlformats.org/officeDocument/2006/relationships/diagramLayout" Target="../diagrams/layout1.xm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.xml"/><Relationship Id="rId5" Type="http://schemas.openxmlformats.org/officeDocument/2006/relationships/hyperlink" Target="https://crai.ub.edu/coneix-el-crai/estrategia-qualitat/carta-serveis" TargetMode="External"/><Relationship Id="rId10" Type="http://schemas.microsoft.com/office/2007/relationships/diagramDrawing" Target="../diagrams/drawing1.xml"/><Relationship Id="rId4" Type="http://schemas.openxmlformats.org/officeDocument/2006/relationships/image" Target="../media/image28.png"/><Relationship Id="rId9" Type="http://schemas.openxmlformats.org/officeDocument/2006/relationships/diagramColors" Target="../diagrams/colors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hyperlink" Target="http://www.ub.edu/carnet/en/index.html" TargetMode="External"/><Relationship Id="rId7" Type="http://schemas.openxmlformats.org/officeDocument/2006/relationships/image" Target="../media/image31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rai.ub.edu/en/services-and-resources/ub-documents-loan" TargetMode="External"/><Relationship Id="rId11" Type="http://schemas.openxmlformats.org/officeDocument/2006/relationships/hyperlink" Target="https://web.ub.edu/en/web/aplicacions-mobils/w/soc-ub" TargetMode="External"/><Relationship Id="rId5" Type="http://schemas.openxmlformats.org/officeDocument/2006/relationships/hyperlink" Target="https://cercabib.ub.edu/discovery/login?vid=34CSUC_UB:VU1&amp;lang=en" TargetMode="External"/><Relationship Id="rId10" Type="http://schemas.openxmlformats.org/officeDocument/2006/relationships/image" Target="../media/image33.png"/><Relationship Id="rId4" Type="http://schemas.openxmlformats.org/officeDocument/2006/relationships/image" Target="../media/image30.png"/><Relationship Id="rId9" Type="http://schemas.openxmlformats.org/officeDocument/2006/relationships/hyperlink" Target="https://web.ub.edu/web/aplicacions-mobils/w/soc-u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1" y="0"/>
            <a:ext cx="3609558" cy="1206194"/>
          </a:xfrm>
          <a:prstGeom prst="rect">
            <a:avLst/>
          </a:prstGeom>
        </p:spPr>
      </p:pic>
      <p:sp>
        <p:nvSpPr>
          <p:cNvPr id="3" name="Rectangle 2">
            <a:hlinkClick r:id="rId4"/>
          </p:cNvPr>
          <p:cNvSpPr/>
          <p:nvPr/>
        </p:nvSpPr>
        <p:spPr>
          <a:xfrm>
            <a:off x="1150720" y="2790695"/>
            <a:ext cx="10128125" cy="29084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PHARMACY AND FOOD SCIENCE CRAI LIBRARY </a:t>
            </a:r>
          </a:p>
          <a:p>
            <a:pPr algn="ctr"/>
            <a:r>
              <a:rPr lang="ca-ES" sz="4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DIAGONAL KNOWLEDGE CAMPUS</a:t>
            </a:r>
          </a:p>
        </p:txBody>
      </p:sp>
    </p:spTree>
    <p:extLst>
      <p:ext uri="{BB962C8B-B14F-4D97-AF65-F5344CB8AC3E}">
        <p14:creationId xmlns:p14="http://schemas.microsoft.com/office/powerpoint/2010/main" val="42483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8200" y="208467"/>
            <a:ext cx="10515600" cy="1025136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Connecting at UB’s </a:t>
            </a:r>
            <a:r>
              <a:rPr lang="en-GB" sz="4800" b="1" dirty="0" err="1">
                <a:latin typeface="Arial" panose="020B0604020202020204" pitchFamily="34" charset="0"/>
                <a:cs typeface="Arial" panose="020B0604020202020204" pitchFamily="34" charset="0"/>
              </a:rPr>
              <a:t>Wi-fi</a:t>
            </a:r>
            <a:endParaRPr lang="en-GB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www.ub.edu/portal/documents/1051544/5062535/Xarxa+UB/a287f515-f8fc-9d67-58d2-c28679495f6c?t=151938714350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" y="1636454"/>
            <a:ext cx="3147462" cy="314746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90604" y="1816750"/>
            <a:ext cx="8401396" cy="1446550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en-GB" sz="4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Eduroam</a:t>
            </a:r>
            <a:r>
              <a:rPr lang="en-GB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network (Recommended)</a:t>
            </a:r>
          </a:p>
        </p:txBody>
      </p:sp>
      <p:sp>
        <p:nvSpPr>
          <p:cNvPr id="4" name="Rectangle 3"/>
          <p:cNvSpPr/>
          <p:nvPr/>
        </p:nvSpPr>
        <p:spPr>
          <a:xfrm>
            <a:off x="3790604" y="3363142"/>
            <a:ext cx="3890356" cy="769441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en-GB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UB’s </a:t>
            </a:r>
            <a:r>
              <a:rPr lang="en-GB" sz="4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Wi-fi</a:t>
            </a:r>
            <a:r>
              <a:rPr lang="en-GB" sz="4400" dirty="0">
                <a:solidFill>
                  <a:srgbClr val="00003A"/>
                </a:solidFill>
                <a:latin typeface="Spartan"/>
              </a:rPr>
              <a:t> </a:t>
            </a:r>
            <a:endParaRPr lang="en-GB" sz="4400" dirty="0"/>
          </a:p>
        </p:txBody>
      </p:sp>
      <p:pic>
        <p:nvPicPr>
          <p:cNvPr id="5" name="Imatge 4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750" y="3629374"/>
            <a:ext cx="1069850" cy="1127762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6" name="QuadreDeText 5"/>
          <p:cNvSpPr txBox="1"/>
          <p:nvPr/>
        </p:nvSpPr>
        <p:spPr>
          <a:xfrm>
            <a:off x="8065203" y="4008589"/>
            <a:ext cx="3349689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800" dirty="0">
                <a:hlinkClick r:id="rId5"/>
              </a:rPr>
              <a:t>How to configure it?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4808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" y="79722"/>
            <a:ext cx="12192000" cy="132556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Authentication for online services: Local identifier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3368352" y="1946095"/>
            <a:ext cx="8696130" cy="34163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800" b="1" i="0" dirty="0">
                <a:solidFill>
                  <a:schemeClr val="accent2"/>
                </a:solidFill>
                <a:effectLst/>
                <a:latin typeface="Lekton"/>
              </a:rPr>
              <a:t>Left-hand side of the UB email </a:t>
            </a:r>
            <a:r>
              <a:rPr lang="en-GB" sz="3800" b="1" i="0" dirty="0" err="1">
                <a:solidFill>
                  <a:schemeClr val="accent2"/>
                </a:solidFill>
                <a:effectLst/>
                <a:latin typeface="Lekton"/>
              </a:rPr>
              <a:t>address</a:t>
            </a:r>
            <a:r>
              <a:rPr lang="en-GB" sz="3800" b="1" i="0" dirty="0" err="1">
                <a:solidFill>
                  <a:srgbClr val="00B0F0"/>
                </a:solidFill>
                <a:effectLst/>
                <a:latin typeface="Lekton"/>
              </a:rPr>
              <a:t>.alumnes</a:t>
            </a:r>
            <a:endParaRPr lang="en-GB" sz="3800" b="1" i="0" dirty="0">
              <a:solidFill>
                <a:srgbClr val="00B0F0"/>
              </a:solidFill>
              <a:effectLst/>
              <a:latin typeface="Lekton"/>
            </a:endParaRPr>
          </a:p>
          <a:p>
            <a:r>
              <a:rPr lang="ca-ES" b="1" dirty="0"/>
              <a:t>			</a:t>
            </a:r>
            <a:r>
              <a:rPr lang="en-GB" b="1" dirty="0"/>
              <a:t>email: jarc7@alumnes.ub.edu</a:t>
            </a:r>
          </a:p>
          <a:p>
            <a:r>
              <a:rPr lang="en-GB" b="1" dirty="0"/>
              <a:t>			local identifier: </a:t>
            </a:r>
            <a:r>
              <a:rPr lang="en-GB" b="1" dirty="0">
                <a:solidFill>
                  <a:schemeClr val="accent2"/>
                </a:solidFill>
              </a:rPr>
              <a:t>jarc7</a:t>
            </a:r>
            <a:r>
              <a:rPr lang="en-GB" b="1" dirty="0">
                <a:solidFill>
                  <a:srgbClr val="00B0F0"/>
                </a:solidFill>
              </a:rPr>
              <a:t>.alumnes</a:t>
            </a:r>
          </a:p>
          <a:p>
            <a:pPr algn="ctr"/>
            <a:r>
              <a:rPr lang="ca-ES" sz="4800" b="1" dirty="0">
                <a:solidFill>
                  <a:srgbClr val="0070C0"/>
                </a:solidFill>
              </a:rPr>
              <a:t>+</a:t>
            </a:r>
            <a:r>
              <a:rPr lang="ca-ES" sz="4800" b="1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es-ES" sz="3800" b="1" dirty="0">
                <a:solidFill>
                  <a:srgbClr val="002060"/>
                </a:solidFill>
              </a:rPr>
              <a:t>	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Intranet UB password</a:t>
            </a:r>
          </a:p>
          <a:p>
            <a:endParaRPr lang="ca-ES" dirty="0"/>
          </a:p>
        </p:txBody>
      </p:sp>
      <p:sp>
        <p:nvSpPr>
          <p:cNvPr id="5" name="QuadreDeText 4"/>
          <p:cNvSpPr txBox="1"/>
          <p:nvPr/>
        </p:nvSpPr>
        <p:spPr>
          <a:xfrm>
            <a:off x="732849" y="5362415"/>
            <a:ext cx="10534451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set the password and obtaining your personal identifier:</a:t>
            </a: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37" y="2306593"/>
            <a:ext cx="1402360" cy="175160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4544298" y="5962597"/>
            <a:ext cx="20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b="1" dirty="0" err="1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r>
              <a:rPr lang="ca-ES" b="1" dirty="0">
                <a:solidFill>
                  <a:srgbClr val="002060"/>
                </a:solidFill>
                <a:latin typeface="Calibri" panose="020F0502020204030204" pitchFamily="34" charset="0"/>
              </a:rPr>
              <a:t> &gt;&gt; </a:t>
            </a:r>
            <a:r>
              <a:rPr lang="ca-ES" b="1" dirty="0" err="1">
                <a:solidFill>
                  <a:srgbClr val="002060"/>
                </a:solidFill>
                <a:latin typeface="Calibri" panose="020F0502020204030204" pitchFamily="34" charset="0"/>
              </a:rPr>
              <a:t>Help</a:t>
            </a:r>
            <a:r>
              <a:rPr lang="ca-ES" b="1" dirty="0">
                <a:solidFill>
                  <a:srgbClr val="002060"/>
                </a:solidFill>
                <a:latin typeface="Calibri" panose="020F0502020204030204" pitchFamily="34" charset="0"/>
              </a:rPr>
              <a:t> &gt;&gt;</a:t>
            </a:r>
            <a:endParaRPr lang="es-ES" dirty="0"/>
          </a:p>
        </p:txBody>
      </p:sp>
      <p:pic>
        <p:nvPicPr>
          <p:cNvPr id="8" name="Imatge 8">
            <a:hlinkClick r:id="rId5"/>
            <a:extLst>
              <a:ext uri="{FF2B5EF4-FFF2-40B4-BE49-F238E27FC236}">
                <a16:creationId xmlns:a16="http://schemas.microsoft.com/office/drawing/2014/main" id="{8E87AF91-F73F-4BAC-BE99-F609A7B40A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2502" y="5950939"/>
            <a:ext cx="441796" cy="441796"/>
          </a:xfrm>
          <a:prstGeom prst="rect">
            <a:avLst/>
          </a:prstGeom>
        </p:spPr>
      </p:pic>
      <p:pic>
        <p:nvPicPr>
          <p:cNvPr id="10" name="Imatge 12">
            <a:hlinkClick r:id="rId7"/>
            <a:extLst>
              <a:ext uri="{FF2B5EF4-FFF2-40B4-BE49-F238E27FC236}">
                <a16:creationId xmlns:a16="http://schemas.microsoft.com/office/drawing/2014/main" id="{37F2A51E-C7AA-4D6D-B4CD-181A256C6F5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695" y="5750242"/>
            <a:ext cx="1286722" cy="9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0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15956" y="53417"/>
            <a:ext cx="10515600" cy="132556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Contact us!</a:t>
            </a:r>
          </a:p>
        </p:txBody>
      </p:sp>
      <p:sp>
        <p:nvSpPr>
          <p:cNvPr id="4" name="Títol 1"/>
          <p:cNvSpPr txBox="1">
            <a:spLocks/>
          </p:cNvSpPr>
          <p:nvPr/>
        </p:nvSpPr>
        <p:spPr>
          <a:xfrm>
            <a:off x="915956" y="3429278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Follow us on social networks!</a:t>
            </a:r>
          </a:p>
        </p:txBody>
      </p:sp>
      <p:pic>
        <p:nvPicPr>
          <p:cNvPr id="4098" name="Picture 2" descr="https://crai.ub.edu/sites/default/files/imatges/serveis/emai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096" y="1491279"/>
            <a:ext cx="1566000" cy="156600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rai.ub.edu/sites/default/files/imatges/serveis/pho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86" y="1504598"/>
            <a:ext cx="1567543" cy="15675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QuadreDeText 8"/>
          <p:cNvSpPr txBox="1"/>
          <p:nvPr/>
        </p:nvSpPr>
        <p:spPr>
          <a:xfrm>
            <a:off x="1448977" y="3130225"/>
            <a:ext cx="1759975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/>
              <a:t>934 021 884</a:t>
            </a:r>
          </a:p>
        </p:txBody>
      </p:sp>
      <p:sp>
        <p:nvSpPr>
          <p:cNvPr id="12" name="QuadreDeText 11"/>
          <p:cNvSpPr txBox="1"/>
          <p:nvPr/>
        </p:nvSpPr>
        <p:spPr>
          <a:xfrm>
            <a:off x="8240111" y="3197759"/>
            <a:ext cx="269064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/>
              <a:t>bibfarinfo@ub.edu</a:t>
            </a:r>
          </a:p>
        </p:txBody>
      </p:sp>
      <p:pic>
        <p:nvPicPr>
          <p:cNvPr id="17" name="Imatge 16" descr="logo sau">
            <a:hlinkClick r:id="rId5"/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00"/>
          <a:stretch/>
        </p:blipFill>
        <p:spPr bwMode="auto">
          <a:xfrm>
            <a:off x="4199881" y="1656424"/>
            <a:ext cx="3373120" cy="12357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QuadreDeText 17"/>
          <p:cNvSpPr txBox="1"/>
          <p:nvPr/>
        </p:nvSpPr>
        <p:spPr>
          <a:xfrm>
            <a:off x="4663082" y="3123560"/>
            <a:ext cx="33500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 err="1"/>
              <a:t>User</a:t>
            </a:r>
            <a:r>
              <a:rPr lang="ca-ES" sz="2400" b="1" dirty="0"/>
              <a:t> </a:t>
            </a:r>
            <a:r>
              <a:rPr lang="ca-ES" sz="2400" b="1" dirty="0" err="1"/>
              <a:t>support</a:t>
            </a:r>
            <a:r>
              <a:rPr lang="ca-ES" sz="2400" b="1" dirty="0"/>
              <a:t> </a:t>
            </a:r>
            <a:r>
              <a:rPr lang="ca-ES" sz="2400" b="1" dirty="0" err="1"/>
              <a:t>service</a:t>
            </a:r>
            <a:endParaRPr lang="ca-ES" sz="2400" b="1" dirty="0"/>
          </a:p>
          <a:p>
            <a:endParaRPr lang="ca-ES" dirty="0"/>
          </a:p>
        </p:txBody>
      </p:sp>
      <p:pic>
        <p:nvPicPr>
          <p:cNvPr id="14" name="Imatge 10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287" y="4452535"/>
            <a:ext cx="1640831" cy="1459987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24" name="QuadreDeText 12"/>
          <p:cNvSpPr txBox="1"/>
          <p:nvPr/>
        </p:nvSpPr>
        <p:spPr>
          <a:xfrm>
            <a:off x="2876379" y="5996619"/>
            <a:ext cx="269064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/>
              <a:t>@craifcca</a:t>
            </a:r>
          </a:p>
        </p:txBody>
      </p:sp>
      <p:sp>
        <p:nvSpPr>
          <p:cNvPr id="25" name="QuadreDeText 13"/>
          <p:cNvSpPr txBox="1"/>
          <p:nvPr/>
        </p:nvSpPr>
        <p:spPr>
          <a:xfrm>
            <a:off x="6316585" y="5996619"/>
            <a:ext cx="3393151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/>
              <a:t>@</a:t>
            </a:r>
            <a:r>
              <a:rPr lang="en-US" sz="2400" b="1" dirty="0" err="1"/>
              <a:t>craiubfcca.bsky.social</a:t>
            </a:r>
            <a:endParaRPr lang="ca-ES" sz="2400" b="1" dirty="0"/>
          </a:p>
          <a:p>
            <a:pPr algn="ctr"/>
            <a:endParaRPr lang="ca-ES" sz="2400" b="1" dirty="0"/>
          </a:p>
        </p:txBody>
      </p:sp>
      <p:sp>
        <p:nvSpPr>
          <p:cNvPr id="15" name="Oval 14">
            <a:hlinkClick r:id="rId9"/>
            <a:extLst>
              <a:ext uri="{FF2B5EF4-FFF2-40B4-BE49-F238E27FC236}">
                <a16:creationId xmlns:a16="http://schemas.microsoft.com/office/drawing/2014/main" id="{2191F0E8-706C-4BCE-B664-0724F896BC09}"/>
              </a:ext>
            </a:extLst>
          </p:cNvPr>
          <p:cNvSpPr/>
          <p:nvPr/>
        </p:nvSpPr>
        <p:spPr>
          <a:xfrm>
            <a:off x="7349140" y="4552022"/>
            <a:ext cx="1301956" cy="1264038"/>
          </a:xfrm>
          <a:prstGeom prst="ellipse">
            <a:avLst/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7241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00071" y="2023534"/>
            <a:ext cx="10515600" cy="132556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Thank you and welcome!</a:t>
            </a:r>
          </a:p>
        </p:txBody>
      </p:sp>
      <p:pic>
        <p:nvPicPr>
          <p:cNvPr id="15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1" y="0"/>
            <a:ext cx="3609558" cy="1206194"/>
          </a:xfrm>
          <a:prstGeom prst="rect">
            <a:avLst/>
          </a:prstGeom>
        </p:spPr>
      </p:pic>
      <p:sp>
        <p:nvSpPr>
          <p:cNvPr id="16" name="Rectangle 3">
            <a:extLst>
              <a:ext uri="{FF2B5EF4-FFF2-40B4-BE49-F238E27FC236}">
                <a16:creationId xmlns:a16="http://schemas.microsoft.com/office/drawing/2014/main" id="{CF206D8E-55DB-412A-9E0E-EB8B980B9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7625" y="5742093"/>
            <a:ext cx="407515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altLang="ca-E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© CRAI Universitat de Barcelona, </a:t>
            </a:r>
            <a:r>
              <a:rPr lang="en-US" altLang="ca-ES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academic</a:t>
            </a:r>
            <a:r>
              <a:rPr lang="ca-ES" altLang="ca-ES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altLang="ca-ES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year</a:t>
            </a:r>
            <a:r>
              <a:rPr kumimoji="0" lang="ca-ES" altLang="ca-E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2025-26  </a:t>
            </a:r>
            <a:r>
              <a:rPr kumimoji="0" lang="ca-ES" altLang="ca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ca-ES" altLang="ca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9" name="Picture 2" descr="21e0024a-9efc-491e-9c69-134004846af1">
            <a:extLst>
              <a:ext uri="{FF2B5EF4-FFF2-40B4-BE49-F238E27FC236}">
                <a16:creationId xmlns:a16="http://schemas.microsoft.com/office/drawing/2014/main" id="{8741C281-91AD-4C6F-BA43-AEE62BC01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630" y="6175876"/>
            <a:ext cx="1485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tge 3">
            <a:hlinkClick r:id="rId5"/>
            <a:extLst>
              <a:ext uri="{FF2B5EF4-FFF2-40B4-BE49-F238E27FC236}">
                <a16:creationId xmlns:a16="http://schemas.microsoft.com/office/drawing/2014/main" id="{BDD911E6-96F1-45A4-80AD-24C2CD5210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029" y="3945436"/>
            <a:ext cx="4496427" cy="120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039292" y="419878"/>
            <a:ext cx="10108671" cy="727788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Where are we?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480" y="2565919"/>
            <a:ext cx="5443590" cy="3788228"/>
          </a:xfrm>
          <a:prstGeom prst="rect">
            <a:avLst/>
          </a:prstGeom>
        </p:spPr>
      </p:pic>
      <p:sp>
        <p:nvSpPr>
          <p:cNvPr id="9" name="QuadreDeText 8"/>
          <p:cNvSpPr txBox="1"/>
          <p:nvPr/>
        </p:nvSpPr>
        <p:spPr>
          <a:xfrm>
            <a:off x="3000242" y="1331567"/>
            <a:ext cx="6178476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B – Ground floor</a:t>
            </a:r>
          </a:p>
        </p:txBody>
      </p:sp>
      <p:pic>
        <p:nvPicPr>
          <p:cNvPr id="10" name="Marcador de contenido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7" t="4935" r="5383" b="3654"/>
          <a:stretch/>
        </p:blipFill>
        <p:spPr>
          <a:xfrm>
            <a:off x="658930" y="2565919"/>
            <a:ext cx="4918776" cy="378822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140056" y="2656313"/>
            <a:ext cx="2954067" cy="8977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100" noProof="1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3349" y="2912415"/>
            <a:ext cx="377818" cy="39356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485141" y="2721114"/>
            <a:ext cx="269357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noProof="1"/>
              <a:t>Metro: </a:t>
            </a:r>
            <a:r>
              <a:rPr lang="es-ES" sz="1100" noProof="1"/>
              <a:t>line 3 (Palau Reial) </a:t>
            </a:r>
          </a:p>
          <a:p>
            <a:r>
              <a:rPr lang="es-ES" sz="1100" b="1" noProof="1"/>
              <a:t>Bus: </a:t>
            </a:r>
            <a:r>
              <a:rPr lang="es-ES" sz="1100" noProof="1"/>
              <a:t>7, 33, 63, 67, 78, 113, 175, H6, M12, M14, X30, X43, X79, X83, X84, X97, L97, V5 </a:t>
            </a:r>
          </a:p>
          <a:p>
            <a:r>
              <a:rPr lang="es-ES" sz="1100" b="1" noProof="1"/>
              <a:t>Tram: </a:t>
            </a:r>
            <a:r>
              <a:rPr lang="es-ES" sz="1100" noProof="1"/>
              <a:t>Pius XII station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286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reDeText 4"/>
          <p:cNvSpPr txBox="1"/>
          <p:nvPr/>
        </p:nvSpPr>
        <p:spPr>
          <a:xfrm>
            <a:off x="3125190" y="960995"/>
            <a:ext cx="5366700" cy="95410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Monday to Friday, </a:t>
            </a:r>
          </a:p>
          <a:p>
            <a:pPr algn="ctr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from 8.30 a.m. to 8.30 p.m.</a:t>
            </a:r>
            <a:endParaRPr lang="en-GB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hlinkClick r:id="rId4"/>
          </p:cNvPr>
          <p:cNvSpPr/>
          <p:nvPr/>
        </p:nvSpPr>
        <p:spPr>
          <a:xfrm>
            <a:off x="2629592" y="-66501"/>
            <a:ext cx="6932814" cy="117052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GB" sz="4800" b="1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When can you come?</a:t>
            </a:r>
          </a:p>
        </p:txBody>
      </p:sp>
      <p:sp>
        <p:nvSpPr>
          <p:cNvPr id="6" name="QuadreDeText 5">
            <a:extLst>
              <a:ext uri="{FF2B5EF4-FFF2-40B4-BE49-F238E27FC236}">
                <a16:creationId xmlns:a16="http://schemas.microsoft.com/office/drawing/2014/main" id="{25F560EE-7936-46D6-9851-B5555B696D56}"/>
              </a:ext>
            </a:extLst>
          </p:cNvPr>
          <p:cNvSpPr txBox="1"/>
          <p:nvPr/>
        </p:nvSpPr>
        <p:spPr>
          <a:xfrm>
            <a:off x="2234737" y="2108508"/>
            <a:ext cx="7722523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 map</a:t>
            </a:r>
          </a:p>
        </p:txBody>
      </p:sp>
      <p:sp>
        <p:nvSpPr>
          <p:cNvPr id="12" name="QuadreDeText 11">
            <a:extLst>
              <a:ext uri="{FF2B5EF4-FFF2-40B4-BE49-F238E27FC236}">
                <a16:creationId xmlns:a16="http://schemas.microsoft.com/office/drawing/2014/main" id="{25F560EE-7936-46D6-9851-B5555B696D56}"/>
              </a:ext>
            </a:extLst>
          </p:cNvPr>
          <p:cNvSpPr txBox="1"/>
          <p:nvPr/>
        </p:nvSpPr>
        <p:spPr>
          <a:xfrm>
            <a:off x="1815696" y="2557319"/>
            <a:ext cx="290248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Floor 0</a:t>
            </a:r>
          </a:p>
        </p:txBody>
      </p:sp>
      <p:sp>
        <p:nvSpPr>
          <p:cNvPr id="13" name="QuadreDeText 12">
            <a:extLst>
              <a:ext uri="{FF2B5EF4-FFF2-40B4-BE49-F238E27FC236}">
                <a16:creationId xmlns:a16="http://schemas.microsoft.com/office/drawing/2014/main" id="{25F560EE-7936-46D6-9851-B5555B696D56}"/>
              </a:ext>
            </a:extLst>
          </p:cNvPr>
          <p:cNvSpPr txBox="1"/>
          <p:nvPr/>
        </p:nvSpPr>
        <p:spPr>
          <a:xfrm>
            <a:off x="7361155" y="2631947"/>
            <a:ext cx="290248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Floor -1</a:t>
            </a:r>
          </a:p>
        </p:txBody>
      </p:sp>
      <p:pic>
        <p:nvPicPr>
          <p:cNvPr id="7" name="Imagen 6">
            <a:hlinkClick r:id="rId5"/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3"/>
          <a:stretch/>
        </p:blipFill>
        <p:spPr>
          <a:xfrm>
            <a:off x="6270799" y="3216722"/>
            <a:ext cx="5083200" cy="3355951"/>
          </a:xfrm>
          <a:prstGeom prst="rect">
            <a:avLst/>
          </a:prstGeom>
        </p:spPr>
      </p:pic>
      <p:sp>
        <p:nvSpPr>
          <p:cNvPr id="10" name="QuadreDeText 9">
            <a:extLst>
              <a:ext uri="{FF2B5EF4-FFF2-40B4-BE49-F238E27FC236}">
                <a16:creationId xmlns:a16="http://schemas.microsoft.com/office/drawing/2014/main" id="{951AEE3B-DCD5-442E-9DB7-9A16297A8787}"/>
              </a:ext>
            </a:extLst>
          </p:cNvPr>
          <p:cNvSpPr txBox="1"/>
          <p:nvPr/>
        </p:nvSpPr>
        <p:spPr>
          <a:xfrm>
            <a:off x="10035015" y="1997989"/>
            <a:ext cx="2217382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ca-E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 can check the Library's occupancy level in real time</a:t>
            </a:r>
            <a:r>
              <a:rPr lang="ca-E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endParaRPr lang="ca-E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tge 8">
            <a:hlinkClick r:id="rId8"/>
            <a:extLst>
              <a:ext uri="{FF2B5EF4-FFF2-40B4-BE49-F238E27FC236}">
                <a16:creationId xmlns:a16="http://schemas.microsoft.com/office/drawing/2014/main" id="{E7E829FC-D4E0-4304-A999-6C154CA0BAE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9"/>
          <a:stretch/>
        </p:blipFill>
        <p:spPr>
          <a:xfrm>
            <a:off x="725340" y="3216722"/>
            <a:ext cx="5083200" cy="3360279"/>
          </a:xfrm>
          <a:prstGeom prst="rect">
            <a:avLst/>
          </a:prstGeom>
        </p:spPr>
      </p:pic>
      <p:sp>
        <p:nvSpPr>
          <p:cNvPr id="15" name="QuadreDeText 14">
            <a:extLst>
              <a:ext uri="{FF2B5EF4-FFF2-40B4-BE49-F238E27FC236}">
                <a16:creationId xmlns:a16="http://schemas.microsoft.com/office/drawing/2014/main" id="{C1A999A0-F177-4EA6-9B3F-45BC512E2B40}"/>
              </a:ext>
            </a:extLst>
          </p:cNvPr>
          <p:cNvSpPr txBox="1"/>
          <p:nvPr/>
        </p:nvSpPr>
        <p:spPr>
          <a:xfrm>
            <a:off x="10606575" y="54063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b="1" dirty="0" err="1">
                <a:solidFill>
                  <a:srgbClr val="1D584F"/>
                </a:solidFill>
                <a:latin typeface="Calibri" panose="020F0502020204030204" pitchFamily="34" charset="0"/>
              </a:rPr>
              <a:t>Pharmacy</a:t>
            </a:r>
            <a:endParaRPr lang="ca-ES" dirty="0"/>
          </a:p>
        </p:txBody>
      </p:sp>
      <p:pic>
        <p:nvPicPr>
          <p:cNvPr id="17" name="Imatge 16">
            <a:extLst>
              <a:ext uri="{FF2B5EF4-FFF2-40B4-BE49-F238E27FC236}">
                <a16:creationId xmlns:a16="http://schemas.microsoft.com/office/drawing/2014/main" id="{2576A357-30E6-49B6-A9A7-06BDC17588EA}"/>
              </a:ext>
            </a:extLst>
          </p:cNvPr>
          <p:cNvPicPr/>
          <p:nvPr/>
        </p:nvPicPr>
        <p:blipFill rotWithShape="1">
          <a:blip r:embed="rId10"/>
          <a:srcRect l="4329" t="29906" r="53176" b="4336"/>
          <a:stretch/>
        </p:blipFill>
        <p:spPr bwMode="auto">
          <a:xfrm>
            <a:off x="10395897" y="433547"/>
            <a:ext cx="1495617" cy="1456598"/>
          </a:xfrm>
          <a:prstGeom prst="ellipse">
            <a:avLst/>
          </a:prstGeom>
          <a:ln w="28575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7833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523702" y="245286"/>
            <a:ext cx="11064240" cy="977025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Equipment and facilities</a:t>
            </a: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3" r="24403"/>
          <a:stretch/>
        </p:blipFill>
        <p:spPr>
          <a:xfrm>
            <a:off x="1067795" y="2347848"/>
            <a:ext cx="1007451" cy="1414047"/>
          </a:xfrm>
          <a:prstGeom prst="rect">
            <a:avLst/>
          </a:prstGeom>
        </p:spPr>
      </p:pic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0" t="6560" r="21204" b="7749"/>
          <a:stretch/>
        </p:blipFill>
        <p:spPr>
          <a:xfrm>
            <a:off x="2835189" y="2396641"/>
            <a:ext cx="1639834" cy="1414048"/>
          </a:xfrm>
          <a:prstGeom prst="rect">
            <a:avLst/>
          </a:prstGeom>
        </p:spPr>
      </p:pic>
      <p:sp>
        <p:nvSpPr>
          <p:cNvPr id="11" name="QuadreDeText 10"/>
          <p:cNvSpPr txBox="1"/>
          <p:nvPr/>
        </p:nvSpPr>
        <p:spPr>
          <a:xfrm>
            <a:off x="730692" y="4165141"/>
            <a:ext cx="1681655" cy="129266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+ 300 reading points</a:t>
            </a:r>
          </a:p>
        </p:txBody>
      </p:sp>
      <p:sp>
        <p:nvSpPr>
          <p:cNvPr id="12" name="QuadreDeText 11"/>
          <p:cNvSpPr txBox="1"/>
          <p:nvPr/>
        </p:nvSpPr>
        <p:spPr>
          <a:xfrm>
            <a:off x="2569260" y="4165141"/>
            <a:ext cx="2497517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computers and 9 laptops*</a:t>
            </a:r>
          </a:p>
        </p:txBody>
      </p:sp>
      <p:sp>
        <p:nvSpPr>
          <p:cNvPr id="13" name="QuadreDeText 12"/>
          <p:cNvSpPr txBox="1"/>
          <p:nvPr/>
        </p:nvSpPr>
        <p:spPr>
          <a:xfrm>
            <a:off x="5066777" y="4165141"/>
            <a:ext cx="1978090" cy="129266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rooms for group work</a:t>
            </a:r>
          </a:p>
        </p:txBody>
      </p:sp>
      <p:sp>
        <p:nvSpPr>
          <p:cNvPr id="14" name="QuadreDeText 13"/>
          <p:cNvSpPr txBox="1"/>
          <p:nvPr/>
        </p:nvSpPr>
        <p:spPr>
          <a:xfrm>
            <a:off x="9720102" y="4165141"/>
            <a:ext cx="1978090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materials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8" t="11659" r="18378" b="11526"/>
          <a:stretch/>
        </p:blipFill>
        <p:spPr>
          <a:xfrm>
            <a:off x="5186586" y="2346458"/>
            <a:ext cx="2017462" cy="1410762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388" y="2396641"/>
            <a:ext cx="1619275" cy="1418656"/>
          </a:xfrm>
          <a:prstGeom prst="rect">
            <a:avLst/>
          </a:prstGeom>
        </p:spPr>
      </p:pic>
      <p:pic>
        <p:nvPicPr>
          <p:cNvPr id="15" name="Imatge 14">
            <a:extLst>
              <a:ext uri="{FF2B5EF4-FFF2-40B4-BE49-F238E27FC236}">
                <a16:creationId xmlns:a16="http://schemas.microsoft.com/office/drawing/2014/main" id="{7701A990-5174-4143-ACD7-106FD5783FD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966" y="2501866"/>
            <a:ext cx="1332859" cy="1332859"/>
          </a:xfrm>
          <a:prstGeom prst="rect">
            <a:avLst/>
          </a:prstGeom>
        </p:spPr>
      </p:pic>
      <p:sp>
        <p:nvSpPr>
          <p:cNvPr id="16" name="QuadreDeText 15">
            <a:extLst>
              <a:ext uri="{FF2B5EF4-FFF2-40B4-BE49-F238E27FC236}">
                <a16:creationId xmlns:a16="http://schemas.microsoft.com/office/drawing/2014/main" id="{B0AEE645-CB54-40A8-85C6-DB5CA629B339}"/>
              </a:ext>
            </a:extLst>
          </p:cNvPr>
          <p:cNvSpPr txBox="1"/>
          <p:nvPr/>
        </p:nvSpPr>
        <p:spPr>
          <a:xfrm>
            <a:off x="7471839" y="4165141"/>
            <a:ext cx="2071111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a-ES" sz="2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1 CRAI OFF</a:t>
            </a:r>
            <a:endParaRPr lang="ca-ES" sz="2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QuadreDeText 16">
            <a:extLst>
              <a:ext uri="{FF2B5EF4-FFF2-40B4-BE49-F238E27FC236}">
                <a16:creationId xmlns:a16="http://schemas.microsoft.com/office/drawing/2014/main" id="{C1022D8A-F97D-4DB1-B873-C33E2956C035}"/>
              </a:ext>
            </a:extLst>
          </p:cNvPr>
          <p:cNvSpPr txBox="1"/>
          <p:nvPr/>
        </p:nvSpPr>
        <p:spPr>
          <a:xfrm>
            <a:off x="730692" y="5861049"/>
            <a:ext cx="7752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of </a:t>
            </a:r>
            <a:r>
              <a:rPr lang="ca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laptops can be </a:t>
            </a:r>
            <a:r>
              <a:rPr lang="ca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outside</a:t>
            </a:r>
            <a:r>
              <a:rPr 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 </a:t>
            </a:r>
            <a:r>
              <a:rPr lang="ca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Campus </a:t>
            </a:r>
            <a:r>
              <a:rPr lang="ca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  <a:r>
              <a:rPr 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137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38617" y="210061"/>
            <a:ext cx="10515600" cy="903838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What kind of documents can you find?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293582" y="1599293"/>
            <a:ext cx="1734621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Journals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293582" y="3298580"/>
            <a:ext cx="1446245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Books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293582" y="5391424"/>
            <a:ext cx="2283290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Audiovisuals</a:t>
            </a:r>
          </a:p>
        </p:txBody>
      </p:sp>
      <p:sp>
        <p:nvSpPr>
          <p:cNvPr id="7" name="QuadreDeText 6"/>
          <p:cNvSpPr txBox="1"/>
          <p:nvPr/>
        </p:nvSpPr>
        <p:spPr>
          <a:xfrm>
            <a:off x="5846115" y="1655029"/>
            <a:ext cx="2709306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Databases</a:t>
            </a:r>
          </a:p>
        </p:txBody>
      </p:sp>
      <p:sp>
        <p:nvSpPr>
          <p:cNvPr id="8" name="QuadreDeText 7"/>
          <p:cNvSpPr txBox="1"/>
          <p:nvPr/>
        </p:nvSpPr>
        <p:spPr>
          <a:xfrm>
            <a:off x="5846115" y="3098525"/>
            <a:ext cx="2258035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bibliography</a:t>
            </a:r>
          </a:p>
        </p:txBody>
      </p:sp>
      <p:sp>
        <p:nvSpPr>
          <p:cNvPr id="9" name="QuadreDeText 8"/>
          <p:cNvSpPr txBox="1"/>
          <p:nvPr/>
        </p:nvSpPr>
        <p:spPr>
          <a:xfrm>
            <a:off x="5846115" y="5191369"/>
            <a:ext cx="2941282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 Digital Repository: TFG</a:t>
            </a: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72" y="1007965"/>
            <a:ext cx="1745698" cy="1675100"/>
          </a:xfrm>
          <a:prstGeom prst="rect">
            <a:avLst/>
          </a:prstGeom>
        </p:spPr>
      </p:pic>
      <p:pic>
        <p:nvPicPr>
          <p:cNvPr id="10" name="Imatge 9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973" y="2978620"/>
            <a:ext cx="1709496" cy="1142059"/>
          </a:xfrm>
          <a:prstGeom prst="rect">
            <a:avLst/>
          </a:prstGeom>
        </p:spPr>
      </p:pic>
      <p:pic>
        <p:nvPicPr>
          <p:cNvPr id="11" name="Imatge 10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306" y="4812649"/>
            <a:ext cx="1402829" cy="1649996"/>
          </a:xfrm>
          <a:prstGeom prst="rect">
            <a:avLst/>
          </a:prstGeom>
        </p:spPr>
      </p:pic>
      <p:pic>
        <p:nvPicPr>
          <p:cNvPr id="12" name="Imatge 11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932" y="1302376"/>
            <a:ext cx="1866123" cy="1187532"/>
          </a:xfrm>
          <a:prstGeom prst="rect">
            <a:avLst/>
          </a:prstGeom>
        </p:spPr>
      </p:pic>
      <p:pic>
        <p:nvPicPr>
          <p:cNvPr id="13" name="Imatge 12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245" y="2599565"/>
            <a:ext cx="2117499" cy="1521114"/>
          </a:xfrm>
          <a:prstGeom prst="rect">
            <a:avLst/>
          </a:prstGeom>
        </p:spPr>
      </p:pic>
      <p:pic>
        <p:nvPicPr>
          <p:cNvPr id="14" name="Imatge 13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932" y="4703579"/>
            <a:ext cx="1735306" cy="150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9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099457" y="197175"/>
            <a:ext cx="10515600" cy="1053128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Our collections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1533330" y="1857383"/>
            <a:ext cx="9647853" cy="120032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Fund of the Catalan Society for the History of Pharmacy</a:t>
            </a:r>
            <a:endParaRPr lang="en-GB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QuadreDeText 3">
            <a:hlinkClick r:id="rId4"/>
          </p:cNvPr>
          <p:cNvSpPr txBox="1"/>
          <p:nvPr/>
        </p:nvSpPr>
        <p:spPr>
          <a:xfrm>
            <a:off x="1533330" y="3414035"/>
            <a:ext cx="9647853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Botany</a:t>
            </a:r>
            <a:endParaRPr lang="en-GB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1533330" y="4416689"/>
            <a:ext cx="9647853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Pharmacy and pharmacopoeias</a:t>
            </a:r>
            <a:endParaRPr lang="en-GB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06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68828" y="206504"/>
            <a:ext cx="10515600" cy="97848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How to find what you are looking for?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sp>
        <p:nvSpPr>
          <p:cNvPr id="8" name="Títol 1"/>
          <p:cNvSpPr txBox="1">
            <a:spLocks/>
          </p:cNvSpPr>
          <p:nvPr/>
        </p:nvSpPr>
        <p:spPr>
          <a:xfrm>
            <a:off x="3900930" y="1014153"/>
            <a:ext cx="4390139" cy="670252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https://crai.ub.edu/en</a:t>
            </a:r>
            <a:endParaRPr lang="ca-ES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047" y="1759371"/>
            <a:ext cx="9335472" cy="453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4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244619" y="5472"/>
            <a:ext cx="9282404" cy="1025136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More CRAI services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pic>
        <p:nvPicPr>
          <p:cNvPr id="8" name="Imatge 7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924" y="4872257"/>
            <a:ext cx="1260227" cy="946707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9" name="QuadreDeText 8"/>
          <p:cNvSpPr txBox="1"/>
          <p:nvPr/>
        </p:nvSpPr>
        <p:spPr>
          <a:xfrm>
            <a:off x="4909678" y="4783335"/>
            <a:ext cx="3869586" cy="101566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Service charter</a:t>
            </a:r>
          </a:p>
          <a:p>
            <a:pPr algn="ctr"/>
            <a:r>
              <a:rPr lang="en-GB" sz="3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of the UB CRAI</a:t>
            </a:r>
            <a:endParaRPr lang="en-GB" sz="3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1813520886"/>
              </p:ext>
            </p:extLst>
          </p:nvPr>
        </p:nvGraphicFramePr>
        <p:xfrm>
          <a:off x="2885632" y="1512388"/>
          <a:ext cx="6000378" cy="2727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16898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15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Loans of UB documents</a:t>
            </a: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231" y="1443262"/>
            <a:ext cx="2045537" cy="4329601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4707949" y="5881847"/>
            <a:ext cx="2776099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Digital UB card</a:t>
            </a:r>
            <a:endParaRPr lang="ca-E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37493" y="1446340"/>
            <a:ext cx="2323322" cy="4954460"/>
          </a:xfrm>
          <a:prstGeom prst="rect">
            <a:avLst/>
          </a:pr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QuadreDeText 7"/>
          <p:cNvSpPr txBox="1"/>
          <p:nvPr/>
        </p:nvSpPr>
        <p:spPr>
          <a:xfrm>
            <a:off x="9221876" y="1590122"/>
            <a:ext cx="1493011" cy="36933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b="1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My</a:t>
            </a:r>
            <a:r>
              <a:rPr lang="ca-ES" b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ca-E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account</a:t>
            </a:r>
            <a:endParaRPr lang="ca-E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8769171" y="4716564"/>
            <a:ext cx="2323321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Conditions </a:t>
            </a:r>
            <a:r>
              <a:rPr lang="ca-ES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and</a:t>
            </a:r>
            <a:r>
              <a:rPr lang="ca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</a:t>
            </a:r>
            <a:r>
              <a:rPr lang="ca-ES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loan</a:t>
            </a:r>
            <a:r>
              <a:rPr lang="ca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</a:t>
            </a:r>
            <a:r>
              <a:rPr lang="ca-ES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periods</a:t>
            </a:r>
            <a:endParaRPr lang="ca-E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tge 10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814" y="5362895"/>
            <a:ext cx="1177137" cy="1037905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pic>
        <p:nvPicPr>
          <p:cNvPr id="5" name="Imatge 4">
            <a:hlinkClick r:id="rId5"/>
            <a:extLst>
              <a:ext uri="{FF2B5EF4-FFF2-40B4-BE49-F238E27FC236}">
                <a16:creationId xmlns:a16="http://schemas.microsoft.com/office/drawing/2014/main" id="{84655D70-5B26-45A1-A564-CD34A0E4260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5299" r="30997" b="2522"/>
          <a:stretch/>
        </p:blipFill>
        <p:spPr>
          <a:xfrm>
            <a:off x="8952342" y="1959455"/>
            <a:ext cx="1956977" cy="2757110"/>
          </a:xfrm>
          <a:prstGeom prst="rect">
            <a:avLst/>
          </a:prstGeom>
        </p:spPr>
      </p:pic>
      <p:pic>
        <p:nvPicPr>
          <p:cNvPr id="16" name="Imatge 11">
            <a:hlinkClick r:id="rId9"/>
            <a:extLst>
              <a:ext uri="{FF2B5EF4-FFF2-40B4-BE49-F238E27FC236}">
                <a16:creationId xmlns:a16="http://schemas.microsoft.com/office/drawing/2014/main" id="{4E5D6FA2-51BD-4DAB-9AB7-9C329A35619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43" y="1334278"/>
            <a:ext cx="2208163" cy="4329601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>
          <a:xfrm>
            <a:off x="1293337" y="5877580"/>
            <a:ext cx="2161169" cy="523220"/>
          </a:xfrm>
          <a:prstGeom prst="rect">
            <a:avLst/>
          </a:prstGeom>
          <a:effectLst>
            <a:outerShdw blurRad="50800" dist="38100" dir="2400000" algn="t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r>
              <a:rPr lang="ca-E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App SocUB</a:t>
            </a:r>
            <a:endParaRPr lang="ca-E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39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68AACBC503594E8C3089F77AAFDBF0" ma:contentTypeVersion="16" ma:contentTypeDescription="Crea un document nou" ma:contentTypeScope="" ma:versionID="cc0481997a91a2c9063990a2327366b5">
  <xsd:schema xmlns:xsd="http://www.w3.org/2001/XMLSchema" xmlns:xs="http://www.w3.org/2001/XMLSchema" xmlns:p="http://schemas.microsoft.com/office/2006/metadata/properties" xmlns:ns2="02438a32-e18b-4eac-be57-1917724db1f8" xmlns:ns3="50119be2-6340-413f-b1c5-733014a26adb" targetNamespace="http://schemas.microsoft.com/office/2006/metadata/properties" ma:root="true" ma:fieldsID="6904a21e2a158735bd2994f1c7229197" ns2:_="" ns3:_="">
    <xsd:import namespace="02438a32-e18b-4eac-be57-1917724db1f8"/>
    <xsd:import namespace="50119be2-6340-413f-b1c5-733014a26ad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bjectDetectorVersions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119be2-6340-413f-b1c5-733014a26a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50119be2-6340-413f-b1c5-733014a26ad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C16F068-53B0-45AC-BA72-FC5AB79F03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438a32-e18b-4eac-be57-1917724db1f8"/>
    <ds:schemaRef ds:uri="50119be2-6340-413f-b1c5-733014a26a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7E7AC5-8D9F-4627-9DD2-7C8BAB6199E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E667CA-3CE7-4027-B483-F99D448BF76A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50119be2-6340-413f-b1c5-733014a26adb"/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purl.org/dc/dcmitype/"/>
    <ds:schemaRef ds:uri="02438a32-e18b-4eac-be57-1917724db1f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2201</TotalTime>
  <Words>366</Words>
  <Application>Microsoft Office PowerPoint</Application>
  <PresentationFormat>Pantalla panoràmica</PresentationFormat>
  <Paragraphs>75</Paragraphs>
  <Slides>13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Lekton</vt:lpstr>
      <vt:lpstr>Spartan</vt:lpstr>
      <vt:lpstr>Tema de l'Office</vt:lpstr>
      <vt:lpstr>Presentació del PowerPoint</vt:lpstr>
      <vt:lpstr>Where are we?</vt:lpstr>
      <vt:lpstr>Presentació del PowerPoint</vt:lpstr>
      <vt:lpstr>Equipment and facilities</vt:lpstr>
      <vt:lpstr>What kind of documents can you find?</vt:lpstr>
      <vt:lpstr>Our collections</vt:lpstr>
      <vt:lpstr>How to find what you are looking for?</vt:lpstr>
      <vt:lpstr>More CRAI services</vt:lpstr>
      <vt:lpstr>Loans of UB documents</vt:lpstr>
      <vt:lpstr>Connecting at UB’s Wi-fi</vt:lpstr>
      <vt:lpstr>Authentication for online services: Local identifier</vt:lpstr>
      <vt:lpstr>Contact us!</vt:lpstr>
      <vt:lpstr>Thank you and welcome!</vt:lpstr>
    </vt:vector>
  </TitlesOfParts>
  <Company>University of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to know Pharmacy and Food Science CRAI Library. Academic year 2025-26</dc:title>
  <dc:creator>Pharmacy and Food Science CRAI Library</dc:creator>
  <cp:keywords>get to know, user training, CRAI, UB, University of Barcelona, library, Food Science, Pharmacy, services, information resources</cp:keywords>
  <cp:lastModifiedBy>Laia Bonet Bagant</cp:lastModifiedBy>
  <cp:revision>187</cp:revision>
  <cp:lastPrinted>2021-09-08T15:20:14Z</cp:lastPrinted>
  <dcterms:created xsi:type="dcterms:W3CDTF">2021-07-23T11:31:47Z</dcterms:created>
  <dcterms:modified xsi:type="dcterms:W3CDTF">2025-09-16T06:32:11Z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0x0101009968AACBC503594E8C3089F77AAFDBF0</vt:lpwstr>
  </property>
  <property fmtid="{D5CDD505-2E9C-101B-9397-08002B2CF9AE}" pid="3" name="MediaServiceImageTags">
    <vt:lpwstr/>
  </property>
</Properties>
</file>