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6" r:id="rId2"/>
    <p:sldId id="285" r:id="rId3"/>
    <p:sldId id="279" r:id="rId4"/>
    <p:sldId id="280" r:id="rId5"/>
    <p:sldId id="284" r:id="rId6"/>
    <p:sldId id="287" r:id="rId7"/>
    <p:sldId id="288" r:id="rId8"/>
    <p:sldId id="282" r:id="rId9"/>
    <p:sldId id="283" r:id="rId10"/>
    <p:sldId id="276" r:id="rId1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053"/>
    <a:srgbClr val="317ABE"/>
    <a:srgbClr val="FDFDFD"/>
    <a:srgbClr val="327DC1"/>
    <a:srgbClr val="0D5485"/>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4" d="100"/>
          <a:sy n="74" d="100"/>
        </p:scale>
        <p:origin x="84" y="7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A5E8CF-E70B-41D7-BD64-47255026C2FF}" type="datetimeFigureOut">
              <a:rPr lang="es-ES" smtClean="0"/>
              <a:t>16/05/2018</a:t>
            </a:fld>
            <a:endParaRPr lang="es-ES"/>
          </a:p>
        </p:txBody>
      </p:sp>
      <p:sp>
        <p:nvSpPr>
          <p:cNvPr id="4" name="Contenidor d'imatge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8C83D-9AF8-47CD-877A-074DC2DCB811}" type="slidenum">
              <a:rPr lang="es-ES" smtClean="0"/>
              <a:t>‹#›</a:t>
            </a:fld>
            <a:endParaRPr lang="es-ES"/>
          </a:p>
        </p:txBody>
      </p:sp>
    </p:spTree>
    <p:extLst>
      <p:ext uri="{BB962C8B-B14F-4D97-AF65-F5344CB8AC3E}">
        <p14:creationId xmlns:p14="http://schemas.microsoft.com/office/powerpoint/2010/main" val="67019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hyperlink" Target="http://bit.ly/2sO5WCQ"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ol">
    <p:spTree>
      <p:nvGrpSpPr>
        <p:cNvPr id="1" name=""/>
        <p:cNvGrpSpPr/>
        <p:nvPr/>
      </p:nvGrpSpPr>
      <p:grpSpPr>
        <a:xfrm>
          <a:off x="0" y="0"/>
          <a:ext cx="0" cy="0"/>
          <a:chOff x="0" y="0"/>
          <a:chExt cx="0" cy="0"/>
        </a:xfrm>
      </p:grpSpPr>
      <p:pic>
        <p:nvPicPr>
          <p:cNvPr id="7" name="Imatge 6"/>
          <p:cNvPicPr>
            <a:picLocks noChangeAspect="1"/>
          </p:cNvPicPr>
          <p:nvPr userDrawn="1"/>
        </p:nvPicPr>
        <p:blipFill rotWithShape="1">
          <a:blip r:embed="rId2" cstate="email">
            <a:extLst>
              <a:ext uri="{28A0092B-C50C-407E-A947-70E740481C1C}">
                <a14:useLocalDpi xmlns:a14="http://schemas.microsoft.com/office/drawing/2010/main"/>
              </a:ext>
            </a:extLst>
          </a:blip>
          <a:srcRect l="729" r="1"/>
          <a:stretch/>
        </p:blipFill>
        <p:spPr>
          <a:xfrm>
            <a:off x="0" y="-115910"/>
            <a:ext cx="12280900" cy="7114317"/>
          </a:xfrm>
          <a:prstGeom prst="rect">
            <a:avLst/>
          </a:prstGeom>
        </p:spPr>
      </p:pic>
      <p:pic>
        <p:nvPicPr>
          <p:cNvPr id="3" name="Imat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9039739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pic>
        <p:nvPicPr>
          <p:cNvPr id="3" name="Imatge 2"/>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spTree>
    <p:extLst>
      <p:ext uri="{BB962C8B-B14F-4D97-AF65-F5344CB8AC3E}">
        <p14:creationId xmlns:p14="http://schemas.microsoft.com/office/powerpoint/2010/main" val="4726415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30100" cy="7114317"/>
          </a:xfrm>
          <a:prstGeom prst="rect">
            <a:avLst/>
          </a:prstGeom>
        </p:spPr>
      </p:pic>
      <p:pic>
        <p:nvPicPr>
          <p:cNvPr id="9" name="Imagen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0703" y="6351062"/>
            <a:ext cx="1080000" cy="375254"/>
          </a:xfrm>
          <a:prstGeom prst="rect">
            <a:avLst/>
          </a:prstGeom>
        </p:spPr>
      </p:pic>
      <p:sp>
        <p:nvSpPr>
          <p:cNvPr id="10" name="CuadroTexto 9"/>
          <p:cNvSpPr txBox="1"/>
          <p:nvPr userDrawn="1"/>
        </p:nvSpPr>
        <p:spPr>
          <a:xfrm>
            <a:off x="1701800" y="6264651"/>
            <a:ext cx="8001000" cy="461665"/>
          </a:xfrm>
          <a:prstGeom prst="rect">
            <a:avLst/>
          </a:prstGeom>
          <a:noFill/>
        </p:spPr>
        <p:txBody>
          <a:bodyPr wrap="square" rtlCol="0">
            <a:spAutoFit/>
          </a:bodyPr>
          <a:lstStyle/>
          <a:p>
            <a:r>
              <a:rPr lang="ca-ES" altLang="ca-ES" sz="2400" b="1" dirty="0">
                <a:solidFill>
                  <a:srgbClr val="203864"/>
                </a:solidFill>
                <a:latin typeface="Verdana" panose="020B0604030504040204" pitchFamily="34" charset="0"/>
                <a:cs typeface="Arial" panose="020B0604020202020204" pitchFamily="34" charset="0"/>
              </a:rPr>
              <a:t>© </a:t>
            </a:r>
            <a:r>
              <a:rPr lang="es-ES" sz="2400" dirty="0" err="1">
                <a:solidFill>
                  <a:schemeClr val="accent5">
                    <a:lumMod val="50000"/>
                  </a:schemeClr>
                </a:solidFill>
                <a:latin typeface="Bebas Neue Bold" panose="020B0606020202050201" pitchFamily="34" charset="0"/>
              </a:rPr>
              <a:t>CRAi</a:t>
            </a:r>
            <a:r>
              <a:rPr lang="es-ES" sz="2400" dirty="0">
                <a:solidFill>
                  <a:schemeClr val="accent5">
                    <a:lumMod val="50000"/>
                  </a:schemeClr>
                </a:solidFill>
                <a:latin typeface="Bebas Neue Bold" panose="020B0606020202050201" pitchFamily="34" charset="0"/>
              </a:rPr>
              <a:t>, </a:t>
            </a:r>
            <a:r>
              <a:rPr lang="es-ES" sz="2400" dirty="0" err="1">
                <a:solidFill>
                  <a:schemeClr val="accent5">
                    <a:lumMod val="50000"/>
                  </a:schemeClr>
                </a:solidFill>
                <a:latin typeface="Bebas Neue Bold" panose="020B0606020202050201" pitchFamily="34" charset="0"/>
              </a:rPr>
              <a:t>universitat</a:t>
            </a:r>
            <a:r>
              <a:rPr lang="es-ES" sz="2400" dirty="0">
                <a:solidFill>
                  <a:schemeClr val="accent5">
                    <a:lumMod val="50000"/>
                  </a:schemeClr>
                </a:solidFill>
                <a:latin typeface="Bebas Neue Bold" panose="020B0606020202050201" pitchFamily="34" charset="0"/>
              </a:rPr>
              <a:t> de Barcelona, </a:t>
            </a:r>
            <a:r>
              <a:rPr lang="es-ES" sz="2400" dirty="0" err="1">
                <a:solidFill>
                  <a:schemeClr val="accent5">
                    <a:lumMod val="50000"/>
                  </a:schemeClr>
                </a:solidFill>
                <a:latin typeface="Bebas Neue Bold" panose="020B0606020202050201" pitchFamily="34" charset="0"/>
              </a:rPr>
              <a:t>curs</a:t>
            </a:r>
            <a:r>
              <a:rPr lang="es-ES" sz="2400" dirty="0">
                <a:solidFill>
                  <a:schemeClr val="accent5">
                    <a:lumMod val="50000"/>
                  </a:schemeClr>
                </a:solidFill>
                <a:latin typeface="Bebas Neue Bold" panose="020B0606020202050201" pitchFamily="34" charset="0"/>
              </a:rPr>
              <a:t> 2017-18 </a:t>
            </a:r>
          </a:p>
        </p:txBody>
      </p:sp>
      <p:pic>
        <p:nvPicPr>
          <p:cNvPr id="11" name="Imagen 1">
            <a:hlinkClick r:id="rId4"/>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4294225" y="4602823"/>
            <a:ext cx="2817776" cy="762592"/>
          </a:xfrm>
          <a:prstGeom prst="rect">
            <a:avLst/>
          </a:prstGeom>
        </p:spPr>
      </p:pic>
      <p:sp>
        <p:nvSpPr>
          <p:cNvPr id="12" name="QuadreDeText 8"/>
          <p:cNvSpPr txBox="1"/>
          <p:nvPr userDrawn="1"/>
        </p:nvSpPr>
        <p:spPr>
          <a:xfrm>
            <a:off x="3554071" y="1987497"/>
            <a:ext cx="4540776" cy="1569660"/>
          </a:xfrm>
          <a:prstGeom prst="rect">
            <a:avLst/>
          </a:prstGeom>
          <a:noFill/>
        </p:spPr>
        <p:txBody>
          <a:bodyPr wrap="square" rtlCol="0">
            <a:spAutoFit/>
          </a:bodyPr>
          <a:lstStyle/>
          <a:p>
            <a:r>
              <a:rPr lang="ca-ES" sz="6600" dirty="0">
                <a:solidFill>
                  <a:srgbClr val="25477B"/>
                </a:solidFill>
                <a:latin typeface="Bebas Neue Regular" panose="00000500000000000000" pitchFamily="50" charset="0"/>
              </a:rPr>
              <a:t>Moltes gràcies</a:t>
            </a:r>
            <a:r>
              <a:rPr lang="ca-ES" sz="9600" dirty="0">
                <a:solidFill>
                  <a:schemeClr val="bg1"/>
                </a:solidFill>
                <a:latin typeface="Bebas Neue Regular" panose="00000500000000000000" pitchFamily="50" charset="0"/>
              </a:rPr>
              <a:t>!</a:t>
            </a:r>
            <a:endParaRPr lang="es-ES" sz="23900" dirty="0">
              <a:solidFill>
                <a:schemeClr val="bg1"/>
              </a:solidFill>
              <a:latin typeface="Bebas Neue Regular" panose="00000500000000000000" pitchFamily="50" charset="0"/>
            </a:endParaRPr>
          </a:p>
        </p:txBody>
      </p:sp>
      <p:pic>
        <p:nvPicPr>
          <p:cNvPr id="13" name="Imatge 4"/>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14" name="Imatge 7"/>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4787642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ol i objectes">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12192000" cy="6858000"/>
          </a:xfrm>
          <a:prstGeom prst="rect">
            <a:avLst/>
          </a:prstGeom>
        </p:spPr>
      </p:pic>
      <p:pic>
        <p:nvPicPr>
          <p:cNvPr id="3" name="Imat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15863765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34468209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ítol i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spTree>
    <p:extLst>
      <p:ext uri="{BB962C8B-B14F-4D97-AF65-F5344CB8AC3E}">
        <p14:creationId xmlns:p14="http://schemas.microsoft.com/office/powerpoint/2010/main" val="24591611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pçalera de la secció">
    <p:spTree>
      <p:nvGrpSpPr>
        <p:cNvPr id="1" name=""/>
        <p:cNvGrpSpPr/>
        <p:nvPr/>
      </p:nvGrpSpPr>
      <p:grpSpPr>
        <a:xfrm>
          <a:off x="0" y="0"/>
          <a:ext cx="0" cy="0"/>
          <a:chOff x="0" y="0"/>
          <a:chExt cx="0" cy="0"/>
        </a:xfrm>
      </p:grpSpPr>
      <p:pic>
        <p:nvPicPr>
          <p:cNvPr id="7" name="Imat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54547"/>
            <a:ext cx="12192000" cy="7114317"/>
          </a:xfrm>
          <a:prstGeom prst="rect">
            <a:avLst/>
          </a:prstGeom>
        </p:spPr>
      </p:pic>
      <p:pic>
        <p:nvPicPr>
          <p:cNvPr id="3" name="Imat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6363062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os objectes">
    <p:spTree>
      <p:nvGrpSpPr>
        <p:cNvPr id="1" name=""/>
        <p:cNvGrpSpPr/>
        <p:nvPr/>
      </p:nvGrpSpPr>
      <p:grpSpPr>
        <a:xfrm>
          <a:off x="0" y="0"/>
          <a:ext cx="0" cy="0"/>
          <a:chOff x="0" y="0"/>
          <a:chExt cx="0" cy="0"/>
        </a:xfrm>
      </p:grpSpPr>
      <p:pic>
        <p:nvPicPr>
          <p:cNvPr id="8" name="Imatg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Imat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8704077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os objectes">
    <p:spTree>
      <p:nvGrpSpPr>
        <p:cNvPr id="1" name=""/>
        <p:cNvGrpSpPr/>
        <p:nvPr/>
      </p:nvGrpSpPr>
      <p:grpSpPr>
        <a:xfrm>
          <a:off x="0" y="0"/>
          <a:ext cx="0" cy="0"/>
          <a:chOff x="0" y="0"/>
          <a:chExt cx="0" cy="0"/>
        </a:xfrm>
      </p:grpSpPr>
      <p:pic>
        <p:nvPicPr>
          <p:cNvPr id="3" name="Imatg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4" name="Imatg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spTree>
    <p:extLst>
      <p:ext uri="{BB962C8B-B14F-4D97-AF65-F5344CB8AC3E}">
        <p14:creationId xmlns:p14="http://schemas.microsoft.com/office/powerpoint/2010/main" val="117176898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més títol">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900" y="-142017"/>
            <a:ext cx="12280900" cy="7114317"/>
          </a:xfrm>
          <a:prstGeom prst="rect">
            <a:avLst/>
          </a:prstGeom>
        </p:spPr>
      </p:pic>
      <p:pic>
        <p:nvPicPr>
          <p:cNvPr id="8" name="Imat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spTree>
    <p:extLst>
      <p:ext uri="{BB962C8B-B14F-4D97-AF65-F5344CB8AC3E}">
        <p14:creationId xmlns:p14="http://schemas.microsoft.com/office/powerpoint/2010/main" val="25639290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més títol">
    <p:spTree>
      <p:nvGrpSpPr>
        <p:cNvPr id="1" name=""/>
        <p:cNvGrpSpPr/>
        <p:nvPr/>
      </p:nvGrpSpPr>
      <p:grpSpPr>
        <a:xfrm>
          <a:off x="0" y="0"/>
          <a:ext cx="0" cy="0"/>
          <a:chOff x="0" y="0"/>
          <a:chExt cx="0" cy="0"/>
        </a:xfrm>
      </p:grpSpPr>
      <p:pic>
        <p:nvPicPr>
          <p:cNvPr id="8" name="Imatg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6878" y="93805"/>
            <a:ext cx="2560668" cy="771073"/>
          </a:xfrm>
          <a:prstGeom prst="rect">
            <a:avLst/>
          </a:prstGeom>
        </p:spPr>
      </p:pic>
      <p:pic>
        <p:nvPicPr>
          <p:cNvPr id="9" name="Imatg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95874" y="-1"/>
            <a:ext cx="3072376" cy="1026685"/>
          </a:xfrm>
          <a:prstGeom prst="rect">
            <a:avLst/>
          </a:prstGeom>
        </p:spPr>
      </p:pic>
      <p:pic>
        <p:nvPicPr>
          <p:cNvPr id="2" name="Imatge 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108" y="-21635"/>
            <a:ext cx="12266215" cy="6901270"/>
          </a:xfrm>
          <a:prstGeom prst="rect">
            <a:avLst/>
          </a:prstGeom>
        </p:spPr>
      </p:pic>
    </p:spTree>
    <p:extLst>
      <p:ext uri="{BB962C8B-B14F-4D97-AF65-F5344CB8AC3E}">
        <p14:creationId xmlns:p14="http://schemas.microsoft.com/office/powerpoint/2010/main" val="17094839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8B6BE-4A2C-4940-AE64-50381964F637}" type="datetimeFigureOut">
              <a:rPr lang="es-ES" smtClean="0"/>
              <a:t>16/05/2018</a:t>
            </a:fld>
            <a:endParaRPr lang="es-ES"/>
          </a:p>
        </p:txBody>
      </p:sp>
      <p:sp>
        <p:nvSpPr>
          <p:cNvPr id="5" name="Contenidor de peu de pà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7AE9F-56A0-420A-AAC4-4BB0BB33088A}" type="slidenum">
              <a:rPr lang="es-ES" smtClean="0"/>
              <a:t>‹#›</a:t>
            </a:fld>
            <a:endParaRPr lang="es-ES"/>
          </a:p>
        </p:txBody>
      </p:sp>
    </p:spTree>
    <p:extLst>
      <p:ext uri="{BB962C8B-B14F-4D97-AF65-F5344CB8AC3E}">
        <p14:creationId xmlns:p14="http://schemas.microsoft.com/office/powerpoint/2010/main" val="1029246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61" r:id="rId4"/>
    <p:sldLayoutId id="2147483651" r:id="rId5"/>
    <p:sldLayoutId id="2147483652" r:id="rId6"/>
    <p:sldLayoutId id="2147483660" r:id="rId7"/>
    <p:sldLayoutId id="2147483654" r:id="rId8"/>
    <p:sldLayoutId id="2147483662" r:id="rId9"/>
    <p:sldLayoutId id="2147483663" r:id="rId10"/>
    <p:sldLayoutId id="2147483658"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2229864"/>
            <a:ext cx="12286445" cy="2585323"/>
          </a:xfrm>
          <a:prstGeom prst="rect">
            <a:avLst/>
          </a:prstGeom>
          <a:noFill/>
        </p:spPr>
        <p:txBody>
          <a:bodyPr wrap="square" rtlCol="0">
            <a:spAutoFit/>
          </a:bodyPr>
          <a:lstStyle/>
          <a:p>
            <a:pPr algn="ctr">
              <a:spcBef>
                <a:spcPct val="0"/>
              </a:spcBef>
            </a:pPr>
            <a:r>
              <a:rPr lang="es-ES" altLang="ca-ES" sz="5400" b="1" dirty="0">
                <a:solidFill>
                  <a:schemeClr val="accent1">
                    <a:lumMod val="50000"/>
                  </a:schemeClr>
                </a:solidFill>
                <a:latin typeface="Bebas Neue Regular"/>
              </a:rPr>
              <a:t>Campus Virtual </a:t>
            </a:r>
            <a:r>
              <a:rPr lang="es-ES" altLang="ca-ES" sz="5400" b="1" dirty="0" smtClean="0">
                <a:solidFill>
                  <a:schemeClr val="accent1">
                    <a:lumMod val="50000"/>
                  </a:schemeClr>
                </a:solidFill>
                <a:latin typeface="Bebas Neue Regular"/>
              </a:rPr>
              <a:t>UB</a:t>
            </a:r>
          </a:p>
          <a:p>
            <a:pPr algn="ctr">
              <a:spcBef>
                <a:spcPct val="0"/>
              </a:spcBef>
            </a:pPr>
            <a:r>
              <a:rPr lang="ca-ES" altLang="ca-ES" sz="5400" dirty="0" smtClean="0">
                <a:solidFill>
                  <a:schemeClr val="accent1">
                    <a:lumMod val="50000"/>
                  </a:schemeClr>
                </a:solidFill>
                <a:latin typeface="Bebas Neue Regular"/>
              </a:rPr>
              <a:t> </a:t>
            </a:r>
            <a:endParaRPr lang="ca-ES" altLang="ca-ES" sz="5400" dirty="0">
              <a:solidFill>
                <a:schemeClr val="accent1">
                  <a:lumMod val="50000"/>
                </a:schemeClr>
              </a:solidFill>
              <a:latin typeface="Bebas Neue Regular"/>
            </a:endParaRPr>
          </a:p>
          <a:p>
            <a:pPr algn="ctr">
              <a:spcBef>
                <a:spcPct val="0"/>
              </a:spcBef>
            </a:pPr>
            <a:r>
              <a:rPr lang="ca-ES" altLang="ca-ES" sz="5400" b="1" dirty="0" smtClean="0">
                <a:solidFill>
                  <a:schemeClr val="accent1">
                    <a:lumMod val="50000"/>
                  </a:schemeClr>
                </a:solidFill>
                <a:latin typeface="Bebas Neue Regular"/>
              </a:rPr>
              <a:t>El SEGUIMENT </a:t>
            </a:r>
            <a:r>
              <a:rPr lang="ca-ES" altLang="ca-ES" sz="5400" b="1" dirty="0">
                <a:solidFill>
                  <a:schemeClr val="accent1">
                    <a:lumMod val="50000"/>
                  </a:schemeClr>
                </a:solidFill>
                <a:latin typeface="Bebas Neue Regular"/>
              </a:rPr>
              <a:t>DE COMPLECIÓ</a:t>
            </a:r>
          </a:p>
        </p:txBody>
      </p:sp>
    </p:spTree>
    <p:extLst>
      <p:ext uri="{BB962C8B-B14F-4D97-AF65-F5344CB8AC3E}">
        <p14:creationId xmlns:p14="http://schemas.microsoft.com/office/powerpoint/2010/main" val="2652861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9436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05671" y="1426692"/>
            <a:ext cx="2926570" cy="584775"/>
          </a:xfrm>
          <a:prstGeom prst="rect">
            <a:avLst/>
          </a:prstGeom>
        </p:spPr>
        <p:txBody>
          <a:bodyPr wrap="none">
            <a:spAutoFit/>
          </a:bodyPr>
          <a:lstStyle/>
          <a:p>
            <a:pPr marL="244475" lvl="0">
              <a:spcBef>
                <a:spcPts val="360"/>
              </a:spcBef>
            </a:pPr>
            <a:r>
              <a:rPr lang="ca-ES" sz="3200" b="1" dirty="0">
                <a:solidFill>
                  <a:srgbClr val="327DC1"/>
                </a:solidFill>
                <a:latin typeface="Bebas Neue Bold" panose="020B0606020202050201" pitchFamily="34" charset="0"/>
                <a:ea typeface="Verdana" panose="020B0604030504040204" pitchFamily="34" charset="0"/>
                <a:cs typeface="Verdana" panose="020B0604030504040204" pitchFamily="34" charset="0"/>
              </a:rPr>
              <a:t>Per a què </a:t>
            </a:r>
            <a:r>
              <a:rPr lang="ca-ES" sz="3200" b="1" dirty="0" smtClean="0">
                <a:solidFill>
                  <a:srgbClr val="327DC1"/>
                </a:solidFill>
                <a:latin typeface="Bebas Neue Bold" panose="020B0606020202050201" pitchFamily="34" charset="0"/>
                <a:ea typeface="Verdana" panose="020B0604030504040204" pitchFamily="34" charset="0"/>
                <a:cs typeface="Verdana" panose="020B0604030504040204" pitchFamily="34" charset="0"/>
              </a:rPr>
              <a:t>serveix?</a:t>
            </a:r>
            <a:endParaRPr lang="es-ES" sz="3200" b="1" dirty="0">
              <a:solidFill>
                <a:srgbClr val="557A9A"/>
              </a:solidFill>
              <a:latin typeface="Bebas Neue Bold"/>
              <a:ea typeface="Trebuchet MS" panose="020B0603020202020204" pitchFamily="34" charset="0"/>
            </a:endParaRPr>
          </a:p>
        </p:txBody>
      </p:sp>
      <p:sp>
        <p:nvSpPr>
          <p:cNvPr id="4" name="Rectángulo 3"/>
          <p:cNvSpPr/>
          <p:nvPr/>
        </p:nvSpPr>
        <p:spPr>
          <a:xfrm>
            <a:off x="6449760" y="1615675"/>
            <a:ext cx="5427888" cy="830997"/>
          </a:xfrm>
          <a:prstGeom prst="rect">
            <a:avLst/>
          </a:prstGeom>
        </p:spPr>
        <p:txBody>
          <a:bodyPr wrap="square">
            <a:spAutoFit/>
          </a:bodyPr>
          <a:lstStyle/>
          <a:p>
            <a:r>
              <a:rPr lang="ca-ES" sz="2400" dirty="0" smtClean="0">
                <a:latin typeface="Articulate Narrow" panose="02000506040000020004" pitchFamily="2" charset="0"/>
              </a:rPr>
              <a:t>Es </a:t>
            </a:r>
            <a:r>
              <a:rPr lang="ca-ES" sz="2400" dirty="0">
                <a:latin typeface="Articulate Narrow" panose="02000506040000020004" pitchFamily="2" charset="0"/>
              </a:rPr>
              <a:t>pot mostrar el progrés de l’estudiant en el curs segons uns criteris especificats. </a:t>
            </a:r>
            <a:endParaRPr lang="ca-ES" sz="2400" dirty="0" smtClean="0">
              <a:latin typeface="Articulate Narrow" panose="02000506040000020004" pitchFamily="2" charset="0"/>
            </a:endParaRPr>
          </a:p>
        </p:txBody>
      </p:sp>
      <p:sp>
        <p:nvSpPr>
          <p:cNvPr id="5" name="Rectangle 4"/>
          <p:cNvSpPr/>
          <p:nvPr/>
        </p:nvSpPr>
        <p:spPr>
          <a:xfrm>
            <a:off x="906462" y="2212538"/>
            <a:ext cx="3720189" cy="1569660"/>
          </a:xfrm>
          <a:prstGeom prst="rect">
            <a:avLst/>
          </a:prstGeom>
        </p:spPr>
        <p:txBody>
          <a:bodyPr wrap="square">
            <a:spAutoFit/>
          </a:bodyPr>
          <a:lstStyle/>
          <a:p>
            <a:r>
              <a:rPr lang="ca-ES" sz="2400" dirty="0">
                <a:latin typeface="Articulate Narrow" panose="02000506040000020004" pitchFamily="2" charset="0"/>
              </a:rPr>
              <a:t>Permet establir condicions que defineixen quan es considera que un estudiant ha completat el curs</a:t>
            </a:r>
            <a:r>
              <a:rPr lang="ca-ES" dirty="0">
                <a:latin typeface="Articulate Narrow" panose="02000506040000020004" pitchFamily="2" charset="0"/>
              </a:rPr>
              <a:t>. </a:t>
            </a:r>
            <a:endParaRPr lang="es-ES" dirty="0"/>
          </a:p>
        </p:txBody>
      </p:sp>
      <p:sp>
        <p:nvSpPr>
          <p:cNvPr id="7" name="Rectangle 6"/>
          <p:cNvSpPr/>
          <p:nvPr/>
        </p:nvSpPr>
        <p:spPr>
          <a:xfrm>
            <a:off x="4082388" y="5127516"/>
            <a:ext cx="7795260" cy="1200329"/>
          </a:xfrm>
          <a:prstGeom prst="rect">
            <a:avLst/>
          </a:prstGeom>
        </p:spPr>
        <p:txBody>
          <a:bodyPr wrap="square">
            <a:spAutoFit/>
          </a:bodyPr>
          <a:lstStyle/>
          <a:p>
            <a:r>
              <a:rPr lang="ca-ES" sz="2400" dirty="0">
                <a:latin typeface="Articulate Narrow" panose="02000506040000020004" pitchFamily="2" charset="0"/>
              </a:rPr>
              <a:t>Els professors poden utilitzar les condicions com a prerequisits per accedir a altres cursos, cosa que permet una progressió ordenada i la construcció d’itineraris.</a:t>
            </a:r>
            <a:endParaRPr lang="es-ES" sz="2400" dirty="0">
              <a:latin typeface="Articulate Narrow" panose="02000506040000020004" pitchFamily="2" charset="0"/>
            </a:endParaRPr>
          </a:p>
        </p:txBody>
      </p:sp>
      <p:sp>
        <p:nvSpPr>
          <p:cNvPr id="8" name="Rectangle 7"/>
          <p:cNvSpPr/>
          <p:nvPr/>
        </p:nvSpPr>
        <p:spPr>
          <a:xfrm>
            <a:off x="4708539" y="4342736"/>
            <a:ext cx="7386317" cy="461665"/>
          </a:xfrm>
          <a:prstGeom prst="rect">
            <a:avLst/>
          </a:prstGeom>
        </p:spPr>
        <p:txBody>
          <a:bodyPr wrap="none">
            <a:spAutoFit/>
          </a:bodyPr>
          <a:lstStyle/>
          <a:p>
            <a:r>
              <a:rPr lang="ca-ES" sz="2400" dirty="0">
                <a:latin typeface="Articulate Narrow" panose="02000506040000020004" pitchFamily="2" charset="0"/>
              </a:rPr>
              <a:t>També pot indicar la condició el mateix docent, manualment. </a:t>
            </a:r>
          </a:p>
        </p:txBody>
      </p:sp>
      <p:sp>
        <p:nvSpPr>
          <p:cNvPr id="9" name="Rectangle 8"/>
          <p:cNvSpPr/>
          <p:nvPr/>
        </p:nvSpPr>
        <p:spPr>
          <a:xfrm>
            <a:off x="5643201" y="2819292"/>
            <a:ext cx="6096000" cy="1200329"/>
          </a:xfrm>
          <a:prstGeom prst="rect">
            <a:avLst/>
          </a:prstGeom>
        </p:spPr>
        <p:txBody>
          <a:bodyPr>
            <a:spAutoFit/>
          </a:bodyPr>
          <a:lstStyle/>
          <a:p>
            <a:r>
              <a:rPr lang="ca-ES" sz="2400" dirty="0">
                <a:latin typeface="Articulate Narrow" panose="02000506040000020004" pitchFamily="2" charset="0"/>
              </a:rPr>
              <a:t>Hi ha diverses condicions per considerar un curs com a completat: finalitzar activitats, assolir una qualificació, una </a:t>
            </a:r>
            <a:r>
              <a:rPr lang="ca-ES" sz="2400" dirty="0" smtClean="0">
                <a:latin typeface="Articulate Narrow" panose="02000506040000020004" pitchFamily="2" charset="0"/>
              </a:rPr>
              <a:t>data.</a:t>
            </a:r>
            <a:endParaRPr lang="ca-ES" sz="2400" dirty="0">
              <a:latin typeface="Articulate Narrow" panose="02000506040000020004" pitchFamily="2" charset="0"/>
            </a:endParaRPr>
          </a:p>
        </p:txBody>
      </p:sp>
    </p:spTree>
    <p:extLst>
      <p:ext uri="{BB962C8B-B14F-4D97-AF65-F5344CB8AC3E}">
        <p14:creationId xmlns:p14="http://schemas.microsoft.com/office/powerpoint/2010/main" val="197999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9109" y="1579990"/>
            <a:ext cx="3895618" cy="584775"/>
          </a:xfrm>
          <a:prstGeom prst="rect">
            <a:avLst/>
          </a:prstGeom>
        </p:spPr>
        <p:txBody>
          <a:bodyPr wrap="none">
            <a:spAutoFit/>
          </a:bodyPr>
          <a:lstStyle/>
          <a:p>
            <a:r>
              <a:rPr lang="ca-ES" sz="3200" b="1" dirty="0">
                <a:solidFill>
                  <a:srgbClr val="317ABE"/>
                </a:solidFill>
                <a:latin typeface="Bebas Neue Bold" panose="020B0606020202050201"/>
              </a:rPr>
              <a:t>Com es configura?</a:t>
            </a:r>
            <a:endParaRPr lang="es-ES" sz="3200" b="1" dirty="0">
              <a:solidFill>
                <a:srgbClr val="317ABE"/>
              </a:solidFill>
              <a:latin typeface="Bebas Neue Bold" panose="020B0606020202050201"/>
            </a:endParaRPr>
          </a:p>
        </p:txBody>
      </p:sp>
      <p:sp>
        <p:nvSpPr>
          <p:cNvPr id="3" name="Rectángulo 2"/>
          <p:cNvSpPr/>
          <p:nvPr/>
        </p:nvSpPr>
        <p:spPr>
          <a:xfrm>
            <a:off x="749109" y="2470209"/>
            <a:ext cx="10174310" cy="421654"/>
          </a:xfrm>
          <a:prstGeom prst="rect">
            <a:avLst/>
          </a:prstGeom>
        </p:spPr>
        <p:txBody>
          <a:bodyPr wrap="square">
            <a:spAutoFit/>
          </a:bodyPr>
          <a:lstStyle/>
          <a:p>
            <a:pPr algn="just">
              <a:lnSpc>
                <a:spcPct val="107000"/>
              </a:lnSpc>
              <a:spcAft>
                <a:spcPts val="600"/>
              </a:spcAft>
            </a:pPr>
            <a:r>
              <a:rPr lang="ca-ES" sz="2000" dirty="0">
                <a:latin typeface="Articulate Narrow" panose="02000506040000020004" pitchFamily="2" charset="0"/>
                <a:ea typeface="Trebuchet MS" panose="020B0603020202020204" pitchFamily="34" charset="0"/>
                <a:cs typeface="Trebuchet MS" panose="020B0603020202020204" pitchFamily="34" charset="0"/>
              </a:rPr>
              <a:t>L’opció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Finalització del curs </a:t>
            </a:r>
            <a:r>
              <a:rPr lang="ca-ES" sz="2000" dirty="0">
                <a:latin typeface="Articulate Narrow" panose="02000506040000020004" pitchFamily="2" charset="0"/>
                <a:ea typeface="Trebuchet MS" panose="020B0603020202020204" pitchFamily="34" charset="0"/>
                <a:cs typeface="Trebuchet MS" panose="020B0603020202020204" pitchFamily="34" charset="0"/>
              </a:rPr>
              <a:t>necessita que als ajustos del curs s’habiliti l’opció </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Rastreig de finalització</a:t>
            </a:r>
            <a:r>
              <a:rPr lang="ca-ES" sz="2000" dirty="0">
                <a:latin typeface="Articulate Narrow" panose="02000506040000020004" pitchFamily="2" charset="0"/>
                <a:ea typeface="Trebuchet MS" panose="020B0603020202020204" pitchFamily="34" charset="0"/>
                <a:cs typeface="Trebuchet MS" panose="020B0603020202020204" pitchFamily="34" charset="0"/>
              </a:rPr>
              <a:t>:</a:t>
            </a:r>
            <a:endParaRPr lang="es-ES" sz="2000" dirty="0">
              <a:latin typeface="Articulate Narrow" panose="02000506040000020004" pitchFamily="2" charset="0"/>
              <a:ea typeface="Calibri" panose="020F0502020204030204" pitchFamily="34" charset="0"/>
              <a:cs typeface="Times New Roman" panose="02020603050405020304" pitchFamily="18" charset="0"/>
            </a:endParaRPr>
          </a:p>
        </p:txBody>
      </p:sp>
      <p:sp>
        <p:nvSpPr>
          <p:cNvPr id="4" name="Rectángulo 3"/>
          <p:cNvSpPr/>
          <p:nvPr/>
        </p:nvSpPr>
        <p:spPr>
          <a:xfrm>
            <a:off x="749109" y="3231937"/>
            <a:ext cx="928716" cy="1015663"/>
          </a:xfrm>
          <a:prstGeom prst="rect">
            <a:avLst/>
          </a:prstGeom>
        </p:spPr>
        <p:txBody>
          <a:bodyPr wrap="none">
            <a:spAutoFit/>
          </a:bodyPr>
          <a:lstStyle/>
          <a:p>
            <a:pPr marL="12700">
              <a:lnSpc>
                <a:spcPct val="100000"/>
              </a:lnSpc>
            </a:pPr>
            <a:r>
              <a:rPr lang="es-ES" sz="6000" b="1" spc="155" dirty="0">
                <a:solidFill>
                  <a:srgbClr val="317ABE"/>
                </a:solidFill>
                <a:latin typeface="Franklin Gothic Heavy"/>
                <a:cs typeface="Franklin Gothic Heavy"/>
              </a:rPr>
              <a:t>1.</a:t>
            </a:r>
            <a:endParaRPr lang="es-ES" sz="6000" dirty="0">
              <a:solidFill>
                <a:srgbClr val="317ABE"/>
              </a:solidFill>
              <a:latin typeface="Franklin Gothic Heavy"/>
              <a:cs typeface="Franklin Gothic Heavy"/>
            </a:endParaRPr>
          </a:p>
        </p:txBody>
      </p:sp>
      <p:sp>
        <p:nvSpPr>
          <p:cNvPr id="7" name="Rectángulo 6"/>
          <p:cNvSpPr/>
          <p:nvPr/>
        </p:nvSpPr>
        <p:spPr>
          <a:xfrm>
            <a:off x="1677825" y="3416602"/>
            <a:ext cx="9668462" cy="707886"/>
          </a:xfrm>
          <a:prstGeom prst="rect">
            <a:avLst/>
          </a:prstGeom>
        </p:spPr>
        <p:txBody>
          <a:bodyPr wrap="square">
            <a:spAutoFit/>
          </a:bodyPr>
          <a:lstStyle/>
          <a:p>
            <a:r>
              <a:rPr lang="ca-ES" sz="2000" dirty="0">
                <a:latin typeface="Articulate Narrow" panose="02000506040000020004" pitchFamily="2" charset="0"/>
                <a:ea typeface="Trebuchet MS" panose="020B0603020202020204" pitchFamily="34" charset="0"/>
                <a:cs typeface="Trebuchet MS" panose="020B0603020202020204" pitchFamily="34" charset="0"/>
              </a:rPr>
              <a:t>Clicar la icona d’administració  </a:t>
            </a:r>
            <a:r>
              <a:rPr lang="ca-ES" sz="2000" dirty="0">
                <a:latin typeface="Articulate Narrow" panose="02000506040000020004" pitchFamily="2" charset="0"/>
                <a:ea typeface="Trebuchet MS" panose="020B0603020202020204" pitchFamily="34" charset="0"/>
                <a:cs typeface="Trebuchet MS" panose="020B0603020202020204" pitchFamily="34" charset="0"/>
                <a:sym typeface="Wingdings" panose="05000000000000000000" pitchFamily="2" charset="2"/>
              </a:rPr>
              <a:t></a:t>
            </a:r>
            <a:r>
              <a:rPr lang="ca-ES" sz="2000" dirty="0">
                <a:latin typeface="Articulate Narrow" panose="02000506040000020004" pitchFamily="2" charset="0"/>
                <a:ea typeface="Trebuchet MS" panose="020B0603020202020204" pitchFamily="34" charset="0"/>
                <a:cs typeface="Trebuchet MS" panose="020B0603020202020204" pitchFamily="34" charset="0"/>
              </a:rPr>
              <a:t> </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Edita paràmetres </a:t>
            </a:r>
            <a:r>
              <a:rPr lang="ca-ES" sz="2000" dirty="0">
                <a:latin typeface="Articulate Narrow" panose="02000506040000020004" pitchFamily="2" charset="0"/>
                <a:ea typeface="Trebuchet MS" panose="020B0603020202020204" pitchFamily="34" charset="0"/>
                <a:cs typeface="Trebuchet MS" panose="020B0603020202020204" pitchFamily="34" charset="0"/>
                <a:sym typeface="Wingdings" panose="05000000000000000000" pitchFamily="2" charset="2"/>
              </a:rPr>
              <a:t></a:t>
            </a:r>
            <a:r>
              <a:rPr lang="ca-ES" sz="2000" dirty="0">
                <a:latin typeface="Articulate Narrow" panose="02000506040000020004" pitchFamily="2" charset="0"/>
                <a:ea typeface="Trebuchet MS" panose="020B0603020202020204" pitchFamily="34" charset="0"/>
                <a:cs typeface="Trebuchet MS" panose="020B0603020202020204" pitchFamily="34" charset="0"/>
              </a:rPr>
              <a:t>  secció </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Seguiment de compleció</a:t>
            </a:r>
            <a:r>
              <a:rPr lang="ca-ES" sz="2000" dirty="0">
                <a:latin typeface="Articulate Narrow" panose="02000506040000020004" pitchFamily="2" charset="0"/>
                <a:ea typeface="Trebuchet MS" panose="020B0603020202020204" pitchFamily="34" charset="0"/>
                <a:cs typeface="Trebuchet MS" panose="020B0603020202020204" pitchFamily="34" charset="0"/>
              </a:rPr>
              <a:t>, en el desplegable </a:t>
            </a:r>
            <a:r>
              <a:rPr lang="ca-ES" sz="2000" b="1"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Habilita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seguiment de la </a:t>
            </a:r>
            <a:r>
              <a:rPr lang="ca-ES" sz="2000" b="1"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compleció</a:t>
            </a:r>
            <a:r>
              <a:rPr lang="ca-ES" sz="2000" dirty="0" smtClean="0">
                <a:latin typeface="Articulate Narrow" panose="02000506040000020004" pitchFamily="2" charset="0"/>
                <a:ea typeface="Trebuchet MS" panose="020B0603020202020204" pitchFamily="34" charset="0"/>
                <a:cs typeface="Trebuchet MS" panose="020B0603020202020204" pitchFamily="34" charset="0"/>
              </a:rPr>
              <a:t>,</a:t>
            </a:r>
            <a:r>
              <a:rPr lang="ca-ES" sz="2000"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 </a:t>
            </a:r>
            <a:r>
              <a:rPr lang="ca-ES" sz="2000" dirty="0" smtClean="0">
                <a:latin typeface="Articulate Narrow" panose="02000506040000020004" pitchFamily="2" charset="0"/>
                <a:ea typeface="Trebuchet MS" panose="020B0603020202020204" pitchFamily="34" charset="0"/>
                <a:cs typeface="Trebuchet MS" panose="020B0603020202020204" pitchFamily="34" charset="0"/>
              </a:rPr>
              <a:t>heu </a:t>
            </a:r>
            <a:r>
              <a:rPr lang="ca-ES" sz="2000" dirty="0">
                <a:latin typeface="Articulate Narrow" panose="02000506040000020004" pitchFamily="2" charset="0"/>
                <a:ea typeface="Trebuchet MS" panose="020B0603020202020204" pitchFamily="34" charset="0"/>
                <a:cs typeface="Trebuchet MS" panose="020B0603020202020204" pitchFamily="34" charset="0"/>
              </a:rPr>
              <a:t>de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seleccionar l’opció </a:t>
            </a:r>
            <a:r>
              <a:rPr lang="ca-ES" sz="2000" b="1" spc="-5"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Sí.</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endParaRPr lang="es-ES" sz="2000" spc="-5" dirty="0">
              <a:latin typeface="Articulate Narrow" panose="02000506040000020004" pitchFamily="2" charset="0"/>
              <a:ea typeface="Trebuchet MS" panose="020B0603020202020204" pitchFamily="34" charset="0"/>
              <a:cs typeface="Times New Roman" panose="02020603050405020304" pitchFamily="18" charset="0"/>
            </a:endParaRPr>
          </a:p>
        </p:txBody>
      </p:sp>
      <p:pic>
        <p:nvPicPr>
          <p:cNvPr id="9" name="Imatge 9"/>
          <p:cNvPicPr/>
          <p:nvPr/>
        </p:nvPicPr>
        <p:blipFill>
          <a:blip r:embed="rId2" cstate="email">
            <a:extLst>
              <a:ext uri="{28A0092B-C50C-407E-A947-70E740481C1C}">
                <a14:useLocalDpi xmlns:a14="http://schemas.microsoft.com/office/drawing/2010/main"/>
              </a:ext>
            </a:extLst>
          </a:blip>
          <a:stretch>
            <a:fillRect/>
          </a:stretch>
        </p:blipFill>
        <p:spPr>
          <a:xfrm>
            <a:off x="2832483" y="4502773"/>
            <a:ext cx="6007562" cy="1694777"/>
          </a:xfrm>
          <a:prstGeom prst="rect">
            <a:avLst/>
          </a:prstGeom>
          <a:ln>
            <a:solidFill>
              <a:schemeClr val="bg1">
                <a:lumMod val="75000"/>
              </a:schemeClr>
            </a:solidFill>
          </a:ln>
        </p:spPr>
      </p:pic>
    </p:spTree>
    <p:extLst>
      <p:ext uri="{BB962C8B-B14F-4D97-AF65-F5344CB8AC3E}">
        <p14:creationId xmlns:p14="http://schemas.microsoft.com/office/powerpoint/2010/main" val="431277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26931" y="1234571"/>
            <a:ext cx="867545" cy="1015663"/>
          </a:xfrm>
          <a:prstGeom prst="rect">
            <a:avLst/>
          </a:prstGeom>
        </p:spPr>
        <p:txBody>
          <a:bodyPr wrap="none">
            <a:spAutoFit/>
          </a:bodyPr>
          <a:lstStyle/>
          <a:p>
            <a:pPr marL="12700">
              <a:lnSpc>
                <a:spcPct val="100000"/>
              </a:lnSpc>
            </a:pPr>
            <a:r>
              <a:rPr lang="es-ES" sz="6000" b="1" spc="25" dirty="0">
                <a:solidFill>
                  <a:srgbClr val="317ABE"/>
                </a:solidFill>
                <a:latin typeface="Franklin Gothic Heavy"/>
                <a:cs typeface="Franklin Gothic Heavy"/>
              </a:rPr>
              <a:t>2.</a:t>
            </a:r>
            <a:endParaRPr lang="es-ES" sz="6000" dirty="0">
              <a:solidFill>
                <a:srgbClr val="317ABE"/>
              </a:solidFill>
              <a:latin typeface="Franklin Gothic Heavy"/>
              <a:cs typeface="Franklin Gothic Heavy"/>
            </a:endParaRPr>
          </a:p>
        </p:txBody>
      </p:sp>
      <p:sp>
        <p:nvSpPr>
          <p:cNvPr id="3" name="Rectángulo 2"/>
          <p:cNvSpPr/>
          <p:nvPr/>
        </p:nvSpPr>
        <p:spPr>
          <a:xfrm>
            <a:off x="1594475" y="1414217"/>
            <a:ext cx="9362943" cy="707886"/>
          </a:xfrm>
          <a:prstGeom prst="rect">
            <a:avLst/>
          </a:prstGeom>
        </p:spPr>
        <p:txBody>
          <a:bodyPr wrap="square">
            <a:spAutoFit/>
          </a:bodyPr>
          <a:lstStyle/>
          <a:p>
            <a:r>
              <a:rPr lang="ca-ES" sz="2000" dirty="0">
                <a:latin typeface="Articulate Narrow" panose="02000506040000020004" pitchFamily="2" charset="0"/>
                <a:ea typeface="Trebuchet MS" panose="020B0603020202020204" pitchFamily="34" charset="0"/>
                <a:cs typeface="Trebuchet MS" panose="020B0603020202020204" pitchFamily="34" charset="0"/>
              </a:rPr>
              <a:t>A la secció </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Seguiment de compleció</a:t>
            </a:r>
            <a:r>
              <a:rPr lang="ca-ES" sz="2000" dirty="0">
                <a:latin typeface="Articulate Narrow" panose="02000506040000020004" pitchFamily="2" charset="0"/>
                <a:ea typeface="Trebuchet MS" panose="020B0603020202020204" pitchFamily="34" charset="0"/>
                <a:cs typeface="Trebuchet MS" panose="020B0603020202020204" pitchFamily="34" charset="0"/>
              </a:rPr>
              <a:t>, en el desplegable </a:t>
            </a:r>
            <a:r>
              <a:rPr lang="ca-ES" sz="2000" b="1"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Habilita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seguiment de la </a:t>
            </a:r>
            <a:r>
              <a:rPr lang="ca-ES" sz="2000" b="1"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compleció</a:t>
            </a:r>
            <a:r>
              <a:rPr lang="ca-ES" sz="2000" dirty="0" smtClean="0">
                <a:latin typeface="Articulate Narrow" panose="02000506040000020004" pitchFamily="2" charset="0"/>
                <a:ea typeface="Trebuchet MS" panose="020B0603020202020204" pitchFamily="34" charset="0"/>
                <a:cs typeface="Trebuchet MS" panose="020B0603020202020204" pitchFamily="34" charset="0"/>
              </a:rPr>
              <a:t>, </a:t>
            </a:r>
            <a:r>
              <a:rPr lang="ca-ES" sz="2000" dirty="0">
                <a:latin typeface="Articulate Narrow" panose="02000506040000020004" pitchFamily="2" charset="0"/>
                <a:ea typeface="Trebuchet MS" panose="020B0603020202020204" pitchFamily="34" charset="0"/>
                <a:cs typeface="Trebuchet MS" panose="020B0603020202020204" pitchFamily="34" charset="0"/>
              </a:rPr>
              <a:t>heu de seleccionar l’opció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Sí</a:t>
            </a:r>
            <a:r>
              <a:rPr lang="ca-ES" sz="2000" b="1" dirty="0">
                <a:latin typeface="Articulate Narrow" panose="02000506040000020004" pitchFamily="2" charset="0"/>
                <a:ea typeface="Trebuchet MS" panose="020B0603020202020204" pitchFamily="34" charset="0"/>
                <a:cs typeface="Trebuchet MS" panose="020B0603020202020204" pitchFamily="34" charset="0"/>
              </a:rPr>
              <a:t>.</a:t>
            </a:r>
            <a:endParaRPr lang="ca-ES" sz="2000" b="1" dirty="0">
              <a:latin typeface="Articulate Narrow" panose="02000506040000020004" pitchFamily="2" charset="0"/>
            </a:endParaRPr>
          </a:p>
        </p:txBody>
      </p:sp>
      <p:pic>
        <p:nvPicPr>
          <p:cNvPr id="4" name="Imatge 20"/>
          <p:cNvPicPr/>
          <p:nvPr/>
        </p:nvPicPr>
        <p:blipFill>
          <a:blip r:embed="rId2">
            <a:extLst>
              <a:ext uri="{28A0092B-C50C-407E-A947-70E740481C1C}">
                <a14:useLocalDpi xmlns:a14="http://schemas.microsoft.com/office/drawing/2010/main"/>
              </a:ext>
            </a:extLst>
          </a:blip>
          <a:stretch>
            <a:fillRect/>
          </a:stretch>
        </p:blipFill>
        <p:spPr>
          <a:xfrm>
            <a:off x="3963495" y="2299178"/>
            <a:ext cx="3596403" cy="1075086"/>
          </a:xfrm>
          <a:prstGeom prst="rect">
            <a:avLst/>
          </a:prstGeom>
          <a:ln>
            <a:solidFill>
              <a:schemeClr val="bg1">
                <a:lumMod val="75000"/>
              </a:schemeClr>
            </a:solidFill>
          </a:ln>
        </p:spPr>
      </p:pic>
      <p:sp>
        <p:nvSpPr>
          <p:cNvPr id="5" name="Rectángulo 4"/>
          <p:cNvSpPr/>
          <p:nvPr/>
        </p:nvSpPr>
        <p:spPr>
          <a:xfrm>
            <a:off x="737189" y="3559161"/>
            <a:ext cx="857286" cy="1015663"/>
          </a:xfrm>
          <a:prstGeom prst="rect">
            <a:avLst/>
          </a:prstGeom>
        </p:spPr>
        <p:txBody>
          <a:bodyPr wrap="none">
            <a:spAutoFit/>
          </a:bodyPr>
          <a:lstStyle/>
          <a:p>
            <a:pPr marL="12700">
              <a:lnSpc>
                <a:spcPct val="100000"/>
              </a:lnSpc>
            </a:pPr>
            <a:r>
              <a:rPr lang="es-ES" sz="6000" b="1" spc="-15" dirty="0">
                <a:solidFill>
                  <a:srgbClr val="317ABE"/>
                </a:solidFill>
                <a:latin typeface="Franklin Gothic Heavy"/>
                <a:cs typeface="Franklin Gothic Heavy"/>
              </a:rPr>
              <a:t>3.</a:t>
            </a:r>
          </a:p>
        </p:txBody>
      </p:sp>
      <p:sp>
        <p:nvSpPr>
          <p:cNvPr id="7" name="CuadroTexto 6"/>
          <p:cNvSpPr txBox="1"/>
          <p:nvPr/>
        </p:nvSpPr>
        <p:spPr>
          <a:xfrm>
            <a:off x="1594475" y="3666882"/>
            <a:ext cx="4881096" cy="400110"/>
          </a:xfrm>
          <a:prstGeom prst="rect">
            <a:avLst/>
          </a:prstGeom>
          <a:noFill/>
        </p:spPr>
        <p:txBody>
          <a:bodyPr wrap="square" rtlCol="0">
            <a:spAutoFit/>
          </a:bodyPr>
          <a:lstStyle/>
          <a:p>
            <a:pPr marL="0" lvl="3" algn="just">
              <a:spcAft>
                <a:spcPts val="0"/>
              </a:spcAft>
              <a:buSzPts val="1100"/>
            </a:pPr>
            <a:r>
              <a:rPr lang="ca-ES" sz="2000" spc="-5" dirty="0">
                <a:latin typeface="Articulate Narrow" panose="02000506040000020004" pitchFamily="2" charset="0"/>
                <a:ea typeface="Trebuchet MS" panose="020B0603020202020204" pitchFamily="34" charset="0"/>
                <a:cs typeface="Trebuchet MS" panose="020B0603020202020204" pitchFamily="34" charset="0"/>
              </a:rPr>
              <a:t>Cliqueu a </a:t>
            </a:r>
            <a:r>
              <a:rPr lang="ca-ES" sz="2000" b="1" spc="-5"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Desa </a:t>
            </a:r>
            <a:r>
              <a:rPr lang="ca-ES" sz="2000" b="1" spc="-5"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els canvis i </a:t>
            </a:r>
            <a:r>
              <a:rPr lang="ca-ES" sz="2000" b="1" spc="-5" dirty="0" smtClean="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visualitza</a:t>
            </a:r>
            <a:r>
              <a:rPr lang="ca-ES" sz="2000" spc="-5" dirty="0" smtClean="0">
                <a:latin typeface="Articulate Narrow" panose="02000506040000020004" pitchFamily="2" charset="0"/>
                <a:ea typeface="Trebuchet MS" panose="020B0603020202020204" pitchFamily="34" charset="0"/>
                <a:cs typeface="Trebuchet MS" panose="020B0603020202020204" pitchFamily="34" charset="0"/>
              </a:rPr>
              <a:t>.</a:t>
            </a:r>
            <a:endParaRPr lang="es-ES" sz="2000" spc="-5" dirty="0">
              <a:latin typeface="Articulate Narrow" panose="02000506040000020004" pitchFamily="2" charset="0"/>
              <a:ea typeface="Trebuchet MS" panose="020B0603020202020204" pitchFamily="34" charset="0"/>
              <a:cs typeface="Times New Roman" panose="02020603050405020304" pitchFamily="18" charset="0"/>
            </a:endParaRPr>
          </a:p>
        </p:txBody>
      </p:sp>
      <p:sp>
        <p:nvSpPr>
          <p:cNvPr id="8" name="Rectángulo 7"/>
          <p:cNvSpPr/>
          <p:nvPr/>
        </p:nvSpPr>
        <p:spPr>
          <a:xfrm>
            <a:off x="1594476" y="4118509"/>
            <a:ext cx="9362942" cy="707886"/>
          </a:xfrm>
          <a:prstGeom prst="rect">
            <a:avLst/>
          </a:prstGeom>
        </p:spPr>
        <p:txBody>
          <a:bodyPr wrap="square">
            <a:spAutoFit/>
          </a:bodyPr>
          <a:lstStyle/>
          <a:p>
            <a:pPr algn="just">
              <a:spcAft>
                <a:spcPts val="0"/>
              </a:spcAft>
            </a:pPr>
            <a:r>
              <a:rPr lang="ca-ES" sz="2000" dirty="0">
                <a:latin typeface="Articulate Narrow" panose="02000506040000020004" pitchFamily="2" charset="0"/>
                <a:ea typeface="Trebuchet MS" panose="020B0603020202020204" pitchFamily="34" charset="0"/>
                <a:cs typeface="Times New Roman" panose="02020603050405020304" pitchFamily="18" charset="0"/>
              </a:rPr>
              <a:t>Una vegada habilitada aquesta opció, al menú desplegable de l’administració de la pàgina principal del curs apareix l’opció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Compleció del curs</a:t>
            </a:r>
            <a:r>
              <a:rPr lang="ca-ES" sz="2000" dirty="0">
                <a:latin typeface="Articulate Narrow" panose="02000506040000020004" pitchFamily="2" charset="0"/>
                <a:ea typeface="Trebuchet MS" panose="020B0603020202020204" pitchFamily="34" charset="0"/>
                <a:cs typeface="Times New Roman" panose="02020603050405020304" pitchFamily="18" charset="0"/>
              </a:rPr>
              <a:t>. </a:t>
            </a:r>
            <a:endParaRPr lang="es-ES" sz="2000" dirty="0">
              <a:latin typeface="Articulate Narrow" panose="02000506040000020004" pitchFamily="2" charset="0"/>
              <a:ea typeface="Trebuchet MS" panose="020B0603020202020204" pitchFamily="34" charset="0"/>
              <a:cs typeface="Times New Roman" panose="02020603050405020304" pitchFamily="18" charset="0"/>
            </a:endParaRPr>
          </a:p>
        </p:txBody>
      </p:sp>
      <p:grpSp>
        <p:nvGrpSpPr>
          <p:cNvPr id="11" name="Agrupa 10"/>
          <p:cNvGrpSpPr/>
          <p:nvPr/>
        </p:nvGrpSpPr>
        <p:grpSpPr>
          <a:xfrm>
            <a:off x="3049673" y="4993304"/>
            <a:ext cx="5862508" cy="1462617"/>
            <a:chOff x="3049673" y="4993304"/>
            <a:chExt cx="5862508" cy="1462617"/>
          </a:xfrm>
        </p:grpSpPr>
        <p:pic>
          <p:nvPicPr>
            <p:cNvPr id="9" name="Imatge 10"/>
            <p:cNvPicPr/>
            <p:nvPr/>
          </p:nvPicPr>
          <p:blipFill>
            <a:blip r:embed="rId3" cstate="email">
              <a:extLst>
                <a:ext uri="{28A0092B-C50C-407E-A947-70E740481C1C}">
                  <a14:useLocalDpi xmlns:a14="http://schemas.microsoft.com/office/drawing/2010/main"/>
                </a:ext>
              </a:extLst>
            </a:blip>
            <a:stretch>
              <a:fillRect/>
            </a:stretch>
          </p:blipFill>
          <p:spPr>
            <a:xfrm>
              <a:off x="3049673" y="4993304"/>
              <a:ext cx="5862508" cy="1462617"/>
            </a:xfrm>
            <a:prstGeom prst="rect">
              <a:avLst/>
            </a:prstGeom>
            <a:ln>
              <a:solidFill>
                <a:schemeClr val="bg1">
                  <a:lumMod val="85000"/>
                </a:schemeClr>
              </a:solidFill>
            </a:ln>
          </p:spPr>
        </p:pic>
        <p:cxnSp>
          <p:nvCxnSpPr>
            <p:cNvPr id="10" name="Connector de fletxa recta 9"/>
            <p:cNvCxnSpPr/>
            <p:nvPr/>
          </p:nvCxnSpPr>
          <p:spPr>
            <a:xfrm>
              <a:off x="8011236" y="5131558"/>
              <a:ext cx="504006" cy="122831"/>
            </a:xfrm>
            <a:prstGeom prst="straightConnector1">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27989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1416" y="1299087"/>
            <a:ext cx="7950558" cy="738664"/>
          </a:xfrm>
          <a:prstGeom prst="rect">
            <a:avLst/>
          </a:prstGeom>
        </p:spPr>
        <p:txBody>
          <a:bodyPr wrap="square">
            <a:spAutoFit/>
          </a:bodyPr>
          <a:lstStyle/>
          <a:p>
            <a:pPr algn="ctr" defTabSz="720725">
              <a:lnSpc>
                <a:spcPct val="150000"/>
              </a:lnSpc>
              <a:spcAft>
                <a:spcPts val="0"/>
              </a:spcAft>
            </a:pPr>
            <a:r>
              <a:rPr lang="ca-ES" sz="2800" b="1" spc="100" dirty="0">
                <a:solidFill>
                  <a:srgbClr val="317ABE"/>
                </a:solidFill>
                <a:latin typeface="Bebas Neue Bold" panose="020B0606020202050201"/>
              </a:rPr>
              <a:t>Opció Compleció de curs al desplegable d’administració</a:t>
            </a:r>
            <a:r>
              <a:rPr lang="ca-ES" sz="2400" i="1" dirty="0">
                <a:solidFill>
                  <a:srgbClr val="317ABE"/>
                </a:solidFill>
                <a:latin typeface="Bebas Neue Bold" panose="020B0606020202050201"/>
                <a:ea typeface="Trebuchet MS" panose="020B0603020202020204" pitchFamily="34" charset="0"/>
                <a:cs typeface="Trebuchet MS" panose="020B0603020202020204" pitchFamily="34" charset="0"/>
              </a:rPr>
              <a:t> </a:t>
            </a:r>
            <a:endParaRPr lang="es-ES" sz="2400" dirty="0">
              <a:solidFill>
                <a:srgbClr val="317ABE"/>
              </a:solidFill>
              <a:latin typeface="Bebas Neue Bold" panose="020B0606020202050201"/>
              <a:ea typeface="Calibri" panose="020F0502020204030204" pitchFamily="34" charset="0"/>
              <a:cs typeface="Times New Roman" panose="02020603050405020304" pitchFamily="18" charset="0"/>
            </a:endParaRPr>
          </a:p>
        </p:txBody>
      </p:sp>
      <p:sp>
        <p:nvSpPr>
          <p:cNvPr id="3" name="Rectángulo 2"/>
          <p:cNvSpPr/>
          <p:nvPr/>
        </p:nvSpPr>
        <p:spPr>
          <a:xfrm>
            <a:off x="807076" y="2190395"/>
            <a:ext cx="10577848" cy="830997"/>
          </a:xfrm>
          <a:prstGeom prst="rect">
            <a:avLst/>
          </a:prstGeom>
        </p:spPr>
        <p:txBody>
          <a:bodyPr wrap="square">
            <a:spAutoFit/>
          </a:bodyPr>
          <a:lstStyle/>
          <a:p>
            <a:pPr>
              <a:spcAft>
                <a:spcPts val="0"/>
              </a:spcAft>
            </a:pPr>
            <a:r>
              <a:rPr lang="ca-ES" sz="2400" dirty="0">
                <a:latin typeface="Articulate Narrow" panose="02000506040000020004" pitchFamily="2" charset="0"/>
                <a:ea typeface="Trebuchet MS" panose="020B0603020202020204" pitchFamily="34" charset="0"/>
                <a:cs typeface="Times New Roman" panose="02020603050405020304" pitchFamily="18" charset="0"/>
              </a:rPr>
              <a:t>En aquesta secció es configuren les condicions que s’han de complir perquè el curs es consideri completat.</a:t>
            </a:r>
            <a:endParaRPr lang="es-ES" sz="2400" dirty="0">
              <a:latin typeface="Articulate Narrow" panose="02000506040000020004" pitchFamily="2" charset="0"/>
              <a:ea typeface="Calibri" panose="020F0502020204030204" pitchFamily="34" charset="0"/>
              <a:cs typeface="Times New Roman" panose="02020603050405020304" pitchFamily="18" charset="0"/>
            </a:endParaRPr>
          </a:p>
        </p:txBody>
      </p:sp>
      <p:sp>
        <p:nvSpPr>
          <p:cNvPr id="4" name="Rectángulo 3"/>
          <p:cNvSpPr/>
          <p:nvPr/>
        </p:nvSpPr>
        <p:spPr>
          <a:xfrm>
            <a:off x="504141" y="3429000"/>
            <a:ext cx="3204974" cy="424732"/>
          </a:xfrm>
          <a:prstGeom prst="rect">
            <a:avLst/>
          </a:prstGeom>
        </p:spPr>
        <p:txBody>
          <a:bodyPr wrap="square">
            <a:spAutoFit/>
          </a:bodyPr>
          <a:lstStyle/>
          <a:p>
            <a:pPr lvl="0" algn="ctr" defTabSz="622300">
              <a:lnSpc>
                <a:spcPct val="90000"/>
              </a:lnSpc>
              <a:spcBef>
                <a:spcPct val="0"/>
              </a:spcBef>
              <a:spcAft>
                <a:spcPct val="35000"/>
              </a:spcAft>
            </a:pPr>
            <a:r>
              <a:rPr lang="ca-ES" sz="2400" dirty="0" smtClean="0">
                <a:latin typeface="Articulate Light" panose="02000503040000020004" pitchFamily="2" charset="0"/>
              </a:rPr>
              <a:t>Paràmetres generals </a:t>
            </a:r>
            <a:endParaRPr lang="ca-ES" sz="2400" dirty="0">
              <a:latin typeface="Articulate Light" panose="02000503040000020004" pitchFamily="2" charset="0"/>
            </a:endParaRPr>
          </a:p>
        </p:txBody>
      </p:sp>
      <p:sp>
        <p:nvSpPr>
          <p:cNvPr id="6" name="Rectángulo 5"/>
          <p:cNvSpPr/>
          <p:nvPr/>
        </p:nvSpPr>
        <p:spPr>
          <a:xfrm>
            <a:off x="4536695" y="3425609"/>
            <a:ext cx="6096000" cy="646331"/>
          </a:xfrm>
          <a:prstGeom prst="rect">
            <a:avLst/>
          </a:prstGeom>
        </p:spPr>
        <p:txBody>
          <a:bodyPr>
            <a:spAutoFit/>
          </a:bodyPr>
          <a:lstStyle/>
          <a:p>
            <a:pPr marL="0" lvl="1" algn="just" defTabSz="533400">
              <a:lnSpc>
                <a:spcPct val="90000"/>
              </a:lnSpc>
              <a:spcBef>
                <a:spcPct val="0"/>
              </a:spcBef>
              <a:spcAft>
                <a:spcPct val="15000"/>
              </a:spcAft>
              <a:buClr>
                <a:srgbClr val="327DC1"/>
              </a:buClr>
            </a:pPr>
            <a:r>
              <a:rPr lang="es-ES" sz="2000" dirty="0">
                <a:latin typeface="Articulate Narrow" panose="02000506040000020004" pitchFamily="2" charset="0"/>
              </a:rPr>
              <a:t>Indica si per considerar el </a:t>
            </a:r>
            <a:r>
              <a:rPr lang="es-ES" sz="2000" dirty="0" err="1">
                <a:latin typeface="Articulate Narrow" panose="02000506040000020004" pitchFamily="2" charset="0"/>
              </a:rPr>
              <a:t>curs</a:t>
            </a:r>
            <a:r>
              <a:rPr lang="es-ES" sz="2000" dirty="0">
                <a:latin typeface="Articulate Narrow" panose="02000506040000020004" pitchFamily="2" charset="0"/>
              </a:rPr>
              <a:t> </a:t>
            </a:r>
            <a:r>
              <a:rPr lang="es-ES" sz="2000" dirty="0" err="1">
                <a:latin typeface="Articulate Narrow" panose="02000506040000020004" pitchFamily="2" charset="0"/>
              </a:rPr>
              <a:t>com</a:t>
            </a:r>
            <a:r>
              <a:rPr lang="es-ES" sz="2000" dirty="0">
                <a:latin typeface="Articulate Narrow" panose="02000506040000020004" pitchFamily="2" charset="0"/>
              </a:rPr>
              <a:t> a </a:t>
            </a:r>
            <a:r>
              <a:rPr lang="es-ES" sz="2000" dirty="0" err="1">
                <a:latin typeface="Articulate Narrow" panose="02000506040000020004" pitchFamily="2" charset="0"/>
              </a:rPr>
              <a:t>completat</a:t>
            </a:r>
            <a:r>
              <a:rPr lang="es-ES" sz="2000" dirty="0">
                <a:latin typeface="Articulate Narrow" panose="02000506040000020004" pitchFamily="2" charset="0"/>
              </a:rPr>
              <a:t> </a:t>
            </a:r>
            <a:r>
              <a:rPr lang="es-ES" sz="2000" dirty="0" err="1">
                <a:latin typeface="Articulate Narrow" panose="02000506040000020004" pitchFamily="2" charset="0"/>
              </a:rPr>
              <a:t>s’han</a:t>
            </a:r>
            <a:r>
              <a:rPr lang="es-ES" sz="2000" dirty="0">
                <a:latin typeface="Articulate Narrow" panose="02000506040000020004" pitchFamily="2" charset="0"/>
              </a:rPr>
              <a:t> de </a:t>
            </a:r>
            <a:r>
              <a:rPr lang="es-ES" sz="2000" dirty="0" err="1">
                <a:latin typeface="Articulate Narrow" panose="02000506040000020004" pitchFamily="2" charset="0"/>
              </a:rPr>
              <a:t>complir</a:t>
            </a:r>
            <a:r>
              <a:rPr lang="es-ES" sz="2000" dirty="0">
                <a:latin typeface="Articulate Narrow" panose="02000506040000020004" pitchFamily="2" charset="0"/>
              </a:rPr>
              <a:t> </a:t>
            </a:r>
            <a:r>
              <a:rPr lang="es-ES" sz="2000" dirty="0" err="1">
                <a:latin typeface="Articulate Narrow" panose="02000506040000020004" pitchFamily="2" charset="0"/>
              </a:rPr>
              <a:t>tots</a:t>
            </a:r>
            <a:r>
              <a:rPr lang="es-ES" sz="2000" dirty="0">
                <a:latin typeface="Articulate Narrow" panose="02000506040000020004" pitchFamily="2" charset="0"/>
              </a:rPr>
              <a:t> o </a:t>
            </a:r>
            <a:r>
              <a:rPr lang="es-ES" sz="2000" dirty="0" err="1">
                <a:latin typeface="Articulate Narrow" panose="02000506040000020004" pitchFamily="2" charset="0"/>
              </a:rPr>
              <a:t>algun</a:t>
            </a:r>
            <a:r>
              <a:rPr lang="es-ES" sz="2000" dirty="0">
                <a:latin typeface="Articulate Narrow" panose="02000506040000020004" pitchFamily="2" charset="0"/>
              </a:rPr>
              <a:t> </a:t>
            </a:r>
            <a:r>
              <a:rPr lang="es-ES" sz="2000" dirty="0" err="1">
                <a:latin typeface="Articulate Narrow" panose="02000506040000020004" pitchFamily="2" charset="0"/>
              </a:rPr>
              <a:t>dels</a:t>
            </a:r>
            <a:r>
              <a:rPr lang="es-ES" sz="2000" dirty="0">
                <a:latin typeface="Articulate Narrow" panose="02000506040000020004" pitchFamily="2" charset="0"/>
              </a:rPr>
              <a:t> </a:t>
            </a:r>
            <a:r>
              <a:rPr lang="es-ES" sz="2000" dirty="0" err="1">
                <a:latin typeface="Articulate Narrow" panose="02000506040000020004" pitchFamily="2" charset="0"/>
              </a:rPr>
              <a:t>requisits</a:t>
            </a:r>
            <a:r>
              <a:rPr lang="es-ES" sz="2000" dirty="0">
                <a:latin typeface="Articulate Narrow" panose="02000506040000020004" pitchFamily="2" charset="0"/>
              </a:rPr>
              <a:t> </a:t>
            </a:r>
            <a:r>
              <a:rPr lang="es-ES" sz="2000" dirty="0" err="1">
                <a:latin typeface="Articulate Narrow" panose="02000506040000020004" pitchFamily="2" charset="0"/>
              </a:rPr>
              <a:t>seleccionats</a:t>
            </a:r>
            <a:r>
              <a:rPr lang="es-ES" sz="2000" dirty="0">
                <a:latin typeface="Articulate Narrow" panose="02000506040000020004" pitchFamily="2" charset="0"/>
              </a:rPr>
              <a:t>.</a:t>
            </a:r>
          </a:p>
        </p:txBody>
      </p:sp>
      <p:sp>
        <p:nvSpPr>
          <p:cNvPr id="7" name="Rectángulo 6"/>
          <p:cNvSpPr/>
          <p:nvPr/>
        </p:nvSpPr>
        <p:spPr>
          <a:xfrm>
            <a:off x="915763" y="4842285"/>
            <a:ext cx="2278198" cy="480131"/>
          </a:xfrm>
          <a:prstGeom prst="rect">
            <a:avLst/>
          </a:prstGeom>
        </p:spPr>
        <p:txBody>
          <a:bodyPr wrap="square">
            <a:spAutoFit/>
          </a:bodyPr>
          <a:lstStyle/>
          <a:p>
            <a:pPr lvl="0" algn="ctr" defTabSz="622300">
              <a:lnSpc>
                <a:spcPct val="90000"/>
              </a:lnSpc>
              <a:spcBef>
                <a:spcPct val="0"/>
              </a:spcBef>
              <a:spcAft>
                <a:spcPct val="35000"/>
              </a:spcAft>
            </a:pPr>
            <a:r>
              <a:rPr lang="ca-ES" sz="2400" dirty="0" smtClean="0">
                <a:latin typeface="Articulate Light" panose="02000503040000020004" pitchFamily="2" charset="0"/>
              </a:rPr>
              <a:t>Condició</a:t>
            </a:r>
            <a:r>
              <a:rPr lang="ca-ES" sz="2800" dirty="0" smtClean="0">
                <a:latin typeface="Articulate Light" panose="02000503040000020004" pitchFamily="2" charset="0"/>
              </a:rPr>
              <a:t>:</a:t>
            </a:r>
            <a:r>
              <a:rPr lang="ca-ES" sz="2000" b="1" spc="-5" dirty="0" smtClean="0">
                <a:solidFill>
                  <a:srgbClr val="317ABE"/>
                </a:solidFill>
                <a:latin typeface="Bebas Neue Bold" panose="020B0606020202050201"/>
                <a:ea typeface="Trebuchet MS" panose="020B0603020202020204" pitchFamily="34" charset="0"/>
                <a:cs typeface="Trebuchet MS" panose="020B0603020202020204" pitchFamily="34" charset="0"/>
              </a:rPr>
              <a:t> </a:t>
            </a:r>
            <a:endParaRPr lang="es-ES" sz="2000" dirty="0">
              <a:solidFill>
                <a:srgbClr val="317ABE"/>
              </a:solidFill>
              <a:latin typeface="Bebas Neue Bold" panose="020B0606020202050201"/>
            </a:endParaRPr>
          </a:p>
        </p:txBody>
      </p:sp>
      <p:sp>
        <p:nvSpPr>
          <p:cNvPr id="8" name="Rectángulo 7"/>
          <p:cNvSpPr/>
          <p:nvPr/>
        </p:nvSpPr>
        <p:spPr>
          <a:xfrm>
            <a:off x="4536695" y="4761640"/>
            <a:ext cx="6096000" cy="1200329"/>
          </a:xfrm>
          <a:prstGeom prst="rect">
            <a:avLst/>
          </a:prstGeom>
        </p:spPr>
        <p:txBody>
          <a:bodyPr>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Compleció d’activitat</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 Mostra una llista de les activitats que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tenen activada alguna condició de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finalització</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 S’han de seleccionar les activitats que compten per a la finalització del curs.</a:t>
            </a:r>
            <a:endParaRPr lang="es-ES" sz="2000" dirty="0">
              <a:latin typeface="Articulate Narrow" panose="02000506040000020004" pitchFamily="2" charset="0"/>
            </a:endParaRPr>
          </a:p>
        </p:txBody>
      </p:sp>
    </p:spTree>
    <p:extLst>
      <p:ext uri="{BB962C8B-B14F-4D97-AF65-F5344CB8AC3E}">
        <p14:creationId xmlns:p14="http://schemas.microsoft.com/office/powerpoint/2010/main" val="281504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648750" y="2292266"/>
            <a:ext cx="7924805" cy="1200329"/>
          </a:xfrm>
          <a:prstGeom prst="rect">
            <a:avLst/>
          </a:prstGeom>
        </p:spPr>
        <p:txBody>
          <a:bodyPr wrap="square">
            <a:spAutoFit/>
          </a:bodyPr>
          <a:lstStyle/>
          <a:p>
            <a:pPr marL="0" lvl="1" algn="just" defTabSz="48895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Compleció d’altres cursos</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Permet establir la finalització d’un altre curs com a prerequisit perquè el curs es consideri completat. Aquesta condició mai no bloca l’accés de l’estudiant al curs malgrat que no compleixi el prerequisit, simplement no li mostra el curs com a completat fins que no compleix tots els prerequisits.</a:t>
            </a:r>
            <a:endParaRPr lang="es-ES" sz="2000" dirty="0">
              <a:latin typeface="Articulate Narrow" panose="02000506040000020004" pitchFamily="2" charset="0"/>
            </a:endParaRPr>
          </a:p>
        </p:txBody>
      </p:sp>
      <p:sp>
        <p:nvSpPr>
          <p:cNvPr id="5" name="Rectángulo 4"/>
          <p:cNvSpPr/>
          <p:nvPr/>
        </p:nvSpPr>
        <p:spPr>
          <a:xfrm>
            <a:off x="2648749" y="3949619"/>
            <a:ext cx="7924806" cy="646331"/>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Data.</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Si es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marca aquesta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casella,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s’estableix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una data després de la qual el curs es declara completat.</a:t>
            </a:r>
            <a:endParaRPr lang="es-ES" sz="2000" dirty="0">
              <a:latin typeface="Articulate Narrow" panose="02000506040000020004" pitchFamily="2" charset="0"/>
            </a:endParaRPr>
          </a:p>
        </p:txBody>
      </p:sp>
      <p:sp>
        <p:nvSpPr>
          <p:cNvPr id="7" name="Rectángulo 6"/>
          <p:cNvSpPr/>
          <p:nvPr/>
        </p:nvSpPr>
        <p:spPr>
          <a:xfrm>
            <a:off x="2648750" y="5052974"/>
            <a:ext cx="7924806" cy="923330"/>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Durada de la inscripció</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Si es marca aquesta casella, se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selecciona un nombre de dies posteriors a la matriculació després dels quals el curs es considera completat.</a:t>
            </a:r>
            <a:endParaRPr lang="es-ES" sz="2000" dirty="0">
              <a:latin typeface="Articulate Narrow" panose="02000506040000020004" pitchFamily="2" charset="0"/>
            </a:endParaRPr>
          </a:p>
        </p:txBody>
      </p:sp>
      <p:sp>
        <p:nvSpPr>
          <p:cNvPr id="8" name="Rectángulo 6"/>
          <p:cNvSpPr/>
          <p:nvPr/>
        </p:nvSpPr>
        <p:spPr>
          <a:xfrm>
            <a:off x="579889" y="1541617"/>
            <a:ext cx="2278198" cy="480131"/>
          </a:xfrm>
          <a:prstGeom prst="rect">
            <a:avLst/>
          </a:prstGeom>
        </p:spPr>
        <p:txBody>
          <a:bodyPr wrap="square">
            <a:spAutoFit/>
          </a:bodyPr>
          <a:lstStyle/>
          <a:p>
            <a:pPr lvl="0" algn="ctr" defTabSz="622300">
              <a:lnSpc>
                <a:spcPct val="90000"/>
              </a:lnSpc>
              <a:spcBef>
                <a:spcPct val="0"/>
              </a:spcBef>
              <a:spcAft>
                <a:spcPct val="35000"/>
              </a:spcAft>
            </a:pPr>
            <a:r>
              <a:rPr lang="ca-ES" sz="2400" dirty="0" smtClean="0">
                <a:latin typeface="Articulate Light" panose="02000503040000020004" pitchFamily="2" charset="0"/>
              </a:rPr>
              <a:t>Condicions</a:t>
            </a:r>
            <a:r>
              <a:rPr lang="ca-ES" sz="2800" dirty="0" smtClean="0">
                <a:latin typeface="Articulate Light" panose="02000503040000020004" pitchFamily="2" charset="0"/>
              </a:rPr>
              <a:t>:</a:t>
            </a:r>
            <a:r>
              <a:rPr lang="ca-ES" sz="2000" b="1" spc="-5" dirty="0" smtClean="0">
                <a:solidFill>
                  <a:srgbClr val="317ABE"/>
                </a:solidFill>
                <a:latin typeface="Bebas Neue Bold" panose="020B0606020202050201"/>
                <a:ea typeface="Trebuchet MS" panose="020B0603020202020204" pitchFamily="34" charset="0"/>
                <a:cs typeface="Trebuchet MS" panose="020B0603020202020204" pitchFamily="34" charset="0"/>
              </a:rPr>
              <a:t> </a:t>
            </a:r>
            <a:endParaRPr lang="es-ES" sz="2000" dirty="0">
              <a:solidFill>
                <a:srgbClr val="317ABE"/>
              </a:solidFill>
              <a:latin typeface="Bebas Neue Bold" panose="020B0606020202050201"/>
            </a:endParaRPr>
          </a:p>
        </p:txBody>
      </p:sp>
    </p:spTree>
    <p:extLst>
      <p:ext uri="{BB962C8B-B14F-4D97-AF65-F5344CB8AC3E}">
        <p14:creationId xmlns:p14="http://schemas.microsoft.com/office/powerpoint/2010/main" val="288848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455569" y="2136748"/>
            <a:ext cx="8195259" cy="646331"/>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Cancel·lació de la inscripció</a:t>
            </a:r>
            <a:r>
              <a:rPr lang="ca-ES" sz="2000" b="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Si es marca aquesta casella, el curs es considera </a:t>
            </a:r>
            <a:r>
              <a:rPr lang="ca-ES" sz="2000" spc="-5" dirty="0">
                <a:latin typeface="Articulate Narrow" panose="02000506040000020004" pitchFamily="2" charset="0"/>
                <a:ea typeface="Trebuchet MS" panose="020B0603020202020204" pitchFamily="34" charset="0"/>
                <a:cs typeface="Times New Roman" panose="02020603050405020304" pitchFamily="18" charset="0"/>
              </a:rPr>
              <a:t>completat quan l’estudiant deixa d’estar-hi matriculat</a:t>
            </a:r>
            <a:endParaRPr lang="es-ES" sz="2000" dirty="0">
              <a:latin typeface="Articulate Narrow" panose="02000506040000020004" pitchFamily="2" charset="0"/>
            </a:endParaRPr>
          </a:p>
        </p:txBody>
      </p:sp>
      <p:sp>
        <p:nvSpPr>
          <p:cNvPr id="5" name="Rectángulo 4"/>
          <p:cNvSpPr/>
          <p:nvPr/>
        </p:nvSpPr>
        <p:spPr>
          <a:xfrm>
            <a:off x="2455569" y="3214195"/>
            <a:ext cx="8195259" cy="646331"/>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Qualificació del curs</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Si es marca aquesta casella, s’estableix una qualificació mínima perquè el curs es consideri completat.</a:t>
            </a:r>
            <a:endParaRPr lang="es-ES" sz="2000" dirty="0">
              <a:latin typeface="Articulate Narrow" panose="02000506040000020004" pitchFamily="2" charset="0"/>
            </a:endParaRPr>
          </a:p>
        </p:txBody>
      </p:sp>
      <p:sp>
        <p:nvSpPr>
          <p:cNvPr id="9" name="Rectángulo 8"/>
          <p:cNvSpPr/>
          <p:nvPr/>
        </p:nvSpPr>
        <p:spPr>
          <a:xfrm>
            <a:off x="2464691" y="4230908"/>
            <a:ext cx="8186137" cy="646331"/>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Condició: </a:t>
            </a:r>
            <a:r>
              <a:rPr lang="ca-ES" sz="2000" b="1" spc="-5" dirty="0" err="1">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Autocompleció</a:t>
            </a: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 manual</a:t>
            </a:r>
            <a:r>
              <a:rPr lang="ca-ES" sz="2000"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Permet als estudiants marcar el curs com a completat; per a això, el bloc </a:t>
            </a:r>
            <a:r>
              <a:rPr lang="ca-ES" sz="2000" b="1" spc="-5" dirty="0" err="1">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Autocompletar</a:t>
            </a:r>
            <a:r>
              <a:rPr lang="ca-ES" sz="2000" b="1" i="1" spc="-5" dirty="0">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s’ha d’afegir al curs</a:t>
            </a:r>
            <a:endParaRPr lang="es-ES" sz="2000" dirty="0">
              <a:latin typeface="Articulate Narrow" panose="02000506040000020004" pitchFamily="2" charset="0"/>
            </a:endParaRPr>
          </a:p>
        </p:txBody>
      </p:sp>
      <p:sp>
        <p:nvSpPr>
          <p:cNvPr id="12" name="Rectángulo 11"/>
          <p:cNvSpPr/>
          <p:nvPr/>
        </p:nvSpPr>
        <p:spPr>
          <a:xfrm>
            <a:off x="2464690" y="5247622"/>
            <a:ext cx="8186138" cy="923330"/>
          </a:xfrm>
          <a:prstGeom prst="rect">
            <a:avLst/>
          </a:prstGeom>
        </p:spPr>
        <p:txBody>
          <a:bodyPr wrap="square">
            <a:spAutoFit/>
          </a:bodyPr>
          <a:lstStyle/>
          <a:p>
            <a:pPr marL="0" lvl="1" algn="just" defTabSz="533400">
              <a:lnSpc>
                <a:spcPct val="90000"/>
              </a:lnSpc>
              <a:spcBef>
                <a:spcPct val="0"/>
              </a:spcBef>
              <a:spcAft>
                <a:spcPct val="15000"/>
              </a:spcAft>
            </a:pP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Compleció manual per altres</a:t>
            </a:r>
            <a:r>
              <a:rPr lang="ca-ES" sz="2000"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a:t>
            </a:r>
            <a:r>
              <a:rPr lang="ca-ES" sz="2000" b="1" spc="-5" dirty="0">
                <a:solidFill>
                  <a:schemeClr val="accent1">
                    <a:lumMod val="75000"/>
                  </a:schemeClr>
                </a:solidFill>
                <a:latin typeface="Articulate Narrow" panose="02000506040000020004" pitchFamily="2" charset="0"/>
                <a:ea typeface="Trebuchet MS" panose="020B0603020202020204" pitchFamily="34" charset="0"/>
                <a:cs typeface="Trebuchet MS" panose="020B0603020202020204" pitchFamily="34" charset="0"/>
              </a:rPr>
              <a:t> </a:t>
            </a:r>
            <a:r>
              <a:rPr lang="ca-ES" sz="2000" spc="-5" dirty="0">
                <a:latin typeface="Articulate Narrow" panose="02000506040000020004" pitchFamily="2" charset="0"/>
                <a:ea typeface="Trebuchet MS" panose="020B0603020202020204" pitchFamily="34" charset="0"/>
                <a:cs typeface="Trebuchet MS" panose="020B0603020202020204" pitchFamily="34" charset="0"/>
              </a:rPr>
              <a:t>Si se selecciona, els rols marcats (professor, professor sense edició, editor de continguts, etc.) poden marcar de manera manual el curs com a completat.</a:t>
            </a:r>
            <a:endParaRPr lang="es-ES" sz="2000" dirty="0">
              <a:latin typeface="Articulate Narrow" panose="02000506040000020004" pitchFamily="2" charset="0"/>
            </a:endParaRPr>
          </a:p>
        </p:txBody>
      </p:sp>
      <p:sp>
        <p:nvSpPr>
          <p:cNvPr id="11" name="Rectángulo 6"/>
          <p:cNvSpPr/>
          <p:nvPr/>
        </p:nvSpPr>
        <p:spPr>
          <a:xfrm>
            <a:off x="579889" y="1541617"/>
            <a:ext cx="2278198" cy="480131"/>
          </a:xfrm>
          <a:prstGeom prst="rect">
            <a:avLst/>
          </a:prstGeom>
        </p:spPr>
        <p:txBody>
          <a:bodyPr wrap="square">
            <a:spAutoFit/>
          </a:bodyPr>
          <a:lstStyle/>
          <a:p>
            <a:pPr lvl="0" algn="ctr" defTabSz="622300">
              <a:lnSpc>
                <a:spcPct val="90000"/>
              </a:lnSpc>
              <a:spcBef>
                <a:spcPct val="0"/>
              </a:spcBef>
              <a:spcAft>
                <a:spcPct val="35000"/>
              </a:spcAft>
            </a:pPr>
            <a:r>
              <a:rPr lang="ca-ES" sz="2400" dirty="0" smtClean="0">
                <a:latin typeface="Articulate Light" panose="02000503040000020004" pitchFamily="2" charset="0"/>
              </a:rPr>
              <a:t>Condicions</a:t>
            </a:r>
            <a:r>
              <a:rPr lang="ca-ES" sz="2800" dirty="0" smtClean="0">
                <a:latin typeface="Articulate Light" panose="02000503040000020004" pitchFamily="2" charset="0"/>
              </a:rPr>
              <a:t>:</a:t>
            </a:r>
            <a:r>
              <a:rPr lang="ca-ES" sz="2000" b="1" spc="-5" dirty="0" smtClean="0">
                <a:solidFill>
                  <a:srgbClr val="317ABE"/>
                </a:solidFill>
                <a:latin typeface="Bebas Neue Bold" panose="020B0606020202050201"/>
                <a:ea typeface="Trebuchet MS" panose="020B0603020202020204" pitchFamily="34" charset="0"/>
                <a:cs typeface="Trebuchet MS" panose="020B0603020202020204" pitchFamily="34" charset="0"/>
              </a:rPr>
              <a:t> </a:t>
            </a:r>
            <a:endParaRPr lang="es-ES" sz="2000" dirty="0">
              <a:solidFill>
                <a:srgbClr val="317ABE"/>
              </a:solidFill>
              <a:latin typeface="Bebas Neue Bold" panose="020B0606020202050201"/>
            </a:endParaRPr>
          </a:p>
        </p:txBody>
      </p:sp>
    </p:spTree>
    <p:extLst>
      <p:ext uri="{BB962C8B-B14F-4D97-AF65-F5344CB8AC3E}">
        <p14:creationId xmlns:p14="http://schemas.microsoft.com/office/powerpoint/2010/main" val="210266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02008" y="1243758"/>
            <a:ext cx="1584088" cy="584775"/>
          </a:xfrm>
          <a:prstGeom prst="rect">
            <a:avLst/>
          </a:prstGeom>
        </p:spPr>
        <p:txBody>
          <a:bodyPr wrap="none">
            <a:spAutoFit/>
          </a:bodyPr>
          <a:lstStyle/>
          <a:p>
            <a:pPr algn="just">
              <a:spcAft>
                <a:spcPts val="0"/>
              </a:spcAft>
            </a:pPr>
            <a:r>
              <a:rPr lang="ca-ES" sz="3200" b="1" dirty="0">
                <a:solidFill>
                  <a:srgbClr val="317ABE"/>
                </a:solidFill>
                <a:latin typeface="Bebas Neue Bold" panose="020B0606020202050201"/>
                <a:ea typeface="Trebuchet MS" panose="020B0603020202020204" pitchFamily="34" charset="0"/>
              </a:rPr>
              <a:t>Seguiment</a:t>
            </a:r>
            <a:endParaRPr lang="es-ES" sz="3200" b="1" dirty="0">
              <a:solidFill>
                <a:srgbClr val="317ABE"/>
              </a:solidFill>
              <a:latin typeface="Bebas Neue Bold" panose="020B0606020202050201"/>
              <a:ea typeface="Trebuchet MS" panose="020B0603020202020204" pitchFamily="34" charset="0"/>
            </a:endParaRPr>
          </a:p>
        </p:txBody>
      </p:sp>
      <p:sp>
        <p:nvSpPr>
          <p:cNvPr id="5" name="Rectángulo 4"/>
          <p:cNvSpPr/>
          <p:nvPr/>
        </p:nvSpPr>
        <p:spPr>
          <a:xfrm>
            <a:off x="678286" y="2200554"/>
            <a:ext cx="10436181" cy="1215589"/>
          </a:xfrm>
          <a:prstGeom prst="rect">
            <a:avLst/>
          </a:prstGeom>
        </p:spPr>
        <p:txBody>
          <a:bodyPr wrap="square">
            <a:spAutoFit/>
          </a:bodyPr>
          <a:lstStyle/>
          <a:p>
            <a:pPr marL="64770" algn="just">
              <a:lnSpc>
                <a:spcPts val="3000"/>
              </a:lnSpc>
              <a:spcAft>
                <a:spcPts val="0"/>
              </a:spcAft>
            </a:pPr>
            <a:r>
              <a:rPr lang="ca-ES" sz="2000" dirty="0">
                <a:latin typeface="Articulate Narrow" panose="02000506040000020004" pitchFamily="2" charset="0"/>
                <a:ea typeface="Trebuchet MS" panose="020B0603020202020204" pitchFamily="34" charset="0"/>
                <a:cs typeface="Times New Roman" panose="02020603050405020304" pitchFamily="18" charset="0"/>
              </a:rPr>
              <a:t>L’opció </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Compleció del curs </a:t>
            </a:r>
            <a:r>
              <a:rPr lang="ca-ES" sz="2000" dirty="0">
                <a:latin typeface="Articulate Narrow" panose="02000506040000020004" pitchFamily="2" charset="0"/>
                <a:ea typeface="Trebuchet MS" panose="020B0603020202020204" pitchFamily="34" charset="0"/>
                <a:cs typeface="Times New Roman" panose="02020603050405020304" pitchFamily="18" charset="0"/>
              </a:rPr>
              <a:t>té una funció merament informativa: </a:t>
            </a:r>
            <a:r>
              <a:rPr lang="ca-ES" sz="2000" b="1" dirty="0">
                <a:latin typeface="Articulate Narrow" panose="02000506040000020004" pitchFamily="2" charset="0"/>
                <a:ea typeface="Trebuchet MS" panose="020B0603020202020204" pitchFamily="34" charset="0"/>
                <a:cs typeface="Times New Roman" panose="02020603050405020304" pitchFamily="18" charset="0"/>
              </a:rPr>
              <a:t>no bloca</a:t>
            </a:r>
            <a:r>
              <a:rPr lang="ca-ES" sz="2000" dirty="0">
                <a:latin typeface="Articulate Narrow" panose="02000506040000020004" pitchFamily="2" charset="0"/>
                <a:ea typeface="Trebuchet MS" panose="020B0603020202020204" pitchFamily="34" charset="0"/>
                <a:cs typeface="Times New Roman" panose="02020603050405020304" pitchFamily="18" charset="0"/>
              </a:rPr>
              <a:t> un estudiant que no hagi completat un altre curs establert com a prerequisit, i permet al professor veure si l’estudiant ha completat els cursos recomanats com a prerequisit</a:t>
            </a:r>
            <a:r>
              <a:rPr lang="ca-ES" sz="2000" dirty="0" smtClean="0">
                <a:latin typeface="Articulate Narrow" panose="02000506040000020004" pitchFamily="2" charset="0"/>
                <a:ea typeface="Trebuchet MS" panose="020B0603020202020204" pitchFamily="34" charset="0"/>
                <a:cs typeface="Times New Roman" panose="02020603050405020304" pitchFamily="18" charset="0"/>
              </a:rPr>
              <a:t>.</a:t>
            </a:r>
            <a:endParaRPr lang="es-ES" sz="2000" dirty="0">
              <a:latin typeface="Articulate Narrow" panose="02000506040000020004" pitchFamily="2" charset="0"/>
              <a:ea typeface="Trebuchet MS" panose="020B0603020202020204" pitchFamily="34" charset="0"/>
              <a:cs typeface="Times New Roman" panose="02020603050405020304" pitchFamily="18" charset="0"/>
            </a:endParaRPr>
          </a:p>
        </p:txBody>
      </p:sp>
      <p:sp>
        <p:nvSpPr>
          <p:cNvPr id="7" name="Rectángulo 4"/>
          <p:cNvSpPr/>
          <p:nvPr/>
        </p:nvSpPr>
        <p:spPr>
          <a:xfrm>
            <a:off x="802008" y="3588238"/>
            <a:ext cx="7736686" cy="1984902"/>
          </a:xfrm>
          <a:prstGeom prst="rect">
            <a:avLst/>
          </a:prstGeom>
        </p:spPr>
        <p:txBody>
          <a:bodyPr wrap="square">
            <a:spAutoFit/>
          </a:bodyPr>
          <a:lstStyle/>
          <a:p>
            <a:pPr algn="just">
              <a:lnSpc>
                <a:spcPts val="3000"/>
              </a:lnSpc>
            </a:pPr>
            <a:r>
              <a:rPr lang="ca-ES" sz="2000" dirty="0" smtClean="0">
                <a:latin typeface="Articulate Narrow" panose="02000506040000020004" pitchFamily="2" charset="0"/>
                <a:ea typeface="Trebuchet MS" panose="020B0603020202020204" pitchFamily="34" charset="0"/>
                <a:cs typeface="Times New Roman" panose="02020603050405020304" pitchFamily="18" charset="0"/>
              </a:rPr>
              <a:t>Aquesta </a:t>
            </a:r>
            <a:r>
              <a:rPr lang="ca-ES" sz="2000" dirty="0">
                <a:latin typeface="Articulate Narrow" panose="02000506040000020004" pitchFamily="2" charset="0"/>
                <a:ea typeface="Trebuchet MS" panose="020B0603020202020204" pitchFamily="34" charset="0"/>
                <a:cs typeface="Times New Roman" panose="02020603050405020304" pitchFamily="18" charset="0"/>
              </a:rPr>
              <a:t>funció es pot combinar amb </a:t>
            </a:r>
            <a:r>
              <a:rPr lang="ca-ES" sz="2000" dirty="0">
                <a:latin typeface="Articulate Narrow" panose="02000506040000020004" pitchFamily="2" charset="0"/>
                <a:ea typeface="Trebuchet MS" panose="020B0603020202020204" pitchFamily="34" charset="0"/>
                <a:cs typeface="Trebuchet MS" panose="020B0603020202020204" pitchFamily="34" charset="0"/>
              </a:rPr>
              <a:t>l’opció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Compleció d’activitat </a:t>
            </a:r>
            <a:r>
              <a:rPr lang="ca-ES" sz="2000" dirty="0">
                <a:solidFill>
                  <a:srgbClr val="333333"/>
                </a:solidFill>
                <a:latin typeface="Articulate Narrow" panose="02000506040000020004" pitchFamily="2" charset="0"/>
                <a:ea typeface="Trebuchet MS" panose="020B0603020202020204" pitchFamily="34" charset="0"/>
                <a:cs typeface="Trebuchet MS" panose="020B0603020202020204" pitchFamily="34" charset="0"/>
              </a:rPr>
              <a:t>per</a:t>
            </a:r>
            <a:r>
              <a:rPr lang="ca-ES" sz="2000" b="1" i="1" dirty="0">
                <a:solidFill>
                  <a:srgbClr val="333333"/>
                </a:solidFill>
                <a:latin typeface="Articulate Narrow" panose="02000506040000020004" pitchFamily="2" charset="0"/>
                <a:ea typeface="Trebuchet MS" panose="020B0603020202020204" pitchFamily="34" charset="0"/>
                <a:cs typeface="Trebuchet MS" panose="020B0603020202020204" pitchFamily="34" charset="0"/>
              </a:rPr>
              <a:t> </a:t>
            </a:r>
            <a:r>
              <a:rPr lang="ca-ES" sz="2000" dirty="0">
                <a:solidFill>
                  <a:srgbClr val="000000"/>
                </a:solidFill>
                <a:latin typeface="Articulate Narrow" panose="02000506040000020004" pitchFamily="2" charset="0"/>
                <a:ea typeface="Trebuchet MS" panose="020B0603020202020204" pitchFamily="34" charset="0"/>
                <a:cs typeface="Times New Roman" panose="02020603050405020304" pitchFamily="18" charset="0"/>
              </a:rPr>
              <a:t>mostrar als estudiants les activitats que han completat i el seu progrés en el curs, que també es pot mostrar amb una marca de verificació al costat de l’activitat a la pàgina principal del curs, o consultant el bloc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Estat de compleció del curs</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 </a:t>
            </a:r>
            <a:endParaRPr lang="es-ES" sz="2000" dirty="0">
              <a:solidFill>
                <a:srgbClr val="317ABE"/>
              </a:solidFill>
              <a:latin typeface="Articulate Narrow" panose="02000506040000020004" pitchFamily="2" charset="0"/>
              <a:ea typeface="Trebuchet MS" panose="020B0603020202020204" pitchFamily="34" charset="0"/>
              <a:cs typeface="Times New Roman" panose="02020603050405020304" pitchFamily="18" charset="0"/>
            </a:endParaRPr>
          </a:p>
        </p:txBody>
      </p:sp>
      <p:grpSp>
        <p:nvGrpSpPr>
          <p:cNvPr id="8" name="Agrupa 7"/>
          <p:cNvGrpSpPr/>
          <p:nvPr/>
        </p:nvGrpSpPr>
        <p:grpSpPr>
          <a:xfrm>
            <a:off x="7979137" y="4026119"/>
            <a:ext cx="3135330" cy="2319519"/>
            <a:chOff x="7979137" y="4026119"/>
            <a:chExt cx="3135330" cy="2319519"/>
          </a:xfrm>
        </p:grpSpPr>
        <p:pic>
          <p:nvPicPr>
            <p:cNvPr id="6" name="Imatge 3"/>
            <p:cNvPicPr/>
            <p:nvPr/>
          </p:nvPicPr>
          <p:blipFill>
            <a:blip r:embed="rId2">
              <a:extLst>
                <a:ext uri="{28A0092B-C50C-407E-A947-70E740481C1C}">
                  <a14:useLocalDpi xmlns:a14="http://schemas.microsoft.com/office/drawing/2010/main"/>
                </a:ext>
              </a:extLst>
            </a:blip>
            <a:stretch>
              <a:fillRect/>
            </a:stretch>
          </p:blipFill>
          <p:spPr>
            <a:xfrm>
              <a:off x="8776352" y="4026119"/>
              <a:ext cx="2338115" cy="2319519"/>
            </a:xfrm>
            <a:prstGeom prst="rect">
              <a:avLst/>
            </a:prstGeom>
            <a:ln>
              <a:solidFill>
                <a:schemeClr val="bg1">
                  <a:lumMod val="75000"/>
                </a:schemeClr>
              </a:solidFill>
            </a:ln>
          </p:spPr>
        </p:pic>
        <p:cxnSp>
          <p:nvCxnSpPr>
            <p:cNvPr id="4" name="Connector de fletxa recta 3"/>
            <p:cNvCxnSpPr/>
            <p:nvPr/>
          </p:nvCxnSpPr>
          <p:spPr>
            <a:xfrm>
              <a:off x="7979137" y="6045959"/>
              <a:ext cx="955344" cy="0"/>
            </a:xfrm>
            <a:prstGeom prst="straightConnector1">
              <a:avLst/>
            </a:prstGeom>
            <a:ln w="349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4390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39649" y="1353450"/>
            <a:ext cx="3543662" cy="487506"/>
          </a:xfrm>
          <a:prstGeom prst="rect">
            <a:avLst/>
          </a:prstGeom>
        </p:spPr>
        <p:txBody>
          <a:bodyPr wrap="none">
            <a:spAutoFit/>
          </a:bodyPr>
          <a:lstStyle/>
          <a:p>
            <a:pPr algn="ctr">
              <a:lnSpc>
                <a:spcPct val="107000"/>
              </a:lnSpc>
              <a:spcAft>
                <a:spcPts val="0"/>
              </a:spcAft>
            </a:pPr>
            <a:r>
              <a:rPr lang="ca-ES" sz="2400" b="1" dirty="0">
                <a:solidFill>
                  <a:srgbClr val="317ABE"/>
                </a:solidFill>
                <a:latin typeface="Bebas Neue Bold" panose="020B0606020202050201"/>
                <a:ea typeface="Trebuchet MS" panose="020B0603020202020204" pitchFamily="34" charset="0"/>
                <a:cs typeface="Trebuchet MS" panose="020B0603020202020204" pitchFamily="34" charset="0"/>
              </a:rPr>
              <a:t>Bloc </a:t>
            </a:r>
            <a:r>
              <a:rPr lang="ca-ES" sz="2400" b="1" dirty="0" smtClean="0">
                <a:solidFill>
                  <a:srgbClr val="317ABE"/>
                </a:solidFill>
                <a:latin typeface="Bebas Neue Bold" panose="020B0606020202050201"/>
                <a:ea typeface="Trebuchet MS" panose="020B0603020202020204" pitchFamily="34" charset="0"/>
                <a:cs typeface="Trebuchet MS" panose="020B0603020202020204" pitchFamily="34" charset="0"/>
              </a:rPr>
              <a:t>Estat </a:t>
            </a:r>
            <a:r>
              <a:rPr lang="ca-ES" sz="2400" b="1" dirty="0">
                <a:solidFill>
                  <a:srgbClr val="317ABE"/>
                </a:solidFill>
                <a:latin typeface="Bebas Neue Bold" panose="020B0606020202050201"/>
                <a:ea typeface="Trebuchet MS" panose="020B0603020202020204" pitchFamily="34" charset="0"/>
                <a:cs typeface="Trebuchet MS" panose="020B0603020202020204" pitchFamily="34" charset="0"/>
              </a:rPr>
              <a:t>de </a:t>
            </a:r>
            <a:r>
              <a:rPr lang="ca-ES" sz="2400" b="1" dirty="0" smtClean="0">
                <a:solidFill>
                  <a:srgbClr val="317ABE"/>
                </a:solidFill>
                <a:latin typeface="Bebas Neue Bold" panose="020B0606020202050201"/>
                <a:ea typeface="Trebuchet MS" panose="020B0603020202020204" pitchFamily="34" charset="0"/>
                <a:cs typeface="Trebuchet MS" panose="020B0603020202020204" pitchFamily="34" charset="0"/>
              </a:rPr>
              <a:t>Compleció </a:t>
            </a:r>
            <a:r>
              <a:rPr lang="ca-ES" sz="2400" b="1" dirty="0">
                <a:solidFill>
                  <a:srgbClr val="317ABE"/>
                </a:solidFill>
                <a:latin typeface="Bebas Neue Bold" panose="020B0606020202050201"/>
                <a:ea typeface="Trebuchet MS" panose="020B0603020202020204" pitchFamily="34" charset="0"/>
                <a:cs typeface="Trebuchet MS" panose="020B0603020202020204" pitchFamily="34" charset="0"/>
              </a:rPr>
              <a:t>del curs</a:t>
            </a:r>
            <a:endParaRPr lang="es-ES" sz="2400" b="1" dirty="0">
              <a:solidFill>
                <a:srgbClr val="317ABE"/>
              </a:solidFill>
              <a:latin typeface="Bebas Neue Bold" panose="020B0606020202050201"/>
              <a:ea typeface="Calibri" panose="020F0502020204030204" pitchFamily="34" charset="0"/>
              <a:cs typeface="Times New Roman" panose="02020603050405020304" pitchFamily="18" charset="0"/>
            </a:endParaRPr>
          </a:p>
        </p:txBody>
      </p:sp>
      <p:sp>
        <p:nvSpPr>
          <p:cNvPr id="3" name="Rectángulo 2"/>
          <p:cNvSpPr/>
          <p:nvPr/>
        </p:nvSpPr>
        <p:spPr>
          <a:xfrm>
            <a:off x="639649" y="1949489"/>
            <a:ext cx="10526333" cy="1631216"/>
          </a:xfrm>
          <a:prstGeom prst="rect">
            <a:avLst/>
          </a:prstGeom>
        </p:spPr>
        <p:txBody>
          <a:bodyPr wrap="square">
            <a:spAutoFit/>
          </a:bodyPr>
          <a:lstStyle/>
          <a:p>
            <a:pPr algn="just">
              <a:spcAft>
                <a:spcPts val="0"/>
              </a:spcAft>
            </a:pPr>
            <a:r>
              <a:rPr lang="ca-ES" sz="2000" dirty="0">
                <a:latin typeface="Articulate Narrow" panose="02000506040000020004" pitchFamily="2" charset="0"/>
                <a:ea typeface="Trebuchet MS" panose="020B0603020202020204" pitchFamily="34" charset="0"/>
                <a:cs typeface="Times New Roman" panose="02020603050405020304" pitchFamily="18" charset="0"/>
              </a:rPr>
              <a:t>En aquest bloc també es pot marcar un curs com a completat per a qualsevol estudiant, malgrat que no compleixi la resta de condicions establertes. Primer cal activar als paràmetres de configuració de la Compleció del curs el rol que pot marcar el curs com a completat a la secció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Condició: Compleció manual per altres</a:t>
            </a:r>
            <a:r>
              <a:rPr lang="ca-ES" sz="2000" dirty="0">
                <a:latin typeface="Articulate Narrow" panose="02000506040000020004" pitchFamily="2" charset="0"/>
                <a:ea typeface="Trebuchet MS" panose="020B0603020202020204" pitchFamily="34" charset="0"/>
                <a:cs typeface="Trebuchet MS" panose="020B0603020202020204" pitchFamily="34" charset="0"/>
              </a:rPr>
              <a:t> i desar els canvis.</a:t>
            </a:r>
            <a:endParaRPr lang="es-ES" sz="2000" dirty="0">
              <a:latin typeface="Articulate Narrow" panose="02000506040000020004" pitchFamily="2" charset="0"/>
              <a:ea typeface="Trebuchet MS" panose="020B0603020202020204" pitchFamily="34" charset="0"/>
              <a:cs typeface="Times New Roman" panose="02020603050405020304" pitchFamily="18" charset="0"/>
            </a:endParaRPr>
          </a:p>
          <a:p>
            <a:pPr marL="64770" algn="just">
              <a:spcAft>
                <a:spcPts val="0"/>
              </a:spcAft>
            </a:pPr>
            <a:r>
              <a:rPr lang="ca-ES" sz="2000" dirty="0">
                <a:latin typeface="Articulate Narrow" panose="02000506040000020004" pitchFamily="2" charset="0"/>
                <a:ea typeface="Trebuchet MS" panose="020B0603020202020204" pitchFamily="34" charset="0"/>
                <a:cs typeface="Trebuchet MS" panose="020B0603020202020204" pitchFamily="34" charset="0"/>
              </a:rPr>
              <a:t> </a:t>
            </a:r>
            <a:endParaRPr lang="es-ES" sz="2000" dirty="0">
              <a:latin typeface="Articulate Narrow" panose="02000506040000020004" pitchFamily="2" charset="0"/>
              <a:ea typeface="Trebuchet MS" panose="020B0603020202020204" pitchFamily="34" charset="0"/>
              <a:cs typeface="Times New Roman" panose="02020603050405020304" pitchFamily="18" charset="0"/>
            </a:endParaRPr>
          </a:p>
        </p:txBody>
      </p:sp>
      <p:sp>
        <p:nvSpPr>
          <p:cNvPr id="5" name="Rectángulo 4"/>
          <p:cNvSpPr/>
          <p:nvPr/>
        </p:nvSpPr>
        <p:spPr>
          <a:xfrm>
            <a:off x="7105853" y="6233376"/>
            <a:ext cx="3680816" cy="338554"/>
          </a:xfrm>
          <a:prstGeom prst="rect">
            <a:avLst/>
          </a:prstGeom>
        </p:spPr>
        <p:txBody>
          <a:bodyPr wrap="none">
            <a:spAutoFit/>
          </a:bodyPr>
          <a:lstStyle/>
          <a:p>
            <a:r>
              <a:rPr lang="ca-ES" sz="1600" dirty="0">
                <a:latin typeface="Articulate Narrow" panose="02000506040000020004" pitchFamily="2" charset="0"/>
                <a:ea typeface="Trebuchet MS" panose="020B0603020202020204" pitchFamily="34" charset="0"/>
                <a:cs typeface="Trebuchet MS" panose="020B0603020202020204" pitchFamily="34" charset="0"/>
              </a:rPr>
              <a:t>Opcions del bloc Estat de compleció del curs </a:t>
            </a:r>
            <a:endParaRPr lang="ca-ES" sz="1600" dirty="0">
              <a:latin typeface="Articulate Narrow" panose="02000506040000020004" pitchFamily="2" charset="0"/>
            </a:endParaRPr>
          </a:p>
        </p:txBody>
      </p:sp>
      <p:sp>
        <p:nvSpPr>
          <p:cNvPr id="6" name="Rectangle 5"/>
          <p:cNvSpPr/>
          <p:nvPr/>
        </p:nvSpPr>
        <p:spPr>
          <a:xfrm>
            <a:off x="639649" y="3932991"/>
            <a:ext cx="4649977" cy="1631216"/>
          </a:xfrm>
          <a:prstGeom prst="rect">
            <a:avLst/>
          </a:prstGeom>
        </p:spPr>
        <p:txBody>
          <a:bodyPr wrap="square">
            <a:spAutoFit/>
          </a:bodyPr>
          <a:lstStyle/>
          <a:p>
            <a:pPr algn="just">
              <a:spcAft>
                <a:spcPts val="0"/>
              </a:spcAft>
            </a:pPr>
            <a:r>
              <a:rPr lang="ca-ES" sz="2000" dirty="0">
                <a:latin typeface="Articulate Narrow" panose="02000506040000020004" pitchFamily="2" charset="0"/>
                <a:ea typeface="Trebuchet MS" panose="020B0603020202020204" pitchFamily="34" charset="0"/>
                <a:cs typeface="Trebuchet MS" panose="020B0603020202020204" pitchFamily="34" charset="0"/>
              </a:rPr>
              <a:t>Després c</a:t>
            </a:r>
            <a:r>
              <a:rPr lang="ca-ES" sz="2000" dirty="0">
                <a:latin typeface="Articulate Narrow" panose="02000506040000020004" pitchFamily="2" charset="0"/>
                <a:ea typeface="Trebuchet MS" panose="020B0603020202020204" pitchFamily="34" charset="0"/>
                <a:cs typeface="Times New Roman" panose="02020603050405020304" pitchFamily="18" charset="0"/>
              </a:rPr>
              <a:t>al anar a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Visualitza l’informe curs</a:t>
            </a:r>
            <a:r>
              <a:rPr lang="ca-ES" sz="2000"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 </a:t>
            </a:r>
            <a:r>
              <a:rPr lang="ca-ES" sz="2000" dirty="0">
                <a:latin typeface="Articulate Narrow" panose="02000506040000020004" pitchFamily="2" charset="0"/>
                <a:ea typeface="Trebuchet MS" panose="020B0603020202020204" pitchFamily="34" charset="0"/>
                <a:cs typeface="Trebuchet MS" panose="020B0603020202020204" pitchFamily="34" charset="0"/>
              </a:rPr>
              <a:t>al bloc </a:t>
            </a:r>
            <a:r>
              <a:rPr lang="ca-ES" sz="2000" b="1" dirty="0">
                <a:solidFill>
                  <a:srgbClr val="317ABE"/>
                </a:solidFill>
                <a:latin typeface="Articulate Narrow" panose="02000506040000020004" pitchFamily="2" charset="0"/>
                <a:ea typeface="Trebuchet MS" panose="020B0603020202020204" pitchFamily="34" charset="0"/>
                <a:cs typeface="Trebuchet MS" panose="020B0603020202020204" pitchFamily="34" charset="0"/>
              </a:rPr>
              <a:t>Estatus de finalització del curs</a:t>
            </a:r>
            <a:r>
              <a:rPr lang="ca-ES" sz="2000" dirty="0">
                <a:latin typeface="Articulate Narrow" panose="02000506040000020004" pitchFamily="2" charset="0"/>
                <a:ea typeface="Trebuchet MS" panose="020B0603020202020204" pitchFamily="34" charset="0"/>
                <a:cs typeface="Trebuchet MS" panose="020B0603020202020204" pitchFamily="34" charset="0"/>
              </a:rPr>
              <a:t>,</a:t>
            </a:r>
            <a:r>
              <a:rPr lang="ca-ES" sz="2000" b="1" i="1" dirty="0">
                <a:latin typeface="Articulate Narrow" panose="02000506040000020004" pitchFamily="2" charset="0"/>
                <a:ea typeface="Trebuchet MS" panose="020B0603020202020204" pitchFamily="34" charset="0"/>
                <a:cs typeface="Trebuchet MS" panose="020B0603020202020204" pitchFamily="34" charset="0"/>
              </a:rPr>
              <a:t> </a:t>
            </a:r>
            <a:r>
              <a:rPr lang="ca-ES" sz="2000" dirty="0">
                <a:latin typeface="Articulate Narrow" panose="02000506040000020004" pitchFamily="2" charset="0"/>
                <a:ea typeface="Trebuchet MS" panose="020B0603020202020204" pitchFamily="34" charset="0"/>
                <a:cs typeface="Times New Roman" panose="02020603050405020304" pitchFamily="18" charset="0"/>
              </a:rPr>
              <a:t>identificar els estudiants que es consideri que han completat el curs i marcar la casella corresponent (Aprovació &gt; Professor).</a:t>
            </a:r>
            <a:endParaRPr lang="es-ES" sz="2000" dirty="0">
              <a:latin typeface="Articulate Narrow" panose="02000506040000020004" pitchFamily="2" charset="0"/>
              <a:ea typeface="Trebuchet MS" panose="020B0603020202020204" pitchFamily="34" charset="0"/>
              <a:cs typeface="Times New Roman" panose="02020603050405020304" pitchFamily="18" charset="0"/>
            </a:endParaRPr>
          </a:p>
        </p:txBody>
      </p:sp>
      <p:grpSp>
        <p:nvGrpSpPr>
          <p:cNvPr id="8" name="Agrupa 7"/>
          <p:cNvGrpSpPr/>
          <p:nvPr/>
        </p:nvGrpSpPr>
        <p:grpSpPr>
          <a:xfrm>
            <a:off x="5902816" y="3147773"/>
            <a:ext cx="5307393" cy="3065173"/>
            <a:chOff x="5902816" y="3216013"/>
            <a:chExt cx="5307393" cy="3065173"/>
          </a:xfrm>
        </p:grpSpPr>
        <p:pic>
          <p:nvPicPr>
            <p:cNvPr id="4" name="Imatge 3"/>
            <p:cNvPicPr/>
            <p:nvPr/>
          </p:nvPicPr>
          <p:blipFill>
            <a:blip r:embed="rId2" cstate="email">
              <a:extLst>
                <a:ext uri="{28A0092B-C50C-407E-A947-70E740481C1C}">
                  <a14:useLocalDpi xmlns:a14="http://schemas.microsoft.com/office/drawing/2010/main"/>
                </a:ext>
              </a:extLst>
            </a:blip>
            <a:stretch>
              <a:fillRect/>
            </a:stretch>
          </p:blipFill>
          <p:spPr>
            <a:xfrm>
              <a:off x="5902816" y="3216013"/>
              <a:ext cx="5307393" cy="3065173"/>
            </a:xfrm>
            <a:prstGeom prst="rect">
              <a:avLst/>
            </a:prstGeom>
            <a:ln>
              <a:solidFill>
                <a:schemeClr val="bg1">
                  <a:lumMod val="85000"/>
                </a:schemeClr>
              </a:solidFill>
            </a:ln>
          </p:spPr>
        </p:pic>
        <p:sp>
          <p:nvSpPr>
            <p:cNvPr id="7" name="Rectangle 6"/>
            <p:cNvSpPr/>
            <p:nvPr/>
          </p:nvSpPr>
          <p:spPr>
            <a:xfrm>
              <a:off x="10143068" y="3239865"/>
              <a:ext cx="643602" cy="3017363"/>
            </a:xfrm>
            <a:prstGeom prst="rect">
              <a:avLst/>
            </a:prstGeom>
            <a:noFill/>
            <a:ln w="444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286176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l'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717</Words>
  <Application>Microsoft Office PowerPoint</Application>
  <PresentationFormat>Pantalla panoràmica</PresentationFormat>
  <Paragraphs>41</Paragraphs>
  <Slides>10</Slides>
  <Notes>0</Notes>
  <HiddenSlides>0</HiddenSlides>
  <MMClips>0</MMClips>
  <ScaleCrop>false</ScaleCrop>
  <HeadingPairs>
    <vt:vector size="6" baseType="variant">
      <vt:variant>
        <vt:lpstr>Tipus de lletra utilitzats</vt:lpstr>
      </vt:variant>
      <vt:variant>
        <vt:i4>12</vt:i4>
      </vt:variant>
      <vt:variant>
        <vt:lpstr>Tema</vt:lpstr>
      </vt:variant>
      <vt:variant>
        <vt:i4>1</vt:i4>
      </vt:variant>
      <vt:variant>
        <vt:lpstr>Títols de les diapositives</vt:lpstr>
      </vt:variant>
      <vt:variant>
        <vt:i4>10</vt:i4>
      </vt:variant>
    </vt:vector>
  </HeadingPairs>
  <TitlesOfParts>
    <vt:vector size="23" baseType="lpstr">
      <vt:lpstr>Arial</vt:lpstr>
      <vt:lpstr>Articulate Light</vt:lpstr>
      <vt:lpstr>Articulate Narrow</vt:lpstr>
      <vt:lpstr>Bebas Neue Bold</vt:lpstr>
      <vt:lpstr>Bebas Neue Regular</vt:lpstr>
      <vt:lpstr>Calibri</vt:lpstr>
      <vt:lpstr>Calibri Light</vt:lpstr>
      <vt:lpstr>Franklin Gothic Heavy</vt:lpstr>
      <vt:lpstr>Times New Roman</vt:lpstr>
      <vt:lpstr>Trebuchet MS</vt:lpstr>
      <vt:lpstr>Verdana</vt:lpstr>
      <vt:lpstr>Wingdings</vt:lpstr>
      <vt:lpstr>Tema de l'Office</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lpstr>Presentació del PowerPoint</vt:lpstr>
    </vt:vector>
  </TitlesOfParts>
  <Company>Universitat de Barcelona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UD CRAI</dc:creator>
  <cp:lastModifiedBy>Maria Dolores Yañez Agustiño</cp:lastModifiedBy>
  <cp:revision>80</cp:revision>
  <dcterms:created xsi:type="dcterms:W3CDTF">2017-07-07T12:15:00Z</dcterms:created>
  <dcterms:modified xsi:type="dcterms:W3CDTF">2018-05-16T18:12:33Z</dcterms:modified>
</cp:coreProperties>
</file>