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38"/>
  </p:notesMasterIdLst>
  <p:sldIdLst>
    <p:sldId id="26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8" r:id="rId13"/>
    <p:sldId id="317" r:id="rId14"/>
    <p:sldId id="316" r:id="rId15"/>
    <p:sldId id="315" r:id="rId16"/>
    <p:sldId id="314" r:id="rId17"/>
    <p:sldId id="313" r:id="rId18"/>
    <p:sldId id="312" r:id="rId19"/>
    <p:sldId id="320" r:id="rId20"/>
    <p:sldId id="322" r:id="rId21"/>
    <p:sldId id="321" r:id="rId22"/>
    <p:sldId id="319" r:id="rId23"/>
    <p:sldId id="326" r:id="rId24"/>
    <p:sldId id="325" r:id="rId25"/>
    <p:sldId id="324" r:id="rId26"/>
    <p:sldId id="323" r:id="rId27"/>
    <p:sldId id="311" r:id="rId28"/>
    <p:sldId id="330" r:id="rId29"/>
    <p:sldId id="329" r:id="rId30"/>
    <p:sldId id="328" r:id="rId31"/>
    <p:sldId id="327" r:id="rId32"/>
    <p:sldId id="333" r:id="rId33"/>
    <p:sldId id="332" r:id="rId34"/>
    <p:sldId id="331" r:id="rId35"/>
    <p:sldId id="335" r:id="rId36"/>
    <p:sldId id="264" r:id="rId37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15/09/2017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8F61-3328-4F0A-89CE-1A81E7C94E72}" type="datetime1">
              <a:rPr lang="ca-ES"/>
              <a:pPr>
                <a:defRPr/>
              </a:pPr>
              <a:t>15/09/2017</a:t>
            </a:fld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/>
              <a:t>Conèixer el CRAI Biblioteca de xxxx. Curs 20xx-xxConèixer el CRAI Biblioteca de xxxx. Curs 20XX-20XX</a:t>
            </a:r>
            <a:endParaRPr lang="es-ES" alt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427B-4520-4430-99B5-7C0D38C61095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35298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44450"/>
            <a:ext cx="90297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0C684AA-CCF3-47A4-A8CD-CC47C99232BF}" type="datetime1">
              <a:rPr lang="ca-ES"/>
              <a:pPr>
                <a:defRPr/>
              </a:pPr>
              <a:t>15/09/2017</a:t>
            </a:fld>
            <a:endParaRPr lang="ca-E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4350E5C-B137-4C91-9D76-9CD37C3F0F26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9561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ol, text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44450"/>
            <a:ext cx="90297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a-ES" dirty="0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9D52C-F89D-4D8F-B748-EA374A8D7919}" type="slidenum">
              <a:rPr lang="ca-ES" altLang="ca-ES"/>
              <a:pPr>
                <a:defRPr/>
              </a:pPr>
              <a:t>‹Nº›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448179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24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15/09/2017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15/09/2017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15/09/2017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15/09/2017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15/09/2017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"/>
            <a:ext cx="9144000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 smtClean="0"/>
              <a:t>Haga clic para modificar el estilo de título del patrón</a:t>
            </a:r>
            <a:endParaRPr lang="en-US" altLang="ca-E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a-ES" smtClean="0"/>
              <a:t>Haga clic para modificar el estilo de texto del patrón</a:t>
            </a:r>
          </a:p>
          <a:p>
            <a:pPr lvl="1"/>
            <a:r>
              <a:rPr lang="es-ES" altLang="ca-ES" smtClean="0"/>
              <a:t>Segundo nivel</a:t>
            </a:r>
          </a:p>
          <a:p>
            <a:pPr lvl="2"/>
            <a:r>
              <a:rPr lang="es-ES" altLang="ca-ES" smtClean="0"/>
              <a:t>Tercer nivel</a:t>
            </a:r>
          </a:p>
          <a:p>
            <a:pPr lvl="3"/>
            <a:r>
              <a:rPr lang="es-ES" altLang="ca-ES" smtClean="0"/>
              <a:t>Cuarto nivel</a:t>
            </a:r>
          </a:p>
          <a:p>
            <a:pPr lvl="4"/>
            <a:r>
              <a:rPr lang="es-ES" altLang="ca-ES" smtClean="0"/>
              <a:t>Quinto nivel</a:t>
            </a:r>
            <a:endParaRPr lang="en-US" altLang="ca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40FADFA0-81B7-4DB0-8632-4B0F7966E534}" type="datetime1">
              <a:rPr lang="ca-ES"/>
              <a:pPr>
                <a:defRPr/>
              </a:pPr>
              <a:t>15/09/2017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C32A6525-C266-4541-BC48-D520EA7E2E24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pic>
        <p:nvPicPr>
          <p:cNvPr id="1031" name="Imagen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44450"/>
            <a:ext cx="90297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863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ub.edu/carnet/ca/alumnat.html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sites/default/files/reglaments/reglamentprestecnou.pdf" TargetMode="External"/><Relationship Id="rId2" Type="http://schemas.openxmlformats.org/officeDocument/2006/relationships/hyperlink" Target="http://crai.ub.edu/que-ofereix-el-crai/prestec/prestec-prestecUB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5203" TargetMode="External"/><Relationship Id="rId2" Type="http://schemas.openxmlformats.org/officeDocument/2006/relationships/hyperlink" Target="http://cataleg.ub.edu/screens*cat/help_llistes_cat.html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hdl.handle.net/2445/65201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eg.ub.edu/patroninfo*cat~S1" TargetMode="External"/><Relationship Id="rId2" Type="http://schemas.openxmlformats.org/officeDocument/2006/relationships/hyperlink" Target="http://crai.ub.edu/ca/que-ofereix-el-crai/prestec/prestec-equipaments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rai.ub.edu/sites/default/files/reglaments/reglamentprestecnou.pdf#page=12" TargetMode="External"/><Relationship Id="rId5" Type="http://schemas.openxmlformats.org/officeDocument/2006/relationships/hyperlink" Target="http://crai.ub.edu/sites/default/files/reglaments/reglamentprestecnou.pdf#page=17" TargetMode="External"/><Relationship Id="rId4" Type="http://schemas.openxmlformats.org/officeDocument/2006/relationships/hyperlink" Target="http://hdl.handle.net/2445/6549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cataleg.ub.edu/patroninfo*cat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hyperlink" Target="http://hdl.handle.net/2445/63868" TargetMode="External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hyperlink" Target="http://crai.ub.edu/que-ofereix-el-crai/prestec/prestec-puc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coneix-el-crai/horaris-especials" TargetMode="External"/><Relationship Id="rId2" Type="http://schemas.openxmlformats.org/officeDocument/2006/relationships/hyperlink" Target="mailto:craimedicina@ub.edu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hyperlink" Target="http://crai.ub.edu/coneix-el-crai/estrategia-qualitat/carta-serveis" TargetMode="External"/><Relationship Id="rId4" Type="http://schemas.openxmlformats.org/officeDocument/2006/relationships/hyperlink" Target="http://crai.ub.edu/sites/default/files/reglaments/reglament_serveis.pdf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puc.cbuc.cat/" TargetMode="Externa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que-ofereix-el-crai/prestec/prestec-puc" TargetMode="External"/><Relationship Id="rId2" Type="http://schemas.openxmlformats.org/officeDocument/2006/relationships/hyperlink" Target="http://crai.ub.edu/ca/que-ofereix-el-crai/prestec/prestec-pi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jpeg"/><Relationship Id="rId4" Type="http://schemas.openxmlformats.org/officeDocument/2006/relationships/hyperlink" Target="http://crai.ub.edu/coneix-el-crai/estrategia-qualitat/marc-normatiu/tarifes-modalitats-pagament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hyperlink" Target="http://recercador.ub.edu/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8287" TargetMode="External"/><Relationship Id="rId2" Type="http://schemas.openxmlformats.org/officeDocument/2006/relationships/hyperlink" Target="http://crai.ub.edu/que-ofereix-el-crai/acces-recursos/acces-recursos-proxy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jpe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campusvirtual2.ub.edu/" TargetMode="Externa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hyperlink" Target="http://crai.ub.edu/ca/recursos-d-informacio" TargetMode="Externa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6751" TargetMode="External"/><Relationship Id="rId2" Type="http://schemas.openxmlformats.org/officeDocument/2006/relationships/hyperlink" Target="http://crai.ub.edu/ca/que-ofereix-el-crai/acces-recursos/acces-recursos-autenticacio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hyperlink" Target="mailto:mgarm008.alumnes@ub.edu" TargetMode="External"/><Relationship Id="rId4" Type="http://schemas.openxmlformats.org/officeDocument/2006/relationships/hyperlink" Target="mailto:mgarm008@alumnes.ub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://crai.ub.edu/que-ofereix-el-crai/sau" TargetMode="Externa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crai.ub.edu/ca/que-ofereix-el-crai/formacio-usuaris" TargetMode="Externa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.ub.edu/serveis/zona-wi-fi-i-xarxa-eduroam/" TargetMode="External"/><Relationship Id="rId2" Type="http://schemas.openxmlformats.org/officeDocument/2006/relationships/hyperlink" Target="http://crai.ub.edu/ca/que-ofereix-el-crai/acces-recursos/acces-recursos-wifi-eduroam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ub.edu/iub/eduroam/inici.html" TargetMode="External"/><Relationship Id="rId5" Type="http://schemas.openxmlformats.org/officeDocument/2006/relationships/hyperlink" Target="http://www.ub.edu/iub/identitatUB/idenLocal.html" TargetMode="External"/><Relationship Id="rId4" Type="http://schemas.openxmlformats.org/officeDocument/2006/relationships/hyperlink" Target="http://wifi.ub.edu/conf.htm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UB.CRAI.BibliotecaMedicina" TargetMode="External"/><Relationship Id="rId3" Type="http://schemas.openxmlformats.org/officeDocument/2006/relationships/image" Target="../media/image43.png"/><Relationship Id="rId7" Type="http://schemas.openxmlformats.org/officeDocument/2006/relationships/hyperlink" Target="http://crai.ub.edu/ca/coneix-el-crai/difusio-marqueting/exposicions-virtuals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ssuu.com/craimedicina/docs" TargetMode="External"/><Relationship Id="rId11" Type="http://schemas.openxmlformats.org/officeDocument/2006/relationships/image" Target="../media/image46.jpeg"/><Relationship Id="rId5" Type="http://schemas.openxmlformats.org/officeDocument/2006/relationships/hyperlink" Target="https://es.pinterest.com/CRAIUBMedicina/" TargetMode="External"/><Relationship Id="rId10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hyperlink" Target="https://twitter.com/CRAIBibMed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crai.ub.edu/ca/pmf-generals" TargetMode="Externa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g"/><Relationship Id="rId4" Type="http://schemas.openxmlformats.org/officeDocument/2006/relationships/hyperlink" Target="http://bit.ly/2sO5WC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crai.ub.edu/recursos-d-informacio/patrimoni-bibliografic/biblioteques-personals/bp-mira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rai.ub.edu/ca/recursos-d-informacio/patrimoni-bibliografic/fons-personals/a-pedro-pons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crai.ub.edu/recursos-d-informacio/patrimoni-bibliografic/biblioteques-personals/bp-vilanova-monti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crai.ub.edu/coneix-el-crai/inicia-t-en-el-crai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6750" TargetMode="External"/><Relationship Id="rId2" Type="http://schemas.openxmlformats.org/officeDocument/2006/relationships/hyperlink" Target="http://cataleg.ub.edu/*cat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11188" y="2979738"/>
            <a:ext cx="7993062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ca-ES" sz="24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Conèixer</a:t>
            </a:r>
            <a:r>
              <a:rPr lang="es-ES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el CRAI Biblioteca </a:t>
            </a:r>
            <a:r>
              <a:rPr lang="es-ES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del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Campus </a:t>
            </a:r>
            <a:r>
              <a:rPr lang="es-ES" altLang="ca-ES" sz="24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Clínic</a:t>
            </a:r>
            <a:endParaRPr lang="es-ES" altLang="ca-ES" sz="2400" b="1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ca-ES" sz="1800" b="1" dirty="0">
                <a:solidFill>
                  <a:schemeClr val="bg1"/>
                </a:solidFill>
                <a:latin typeface="Verdana" panose="020B0604030504040204" pitchFamily="34" charset="0"/>
              </a:rPr>
              <a:t>Cu</a:t>
            </a:r>
            <a:r>
              <a:rPr lang="ca-ES" altLang="ca-ES" sz="18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rs</a:t>
            </a:r>
            <a:r>
              <a:rPr lang="en-GB" altLang="ca-ES" sz="18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 2017-18</a:t>
            </a:r>
            <a:endParaRPr lang="en-GB" altLang="ca-ES" sz="18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10</a:t>
            </a:fld>
            <a:endParaRPr lang="es-ES" altLang="en-US"/>
          </a:p>
        </p:txBody>
      </p:sp>
      <p:pic>
        <p:nvPicPr>
          <p:cNvPr id="3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75" y="1773238"/>
            <a:ext cx="6411913" cy="432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QuadreDeText 9"/>
          <p:cNvSpPr txBox="1">
            <a:spLocks noChangeArrowheads="1"/>
          </p:cNvSpPr>
          <p:nvPr/>
        </p:nvSpPr>
        <p:spPr bwMode="auto">
          <a:xfrm>
            <a:off x="-12700" y="1139825"/>
            <a:ext cx="9144000" cy="3698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b="1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endParaRPr lang="es-ES" altLang="es-ES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68313" y="1144588"/>
            <a:ext cx="61722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 dirty="0">
                <a:solidFill>
                  <a:srgbClr val="336699"/>
                </a:solidFill>
                <a:latin typeface="Verdana" panose="020B0604030504040204" pitchFamily="34" charset="0"/>
              </a:rPr>
              <a:t>On és el document? (II)</a:t>
            </a:r>
          </a:p>
        </p:txBody>
      </p:sp>
    </p:spTree>
    <p:extLst>
      <p:ext uri="{BB962C8B-B14F-4D97-AF65-F5344CB8AC3E}">
        <p14:creationId xmlns:p14="http://schemas.microsoft.com/office/powerpoint/2010/main" val="3691332361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11</a:t>
            </a:fld>
            <a:endParaRPr lang="es-ES" altLang="en-US"/>
          </a:p>
        </p:txBody>
      </p:sp>
      <p:sp>
        <p:nvSpPr>
          <p:cNvPr id="3" name="Rectangle 15"/>
          <p:cNvSpPr txBox="1">
            <a:spLocks noChangeArrowheads="1"/>
          </p:cNvSpPr>
          <p:nvPr/>
        </p:nvSpPr>
        <p:spPr bwMode="auto">
          <a:xfrm>
            <a:off x="468313" y="2205038"/>
            <a:ext cx="3240087" cy="163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altLang="ca-ES" sz="2000" smtClean="0">
                <a:solidFill>
                  <a:srgbClr val="646464"/>
                </a:solidFill>
                <a:latin typeface="Verdana" panose="020B0604030504040204" pitchFamily="34" charset="0"/>
              </a:rPr>
              <a:t>Només necessiteu   el </a:t>
            </a:r>
            <a:r>
              <a:rPr lang="ca-ES" altLang="ca-ES" sz="2000" smtClean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carnet de la UB</a:t>
            </a:r>
            <a:r>
              <a:rPr lang="ca-ES" altLang="ca-ES" sz="200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ca-ES" altLang="ca-ES" sz="2000" smtClean="0">
                <a:solidFill>
                  <a:srgbClr val="646464"/>
                </a:solidFill>
                <a:latin typeface="Verdana" panose="020B0604030504040204" pitchFamily="34" charset="0"/>
              </a:rPr>
              <a:t>L’heu de validar en qualsevol biblioteca.</a:t>
            </a:r>
          </a:p>
        </p:txBody>
      </p:sp>
      <p:pic>
        <p:nvPicPr>
          <p:cNvPr id="4" name="Picture 23" descr="escanear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876675"/>
            <a:ext cx="3071813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5" descr="Lorem ips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833563"/>
            <a:ext cx="3097213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QuadreDeText 4"/>
          <p:cNvSpPr txBox="1">
            <a:spLocks noChangeArrowheads="1"/>
          </p:cNvSpPr>
          <p:nvPr/>
        </p:nvSpPr>
        <p:spPr bwMode="auto">
          <a:xfrm>
            <a:off x="0" y="1125538"/>
            <a:ext cx="91440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/>
          </a:p>
        </p:txBody>
      </p:sp>
      <p:sp>
        <p:nvSpPr>
          <p:cNvPr id="8" name="Rectangle 14"/>
          <p:cNvSpPr txBox="1">
            <a:spLocks noChangeArrowheads="1"/>
          </p:cNvSpPr>
          <p:nvPr/>
        </p:nvSpPr>
        <p:spPr bwMode="auto">
          <a:xfrm>
            <a:off x="31750" y="1125538"/>
            <a:ext cx="685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Què necessiteu per endur-vos llibres a casa?</a:t>
            </a:r>
          </a:p>
        </p:txBody>
      </p:sp>
      <p:pic>
        <p:nvPicPr>
          <p:cNvPr id="9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7900" y="1882240"/>
            <a:ext cx="3073400" cy="195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7900" y="3883025"/>
            <a:ext cx="3073400" cy="2004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18"/>
          <p:cNvSpPr>
            <a:spLocks noChangeArrowheads="1"/>
          </p:cNvSpPr>
          <p:nvPr/>
        </p:nvSpPr>
        <p:spPr bwMode="auto">
          <a:xfrm>
            <a:off x="179388" y="5229225"/>
            <a:ext cx="4321175" cy="936625"/>
          </a:xfrm>
          <a:prstGeom prst="wedgeRoundRectCallout">
            <a:avLst>
              <a:gd name="adj1" fmla="val 67963"/>
              <a:gd name="adj2" fmla="val 7968"/>
              <a:gd name="adj3" fmla="val 16667"/>
            </a:avLst>
          </a:prstGeom>
          <a:solidFill>
            <a:srgbClr val="336699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ca-ES" sz="2000" b="1">
                <a:solidFill>
                  <a:schemeClr val="bg1"/>
                </a:solidFill>
                <a:latin typeface="Verdana" panose="020B0604030504040204" pitchFamily="34" charset="0"/>
              </a:rPr>
              <a:t>Núm. d’usuari UB</a:t>
            </a:r>
          </a:p>
          <a:p>
            <a:pPr algn="ctr"/>
            <a:r>
              <a:rPr lang="ca-ES" altLang="ca-ES" sz="2000" b="1">
                <a:solidFill>
                  <a:schemeClr val="bg1"/>
                </a:solidFill>
                <a:latin typeface="Verdana" panose="020B0604030504040204" pitchFamily="34" charset="0"/>
              </a:rPr>
              <a:t>(codi de barres del carnet)</a:t>
            </a:r>
          </a:p>
        </p:txBody>
      </p:sp>
    </p:spTree>
    <p:extLst>
      <p:ext uri="{BB962C8B-B14F-4D97-AF65-F5344CB8AC3E}">
        <p14:creationId xmlns:p14="http://schemas.microsoft.com/office/powerpoint/2010/main" val="721159702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12</a:t>
            </a:fld>
            <a:endParaRPr lang="es-ES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68313" y="1482725"/>
            <a:ext cx="6445250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es-ES" sz="1500">
                <a:solidFill>
                  <a:srgbClr val="C0C0C0"/>
                </a:solidFill>
                <a:latin typeface="Verdana" panose="020B0604030504040204" pitchFamily="34" charset="0"/>
                <a:hlinkClick r:id="rId2"/>
              </a:rPr>
              <a:t>http://crai.ub.edu/que-ofereix-el-crai/prestec/prestec-prestecUB</a:t>
            </a:r>
            <a:endParaRPr lang="ca-ES" altLang="es-ES" sz="1500">
              <a:solidFill>
                <a:srgbClr val="C0C0C0"/>
              </a:solidFill>
              <a:latin typeface="Verdana" panose="020B0604030504040204" pitchFamily="34" charset="0"/>
            </a:endParaRPr>
          </a:p>
          <a:p>
            <a:pPr eaLnBrk="1" hangingPunct="1"/>
            <a:endParaRPr lang="ca-ES" altLang="es-ES" sz="160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68313" y="1754188"/>
            <a:ext cx="8351837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endParaRPr lang="es-ES" altLang="es-ES" sz="800" smtClean="0">
              <a:solidFill>
                <a:srgbClr val="646464"/>
              </a:solidFill>
              <a:latin typeface="Verdana" pitchFamily="34" charset="0"/>
            </a:endParaRPr>
          </a:p>
          <a:p>
            <a:pPr algn="just" eaLnBrk="1" hangingPunct="1">
              <a:defRPr/>
            </a:pP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És imprescindible disposar del </a:t>
            </a:r>
            <a:r>
              <a:rPr lang="ca-ES" altLang="es-ES" sz="1700" b="1" smtClean="0">
                <a:solidFill>
                  <a:srgbClr val="646464"/>
                </a:solidFill>
                <a:latin typeface="Verdana" pitchFamily="34" charset="0"/>
              </a:rPr>
              <a:t>carnet de la UB </a:t>
            </a: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o d’un altre </a:t>
            </a:r>
            <a:r>
              <a:rPr lang="ca-ES" altLang="es-ES" sz="1700" b="1" smtClean="0">
                <a:solidFill>
                  <a:srgbClr val="646464"/>
                </a:solidFill>
                <a:latin typeface="Verdana" pitchFamily="34" charset="0"/>
              </a:rPr>
              <a:t>document identificador</a:t>
            </a: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 que acrediti el dret a préstec</a:t>
            </a:r>
            <a:r>
              <a:rPr lang="es-ES" altLang="es-ES" sz="1700" smtClean="0">
                <a:solidFill>
                  <a:srgbClr val="646464"/>
                </a:solidFill>
                <a:latin typeface="Verdana" pitchFamily="34" charset="0"/>
              </a:rPr>
              <a:t>.</a:t>
            </a:r>
          </a:p>
          <a:p>
            <a:pPr algn="just" eaLnBrk="1" hangingPunct="1">
              <a:defRPr/>
            </a:pPr>
            <a:endParaRPr lang="es-ES" altLang="es-ES" sz="1700" smtClean="0">
              <a:solidFill>
                <a:srgbClr val="646464"/>
              </a:solidFill>
              <a:latin typeface="Verdana" pitchFamily="34" charset="0"/>
            </a:endParaRPr>
          </a:p>
          <a:p>
            <a:pPr algn="just" eaLnBrk="1" hangingPunct="1">
              <a:defRPr/>
            </a:pP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  <a:hlinkClick r:id="rId3" tooltip="Reglament del servei de préstec"/>
              </a:rPr>
              <a:t>Reglament del servei de préstec</a:t>
            </a:r>
            <a:endParaRPr lang="ca-ES" altLang="es-ES" sz="1700" smtClean="0">
              <a:solidFill>
                <a:srgbClr val="646464"/>
              </a:solidFill>
              <a:latin typeface="Verdana" pitchFamily="34" charset="0"/>
            </a:endParaRPr>
          </a:p>
          <a:p>
            <a:pPr algn="just" eaLnBrk="1" hangingPunct="1">
              <a:defRPr/>
            </a:pPr>
            <a:endParaRPr lang="es-ES" altLang="es-ES" sz="1700" smtClean="0">
              <a:solidFill>
                <a:srgbClr val="646464"/>
              </a:solidFill>
              <a:latin typeface="Verdana" pitchFamily="34" charset="0"/>
            </a:endParaRP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 Documents exclosos de préstec:</a:t>
            </a:r>
          </a:p>
          <a:p>
            <a:pPr lvl="1" algn="just" eaLnBrk="1" hangingPunct="1">
              <a:buFont typeface="Verdana" pitchFamily="34" charset="0"/>
              <a:buChar char="―"/>
              <a:defRPr/>
            </a:pP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Revistes i obres de referència (enciclopèdies, diccionaris, etc.). Si estan en línia, es poden consultar des de fora de la Universitat.</a:t>
            </a:r>
          </a:p>
          <a:p>
            <a:pPr lvl="1" algn="just" eaLnBrk="1" hangingPunct="1">
              <a:buFont typeface="Verdana" pitchFamily="34" charset="0"/>
              <a:buChar char="―"/>
              <a:defRPr/>
            </a:pP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Fons antic.</a:t>
            </a:r>
          </a:p>
          <a:p>
            <a:pPr lvl="1" algn="just" eaLnBrk="1" hangingPunct="1">
              <a:buFont typeface="Verdana" pitchFamily="34" charset="0"/>
              <a:buChar char="―"/>
              <a:defRPr/>
            </a:pP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Llibres identificats amb una etiqueta groga.</a:t>
            </a:r>
          </a:p>
          <a:p>
            <a:pPr marL="457200" lvl="1" indent="0" algn="just" eaLnBrk="1" hangingPunct="1">
              <a:defRPr/>
            </a:pPr>
            <a:endParaRPr lang="ca-ES" altLang="es-ES" sz="1700" smtClean="0">
              <a:solidFill>
                <a:srgbClr val="646464"/>
              </a:solidFill>
              <a:latin typeface="Verdana" pitchFamily="34" charset="0"/>
            </a:endParaRPr>
          </a:p>
          <a:p>
            <a:pPr algn="just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Bibliografia recomanada: </a:t>
            </a:r>
          </a:p>
          <a:p>
            <a:pPr lvl="1" algn="just">
              <a:spcBef>
                <a:spcPct val="20000"/>
              </a:spcBef>
              <a:buFont typeface="Verdana" pitchFamily="34" charset="0"/>
              <a:buChar char="―"/>
              <a:defRPr/>
            </a:pP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Préstec de </a:t>
            </a:r>
            <a:r>
              <a:rPr lang="es-ES" altLang="es-ES" sz="1700" smtClean="0">
                <a:solidFill>
                  <a:srgbClr val="646464"/>
                </a:solidFill>
                <a:latin typeface="Verdana" pitchFamily="34" charset="0"/>
              </a:rPr>
              <a:t>10</a:t>
            </a: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 dies.</a:t>
            </a:r>
          </a:p>
          <a:p>
            <a:pPr lvl="1" algn="just">
              <a:spcBef>
                <a:spcPct val="20000"/>
              </a:spcBef>
              <a:buFont typeface="Verdana" pitchFamily="34" charset="0"/>
              <a:buChar char="―"/>
              <a:defRPr/>
            </a:pPr>
            <a:r>
              <a:rPr lang="ca-ES" altLang="es-ES" sz="1700" smtClean="0">
                <a:solidFill>
                  <a:srgbClr val="646464"/>
                </a:solidFill>
                <a:latin typeface="Verdana" pitchFamily="34" charset="0"/>
              </a:rPr>
              <a:t>Reserva als taulells de préstec dels CRAI Biblioteques. </a:t>
            </a:r>
          </a:p>
        </p:txBody>
      </p:sp>
      <p:sp>
        <p:nvSpPr>
          <p:cNvPr id="5" name="QuadreDeText 4"/>
          <p:cNvSpPr txBox="1">
            <a:spLocks noChangeArrowheads="1"/>
          </p:cNvSpPr>
          <p:nvPr/>
        </p:nvSpPr>
        <p:spPr bwMode="auto">
          <a:xfrm>
            <a:off x="0" y="10620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dirty="0"/>
              <a:t>      </a:t>
            </a:r>
            <a:r>
              <a:rPr lang="ca-ES" altLang="ca-ES" b="1" dirty="0">
                <a:solidFill>
                  <a:srgbClr val="336699"/>
                </a:solidFill>
                <a:latin typeface="Verdana" panose="020B0604030504040204" pitchFamily="34" charset="0"/>
              </a:rPr>
              <a:t>El servei de préstec de documents</a:t>
            </a:r>
            <a:endParaRPr lang="es-ES" altLang="es-ES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577208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13</a:t>
            </a:fld>
            <a:endParaRPr lang="es-ES" altLang="en-US"/>
          </a:p>
        </p:txBody>
      </p:sp>
      <p:sp>
        <p:nvSpPr>
          <p:cNvPr id="3" name="Rectangle 14"/>
          <p:cNvSpPr txBox="1">
            <a:spLocks noChangeArrowheads="1"/>
          </p:cNvSpPr>
          <p:nvPr/>
        </p:nvSpPr>
        <p:spPr bwMode="auto">
          <a:xfrm>
            <a:off x="0" y="1052513"/>
            <a:ext cx="9144000" cy="396875"/>
          </a:xfrm>
          <a:prstGeom prst="rect">
            <a:avLst/>
          </a:prstGeom>
          <a:solidFill>
            <a:schemeClr val="bg2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smtClean="0">
                <a:solidFill>
                  <a:srgbClr val="336699"/>
                </a:solidFill>
              </a:rPr>
              <a:t>       </a:t>
            </a:r>
            <a:r>
              <a:rPr lang="ca-ES" altLang="ca-ES" sz="1800" b="1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Condicions de préstec</a:t>
            </a:r>
            <a:endParaRPr lang="ca-ES" altLang="ca-ES" sz="1800" b="1" dirty="0" smtClean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Group 36"/>
          <p:cNvGraphicFramePr>
            <a:graphicFrameLocks noGrp="1"/>
          </p:cNvGraphicFramePr>
          <p:nvPr/>
        </p:nvGraphicFramePr>
        <p:xfrm>
          <a:off x="280988" y="1557338"/>
          <a:ext cx="8580437" cy="3614738"/>
        </p:xfrm>
        <a:graphic>
          <a:graphicData uri="http://schemas.openxmlformats.org/drawingml/2006/table">
            <a:tbl>
              <a:tblPr/>
              <a:tblGrid>
                <a:gridCol w="6337300"/>
                <a:gridCol w="1171575"/>
                <a:gridCol w="1071562"/>
              </a:tblGrid>
              <a:tr h="2742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Usuaris</a:t>
                      </a:r>
                    </a:p>
                  </a:txBody>
                  <a:tcPr marT="45691" marB="4569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Documents</a:t>
                      </a:r>
                    </a:p>
                  </a:txBody>
                  <a:tcPr marT="45691" marB="4569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Dies préstec *</a:t>
                      </a:r>
                    </a:p>
                  </a:txBody>
                  <a:tcPr marT="45691" marB="4569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38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a-ES" altLang="ca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Personal docent i investigador (PDI) </a:t>
                      </a:r>
                      <a:r>
                        <a:rPr kumimoji="0" lang="ca-ES" altLang="ca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de la Universitat de Barcelona: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a-ES" altLang="ca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Professorat en actiu, jubilats o emèrits de la universitat, de centres adscrits amb </a:t>
                      </a:r>
                      <a:r>
                        <a:rPr kumimoji="0" lang="ca-ES" altLang="ca-E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venia </a:t>
                      </a:r>
                      <a:r>
                        <a:rPr kumimoji="0" lang="ca-ES" altLang="ca-ES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docendi</a:t>
                      </a:r>
                      <a:r>
                        <a:rPr kumimoji="0" lang="ca-ES" altLang="ca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, de l’Escola d’Idiomes Moderns, d’Estudis Hispànics i dels Serveis Lingüístics, PDI convidat o visitant, investigadors de departaments o grups de recerca de la Universitat i investigadors de recerca de l’Institut Jaume Almera del CSIC.</a:t>
                      </a:r>
                    </a:p>
                  </a:txBody>
                  <a:tcPr marT="45691" marB="45691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T="45691" marB="45691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T="45691" marB="45691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</a:tr>
              <a:tr h="7201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a-ES" altLang="ca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Estudiants de tercer cicle i personal d’administració i serveis (PAS) </a:t>
                      </a:r>
                      <a:r>
                        <a:rPr kumimoji="0" lang="ca-ES" altLang="ca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de la UB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a-ES" altLang="ca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(estudiants de doctorat, de tercer cicle amb beca i tasques docents, de màsters oficials, propis i interuniversitaris i PAS de la universitat en actiu o jubilat).</a:t>
                      </a:r>
                    </a:p>
                  </a:txBody>
                  <a:tcPr marT="45691" marB="45691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20</a:t>
                      </a:r>
                      <a:endParaRPr kumimoji="0" lang="es-ES" altLang="ca-E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+mn-lt"/>
                      </a:endParaRPr>
                    </a:p>
                  </a:txBody>
                  <a:tcPr marT="45691" marB="45691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s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0</a:t>
                      </a:r>
                      <a:endParaRPr kumimoji="0" lang="ca-ES" altLang="ca-E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+mn-lt"/>
                      </a:endParaRPr>
                    </a:p>
                  </a:txBody>
                  <a:tcPr marT="45691" marB="45691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381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a-ES" altLang="ca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Estudiants de grau, postgrau i extensió universitària</a:t>
                      </a:r>
                      <a:endParaRPr kumimoji="0" lang="ca-ES" alt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ca-ES" altLang="ca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Estudiants de grau de la Universitat i centres adscrits, interuniversitaris, d’homologació, de mobilitat nacional o internacional, d’IL3 que fan cursos de la Universitat, de postgraus propis, d’extensió universitària i de la Universitat de l’Experiència.</a:t>
                      </a:r>
                    </a:p>
                  </a:txBody>
                  <a:tcPr marT="45691" marB="45691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10</a:t>
                      </a:r>
                      <a:endParaRPr kumimoji="0" lang="ca-ES" altLang="ca-E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+mn-lt"/>
                      </a:endParaRPr>
                    </a:p>
                  </a:txBody>
                  <a:tcPr marT="45691" marB="45691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20</a:t>
                      </a:r>
                      <a:endParaRPr kumimoji="0" lang="ca-ES" altLang="ca-E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+mn-lt"/>
                      </a:endParaRPr>
                    </a:p>
                  </a:txBody>
                  <a:tcPr marT="45691" marB="45691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</a:tr>
              <a:tr h="888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Personal d’hospitals docents (Clínic, Bellvitge, Sant Joan de Déu), PDI de centres amb conveni amb la Universitat i del Grup UB </a:t>
                      </a:r>
                      <a:r>
                        <a:rPr kumimoji="0" lang="ca-ES" altLang="ca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—inclosos els professors de l’ICE que siguin membres de la universitat i becaris de recerca de l’Institut Jaume Almera del CSIC— </a:t>
                      </a:r>
                      <a:r>
                        <a:rPr kumimoji="0" lang="ca-ES" altLang="ca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i  personal d’un institut de recerca participat, adscrit, vinculat, amb conveni o del Grup UB.</a:t>
                      </a:r>
                    </a:p>
                  </a:txBody>
                  <a:tcPr marT="45691" marB="45691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T="45691" marB="45691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s-ES" altLang="ca-E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+mn-lt"/>
                        </a:rPr>
                        <a:t>0</a:t>
                      </a:r>
                      <a:endParaRPr kumimoji="0" lang="ca-ES" altLang="ca-E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+mn-lt"/>
                      </a:endParaRPr>
                    </a:p>
                  </a:txBody>
                  <a:tcPr marT="45691" marB="45691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 Box 46"/>
          <p:cNvSpPr txBox="1">
            <a:spLocks noChangeArrowheads="1"/>
          </p:cNvSpPr>
          <p:nvPr/>
        </p:nvSpPr>
        <p:spPr bwMode="auto">
          <a:xfrm>
            <a:off x="280988" y="5673725"/>
            <a:ext cx="8569325" cy="635000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3366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ca-ES" altLang="ca-ES" sz="1600" b="1" dirty="0" smtClean="0">
                <a:solidFill>
                  <a:schemeClr val="bg2"/>
                </a:solidFill>
                <a:latin typeface="+mn-lt"/>
              </a:rPr>
              <a:t>* Bibliografia recomanada: 10 dies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ca-ES" altLang="ca-ES" sz="1600" b="1" dirty="0" smtClean="0">
                <a:solidFill>
                  <a:schemeClr val="bg2"/>
                </a:solidFill>
                <a:latin typeface="+mn-lt"/>
              </a:rPr>
              <a:t>Bibliografia recomanada de cap de setmana (de dv a dl): 3 dies</a:t>
            </a:r>
          </a:p>
        </p:txBody>
      </p:sp>
      <p:sp>
        <p:nvSpPr>
          <p:cNvPr id="6" name="Text Box 45"/>
          <p:cNvSpPr txBox="1">
            <a:spLocks noChangeArrowheads="1"/>
          </p:cNvSpPr>
          <p:nvPr/>
        </p:nvSpPr>
        <p:spPr bwMode="auto">
          <a:xfrm>
            <a:off x="280988" y="5229225"/>
            <a:ext cx="8569325" cy="33813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ca-ES" altLang="ca-ES" sz="1600" b="1" dirty="0" smtClean="0">
                <a:solidFill>
                  <a:srgbClr val="336699"/>
                </a:solidFill>
                <a:latin typeface="+mn-lt"/>
              </a:rPr>
              <a:t>Préstec de material audiovisual: 7 dies</a:t>
            </a:r>
          </a:p>
        </p:txBody>
      </p:sp>
    </p:spTree>
    <p:extLst>
      <p:ext uri="{BB962C8B-B14F-4D97-AF65-F5344CB8AC3E}">
        <p14:creationId xmlns:p14="http://schemas.microsoft.com/office/powerpoint/2010/main" val="2368197094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14</a:t>
            </a:fld>
            <a:endParaRPr lang="es-ES" altLang="en-US"/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5003800" y="3789363"/>
            <a:ext cx="122237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Historial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003800" y="4076700"/>
            <a:ext cx="38354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Activant l’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ca-ES" altLang="ca-ES" sz="17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istorial</a:t>
            </a:r>
            <a:r>
              <a:rPr lang="ca-ES" altLang="ca-ES" sz="1700" b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de l’opció </a:t>
            </a:r>
            <a:r>
              <a:rPr lang="ca-ES" altLang="ca-ES" sz="1700" b="1" i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podeu veure una </a:t>
            </a:r>
            <a:r>
              <a:rPr lang="ca-ES" altLang="ca-ES" sz="17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llista dels documents</a:t>
            </a:r>
            <a:r>
              <a:rPr lang="ca-ES" altLang="ca-ES" sz="1700" b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us emporteu en préstec al llarg dels vostres estudis a la UB.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Guia</a:t>
            </a:r>
            <a:endParaRPr lang="ca-ES" altLang="ca-ES" sz="17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932363" y="1557338"/>
            <a:ext cx="388937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permeten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fins a 8 reserves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simultànies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que es poden activar des d’</a:t>
            </a:r>
            <a:r>
              <a:rPr lang="ca-ES" altLang="ca-ES" sz="1700" b="1" i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sz="1700" i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des dels taulells.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Vídeo explicatiu</a:t>
            </a:r>
            <a:endParaRPr lang="ca-ES" altLang="ca-ES" sz="1700" dirty="0" smtClean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a-ES" altLang="ca-ES" sz="1700" dirty="0" smtClean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932363" y="1196975"/>
            <a:ext cx="1296987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Reserves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23850" y="4103688"/>
            <a:ext cx="4249738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Aft>
                <a:spcPts val="600"/>
              </a:spcAft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No tornar a temps els documents prestats comporta una suspensió del servei, </a:t>
            </a:r>
            <a:r>
              <a:rPr lang="ca-ES" altLang="ca-ES" sz="1700" b="1">
                <a:solidFill>
                  <a:srgbClr val="7F7F7F"/>
                </a:solidFill>
                <a:latin typeface="Verdana" panose="020B0604030504040204" pitchFamily="34" charset="0"/>
              </a:rPr>
              <a:t>segons els dies de retard i el tipus de document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/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Préstec normal i material audiovisual:</a:t>
            </a:r>
            <a:r>
              <a:rPr lang="ca-ES" altLang="ca-ES" sz="1400" b="1"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1 dia</a:t>
            </a:r>
            <a:r>
              <a:rPr lang="ca-ES" altLang="ca-ES" sz="140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/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Préstec de bibliografia recomanada:</a:t>
            </a:r>
            <a:r>
              <a:rPr lang="ca-ES" altLang="ca-ES" sz="1400"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4 dies</a:t>
            </a:r>
            <a:r>
              <a:rPr lang="ca-ES" altLang="ca-ES" sz="140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/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Préstec de BR de cap de setmana:</a:t>
            </a:r>
            <a:r>
              <a:rPr lang="ca-ES" altLang="ca-ES" sz="1400" b="1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6 dies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50" y="3779838"/>
            <a:ext cx="1277938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Sancions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23850" y="1196975"/>
            <a:ext cx="1727200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Renovacions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23850" y="1557338"/>
            <a:ext cx="4249738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Podeu renovar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préstec dels documents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tantes vegades com vulgueu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sempre que el document no hagi estat reservat. Podeu demanar la renovació al </a:t>
            </a:r>
            <a:r>
              <a:rPr lang="ca-ES" altLang="ca-ES" sz="17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taulell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per </a:t>
            </a:r>
            <a:r>
              <a:rPr lang="ca-ES" altLang="ca-ES" sz="17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telèfon</a:t>
            </a:r>
            <a:r>
              <a:rPr lang="ca-ES" altLang="ca-ES" sz="17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bé via web, des de l’opció </a:t>
            </a:r>
            <a:r>
              <a:rPr lang="ca-ES" altLang="ca-ES" sz="1700" b="1" i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meu compte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altLang="ca-ES" sz="1700" b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Vídeo explicatiu</a:t>
            </a:r>
            <a:endParaRPr lang="ca-ES" altLang="ca-ES" sz="17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029518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15</a:t>
            </a:fld>
            <a:endParaRPr lang="es-ES" altLang="en-US"/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611188" y="2060575"/>
            <a:ext cx="4824412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necessiteu un document que és en una </a:t>
            </a:r>
            <a:r>
              <a:rPr lang="ca-ES" altLang="ca-ES" sz="19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altra biblioteca</a:t>
            </a:r>
            <a:r>
              <a:rPr lang="ca-ES" altLang="ca-ES" sz="19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UB podeu: </a:t>
            </a:r>
          </a:p>
          <a:p>
            <a:pPr algn="just" eaLnBrk="1" hangingPunct="1">
              <a:defRPr/>
            </a:pPr>
            <a:endParaRPr lang="ca-ES" altLang="ca-ES" sz="1900" dirty="0" smtClean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defRPr/>
            </a:pPr>
            <a:r>
              <a:rPr lang="ca-ES" altLang="ca-ES" sz="1900" i="1" dirty="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ca-ES" altLang="ca-ES" sz="1900" dirty="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ca-ES" altLang="ca-ES" sz="1900" dirty="0" smtClean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9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anar a la biblioteca on es troba</a:t>
            </a:r>
            <a:r>
              <a:rPr lang="ca-ES" altLang="ca-ES" sz="19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formalitzar el préstec, o </a:t>
            </a:r>
          </a:p>
          <a:p>
            <a:pPr algn="just" eaLnBrk="1" hangingPunct="1">
              <a:defRPr/>
            </a:pPr>
            <a:endParaRPr lang="ca-ES" altLang="ca-ES" sz="1900" dirty="0" smtClean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defRPr/>
            </a:pPr>
            <a:r>
              <a:rPr lang="ca-ES" altLang="ca-ES" sz="1900" i="1" dirty="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ca-ES" altLang="ca-ES" sz="1900" dirty="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ca-ES" altLang="ca-ES" sz="1900" dirty="0" smtClean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sol·licitar al taulell de la vostra biblioteca </a:t>
            </a:r>
            <a:r>
              <a:rPr lang="ca-ES" altLang="ca-ES" sz="19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us el portin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El </a:t>
            </a:r>
            <a:r>
              <a:rPr lang="ca-ES" altLang="ca-ES" sz="190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rebreu en 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o 3 dies.</a:t>
            </a:r>
          </a:p>
          <a:p>
            <a:pPr algn="just" eaLnBrk="1" hangingPunct="1">
              <a:defRPr/>
            </a:pPr>
            <a:endParaRPr lang="ca-ES" altLang="ca-ES" sz="1900" dirty="0" smtClean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4"/>
          <p:cNvSpPr txBox="1">
            <a:spLocks noChangeArrowheads="1"/>
          </p:cNvSpPr>
          <p:nvPr/>
        </p:nvSpPr>
        <p:spPr bwMode="auto">
          <a:xfrm>
            <a:off x="0" y="1125538"/>
            <a:ext cx="91440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/>
          </a:p>
        </p:txBody>
      </p:sp>
      <p:sp>
        <p:nvSpPr>
          <p:cNvPr id="5" name="Rectangle 14"/>
          <p:cNvSpPr txBox="1">
            <a:spLocks noChangeArrowheads="1"/>
          </p:cNvSpPr>
          <p:nvPr/>
        </p:nvSpPr>
        <p:spPr bwMode="auto">
          <a:xfrm>
            <a:off x="31750" y="1125538"/>
            <a:ext cx="685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Préstec amb altres biblioteques de la UB</a:t>
            </a: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162" y="1757363"/>
            <a:ext cx="2390775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9164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16</a:t>
            </a:fld>
            <a:endParaRPr lang="es-ES" altLang="en-US"/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 bwMode="auto">
          <a:xfrm>
            <a:off x="431800" y="1522413"/>
            <a:ext cx="867727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http://crai.ub.edu/ca/que-ofereix-el-crai/prestec/prestec-equipaments</a:t>
            </a:r>
            <a:endParaRPr lang="ca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419100" y="1876425"/>
            <a:ext cx="8218488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El CRAI Biblioteca del Campus Clínic ofereix als usuaris de la comunitat UB </a:t>
            </a:r>
            <a:r>
              <a:rPr lang="ca-ES" altLang="ca-ES" sz="1600" b="1">
                <a:solidFill>
                  <a:srgbClr val="646464"/>
                </a:solidFill>
                <a:latin typeface="Verdana" panose="020B0604030504040204" pitchFamily="34" charset="0"/>
              </a:rPr>
              <a:t>3 sales de treball en grup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 equipades amb ordinador i pissarra: sala Ciril Rozman, sala Moisès Broggi i sala Dolors Aleu.</a:t>
            </a:r>
          </a:p>
          <a:p>
            <a:pPr algn="just" eaLnBrk="1" hangingPunct="1"/>
            <a:endParaRPr lang="ca-ES" altLang="ca-ES" sz="16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/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Les reserves es fan des del Catàleg mitjançant l’opció </a:t>
            </a:r>
            <a:r>
              <a:rPr lang="ca-ES" altLang="ca-ES" sz="1600" i="1">
                <a:solidFill>
                  <a:srgbClr val="646464"/>
                </a:solidFill>
                <a:latin typeface="Verdana" panose="020B0604030504040204" pitchFamily="34" charset="0"/>
                <a:hlinkClick r:id="rId3" tooltip="El meu compte"/>
              </a:rPr>
              <a:t>El meu compte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. Vegeu aquest 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vídeo explicatiu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/>
            <a:endParaRPr lang="ca-ES" altLang="ca-ES" sz="600">
              <a:solidFill>
                <a:srgbClr val="646464"/>
              </a:solidFill>
              <a:latin typeface="Verdana" panose="020B0604030504040204" pitchFamily="34" charset="0"/>
              <a:hlinkClick r:id="rId5" tooltip="Instruccions d'ús de les sales de treball"/>
            </a:endParaRPr>
          </a:p>
          <a:p>
            <a:pPr algn="just" eaLnBrk="1" hangingPunct="1"/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  <a:hlinkClick r:id="rId5" tooltip="Instruccions d'ús de les sales de treball"/>
              </a:rPr>
              <a:t>Instruccions d’ús de les sales de treball</a:t>
            </a:r>
            <a:endParaRPr lang="ca-ES" altLang="ca-ES" sz="160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6875" y="3946525"/>
            <a:ext cx="86772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5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http://crai.ub.edu/ca/que-ofereix-el-crai/prestec/prestec-equipaments</a:t>
            </a:r>
            <a:endParaRPr lang="ca-ES" altLang="ca-ES" sz="15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34975" y="4606925"/>
            <a:ext cx="8135938" cy="206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q"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Els portàtils se sol·liciten i es tornen al taulell de préstec.  </a:t>
            </a:r>
          </a:p>
          <a:p>
            <a:pPr algn="just" eaLnBrk="1" hangingPunct="1">
              <a:buFont typeface="Wingdings" panose="05000000000000000000" pitchFamily="2" charset="2"/>
              <a:buChar char="q"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És necessari llegir, signar i emplenar correctament el formulari de contracte de préstec.</a:t>
            </a:r>
          </a:p>
          <a:p>
            <a:pPr algn="just" eaLnBrk="1" hangingPunct="1">
              <a:buFont typeface="Wingdings" panose="05000000000000000000" pitchFamily="2" charset="2"/>
              <a:buChar char="q"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Els usuaris sancionats no poden utilitzar aquest servei. </a:t>
            </a:r>
          </a:p>
          <a:p>
            <a:pPr algn="just" eaLnBrk="1" hangingPunct="1">
              <a:buFont typeface="Wingdings" panose="05000000000000000000" pitchFamily="2" charset="2"/>
              <a:buChar char="q"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El període de préstec és de 4 hores com a màxim. </a:t>
            </a:r>
          </a:p>
          <a:p>
            <a:pPr algn="just" eaLnBrk="1" hangingPunct="1">
              <a:buFont typeface="Wingdings" panose="05000000000000000000" pitchFamily="2" charset="2"/>
              <a:buChar char="q"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Els portàtils no es poden reservar. </a:t>
            </a:r>
          </a:p>
          <a:p>
            <a:pPr algn="just" eaLnBrk="1" hangingPunct="1">
              <a:buFont typeface="Wingdings" panose="05000000000000000000" pitchFamily="2" charset="2"/>
              <a:buChar char="q"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L’ús dels portàtils es restringeix al recinte de la biblioteca. </a:t>
            </a:r>
          </a:p>
          <a:p>
            <a:pPr algn="just" eaLnBrk="1" hangingPunct="1">
              <a:buFont typeface="Wingdings" panose="05000000000000000000" pitchFamily="2" charset="2"/>
              <a:buChar char="q"/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Normativa</a:t>
            </a:r>
            <a:endParaRPr lang="es-ES" altLang="ca-ES" sz="160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7" name="QuadreDeText 4"/>
          <p:cNvSpPr txBox="1">
            <a:spLocks noChangeArrowheads="1"/>
          </p:cNvSpPr>
          <p:nvPr/>
        </p:nvSpPr>
        <p:spPr bwMode="auto">
          <a:xfrm>
            <a:off x="0" y="1125538"/>
            <a:ext cx="91440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/>
          </a:p>
        </p:txBody>
      </p:sp>
      <p:sp>
        <p:nvSpPr>
          <p:cNvPr id="8" name="Rectangle 14"/>
          <p:cNvSpPr txBox="1">
            <a:spLocks noChangeArrowheads="1"/>
          </p:cNvSpPr>
          <p:nvPr/>
        </p:nvSpPr>
        <p:spPr bwMode="auto">
          <a:xfrm>
            <a:off x="31750" y="1125538"/>
            <a:ext cx="68580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Ús de sales de treball</a:t>
            </a:r>
            <a:b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" name="QuadreDeText 4"/>
          <p:cNvSpPr txBox="1">
            <a:spLocks noChangeArrowheads="1"/>
          </p:cNvSpPr>
          <p:nvPr/>
        </p:nvSpPr>
        <p:spPr bwMode="auto">
          <a:xfrm>
            <a:off x="-19050" y="3932238"/>
            <a:ext cx="9144000" cy="3683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 Préstec de portàtils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850168898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17</a:t>
            </a:fld>
            <a:endParaRPr lang="es-ES" altLang="en-US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12738" y="1522413"/>
            <a:ext cx="8229600" cy="55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es-ES" sz="1500" smtClean="0">
                <a:solidFill>
                  <a:srgbClr val="C0C0C0"/>
                </a:solidFill>
                <a:latin typeface="Verdana" panose="020B0604030504040204" pitchFamily="34" charset="0"/>
                <a:hlinkClick r:id="rId2"/>
              </a:rPr>
              <a:t>https://cataleg.ub.edu/patroninfo*cat</a:t>
            </a:r>
            <a:r>
              <a:rPr lang="es-ES" altLang="es-ES" sz="1500" smtClean="0">
                <a:solidFill>
                  <a:srgbClr val="646464"/>
                </a:solidFill>
                <a:latin typeface="Verdana" panose="020B0604030504040204" pitchFamily="34" charset="0"/>
              </a:rPr>
              <a:t/>
            </a:r>
            <a:br>
              <a:rPr lang="es-ES" altLang="es-ES" sz="1500" smtClean="0">
                <a:solidFill>
                  <a:srgbClr val="646464"/>
                </a:solidFill>
                <a:latin typeface="Verdana" panose="020B0604030504040204" pitchFamily="34" charset="0"/>
              </a:rPr>
            </a:br>
            <a:endParaRPr lang="ca-ES" altLang="ca-ES" sz="1500" b="1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QuadreDeText 4"/>
          <p:cNvSpPr txBox="1">
            <a:spLocks noChangeArrowheads="1"/>
          </p:cNvSpPr>
          <p:nvPr/>
        </p:nvSpPr>
        <p:spPr bwMode="auto">
          <a:xfrm>
            <a:off x="0" y="1125538"/>
            <a:ext cx="91440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/>
          </a:p>
        </p:txBody>
      </p:sp>
      <p:sp>
        <p:nvSpPr>
          <p:cNvPr id="6" name="Rectangle 14"/>
          <p:cNvSpPr txBox="1">
            <a:spLocks noChangeArrowheads="1"/>
          </p:cNvSpPr>
          <p:nvPr/>
        </p:nvSpPr>
        <p:spPr bwMode="auto">
          <a:xfrm>
            <a:off x="-80963" y="1101725"/>
            <a:ext cx="6858001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Què teniu en préstec? </a:t>
            </a:r>
            <a:r>
              <a:rPr lang="ca-ES" altLang="ca-ES" b="1" i="1">
                <a:solidFill>
                  <a:srgbClr val="336699"/>
                </a:solidFill>
                <a:latin typeface="Verdana" panose="020B0604030504040204" pitchFamily="34" charset="0"/>
              </a:rPr>
              <a:t>El meu compte </a:t>
            </a:r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(I)</a:t>
            </a:r>
            <a:b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366" y="2076450"/>
            <a:ext cx="5734343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60556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18</a:t>
            </a:fld>
            <a:endParaRPr lang="es-ES" altLang="en-US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95288" y="1693863"/>
            <a:ext cx="8351837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100000"/>
              </a:spcBef>
            </a:pPr>
            <a:r>
              <a:rPr lang="ca-ES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Aquest servei us permet accedir al vostre </a:t>
            </a:r>
            <a:r>
              <a:rPr lang="ca-ES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registre d’usuari</a:t>
            </a:r>
            <a:r>
              <a:rPr lang="ca-ES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 del CRAI. </a:t>
            </a:r>
          </a:p>
          <a:p>
            <a:pPr algn="just" eaLnBrk="1" hangingPunct="1">
              <a:spcBef>
                <a:spcPct val="100000"/>
              </a:spcBef>
            </a:pPr>
            <a:r>
              <a:rPr lang="ca-ES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Una vegada identificats, podeu veure i renovar els vostres préstecs, reservar documents o crear llistes de registres, entre altres serveis.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1" b="35889"/>
          <a:stretch>
            <a:fillRect/>
          </a:stretch>
        </p:blipFill>
        <p:spPr bwMode="auto">
          <a:xfrm>
            <a:off x="971550" y="3141663"/>
            <a:ext cx="675957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QuadreDeText 4"/>
          <p:cNvSpPr txBox="1">
            <a:spLocks noChangeArrowheads="1"/>
          </p:cNvSpPr>
          <p:nvPr/>
        </p:nvSpPr>
        <p:spPr bwMode="auto">
          <a:xfrm>
            <a:off x="0" y="1079500"/>
            <a:ext cx="9144000" cy="3683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Què teniu en préstec? </a:t>
            </a:r>
            <a:r>
              <a:rPr lang="ca-ES" altLang="ca-ES" b="1" i="1">
                <a:solidFill>
                  <a:srgbClr val="336699"/>
                </a:solidFill>
                <a:latin typeface="Verdana" panose="020B0604030504040204" pitchFamily="34" charset="0"/>
              </a:rPr>
              <a:t>El meu compte </a:t>
            </a:r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(II)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19067785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19</a:t>
            </a:fld>
            <a:endParaRPr lang="es-ES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6388" y="1563688"/>
            <a:ext cx="8281987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http://crai.ub.edu/que-ofereix-el-crai/prestec/prestec-puc</a:t>
            </a:r>
            <a:endParaRPr lang="ca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" name="4 Subtítulo"/>
          <p:cNvSpPr>
            <a:spLocks/>
          </p:cNvSpPr>
          <p:nvPr/>
        </p:nvSpPr>
        <p:spPr bwMode="auto">
          <a:xfrm>
            <a:off x="395288" y="2065338"/>
            <a:ext cx="6337300" cy="443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 eaLnBrk="1" hangingPunct="1">
              <a:spcBef>
                <a:spcPts val="0"/>
              </a:spcBef>
              <a:defRPr/>
            </a:pP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PUC és un servei de préstec consorciat </a:t>
            </a:r>
            <a:r>
              <a:rPr lang="ca-ES" altLang="ca-ES" sz="1700" b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gratuït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permet als usuaris sol·licitar i tenir en préstec documents d’una altra biblioteca del Consorci de Serveis Universitaris de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Catalunya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(CSUC). </a:t>
            </a:r>
          </a:p>
          <a:p>
            <a:pPr algn="just" eaLnBrk="1" hangingPunct="1">
              <a:spcBef>
                <a:spcPct val="20000"/>
              </a:spcBef>
              <a:defRPr/>
            </a:pPr>
            <a:endParaRPr lang="ca-ES" altLang="ca-ES" sz="1700" dirty="0" smtClean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ca-ES" altLang="ca-ES" sz="1700" b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se sol·liciten els documents?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ca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Presencialment, a la biblioteca on estan dipositats: </a:t>
            </a:r>
            <a:r>
              <a:rPr lang="ca-ES" altLang="ca-ES" sz="1700" b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in situ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ca-ES" altLang="ca-ES" sz="1700" i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Remotament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mitjançant la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interfície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</a:t>
            </a:r>
            <a:r>
              <a:rPr lang="ca-ES" altLang="ca-ES" sz="1700" b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via web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altLang="ca-ES" sz="1700" b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Vídeo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explicatiu</a:t>
            </a:r>
            <a:endParaRPr lang="ca-ES" altLang="ca-ES" sz="1700" b="1" dirty="0" smtClean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buFontTx/>
              <a:buAutoNum type="alphaLcParenR"/>
              <a:defRPr/>
            </a:pPr>
            <a:endParaRPr lang="ca-ES" altLang="ca-ES" sz="1700" b="1" dirty="0" smtClean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ca-ES" altLang="ca-ES" sz="1700" b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es tornen els documents?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ca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qualsevol de les biblioteques del CRAI de la UB.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ca-ES" altLang="ca-ES" sz="1700" i="1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qualsevol de les biblioteques de la institució            a la qual pertany el document.</a:t>
            </a:r>
            <a:endParaRPr lang="es-ES" altLang="ca-ES" sz="1700" dirty="0" smtClean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Agrupa 7"/>
          <p:cNvGrpSpPr>
            <a:grpSpLocks/>
          </p:cNvGrpSpPr>
          <p:nvPr/>
        </p:nvGrpSpPr>
        <p:grpSpPr bwMode="auto">
          <a:xfrm>
            <a:off x="7286625" y="1700213"/>
            <a:ext cx="1462088" cy="4359275"/>
            <a:chOff x="6715125" y="1289050"/>
            <a:chExt cx="2012950" cy="5072063"/>
          </a:xfrm>
        </p:grpSpPr>
        <p:pic>
          <p:nvPicPr>
            <p:cNvPr id="6" name="Picture 14" descr="Logo UA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QuadreDeText 4"/>
          <p:cNvSpPr txBox="1">
            <a:spLocks noChangeArrowheads="1"/>
          </p:cNvSpPr>
          <p:nvPr/>
        </p:nvSpPr>
        <p:spPr bwMode="auto">
          <a:xfrm>
            <a:off x="0" y="1125538"/>
            <a:ext cx="91440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/>
          </a:p>
        </p:txBody>
      </p:sp>
      <p:sp>
        <p:nvSpPr>
          <p:cNvPr id="17" name="Rectangle 14"/>
          <p:cNvSpPr txBox="1">
            <a:spLocks noChangeArrowheads="1"/>
          </p:cNvSpPr>
          <p:nvPr/>
        </p:nvSpPr>
        <p:spPr bwMode="auto">
          <a:xfrm>
            <a:off x="31750" y="1125538"/>
            <a:ext cx="68580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Servei de préstec consorciat (PUC)</a:t>
            </a:r>
            <a:b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593694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</a:t>
            </a:fld>
            <a:endParaRPr lang="es-ES" altLang="en-US"/>
          </a:p>
        </p:txBody>
      </p:sp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4194175" y="1801094"/>
            <a:ext cx="4321175" cy="491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ca-ES" altLang="ca-ES" sz="15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Adreça: </a:t>
            </a: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Casanova, 143</a:t>
            </a:r>
            <a:b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/>
            </a:r>
            <a:b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craimedicina@ub.edu</a:t>
            </a:r>
            <a:endParaRPr lang="ca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</a:p>
          <a:p>
            <a:pPr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ca-ES" altLang="ca-ES" sz="15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Telèfon: </a:t>
            </a:r>
            <a:r>
              <a:rPr lang="es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934 </a:t>
            </a:r>
            <a:r>
              <a:rPr lang="es-ES" sz="1500" dirty="0">
                <a:solidFill>
                  <a:srgbClr val="646464"/>
                </a:solidFill>
                <a:latin typeface="Verdana" panose="020B0604030504040204" pitchFamily="34" charset="0"/>
              </a:rPr>
              <a:t>035 </a:t>
            </a:r>
            <a:r>
              <a:rPr lang="es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718</a:t>
            </a:r>
            <a:endParaRPr lang="es-ES" sz="9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Tx/>
              <a:buNone/>
            </a:pPr>
            <a:endParaRPr lang="ca-ES" altLang="ca-ES" sz="1500" b="1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a-ES" altLang="ca-ES" sz="15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Horari: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Dl-Dv: de 8.30 a 20.30 h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Horaris especials en períodes d’exàmens i de cap de setmana</a:t>
            </a:r>
            <a:endParaRPr lang="ca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endParaRPr lang="ca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Reglament dels serveis de biblioteca</a:t>
            </a:r>
            <a:endParaRPr lang="ca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endParaRPr lang="ca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a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Carta de serveis del CRAI</a:t>
            </a:r>
            <a:endParaRPr lang="ca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endParaRPr lang="ca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4" name="QuadreDeText 1"/>
          <p:cNvSpPr txBox="1">
            <a:spLocks noChangeArrowheads="1"/>
          </p:cNvSpPr>
          <p:nvPr/>
        </p:nvSpPr>
        <p:spPr bwMode="auto">
          <a:xfrm>
            <a:off x="0" y="1141413"/>
            <a:ext cx="91440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/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11113" y="11414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 On som i quan podeu venir?</a:t>
            </a:r>
          </a:p>
        </p:txBody>
      </p:sp>
      <p:pic>
        <p:nvPicPr>
          <p:cNvPr id="6" name="Imat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492375"/>
            <a:ext cx="3306762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236429"/>
      </p:ext>
    </p:extLst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20</a:t>
            </a:fld>
            <a:endParaRPr lang="es-ES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850" y="1241425"/>
            <a:ext cx="7772400" cy="64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http://puc.cbuc.cat</a:t>
            </a:r>
            <a:endParaRPr lang="ca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" name="4 Marcador de contenido"/>
          <p:cNvSpPr>
            <a:spLocks/>
          </p:cNvSpPr>
          <p:nvPr/>
        </p:nvSpPr>
        <p:spPr bwMode="auto">
          <a:xfrm>
            <a:off x="457200" y="1993900"/>
            <a:ext cx="8435975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5275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Requisits: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Heu d’estar 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</a:rPr>
              <a:t>donats d’alta 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a la base de dades d’usuaris de la biblioteca de la vostra institució.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No podeu tenir préstecs 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</a:rPr>
              <a:t>vençuts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 a la vostra institució.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No podeu estar 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</a:rPr>
              <a:t>bloquejats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 a la vostra institució.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1 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</a:rPr>
              <a:t>Connecteu-vos 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al Catàleg Col·lectiu de les Universitats de Catalunya    (CCUC): 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http://puc.cbuc.cat/</a:t>
            </a:r>
            <a:endParaRPr lang="ca-ES" altLang="ca-ES" sz="17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2 Busqueu si el document està disponible i seleccioneu-lo per 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</a:rPr>
              <a:t>sol·licitar-lo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. Identifiqueu-vos i trieu on el voleu recollir.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3 Quan el document arribi a la biblioteca escollida, rebreu un 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</a:rPr>
              <a:t>avís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 per 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</a:rPr>
              <a:t>correu electrònic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4 Podeu </a:t>
            </a:r>
            <a:r>
              <a:rPr lang="ca-ES" altLang="ca-ES" sz="1700" b="1">
                <a:solidFill>
                  <a:srgbClr val="646464"/>
                </a:solidFill>
                <a:latin typeface="Verdana" panose="020B0604030504040204" pitchFamily="34" charset="0"/>
              </a:rPr>
              <a:t>tornar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 el document a qualsevol biblioteca de la vostra institució o de la institució a la qual pertanyi.</a:t>
            </a:r>
          </a:p>
        </p:txBody>
      </p:sp>
      <p:sp>
        <p:nvSpPr>
          <p:cNvPr id="5" name="QuadreDeText 4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PUC via web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655316479"/>
      </p:ext>
    </p:extLst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21</a:t>
            </a:fld>
            <a:endParaRPr lang="es-ES" altLang="en-US"/>
          </a:p>
        </p:txBody>
      </p:sp>
      <p:graphicFrame>
        <p:nvGraphicFramePr>
          <p:cNvPr id="3" name="Group 58"/>
          <p:cNvGraphicFramePr>
            <a:graphicFrameLocks noGrp="1"/>
          </p:cNvGraphicFramePr>
          <p:nvPr/>
        </p:nvGraphicFramePr>
        <p:xfrm>
          <a:off x="755650" y="1773238"/>
          <a:ext cx="7704138" cy="4432302"/>
        </p:xfrm>
        <a:graphic>
          <a:graphicData uri="http://schemas.openxmlformats.org/drawingml/2006/table">
            <a:tbl>
              <a:tblPr/>
              <a:tblGrid>
                <a:gridCol w="2663825">
                  <a:extLst>
                    <a:ext uri="{9D8B030D-6E8A-4147-A177-3AD203B41FA5}"/>
                  </a:extLst>
                </a:gridCol>
                <a:gridCol w="1296988">
                  <a:extLst>
                    <a:ext uri="{9D8B030D-6E8A-4147-A177-3AD203B41FA5}"/>
                  </a:extLst>
                </a:gridCol>
                <a:gridCol w="1295400">
                  <a:extLst>
                    <a:ext uri="{9D8B030D-6E8A-4147-A177-3AD203B41FA5}"/>
                  </a:extLst>
                </a:gridCol>
                <a:gridCol w="1223962">
                  <a:extLst>
                    <a:ext uri="{9D8B030D-6E8A-4147-A177-3AD203B41FA5}"/>
                  </a:extLst>
                </a:gridCol>
                <a:gridCol w="1223963">
                  <a:extLst>
                    <a:ext uri="{9D8B030D-6E8A-4147-A177-3AD203B41FA5}"/>
                  </a:extLst>
                </a:gridCol>
              </a:tblGrid>
              <a:tr h="10077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Tipus d’usuari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Nre.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de doc.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Nre.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de renov.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Dies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per doc. impresos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Dies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per doc. audiov.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/>
                </a:extLst>
              </a:tr>
              <a:tr h="5486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Estudiants de grau, 1r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o 2n cicle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extLst>
                  <a:ext uri="{0D108BD9-81ED-4DB2-BD59-A6C34878D82A}"/>
                </a:extLst>
              </a:tr>
              <a:tr h="7772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Estudiants de postgrau, 3r cicle, màster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o doctorat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/>
                </a:extLst>
              </a:tr>
              <a:tr h="7772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PDI de les universitats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 usuaris de la Biblioteca de Catalunya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extLst>
                  <a:ext uri="{0D108BD9-81ED-4DB2-BD59-A6C34878D82A}"/>
                </a:extLst>
              </a:tr>
              <a:tr h="7772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PAS de les universitats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 treballadors de la Biblioteca de Catalunya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/>
                </a:extLst>
              </a:tr>
              <a:tr h="5443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Altres usuaris autoritzats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" name="QuadreDeText 4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Quines són les condicions de préstec del PUC?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907444685"/>
      </p:ext>
    </p:extLst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22</a:t>
            </a:fld>
            <a:endParaRPr lang="es-ES" altLang="en-US"/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 bwMode="auto">
          <a:xfrm>
            <a:off x="320675" y="1171575"/>
            <a:ext cx="8677275" cy="64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500" smtClean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http://crai.ub.edu/ca/que-ofereix-el-crai/prestec/prestec-pi</a:t>
            </a:r>
            <a:endParaRPr lang="ca-ES" altLang="ca-ES" sz="1500" smtClean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468313" y="2176463"/>
            <a:ext cx="820737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El servei de préstec interbibliotecari té com a objectiu localitzar i obtenir l’original o la còpia de qualsevol tipus de document que no es trobi al CRAI de la UB i que tampoc no estigui disponible en altres universitats catalanes a través del 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  <a:hlinkClick r:id="rId3" tooltip="PUC"/>
              </a:rPr>
              <a:t>PUC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 eaLnBrk="1" hangingPunct="1"/>
            <a:endParaRPr lang="ca-ES" altLang="ca-ES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/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Així mateix, actua com a centre </a:t>
            </a:r>
          </a:p>
          <a:p>
            <a:pPr algn="just" eaLnBrk="1" hangingPunct="1"/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prestatari dels fons propis per a </a:t>
            </a:r>
          </a:p>
          <a:p>
            <a:pPr algn="just" eaLnBrk="1" hangingPunct="1"/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altres institucions. Aquest servei </a:t>
            </a:r>
          </a:p>
          <a:p>
            <a:pPr algn="just" eaLnBrk="1" hangingPunct="1"/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està subjecte a 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  <a:hlinkClick r:id="rId4" tooltip="Tarifes"/>
              </a:rPr>
              <a:t>tarifes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5" name="QuadreDeText 7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Préstec interbibliotecari</a:t>
            </a:r>
            <a:endParaRPr lang="es-ES" altLang="es-ES"/>
          </a:p>
        </p:txBody>
      </p:sp>
      <p:pic>
        <p:nvPicPr>
          <p:cNvPr id="6" name="Imat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838" y="3665538"/>
            <a:ext cx="3203575" cy="240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617160"/>
      </p:ext>
    </p:extLst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23</a:t>
            </a:fld>
            <a:endParaRPr lang="es-ES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850" y="1541463"/>
            <a:ext cx="777240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1500" smtClean="0">
                <a:latin typeface="Verdana" panose="020B0604030504040204" pitchFamily="34" charset="0"/>
                <a:hlinkClick r:id="rId2"/>
              </a:rPr>
              <a:t>http://recercador.ub.edu</a:t>
            </a:r>
            <a:endParaRPr lang="ca-ES" altLang="ca-ES" sz="1500" smtClean="0">
              <a:latin typeface="Verdana" panose="020B0604030504040204" pitchFamily="34" charset="0"/>
            </a:endParaRPr>
          </a:p>
        </p:txBody>
      </p:sp>
      <p:sp>
        <p:nvSpPr>
          <p:cNvPr id="4" name="QuadreDeText 5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ReCercador+ (I)</a:t>
            </a:r>
            <a:endParaRPr lang="es-ES" altLang="es-ES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501" y="2089151"/>
            <a:ext cx="5495098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26859"/>
      </p:ext>
    </p:extLst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24</a:t>
            </a:fld>
            <a:endParaRPr lang="es-ES" altLang="en-US"/>
          </a:p>
        </p:txBody>
      </p:sp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458788" y="1708150"/>
            <a:ext cx="8345487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Ofereix un punt únic d’accés a diversos recursos electrònics: bases de dades, portals de llibres, catàlegs de biblioteques, revistes electròniques, etc. És, doncs, una manera fàcil de buscar informació en diferents recursos electrònics a la vegada.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0" r="1604" b="29037"/>
          <a:stretch>
            <a:fillRect/>
          </a:stretch>
        </p:blipFill>
        <p:spPr bwMode="auto">
          <a:xfrm>
            <a:off x="1331913" y="3100388"/>
            <a:ext cx="6553200" cy="328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QuadreDeText 5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ReCercador+ (II)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954185702"/>
      </p:ext>
    </p:extLst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25</a:t>
            </a:fld>
            <a:endParaRPr lang="es-E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69875" y="1177925"/>
            <a:ext cx="85677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500">
                <a:solidFill>
                  <a:srgbClr val="000000"/>
                </a:solidFill>
                <a:latin typeface="Verdana" panose="020B0604030504040204" pitchFamily="34" charset="0"/>
                <a:hlinkClick r:id="rId2"/>
              </a:rPr>
              <a:t>http://crai.ub.edu/que-ofereix-el-crai/acces-recursos/acces-recursos-proxy</a:t>
            </a:r>
            <a:endParaRPr lang="ca-ES" altLang="ca-ES" sz="15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2 CuadroTexto"/>
          <p:cNvSpPr txBox="1">
            <a:spLocks noChangeArrowheads="1"/>
          </p:cNvSpPr>
          <p:nvPr/>
        </p:nvSpPr>
        <p:spPr bwMode="auto">
          <a:xfrm>
            <a:off x="269875" y="1989138"/>
            <a:ext cx="473392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Mitjançant el Servei Intermediari d’Accés als Recursos Electrònics (SIRE), des d’un ordinador/dispositiu situat dins o fora de la xarxa de la UB podeu accedir als recursos electrònics d’informació contractats pel CRAI de la UB. </a:t>
            </a:r>
          </a:p>
          <a:p>
            <a:pPr algn="just" eaLnBrk="1" hangingPunct="1"/>
            <a:endParaRPr lang="ca-ES" altLang="ca-ES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/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Per entrar-hi, heu de disposar de l’</a:t>
            </a:r>
            <a:r>
              <a:rPr lang="ca-ES" altLang="ca-ES" b="1">
                <a:solidFill>
                  <a:srgbClr val="646464"/>
                </a:solidFill>
                <a:latin typeface="Verdana" panose="020B0604030504040204" pitchFamily="34" charset="0"/>
              </a:rPr>
              <a:t>identificador UB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 i de la </a:t>
            </a:r>
            <a:r>
              <a:rPr lang="ca-ES" altLang="ca-ES" b="1">
                <a:solidFill>
                  <a:srgbClr val="646464"/>
                </a:solidFill>
                <a:latin typeface="Verdana" panose="020B0604030504040204" pitchFamily="34" charset="0"/>
              </a:rPr>
              <a:t>contra-senya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 amb què accediu a la intranet de la UB (PDI, PAS o Món UB).</a:t>
            </a:r>
          </a:p>
          <a:p>
            <a:pPr algn="just" eaLnBrk="1" hangingPunct="1"/>
            <a:endParaRPr lang="ca-ES" altLang="ca-ES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/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   Vegeu aquest 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explicatiu</a:t>
            </a: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</p:txBody>
      </p:sp>
      <p:pic>
        <p:nvPicPr>
          <p:cNvPr id="5" name="Imat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" y="554672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t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781300"/>
            <a:ext cx="38639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QuadreDeText 7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Accés als recursos electrònics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524049524"/>
      </p:ext>
    </p:extLst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26</a:t>
            </a:fld>
            <a:endParaRPr lang="es-ES" altLang="en-US"/>
          </a:p>
        </p:txBody>
      </p:sp>
      <p:sp>
        <p:nvSpPr>
          <p:cNvPr id="3" name="QuadreDeText 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23850" y="1524000"/>
            <a:ext cx="6911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500">
                <a:latin typeface="Verdana" panose="020B0604030504040204" pitchFamily="34" charset="0"/>
                <a:hlinkClick r:id="rId2"/>
              </a:rPr>
              <a:t>https://campusvirtual2.ub.edu</a:t>
            </a:r>
            <a:endParaRPr lang="ca-ES" altLang="ca-ES" sz="1500">
              <a:latin typeface="Verdana" panose="020B0604030504040204" pitchFamily="34" charset="0"/>
            </a:endParaRPr>
          </a:p>
          <a:p>
            <a:pPr eaLnBrk="1" hangingPunct="1"/>
            <a:endParaRPr lang="ca-ES" altLang="ca-ES" sz="1600"/>
          </a:p>
        </p:txBody>
      </p:sp>
      <p:sp>
        <p:nvSpPr>
          <p:cNvPr id="4" name="QuadreDeText 7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es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Campus Virtual (I)</a:t>
            </a:r>
            <a:endParaRPr lang="es-ES" altLang="es-ES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44" y="2081213"/>
            <a:ext cx="5379644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4725"/>
      </p:ext>
    </p:extLst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27</a:t>
            </a:fld>
            <a:endParaRPr lang="es-ES" altLang="en-US"/>
          </a:p>
        </p:txBody>
      </p:sp>
      <p:pic>
        <p:nvPicPr>
          <p:cNvPr id="3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9376" y="2665413"/>
            <a:ext cx="5379922" cy="374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025775" y="5530057"/>
            <a:ext cx="2314575" cy="504825"/>
          </a:xfrm>
          <a:prstGeom prst="wedgeRoundRectCallout">
            <a:avLst>
              <a:gd name="adj1" fmla="val -54662"/>
              <a:gd name="adj2" fmla="val 84060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ca-ES" sz="2000" b="1">
                <a:solidFill>
                  <a:schemeClr val="bg1"/>
                </a:solidFill>
                <a:latin typeface="Verdana" panose="020B0604030504040204" pitchFamily="34" charset="0"/>
              </a:rPr>
              <a:t>Assignatures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4278313" y="4486276"/>
            <a:ext cx="2447925" cy="796925"/>
          </a:xfrm>
          <a:prstGeom prst="wedgeRoundRectCallout">
            <a:avLst>
              <a:gd name="adj1" fmla="val 67579"/>
              <a:gd name="adj2" fmla="val -242727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ca-ES" sz="2000" b="1">
                <a:solidFill>
                  <a:schemeClr val="bg1"/>
                </a:solidFill>
                <a:latin typeface="Verdana" panose="020B0604030504040204" pitchFamily="34" charset="0"/>
              </a:rPr>
              <a:t>Identificador </a:t>
            </a:r>
          </a:p>
          <a:p>
            <a:pPr algn="ctr"/>
            <a:r>
              <a:rPr lang="ca-ES" altLang="ca-ES" sz="2000" b="1">
                <a:solidFill>
                  <a:schemeClr val="bg1"/>
                </a:solidFill>
                <a:latin typeface="Verdana" panose="020B0604030504040204" pitchFamily="34" charset="0"/>
              </a:rPr>
              <a:t>i contrasenya </a:t>
            </a:r>
          </a:p>
          <a:p>
            <a:pPr algn="ctr"/>
            <a:endParaRPr lang="ca-ES" altLang="ca-ES" sz="20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68313" y="1700213"/>
            <a:ext cx="8158162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És l’eina de treball amb què accediu a les vostres assignatures i visualitzeu la bibliografia recomanada, els materials docents i les activitats. </a:t>
            </a:r>
          </a:p>
        </p:txBody>
      </p:sp>
      <p:sp>
        <p:nvSpPr>
          <p:cNvPr id="7" name="QuadreDeText 8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es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Campus Virtual (II)</a:t>
            </a:r>
            <a:endParaRPr lang="es-ES" altLang="es-ES"/>
          </a:p>
        </p:txBody>
      </p:sp>
      <p:sp>
        <p:nvSpPr>
          <p:cNvPr id="8" name="Rectángulo redondeado 7"/>
          <p:cNvSpPr/>
          <p:nvPr/>
        </p:nvSpPr>
        <p:spPr>
          <a:xfrm>
            <a:off x="3533775" y="3286126"/>
            <a:ext cx="904875" cy="1162049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87002128"/>
      </p:ext>
    </p:extLst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28</a:t>
            </a:fld>
            <a:endParaRPr lang="es-E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850" y="1493838"/>
            <a:ext cx="82296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5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http://crai.ub.edu/ca/recursos-d-informacio</a:t>
            </a:r>
            <a:endParaRPr lang="ca-ES" altLang="ca-ES" sz="15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" name="QuadreDeText 5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Recursos d’informació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799" y="2085912"/>
            <a:ext cx="5715789" cy="394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44200"/>
      </p:ext>
    </p:extLst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29</a:t>
            </a:fld>
            <a:endParaRPr lang="es-E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50838" y="1454150"/>
            <a:ext cx="82296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http://crai.ub.edu/ca/que-ofereix-el-crai/acces-recursos/acces-recursos-autenticacio</a:t>
            </a:r>
            <a:endParaRPr lang="ca-ES" altLang="ca-ES" sz="140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" name="2 CuadroTexto"/>
          <p:cNvSpPr txBox="1">
            <a:spLocks noChangeArrowheads="1"/>
          </p:cNvSpPr>
          <p:nvPr/>
        </p:nvSpPr>
        <p:spPr bwMode="auto">
          <a:xfrm>
            <a:off x="539750" y="6242050"/>
            <a:ext cx="785018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500">
                <a:solidFill>
                  <a:srgbClr val="646464"/>
                </a:solidFill>
                <a:latin typeface="Verdana" panose="020B0604030504040204" pitchFamily="34" charset="0"/>
              </a:rPr>
              <a:t>Vegeu aquest </a:t>
            </a:r>
            <a:r>
              <a:rPr lang="ca-ES" altLang="ca-ES" sz="150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explicatiu</a:t>
            </a:r>
            <a:r>
              <a:rPr lang="ca-ES" altLang="ca-ES" sz="1500">
                <a:solidFill>
                  <a:srgbClr val="646464"/>
                </a:solidFill>
                <a:latin typeface="Verdana" panose="020B0604030504040204" pitchFamily="34" charset="0"/>
              </a:rPr>
              <a:t> per generar els codis.</a:t>
            </a:r>
          </a:p>
        </p:txBody>
      </p:sp>
      <p:graphicFrame>
        <p:nvGraphicFramePr>
          <p:cNvPr id="5" name="Group 28"/>
          <p:cNvGraphicFramePr>
            <a:graphicFrameLocks noGrp="1"/>
          </p:cNvGraphicFramePr>
          <p:nvPr/>
        </p:nvGraphicFramePr>
        <p:xfrm>
          <a:off x="395288" y="1920875"/>
          <a:ext cx="8280400" cy="4230688"/>
        </p:xfrm>
        <a:graphic>
          <a:graphicData uri="http://schemas.openxmlformats.org/drawingml/2006/table">
            <a:tbl>
              <a:tblPr/>
              <a:tblGrid>
                <a:gridCol w="2287587">
                  <a:extLst>
                    <a:ext uri="{9D8B030D-6E8A-4147-A177-3AD203B41FA5}"/>
                  </a:extLst>
                </a:gridCol>
                <a:gridCol w="3705225">
                  <a:extLst>
                    <a:ext uri="{9D8B030D-6E8A-4147-A177-3AD203B41FA5}"/>
                  </a:extLst>
                </a:gridCol>
                <a:gridCol w="2287588">
                  <a:extLst>
                    <a:ext uri="{9D8B030D-6E8A-4147-A177-3AD203B41FA5}"/>
                  </a:extLst>
                </a:gridCol>
              </a:tblGrid>
              <a:tr h="260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Servei</a:t>
                      </a:r>
                      <a:endParaRPr kumimoji="0" lang="es-ES" altLang="ca-E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Identificador</a:t>
                      </a:r>
                      <a:endParaRPr kumimoji="0" lang="es-ES" altLang="ca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Contrasenya</a:t>
                      </a:r>
                      <a:endParaRPr kumimoji="0" lang="es-ES" altLang="ca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/>
                </a:extLst>
              </a:tr>
              <a:tr h="1654175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Accés als ordinadors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Wi</a:t>
                      </a:r>
                      <a:r>
                        <a:rPr kumimoji="0" lang="ca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-Fi UB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El meu compte </a:t>
                      </a:r>
                      <a:r>
                        <a:rPr kumimoji="0" lang="ca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(Catàleg: reserves, renovacions, fotocòpies gratuïtes, historial, etc.)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Préstec en biblioteques universitàries catalanes (PUC)</a:t>
                      </a:r>
                      <a:endParaRPr kumimoji="0" lang="es-ES" altLang="ca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 partir del correu UB. Per exemple: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Si el correu és </a:t>
                      </a: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4"/>
                        </a:rPr>
                        <a:t>mgarm008@alumnes.ub.edu</a:t>
                      </a: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llavors l’identificador és mgarm008.alumnes.</a:t>
                      </a:r>
                      <a:endParaRPr kumimoji="0" lang="es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 Món UB</a:t>
                      </a:r>
                      <a:endParaRPr kumimoji="0" lang="es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/>
                </a:extLst>
              </a:tr>
              <a:tr h="1182688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Campus Virtual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Correu UB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Món UB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Accés als recursos electrònics (SIRE)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Préstec interbibliotecari</a:t>
                      </a:r>
                      <a:endParaRPr kumimoji="0" lang="es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Identificador Món UB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(4 caràcters: vegeu el resguard de la matrícula)</a:t>
                      </a:r>
                      <a:endParaRPr kumimoji="0" lang="es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 Món UB</a:t>
                      </a:r>
                      <a:endParaRPr kumimoji="0" lang="es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/>
                </a:extLst>
              </a:tr>
              <a:tr h="1133475">
                <a:tc>
                  <a:txBody>
                    <a:bodyPr/>
                    <a:lstStyle>
                      <a:lvl1pPr marL="179388" indent="-17938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Wi-Fi Eduroam</a:t>
                      </a:r>
                      <a:endParaRPr kumimoji="0" lang="es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 partir del correu UB. Per exemple: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Si el correu és </a:t>
                      </a: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4"/>
                        </a:rPr>
                        <a:t>mgarm008@alumnes.ub.edu</a:t>
                      </a: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llavors l’identificador és </a:t>
                      </a: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5"/>
                        </a:rPr>
                        <a:t>mgarm008.alumnes@ub.edu</a:t>
                      </a:r>
                      <a:endParaRPr kumimoji="0" lang="es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Contrasenya Món UB</a:t>
                      </a:r>
                      <a:endParaRPr kumimoji="0" lang="es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6" name="Imat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6262688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QuadreDeText 6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Codis i contrasenyes</a:t>
            </a:r>
          </a:p>
        </p:txBody>
      </p:sp>
    </p:spTree>
    <p:extLst>
      <p:ext uri="{BB962C8B-B14F-4D97-AF65-F5344CB8AC3E}">
        <p14:creationId xmlns:p14="http://schemas.microsoft.com/office/powerpoint/2010/main" val="3705462110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3</a:t>
            </a:fld>
            <a:endParaRPr lang="es-ES" altLang="en-US"/>
          </a:p>
        </p:txBody>
      </p:sp>
      <p:sp>
        <p:nvSpPr>
          <p:cNvPr id="3" name="QuadreDeText 4"/>
          <p:cNvSpPr txBox="1">
            <a:spLocks noChangeArrowheads="1"/>
          </p:cNvSpPr>
          <p:nvPr/>
        </p:nvSpPr>
        <p:spPr bwMode="auto">
          <a:xfrm>
            <a:off x="0" y="1192213"/>
            <a:ext cx="91440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/>
          </a:p>
        </p:txBody>
      </p:sp>
      <p:sp>
        <p:nvSpPr>
          <p:cNvPr id="4" name="Rectangle 15"/>
          <p:cNvSpPr txBox="1">
            <a:spLocks noChangeArrowheads="1"/>
          </p:cNvSpPr>
          <p:nvPr/>
        </p:nvSpPr>
        <p:spPr bwMode="auto">
          <a:xfrm>
            <a:off x="0" y="1165225"/>
            <a:ext cx="82296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     </a:t>
            </a:r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Plànol de la biblioteca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34339" y="638175"/>
            <a:ext cx="4008622" cy="6858000"/>
          </a:xfrm>
          <a:prstGeom prst="rect">
            <a:avLst/>
          </a:prstGeom>
        </p:spPr>
      </p:pic>
      <p:sp>
        <p:nvSpPr>
          <p:cNvPr id="6" name="QuadreDeText 5"/>
          <p:cNvSpPr txBox="1"/>
          <p:nvPr/>
        </p:nvSpPr>
        <p:spPr>
          <a:xfrm>
            <a:off x="3467099" y="3714750"/>
            <a:ext cx="19716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400" b="1" dirty="0" smtClean="0"/>
              <a:t>6a planta</a:t>
            </a:r>
            <a:endParaRPr lang="es-ES" sz="3400" b="1" dirty="0"/>
          </a:p>
        </p:txBody>
      </p:sp>
    </p:spTree>
    <p:extLst>
      <p:ext uri="{BB962C8B-B14F-4D97-AF65-F5344CB8AC3E}">
        <p14:creationId xmlns:p14="http://schemas.microsoft.com/office/powerpoint/2010/main" val="533939027"/>
      </p:ext>
    </p:extLst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30</a:t>
            </a:fld>
            <a:endParaRPr lang="es-ES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12738" y="1160463"/>
            <a:ext cx="8229600" cy="64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5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http://crai.ub.edu/que-ofereix-el-crai/sau</a:t>
            </a:r>
            <a:endParaRPr lang="ca-ES" altLang="ca-ES" sz="15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539750" y="2144713"/>
            <a:ext cx="4608513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És un servei d’informació i referència virtual actiu les 24 hores del dia i els 7 dies de la setmana, i atès per bibliotecaris especialitzats. </a:t>
            </a:r>
          </a:p>
          <a:p>
            <a:pPr algn="just" eaLnBrk="1" hangingPunct="1">
              <a:spcBef>
                <a:spcPct val="50000"/>
              </a:spcBef>
            </a:pP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Està pensat per resoldre qualsevol qüestió sobre els CRAI Biblioteques i sobre els seus serveis i recursos.</a:t>
            </a:r>
          </a:p>
          <a:p>
            <a:pPr algn="just" eaLnBrk="1" hangingPunct="1">
              <a:spcBef>
                <a:spcPct val="50000"/>
              </a:spcBef>
            </a:pPr>
            <a:r>
              <a:rPr lang="ca-ES" altLang="ca-ES">
                <a:solidFill>
                  <a:srgbClr val="646464"/>
                </a:solidFill>
                <a:latin typeface="Verdana" panose="020B0604030504040204" pitchFamily="34" charset="0"/>
              </a:rPr>
              <a:t>A través del S@U també ens podeu fer arribar queixes, suggeriments i agraïments.</a:t>
            </a:r>
          </a:p>
        </p:txBody>
      </p:sp>
      <p:pic>
        <p:nvPicPr>
          <p:cNvPr id="5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75" y="2147888"/>
            <a:ext cx="323691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QuadreDeText 5"/>
          <p:cNvSpPr txBox="1">
            <a:spLocks noChangeArrowheads="1"/>
          </p:cNvSpPr>
          <p:nvPr/>
        </p:nvSpPr>
        <p:spPr bwMode="auto">
          <a:xfrm>
            <a:off x="0" y="1092200"/>
            <a:ext cx="9144000" cy="3683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Servei d’Atenció als Usuaris (S@U)</a:t>
            </a:r>
          </a:p>
        </p:txBody>
      </p:sp>
    </p:spTree>
    <p:extLst>
      <p:ext uri="{BB962C8B-B14F-4D97-AF65-F5344CB8AC3E}">
        <p14:creationId xmlns:p14="http://schemas.microsoft.com/office/powerpoint/2010/main" val="3119566799"/>
      </p:ext>
    </p:extLst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31</a:t>
            </a:fld>
            <a:endParaRPr lang="es-ES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850" y="1422400"/>
            <a:ext cx="995680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1500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http://crai.ub.edu/ca/que-ofereix-el-crai/formacio-usuaris</a:t>
            </a:r>
            <a:endParaRPr lang="ca-ES" altLang="ca-ES" sz="15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68313" y="1844675"/>
            <a:ext cx="82804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Aft>
                <a:spcPts val="600"/>
              </a:spcAft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Us oferim cursos avançats de formació perquè milloreu els vostres coneixements i habilitats de cerca, com ara cursos sobre bases de dades especialitzades o sobre el gestor bibliogràfic </a:t>
            </a:r>
            <a:r>
              <a:rPr lang="ca-ES" altLang="ca-ES" dirty="0" err="1">
                <a:solidFill>
                  <a:srgbClr val="646464"/>
                </a:solidFill>
                <a:latin typeface="Verdana" panose="020B0604030504040204" pitchFamily="34" charset="0"/>
              </a:rPr>
              <a:t>Mendeley</a:t>
            </a: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Aft>
                <a:spcPts val="600"/>
              </a:spcAft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Podeu consultar al web del CRAI els cursos de formació programats, i podeu sol·licitar un curs a mida que respongui a les vostres necessitats</a:t>
            </a: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</a:rPr>
              <a:t>. També hi trobareu 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el material </a:t>
            </a:r>
            <a:r>
              <a:rPr lang="ca-ES" altLang="ca-ES" dirty="0" smtClean="0">
                <a:solidFill>
                  <a:srgbClr val="646464"/>
                </a:solidFill>
                <a:latin typeface="Verdana" panose="020B0604030504040204" pitchFamily="34" charset="0"/>
              </a:rPr>
              <a:t>d’autoaprenentatge dels diferents serveis i recursos.</a:t>
            </a: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5" name="Imat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101" y="4691063"/>
            <a:ext cx="40163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QuadreDeText 5"/>
          <p:cNvSpPr txBox="1">
            <a:spLocks noChangeArrowheads="1"/>
          </p:cNvSpPr>
          <p:nvPr/>
        </p:nvSpPr>
        <p:spPr bwMode="auto">
          <a:xfrm>
            <a:off x="0" y="1092200"/>
            <a:ext cx="9144000" cy="3683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Formació d’usuaris</a:t>
            </a:r>
          </a:p>
        </p:txBody>
      </p:sp>
    </p:spTree>
    <p:extLst>
      <p:ext uri="{BB962C8B-B14F-4D97-AF65-F5344CB8AC3E}">
        <p14:creationId xmlns:p14="http://schemas.microsoft.com/office/powerpoint/2010/main" val="3795220098"/>
      </p:ext>
    </p:extLst>
  </p:cSld>
  <p:clrMapOvr>
    <a:masterClrMapping/>
  </p:clrMapOvr>
  <p:transition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32</a:t>
            </a:fld>
            <a:endParaRPr lang="es-ES" altLang="en-US"/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333375" y="1466850"/>
            <a:ext cx="843597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" altLang="ca-ES" sz="1500">
                <a:latin typeface="Verdana" panose="020B0604030504040204" pitchFamily="34" charset="0"/>
                <a:hlinkClick r:id="rId2"/>
              </a:rPr>
              <a:t>http://crai.ub.edu/ca/que-ofereix-el-crai/acces-recursos/acces-recursos-wifi-eduroam</a:t>
            </a:r>
            <a:endParaRPr lang="es-ES" altLang="ca-ES" sz="1500">
              <a:latin typeface="Verdana" panose="020B0604030504040204" pitchFamily="34" charset="0"/>
              <a:hlinkClick r:id="rId3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68313" y="1843088"/>
            <a:ext cx="8351837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El servei de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Wi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-Fi de la Universitat ofereix connexió a Internet sense haver de disposar d’una connexió fixa a la xarxa. Per utilitzar-lo, cal que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configureu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el vostre ordinador portàtil i us identifiqueu amb l’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identificador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local.</a:t>
            </a:r>
          </a:p>
          <a:p>
            <a:pPr algn="just" eaLnBrk="1" hangingPunct="1"/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/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La Universitat de Barcelona participa en el projecte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Eduroam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, que té com a objectiu promoure un espai únic de mobilitat que permeti als usuaris, en arribar a una altra organització, disposar d’un entorn de treball virtual amb connexió a Internet. Podeu consultar la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Guia de configuració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d’Eduroam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graphicFrame>
        <p:nvGraphicFramePr>
          <p:cNvPr id="5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712331"/>
              </p:ext>
            </p:extLst>
          </p:nvPr>
        </p:nvGraphicFramePr>
        <p:xfrm>
          <a:off x="539750" y="4751388"/>
          <a:ext cx="8064500" cy="1631952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/>
                  </a:extLst>
                </a:gridCol>
                <a:gridCol w="1655762">
                  <a:extLst>
                    <a:ext uri="{9D8B030D-6E8A-4147-A177-3AD203B41FA5}"/>
                  </a:extLst>
                </a:gridCol>
                <a:gridCol w="2555875">
                  <a:extLst>
                    <a:ext uri="{9D8B030D-6E8A-4147-A177-3AD203B41FA5}"/>
                  </a:extLst>
                </a:gridCol>
                <a:gridCol w="2197100">
                  <a:extLst>
                    <a:ext uri="{9D8B030D-6E8A-4147-A177-3AD203B41FA5}"/>
                  </a:extLst>
                </a:gridCol>
              </a:tblGrid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Col·lectiu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Terminació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Correu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Identificador local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/>
                </a:extLst>
              </a:tr>
              <a:tr h="5181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PAS / PDI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joan.pere.garcia@ub.edu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cherrera@ub 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/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jherg07@alumnes.ub.edu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extLst>
                  <a:ext uri="{0D108BD9-81ED-4DB2-BD59-A6C34878D82A}"/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Alumni UB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pperez@alumni.ub.edu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pperez.a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" name="QuadreDeText 6"/>
          <p:cNvSpPr txBox="1">
            <a:spLocks noChangeArrowheads="1"/>
          </p:cNvSpPr>
          <p:nvPr/>
        </p:nvSpPr>
        <p:spPr bwMode="auto">
          <a:xfrm>
            <a:off x="0" y="1092200"/>
            <a:ext cx="9144000" cy="3683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Wi-Fi</a:t>
            </a:r>
          </a:p>
        </p:txBody>
      </p:sp>
    </p:spTree>
    <p:extLst>
      <p:ext uri="{BB962C8B-B14F-4D97-AF65-F5344CB8AC3E}">
        <p14:creationId xmlns:p14="http://schemas.microsoft.com/office/powerpoint/2010/main" val="450240284"/>
      </p:ext>
    </p:extLst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33</a:t>
            </a:fld>
            <a:endParaRPr lang="es-ES" altLang="en-US"/>
          </a:p>
        </p:txBody>
      </p:sp>
      <p:pic>
        <p:nvPicPr>
          <p:cNvPr id="3" name="Picture 7" descr="facebook-logo-300x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12925"/>
            <a:ext cx="6096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70188"/>
            <a:ext cx="6096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800225"/>
            <a:ext cx="6492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949950" y="1719263"/>
            <a:ext cx="278130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" altLang="ca-ES" sz="13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r>
              <a:rPr lang="es-ES" altLang="ca-ES" sz="1300" b="1">
                <a:solidFill>
                  <a:srgbClr val="336699"/>
                </a:solidFill>
                <a:latin typeface="Verdana" panose="020B0604030504040204" pitchFamily="34" charset="0"/>
              </a:rPr>
              <a:t>Pinterest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r>
              <a:rPr lang="es-ES" altLang="ca-ES" sz="1300">
                <a:latin typeface="Verdana" panose="020B0604030504040204" pitchFamily="34" charset="0"/>
                <a:hlinkClick r:id="rId5"/>
              </a:rPr>
              <a:t>https://es.pinterest.com/CRAIUBMedicina/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r>
              <a:rPr lang="ca-ES" altLang="ca-ES" sz="1300" b="1">
                <a:solidFill>
                  <a:srgbClr val="336699"/>
                </a:solidFill>
                <a:latin typeface="Verdana" panose="020B0604030504040204" pitchFamily="34" charset="0"/>
              </a:rPr>
              <a:t>Issuu</a:t>
            </a:r>
          </a:p>
          <a:p>
            <a:pPr eaLnBrk="1" hangingPunct="1"/>
            <a:r>
              <a:rPr lang="es-ES" altLang="ca-ES" sz="1300">
                <a:solidFill>
                  <a:srgbClr val="336699"/>
                </a:solidFill>
                <a:latin typeface="Verdana" panose="020B0604030504040204" pitchFamily="34" charset="0"/>
                <a:hlinkClick r:id="rId6"/>
              </a:rPr>
              <a:t>https://issuu.com/craimedicina/docs</a:t>
            </a:r>
            <a:endParaRPr lang="es-ES" altLang="ca-ES" sz="130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 b="1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 b="1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365125" y="4322763"/>
            <a:ext cx="39290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I a les exposicions virtuals:</a:t>
            </a:r>
          </a:p>
          <a:p>
            <a:pPr algn="just" eaLnBrk="1" hangingPunct="1"/>
            <a:r>
              <a:rPr lang="ca-ES" altLang="ca-ES" sz="1300">
                <a:latin typeface="Verdana" panose="020B0604030504040204" pitchFamily="34" charset="0"/>
                <a:hlinkClick r:id="rId7"/>
              </a:rPr>
              <a:t>http://crai.ub.edu/ca/coneix-el-crai/difusio-marqueting/exposicions-virtuals</a:t>
            </a:r>
            <a:endParaRPr lang="ca-ES" altLang="ca-ES" sz="1300">
              <a:latin typeface="Verdana" panose="020B060403050404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12888" y="1679575"/>
            <a:ext cx="32575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" altLang="ca-ES" sz="13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s-ES" altLang="ca-ES" sz="1300" b="1">
                <a:solidFill>
                  <a:srgbClr val="336699"/>
                </a:solidFill>
                <a:latin typeface="Verdana" panose="020B0604030504040204" pitchFamily="34" charset="0"/>
              </a:rPr>
              <a:t>Facebook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r>
              <a:rPr lang="es-ES" altLang="ca-ES" sz="1300">
                <a:latin typeface="Verdana" panose="020B0604030504040204" pitchFamily="34" charset="0"/>
                <a:hlinkClick r:id="rId8"/>
              </a:rPr>
              <a:t>https://www.facebook.com/UB.CRAI.BibliotecaMedicina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r>
              <a:rPr lang="es-ES" altLang="ca-ES" sz="1300" b="1">
                <a:solidFill>
                  <a:srgbClr val="336699"/>
                </a:solidFill>
                <a:latin typeface="Verdana" panose="020B0604030504040204" pitchFamily="34" charset="0"/>
              </a:rPr>
              <a:t>Twitter</a:t>
            </a:r>
            <a:r>
              <a:rPr lang="es-ES" altLang="ca-ES" sz="1300">
                <a:solidFill>
                  <a:schemeClr val="bg2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/>
            <a:r>
              <a:rPr lang="es-ES" altLang="ca-ES" sz="1300">
                <a:latin typeface="Verdana" panose="020B0604030504040204" pitchFamily="34" charset="0"/>
                <a:hlinkClick r:id="rId9"/>
              </a:rPr>
              <a:t>https://twitter.com/CRAIBibMed</a:t>
            </a:r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 b="1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 b="1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9" name="Imatg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313238"/>
            <a:ext cx="2379663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tg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77336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QuadreDeText 11"/>
          <p:cNvSpPr txBox="1">
            <a:spLocks noChangeArrowheads="1"/>
          </p:cNvSpPr>
          <p:nvPr/>
        </p:nvSpPr>
        <p:spPr bwMode="auto">
          <a:xfrm>
            <a:off x="0" y="1092200"/>
            <a:ext cx="9144000" cy="3683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Seguiu-nos a les xarxes!</a:t>
            </a:r>
          </a:p>
        </p:txBody>
      </p:sp>
    </p:spTree>
    <p:extLst>
      <p:ext uri="{BB962C8B-B14F-4D97-AF65-F5344CB8AC3E}">
        <p14:creationId xmlns:p14="http://schemas.microsoft.com/office/powerpoint/2010/main" val="1955728890"/>
      </p:ext>
    </p:extLst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34</a:t>
            </a:fld>
            <a:endParaRPr lang="es-ES" altLang="en-US"/>
          </a:p>
        </p:txBody>
      </p:sp>
      <p:sp>
        <p:nvSpPr>
          <p:cNvPr id="3" name="5 Subtítulo"/>
          <p:cNvSpPr>
            <a:spLocks/>
          </p:cNvSpPr>
          <p:nvPr/>
        </p:nvSpPr>
        <p:spPr bwMode="auto">
          <a:xfrm>
            <a:off x="539750" y="1773238"/>
            <a:ext cx="819626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ca-ES" altLang="ca-ES" sz="1600" b="1">
                <a:solidFill>
                  <a:srgbClr val="646464"/>
                </a:solidFill>
                <a:latin typeface="Verdana" panose="020B0604030504040204" pitchFamily="34" charset="0"/>
              </a:rPr>
              <a:t>Pregunteu al CRAI Biblioteca</a:t>
            </a:r>
          </a:p>
          <a:p>
            <a:pPr algn="ctr">
              <a:spcBef>
                <a:spcPct val="20000"/>
              </a:spcBef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 El personal de la biblioteca resoldrà els vostres dubtes.</a:t>
            </a:r>
          </a:p>
          <a:p>
            <a:pPr algn="ctr">
              <a:spcBef>
                <a:spcPct val="20000"/>
              </a:spcBef>
            </a:pPr>
            <a:endParaRPr lang="ca-ES" altLang="ca-ES" sz="2000" b="1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ca-ES" altLang="ca-ES" sz="1600" b="1">
                <a:solidFill>
                  <a:srgbClr val="646464"/>
                </a:solidFill>
                <a:latin typeface="Verdana" panose="020B0604030504040204" pitchFamily="34" charset="0"/>
              </a:rPr>
              <a:t>Accediu al web inicial del CRAI</a:t>
            </a:r>
            <a:endParaRPr lang="ca-ES" altLang="ca-ES" sz="16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spcBef>
                <a:spcPct val="20000"/>
              </a:spcBef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A la secció «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Preguntes més freqüents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»</a:t>
            </a:r>
          </a:p>
          <a:p>
            <a:pPr lvl="1" algn="ctr">
              <a:spcBef>
                <a:spcPct val="20000"/>
              </a:spcBef>
            </a:pP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trobareu les consultes més habituals ja respostes.</a:t>
            </a:r>
          </a:p>
          <a:p>
            <a:pPr lvl="1" algn="ctr">
              <a:spcBef>
                <a:spcPct val="20000"/>
              </a:spcBef>
            </a:pPr>
            <a:endParaRPr lang="ca-ES" altLang="ca-ES" sz="2000" b="1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spcBef>
                <a:spcPct val="20000"/>
              </a:spcBef>
            </a:pPr>
            <a:r>
              <a:rPr lang="ca-ES" altLang="ca-ES" sz="1600" b="1">
                <a:solidFill>
                  <a:srgbClr val="646464"/>
                </a:solidFill>
                <a:latin typeface="Verdana" panose="020B0604030504040204" pitchFamily="34" charset="0"/>
              </a:rPr>
              <a:t>Adreceu-vos al S@U</a:t>
            </a:r>
          </a:p>
          <a:p>
            <a:pPr lvl="1" algn="ctr">
              <a:spcBef>
                <a:spcPct val="20000"/>
              </a:spcBef>
            </a:pPr>
            <a:r>
              <a:rPr lang="ca-ES" altLang="ca-ES" sz="1600" b="1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É</a:t>
            </a:r>
            <a:r>
              <a:rPr lang="es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s un s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ervei d’informació virtual per a qualsevol consulta sobre els CRAI Biblioteques i els seus recursos i serveis, disponible durant les 24 hores dels set dies de la setmana, i atès per bibliotecaris especialitzats. </a:t>
            </a:r>
          </a:p>
          <a:p>
            <a:pPr algn="ctr"/>
            <a:endParaRPr lang="ca-ES" altLang="ca-ES" sz="2000" b="1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/>
            <a:r>
              <a:rPr lang="ca-ES" altLang="ca-ES" sz="1600" b="1">
                <a:solidFill>
                  <a:srgbClr val="646464"/>
                </a:solidFill>
                <a:latin typeface="Verdana" panose="020B0604030504040204" pitchFamily="34" charset="0"/>
              </a:rPr>
              <a:t>O bé truqueu-nos! </a:t>
            </a:r>
          </a:p>
          <a:p>
            <a:pPr algn="ctr"/>
            <a:r>
              <a:rPr lang="es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93 403 57 18</a:t>
            </a:r>
            <a:endParaRPr lang="ca-ES" altLang="ca-ES" sz="160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4" name="QuadreDeText 5"/>
          <p:cNvSpPr txBox="1">
            <a:spLocks noChangeArrowheads="1"/>
          </p:cNvSpPr>
          <p:nvPr/>
        </p:nvSpPr>
        <p:spPr bwMode="auto">
          <a:xfrm>
            <a:off x="0" y="1092200"/>
            <a:ext cx="9144000" cy="3683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I si encara teniu dubtes...</a:t>
            </a:r>
          </a:p>
        </p:txBody>
      </p:sp>
    </p:spTree>
    <p:extLst>
      <p:ext uri="{BB962C8B-B14F-4D97-AF65-F5344CB8AC3E}">
        <p14:creationId xmlns:p14="http://schemas.microsoft.com/office/powerpoint/2010/main" val="4074972223"/>
      </p:ext>
    </p:extLst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8263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curs 2017-18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2244725" y="3573463"/>
            <a:ext cx="4608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Moltes gràcies</a:t>
            </a:r>
            <a:r>
              <a:rPr lang="ca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!</a:t>
            </a:r>
          </a:p>
        </p:txBody>
      </p:sp>
      <p:pic>
        <p:nvPicPr>
          <p:cNvPr id="2" name="Imagen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725" y="4555133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4</a:t>
            </a:fld>
            <a:endParaRPr lang="es-ES" altLang="en-US"/>
          </a:p>
        </p:txBody>
      </p:sp>
      <p:sp>
        <p:nvSpPr>
          <p:cNvPr id="3" name="QuadreDeText 4"/>
          <p:cNvSpPr txBox="1">
            <a:spLocks noChangeArrowheads="1"/>
          </p:cNvSpPr>
          <p:nvPr/>
        </p:nvSpPr>
        <p:spPr bwMode="auto">
          <a:xfrm>
            <a:off x="0" y="1192213"/>
            <a:ext cx="91440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/>
          </a:p>
        </p:txBody>
      </p:sp>
      <p:sp>
        <p:nvSpPr>
          <p:cNvPr id="4" name="Rectangle 15"/>
          <p:cNvSpPr txBox="1">
            <a:spLocks noChangeArrowheads="1"/>
          </p:cNvSpPr>
          <p:nvPr/>
        </p:nvSpPr>
        <p:spPr bwMode="auto">
          <a:xfrm>
            <a:off x="0" y="1165225"/>
            <a:ext cx="8229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     </a:t>
            </a:r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Plànol de la biblioteca</a:t>
            </a: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25" y="1986343"/>
            <a:ext cx="6924675" cy="422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0872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5</a:t>
            </a:fld>
            <a:endParaRPr lang="es-ES" altLang="en-US"/>
          </a:p>
        </p:txBody>
      </p:sp>
      <p:sp>
        <p:nvSpPr>
          <p:cNvPr id="3" name="5 Subtítulo"/>
          <p:cNvSpPr>
            <a:spLocks/>
          </p:cNvSpPr>
          <p:nvPr/>
        </p:nvSpPr>
        <p:spPr bwMode="auto">
          <a:xfrm>
            <a:off x="179388" y="1995488"/>
            <a:ext cx="835342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Aula d’informàtica amb 21 ordinadors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13 ordinadors de consulta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3 sales per treballar en grup o individualment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10 ordinadors portàtils per a préstec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Zona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Wi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-Fi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2000" smtClean="0">
                <a:solidFill>
                  <a:srgbClr val="646464"/>
                </a:solidFill>
                <a:latin typeface="Verdana" panose="020B0604030504040204" pitchFamily="34" charset="0"/>
              </a:rPr>
              <a:t>378 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punts de lectura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Bústia per a la devolució de llibres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3 fotocopiadores d’autoservei (amb funció d’impressora)</a:t>
            </a:r>
          </a:p>
          <a:p>
            <a:pPr marL="457200" lvl="1" indent="0">
              <a:lnSpc>
                <a:spcPct val="80000"/>
              </a:lnSpc>
              <a:spcBef>
                <a:spcPct val="20000"/>
              </a:spcBef>
              <a:defRPr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ca-ES" altLang="ca-ES" sz="2000" dirty="0" smtClean="0">
              <a:solidFill>
                <a:srgbClr val="646464"/>
              </a:solidFill>
              <a:latin typeface="Calibri" panose="020F0502020204030204" pitchFamily="34" charset="0"/>
            </a:endParaRPr>
          </a:p>
        </p:txBody>
      </p:sp>
      <p:sp>
        <p:nvSpPr>
          <p:cNvPr id="4" name="QuadreDeText 4"/>
          <p:cNvSpPr txBox="1">
            <a:spLocks noChangeArrowheads="1"/>
          </p:cNvSpPr>
          <p:nvPr/>
        </p:nvSpPr>
        <p:spPr bwMode="auto">
          <a:xfrm>
            <a:off x="0" y="1125538"/>
            <a:ext cx="9144000" cy="396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/>
          </a:p>
        </p:txBody>
      </p:sp>
      <p:sp>
        <p:nvSpPr>
          <p:cNvPr id="5" name="Rectangle 14"/>
          <p:cNvSpPr txBox="1">
            <a:spLocks noChangeArrowheads="1"/>
          </p:cNvSpPr>
          <p:nvPr/>
        </p:nvSpPr>
        <p:spPr bwMode="auto">
          <a:xfrm>
            <a:off x="31750" y="1125538"/>
            <a:ext cx="685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Equipament</a:t>
            </a:r>
          </a:p>
        </p:txBody>
      </p:sp>
      <p:pic>
        <p:nvPicPr>
          <p:cNvPr id="6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660900"/>
            <a:ext cx="5160963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912843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6</a:t>
            </a:fld>
            <a:endParaRPr lang="es-ES" altLang="en-US"/>
          </a:p>
        </p:txBody>
      </p:sp>
      <p:sp>
        <p:nvSpPr>
          <p:cNvPr id="3" name="5 Subtítulo"/>
          <p:cNvSpPr>
            <a:spLocks/>
          </p:cNvSpPr>
          <p:nvPr/>
        </p:nvSpPr>
        <p:spPr bwMode="auto">
          <a:xfrm>
            <a:off x="457200" y="1844675"/>
            <a:ext cx="836295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>
                <a:solidFill>
                  <a:srgbClr val="646464"/>
                </a:solidFill>
                <a:latin typeface="Verdana" panose="020B0604030504040204" pitchFamily="34" charset="0"/>
              </a:rPr>
              <a:t>El CRAI Biblioteca del Campus Clínic combina un fons de recerca especialitzat, propi dels ensenyaments impartits a la Facultat (Medicina, Ciències Biomèdiques Bàsiques, Enginyeria Biomèdica i Infermeria), amb un fons antic format per llibres, fullets i revistes publicats entre l’any 1821 i el 1945, i que resulta de gran interès per a la història de la medicina.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sz="19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>
                <a:solidFill>
                  <a:srgbClr val="646464"/>
                </a:solidFill>
                <a:latin typeface="Verdana" panose="020B0604030504040204" pitchFamily="34" charset="0"/>
              </a:rPr>
              <a:t>Des del 1993 dóna suport a l’Hospital Clínic i a l’IDIBAPS.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endParaRPr lang="ca-ES" altLang="ca-ES" sz="19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</a:pPr>
            <a:r>
              <a:rPr lang="ca-ES" altLang="ca-ES" sz="1900">
                <a:solidFill>
                  <a:srgbClr val="646464"/>
                </a:solidFill>
                <a:latin typeface="Verdana" panose="020B0604030504040204" pitchFamily="34" charset="0"/>
              </a:rPr>
              <a:t>A la biblioteca també hi ha </a:t>
            </a:r>
            <a:r>
              <a:rPr lang="ca-ES" altLang="ca-ES" sz="1900" b="1">
                <a:solidFill>
                  <a:srgbClr val="646464"/>
                </a:solidFill>
                <a:latin typeface="Verdana" panose="020B0604030504040204" pitchFamily="34" charset="0"/>
              </a:rPr>
              <a:t>col·leccions especials</a:t>
            </a:r>
            <a:r>
              <a:rPr lang="ca-ES" altLang="ca-ES" sz="190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</a:p>
        </p:txBody>
      </p:sp>
      <p:sp>
        <p:nvSpPr>
          <p:cNvPr id="4" name="QuadreDeText 4"/>
          <p:cNvSpPr txBox="1">
            <a:spLocks noChangeArrowheads="1"/>
          </p:cNvSpPr>
          <p:nvPr/>
        </p:nvSpPr>
        <p:spPr bwMode="auto">
          <a:xfrm>
            <a:off x="0" y="1125538"/>
            <a:ext cx="9144000" cy="36988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/>
              <a:t>      </a:t>
            </a:r>
            <a:r>
              <a:rPr lang="ca-ES" altLang="es-ES" b="1">
                <a:solidFill>
                  <a:srgbClr val="336699"/>
                </a:solidFill>
                <a:latin typeface="Verdana" panose="020B0604030504040204" pitchFamily="34" charset="0"/>
              </a:rPr>
              <a:t>Fons i col·leccions</a:t>
            </a:r>
            <a:endParaRPr lang="es-ES" altLang="es-ES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5" name="Imatge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724400"/>
            <a:ext cx="8286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tge 2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724400"/>
            <a:ext cx="8667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tge 3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743450"/>
            <a:ext cx="13843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5"/>
          <p:cNvSpPr txBox="1">
            <a:spLocks noChangeArrowheads="1"/>
          </p:cNvSpPr>
          <p:nvPr/>
        </p:nvSpPr>
        <p:spPr bwMode="auto">
          <a:xfrm>
            <a:off x="323850" y="5911850"/>
            <a:ext cx="8640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200" b="1">
                <a:solidFill>
                  <a:srgbClr val="336699"/>
                </a:solidFill>
                <a:latin typeface="Verdana" panose="020B0604030504040204" pitchFamily="34" charset="0"/>
              </a:rPr>
              <a:t>Biblioteca Emili Mira i López	Biblioteca Xavier Vilanova i Montiú       Fons Agustí Pedro i Pons</a:t>
            </a:r>
            <a:endParaRPr lang="es-ES" altLang="es-ES" sz="1200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41470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7</a:t>
            </a:fld>
            <a:endParaRPr lang="es-ES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798638" y="5756275"/>
            <a:ext cx="6553200" cy="64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http://crai.ub.edu/coneix-el-crai/inicia-t-en-el-crai</a:t>
            </a:r>
            <a:endParaRPr lang="ca-ES" altLang="ca-ES" sz="160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81" t="34102" r="13631" b="7942"/>
          <a:stretch>
            <a:fillRect/>
          </a:stretch>
        </p:blipFill>
        <p:spPr bwMode="auto">
          <a:xfrm>
            <a:off x="1798638" y="1658938"/>
            <a:ext cx="5545137" cy="441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QuadreDeText 4"/>
          <p:cNvSpPr txBox="1">
            <a:spLocks noChangeArrowheads="1"/>
          </p:cNvSpPr>
          <p:nvPr/>
        </p:nvSpPr>
        <p:spPr bwMode="auto">
          <a:xfrm>
            <a:off x="0" y="1111250"/>
            <a:ext cx="9144000" cy="3698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b="1">
                <a:solidFill>
                  <a:srgbClr val="336699"/>
                </a:solidFill>
                <a:latin typeface="Verdana" panose="020B0604030504040204" pitchFamily="34" charset="0"/>
              </a:rPr>
              <a:t>     Inicieu-vos en el CRAI!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006224179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8</a:t>
            </a:fld>
            <a:endParaRPr lang="es-ES" altLang="en-US"/>
          </a:p>
        </p:txBody>
      </p:sp>
      <p:sp>
        <p:nvSpPr>
          <p:cNvPr id="4" name="AutoShape 17"/>
          <p:cNvSpPr>
            <a:spLocks noChangeArrowheads="1"/>
          </p:cNvSpPr>
          <p:nvPr/>
        </p:nvSpPr>
        <p:spPr bwMode="auto">
          <a:xfrm>
            <a:off x="2290763" y="3609975"/>
            <a:ext cx="1439862" cy="579438"/>
          </a:xfrm>
          <a:prstGeom prst="wedgeRoundRectCallout">
            <a:avLst>
              <a:gd name="adj1" fmla="val 94847"/>
              <a:gd name="adj2" fmla="val 37565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  <a:buClr>
                <a:srgbClr val="75A1F9"/>
              </a:buClr>
              <a:buFont typeface="Wingdings" panose="05000000000000000000" pitchFamily="2" charset="2"/>
              <a:buNone/>
            </a:pPr>
            <a:r>
              <a:rPr lang="ca-ES" altLang="ca-ES" sz="1400" b="1">
                <a:solidFill>
                  <a:schemeClr val="bg1"/>
                </a:solidFill>
                <a:latin typeface="Verdana" panose="020B0604030504040204" pitchFamily="34" charset="0"/>
              </a:rPr>
              <a:t>Accés al Catàleg</a:t>
            </a:r>
            <a:endParaRPr lang="ca-ES" altLang="ca-ES" sz="14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3350" y="2132013"/>
            <a:ext cx="4572000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S" altLang="es-ES" sz="14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pt-BR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Disposa de </a:t>
            </a:r>
            <a:r>
              <a:rPr lang="pt-BR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cerca ràpida</a:t>
            </a:r>
            <a:r>
              <a:rPr lang="pt-BR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, </a:t>
            </a:r>
            <a:r>
              <a:rPr lang="pt-BR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cerca avançada </a:t>
            </a:r>
            <a:r>
              <a:rPr lang="pt-BR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i </a:t>
            </a:r>
            <a:r>
              <a:rPr lang="pt-BR" altLang="es-ES" sz="1600" b="1">
                <a:solidFill>
                  <a:srgbClr val="646464"/>
                </a:solidFill>
                <a:latin typeface="Verdana" panose="020B0604030504040204" pitchFamily="34" charset="0"/>
              </a:rPr>
              <a:t>altres cerques</a:t>
            </a:r>
            <a:r>
              <a:rPr lang="pt-BR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, com </a:t>
            </a:r>
          </a:p>
          <a:p>
            <a:r>
              <a:rPr lang="pt-BR" altLang="es-ES" sz="1600">
                <a:solidFill>
                  <a:srgbClr val="646464"/>
                </a:solidFill>
                <a:latin typeface="Verdana" panose="020B0604030504040204" pitchFamily="34" charset="0"/>
              </a:rPr>
              <a:t>ara per ISBN/ISSN. </a:t>
            </a:r>
            <a:endParaRPr lang="es-ES" altLang="es-ES" sz="160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583113" y="5213350"/>
            <a:ext cx="30146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60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http://cataleg.ub.edu/*cat </a:t>
            </a:r>
            <a:endParaRPr lang="es-ES" altLang="es-ES" sz="1600"/>
          </a:p>
        </p:txBody>
      </p:sp>
      <p:sp>
        <p:nvSpPr>
          <p:cNvPr id="7" name="QuadreDeText 1"/>
          <p:cNvSpPr txBox="1">
            <a:spLocks noChangeArrowheads="1"/>
          </p:cNvSpPr>
          <p:nvPr/>
        </p:nvSpPr>
        <p:spPr bwMode="auto">
          <a:xfrm>
            <a:off x="571500" y="6219825"/>
            <a:ext cx="63547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explicatiu</a:t>
            </a:r>
            <a:r>
              <a:rPr lang="ca-ES" altLang="ca-ES" sz="1600">
                <a:solidFill>
                  <a:srgbClr val="646464"/>
                </a:solidFill>
                <a:latin typeface="Verdana" panose="020B0604030504040204" pitchFamily="34" charset="0"/>
              </a:rPr>
              <a:t> sobre com buscar documents</a:t>
            </a:r>
          </a:p>
        </p:txBody>
      </p:sp>
      <p:sp>
        <p:nvSpPr>
          <p:cNvPr id="8" name="QuadreDeText 9"/>
          <p:cNvSpPr txBox="1">
            <a:spLocks noChangeArrowheads="1"/>
          </p:cNvSpPr>
          <p:nvPr/>
        </p:nvSpPr>
        <p:spPr bwMode="auto">
          <a:xfrm>
            <a:off x="-12700" y="1139825"/>
            <a:ext cx="9144000" cy="3698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b="1">
                <a:solidFill>
                  <a:srgbClr val="336699"/>
                </a:solidFill>
                <a:latin typeface="Verdana" panose="020B0604030504040204" pitchFamily="34" charset="0"/>
              </a:rPr>
              <a:t>     Catàleg</a:t>
            </a:r>
            <a:endParaRPr lang="es-ES" altLang="es-ES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9" name="Imat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6186488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t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122" y="1897062"/>
            <a:ext cx="4178228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8455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F427B-4520-4430-99B5-7C0D38C61095}" type="slidenum">
              <a:rPr lang="es-ES" altLang="en-US" smtClean="0"/>
              <a:pPr>
                <a:defRPr/>
              </a:pPr>
              <a:t>9</a:t>
            </a:fld>
            <a:endParaRPr lang="es-ES" altLang="en-US"/>
          </a:p>
        </p:txBody>
      </p:sp>
      <p:pic>
        <p:nvPicPr>
          <p:cNvPr id="3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00213"/>
            <a:ext cx="7237412" cy="429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QuadreDeText 9"/>
          <p:cNvSpPr txBox="1">
            <a:spLocks noChangeArrowheads="1"/>
          </p:cNvSpPr>
          <p:nvPr/>
        </p:nvSpPr>
        <p:spPr bwMode="auto">
          <a:xfrm>
            <a:off x="-12700" y="1139825"/>
            <a:ext cx="9144000" cy="3698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b="1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endParaRPr lang="es-ES" altLang="es-ES" b="1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1750" y="1112838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   </a:t>
            </a:r>
            <a:r>
              <a:rPr lang="ca-ES" altLang="ca-ES" b="1" dirty="0">
                <a:solidFill>
                  <a:srgbClr val="336699"/>
                </a:solidFill>
                <a:latin typeface="Verdana" panose="020B0604030504040204" pitchFamily="34" charset="0"/>
              </a:rPr>
              <a:t>On és el document? (I)</a:t>
            </a:r>
          </a:p>
        </p:txBody>
      </p:sp>
    </p:spTree>
    <p:extLst>
      <p:ext uri="{BB962C8B-B14F-4D97-AF65-F5344CB8AC3E}">
        <p14:creationId xmlns:p14="http://schemas.microsoft.com/office/powerpoint/2010/main" val="602313479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F055F7ED-766D-4962-8832-14DEC8223CF3}" vid="{A7188D02-4E32-40B4-B8A5-07E022345ED1}"/>
    </a:ext>
  </a:extLst>
</a:theme>
</file>

<file path=ppt/theme/theme2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2.potx" id="{DD2555A3-A2C2-47E2-BF47-162CD0646DDB}" vid="{76908AF0-F949-41A4-80C9-42CC301E58ED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presentacio_coneixer-el-crai_biblioteques</Template>
  <TotalTime>311</TotalTime>
  <Words>2031</Words>
  <Application>Microsoft Office PowerPoint</Application>
  <PresentationFormat>Presentación en pantalla (4:3)</PresentationFormat>
  <Paragraphs>344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Verdana</vt:lpstr>
      <vt:lpstr>Wingdings</vt:lpstr>
      <vt:lpstr>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Conèixer el CRAI Biblioteca del Campus Clínic. Curs 2017-18</dc:title>
  <dc:creator>CRAI Biblioteca del Campus Clínic</dc:creator>
  <cp:keywords>Conèixer, formació d'usuaris, CRAI, Universitat de Barcelona, biblioteca, Campus Clínic</cp:keywords>
  <cp:lastModifiedBy>ROSA M. MANRESA NOVELL</cp:lastModifiedBy>
  <cp:revision>42</cp:revision>
  <dcterms:created xsi:type="dcterms:W3CDTF">2017-06-12T07:54:51Z</dcterms:created>
  <dcterms:modified xsi:type="dcterms:W3CDTF">2017-09-15T17:00:32Z</dcterms:modified>
</cp:coreProperties>
</file>