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37"/>
  </p:notesMasterIdLst>
  <p:sldIdLst>
    <p:sldId id="256" r:id="rId2"/>
    <p:sldId id="260" r:id="rId3"/>
    <p:sldId id="261" r:id="rId4"/>
    <p:sldId id="263" r:id="rId5"/>
    <p:sldId id="262" r:id="rId6"/>
    <p:sldId id="265" r:id="rId7"/>
    <p:sldId id="264" r:id="rId8"/>
    <p:sldId id="270" r:id="rId9"/>
    <p:sldId id="266" r:id="rId10"/>
    <p:sldId id="271" r:id="rId11"/>
    <p:sldId id="301" r:id="rId12"/>
    <p:sldId id="300" r:id="rId13"/>
    <p:sldId id="302" r:id="rId14"/>
    <p:sldId id="267" r:id="rId15"/>
    <p:sldId id="272" r:id="rId16"/>
    <p:sldId id="303" r:id="rId17"/>
    <p:sldId id="304" r:id="rId18"/>
    <p:sldId id="306" r:id="rId19"/>
    <p:sldId id="305" r:id="rId20"/>
    <p:sldId id="308" r:id="rId21"/>
    <p:sldId id="275" r:id="rId22"/>
    <p:sldId id="276" r:id="rId23"/>
    <p:sldId id="307" r:id="rId24"/>
    <p:sldId id="309" r:id="rId25"/>
    <p:sldId id="280" r:id="rId26"/>
    <p:sldId id="281" r:id="rId27"/>
    <p:sldId id="282" r:id="rId28"/>
    <p:sldId id="283" r:id="rId29"/>
    <p:sldId id="284" r:id="rId30"/>
    <p:sldId id="311" r:id="rId31"/>
    <p:sldId id="312" r:id="rId32"/>
    <p:sldId id="313" r:id="rId33"/>
    <p:sldId id="314" r:id="rId34"/>
    <p:sldId id="315" r:id="rId35"/>
    <p:sldId id="316" r:id="rId36"/>
  </p:sldIdLst>
  <p:sldSz cx="9144000" cy="6858000" type="screen4x3"/>
  <p:notesSz cx="6858000" cy="9144000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00"/>
    <a:srgbClr val="0000FF"/>
    <a:srgbClr val="FF0000"/>
    <a:srgbClr val="FF6699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463" autoAdjust="0"/>
    <p:restoredTop sz="94664" autoAdjust="0"/>
  </p:normalViewPr>
  <p:slideViewPr>
    <p:cSldViewPr>
      <p:cViewPr>
        <p:scale>
          <a:sx n="75" d="100"/>
          <a:sy n="75" d="100"/>
        </p:scale>
        <p:origin x="-7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66EC312-D899-4D47-A04A-7A2126C2CB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051E63-B2B2-4AD9-922C-7123E915A0A9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5A33EC-BBFF-433C-8317-367CBC0D8B79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E7F0A6-CC57-4D5C-945F-3CB29A2A4ED6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8B46B3-1CE7-4A9D-8587-FDC6AA055C10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E0BB85-2097-4DF3-B766-C7C07D7E8F71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A2E49B-6CE0-4FB8-A617-2A0C2A698338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533400"/>
            <a:ext cx="4572000" cy="3429000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es-ES" sz="1100" smtClean="0">
                <a:latin typeface="Verdana" pitchFamily="34" charset="0"/>
              </a:rPr>
              <a:t>Codex Gregorianus- de Adriano-Diocleciano - colección privada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latin typeface="Verdana" pitchFamily="34" charset="0"/>
              </a:rPr>
              <a:t>Codex Hermogenianus- de Diocleciano - colección privada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latin typeface="Verdana" pitchFamily="34" charset="0"/>
              </a:rPr>
              <a:t>Codex Theodosianus- de Constantino a Teodosio - comilación oficial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1100" smtClean="0">
                <a:solidFill>
                  <a:srgbClr val="008000"/>
                </a:solidFill>
                <a:latin typeface="Verdana" pitchFamily="34" charset="0"/>
              </a:rPr>
              <a:t>Novellae Postheodosianae- </a:t>
            </a:r>
            <a:endParaRPr lang="es-ES" u="sng" smtClean="0">
              <a:latin typeface="Verdana" pitchFamily="34" charset="0"/>
            </a:endParaRP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008000"/>
                </a:solidFill>
                <a:latin typeface="Verdana" pitchFamily="34" charset="0"/>
              </a:rPr>
              <a:t>Collatio Legum mosaicarum et romanarum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008000"/>
                </a:solidFill>
                <a:latin typeface="Verdana" pitchFamily="34" charset="0"/>
              </a:rPr>
              <a:t>Fragmenta Vaticana</a:t>
            </a:r>
          </a:p>
          <a:p>
            <a:pPr eaLnBrk="1" hangingPunct="1">
              <a:buFontTx/>
              <a:buChar char="•"/>
            </a:pPr>
            <a:endParaRPr lang="es-ES" sz="1100" smtClean="0">
              <a:solidFill>
                <a:srgbClr val="008000"/>
              </a:solidFill>
              <a:latin typeface="Verdana" pitchFamily="34" charset="0"/>
            </a:endParaRPr>
          </a:p>
          <a:p>
            <a:pPr eaLnBrk="1" hangingPunct="1"/>
            <a:r>
              <a:rPr lang="es-ES" sz="1100" smtClean="0">
                <a:solidFill>
                  <a:srgbClr val="FF9900"/>
                </a:solidFill>
                <a:latin typeface="Verdana" pitchFamily="34" charset="0"/>
              </a:rPr>
              <a:t>EPITOMES- resúmenes que llevan el nombre de los juristas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FF9900"/>
                </a:solidFill>
                <a:latin typeface="Verdana" pitchFamily="34" charset="0"/>
              </a:rPr>
              <a:t>Pauli Sententiae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FF9900"/>
                </a:solidFill>
                <a:latin typeface="Verdana" pitchFamily="34" charset="0"/>
              </a:rPr>
              <a:t>Tituli ex corpore Ulpiano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FF9900"/>
                </a:solidFill>
                <a:latin typeface="Verdana" pitchFamily="34" charset="0"/>
              </a:rPr>
              <a:t>Regulae Ulpiani</a:t>
            </a:r>
          </a:p>
          <a:p>
            <a:pPr eaLnBrk="1" hangingPunct="1">
              <a:buFontTx/>
              <a:buChar char="•"/>
            </a:pPr>
            <a:r>
              <a:rPr lang="es-ES" sz="1100" smtClean="0">
                <a:solidFill>
                  <a:srgbClr val="FF9900"/>
                </a:solidFill>
                <a:latin typeface="Verdana" pitchFamily="34" charset="0"/>
              </a:rPr>
              <a:t>Res cottidianae</a:t>
            </a:r>
            <a:endParaRPr lang="es-ES" sz="1100" smtClean="0">
              <a:latin typeface="Verdana" pitchFamily="34" charset="0"/>
            </a:endParaRPr>
          </a:p>
          <a:p>
            <a:pPr eaLnBrk="1" hangingPunct="1">
              <a:buFontTx/>
              <a:buChar char="•"/>
            </a:pPr>
            <a:endParaRPr lang="es-ES" sz="1100" smtClean="0">
              <a:solidFill>
                <a:srgbClr val="008000"/>
              </a:solidFill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</p:grpSp>
      <p:sp>
        <p:nvSpPr>
          <p:cNvPr id="19495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a-ES"/>
              <a:t>Feu clic aquí per editar l'estil de títol del patró</a:t>
            </a:r>
          </a:p>
        </p:txBody>
      </p:sp>
      <p:sp>
        <p:nvSpPr>
          <p:cNvPr id="19496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a-ES"/>
              <a:t>Feu clic aquí per editar l'estil de subtítols del patró.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AA72B-2A25-422F-B7D9-514FFCDA602F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E330A-48EA-44C9-BF2C-A27C02A2742B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24D13-BC6D-44BE-9F20-F07255F9E8C9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0C650-C02E-4414-A7E4-997D7D93A9CE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96F53-5B52-4FEB-AFDA-6B8539426284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2A65C-73BA-49FE-A779-D26F79288C3B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FEEB1-EC03-438F-A792-544ED4C5C780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3A1B2-771D-4475-AE49-56391EA588F1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1624-D610-4127-BC9F-7955B9AF815D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43184-ED4F-4E6A-9722-DCFB032D51EC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C1D3B-F5D0-479F-8D44-89A62FAE5EE4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843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3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3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843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4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5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5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  <p:sp>
          <p:nvSpPr>
            <p:cNvPr id="1845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5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6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8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59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60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61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62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8464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65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66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67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18468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  <p:sp>
          <p:nvSpPr>
            <p:cNvPr id="18469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470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</p:grpSp>
      <p:sp>
        <p:nvSpPr>
          <p:cNvPr id="18471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Feu clic aquí per editar l'estil de títol del patró</a:t>
            </a:r>
          </a:p>
        </p:txBody>
      </p:sp>
      <p:sp>
        <p:nvSpPr>
          <p:cNvPr id="18472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847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8474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F18EE08-5293-4A65-8715-5E4900123558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  <p:sp>
        <p:nvSpPr>
          <p:cNvPr id="1847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smtClean="0"/>
              <a:t>Feu clic aquí per editar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89138"/>
            <a:ext cx="7772400" cy="1223962"/>
          </a:xfrm>
        </p:spPr>
        <p:txBody>
          <a:bodyPr/>
          <a:lstStyle/>
          <a:p>
            <a:pPr eaLnBrk="1" hangingPunct="1">
              <a:defRPr/>
            </a:pPr>
            <a:r>
              <a:rPr lang="ca-ES" b="1">
                <a:solidFill>
                  <a:schemeClr val="accent2"/>
                </a:solidFill>
              </a:rPr>
              <a:t>Derecho Romano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16013" y="4797425"/>
            <a:ext cx="7231062" cy="936625"/>
          </a:xfrm>
          <a:prstGeom prst="rect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a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Romano: Algo pasado, NO VIGENTE, Historia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085850" y="3500438"/>
            <a:ext cx="7231063" cy="936625"/>
          </a:xfrm>
          <a:prstGeom prst="rect">
            <a:avLst/>
          </a:prstGeom>
          <a:noFill/>
          <a:ln w="9525">
            <a:solidFill>
              <a:srgbClr val="99CC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a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Derecho: Estudio actual, Vigente,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a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Instituciones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a-ES"/>
              <a:t>DERECHO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76338" y="1600200"/>
            <a:ext cx="7283450" cy="11811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a-ES" sz="2800"/>
              <a:t>Conjunto de normas de convivencia</a:t>
            </a:r>
            <a:endParaRPr lang="ca-ES"/>
          </a:p>
        </p:txBody>
      </p:sp>
      <p:sp>
        <p:nvSpPr>
          <p:cNvPr id="15363" name="AutoShape 4"/>
          <p:cNvSpPr>
            <a:spLocks noChangeArrowheads="1"/>
          </p:cNvSpPr>
          <p:nvPr/>
        </p:nvSpPr>
        <p:spPr bwMode="auto">
          <a:xfrm>
            <a:off x="3851275" y="2420938"/>
            <a:ext cx="1081088" cy="2303462"/>
          </a:xfrm>
          <a:prstGeom prst="downArrow">
            <a:avLst>
              <a:gd name="adj1" fmla="val 50000"/>
              <a:gd name="adj2" fmla="val 532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971550" y="4902200"/>
            <a:ext cx="6961188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a-E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Conjunto</a:t>
            </a:r>
            <a:r>
              <a:rPr lang="ca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a-E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de NORMAS JURÍDICAS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a-ES"/>
              <a:t>Derecho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15414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a-ES" sz="2400"/>
              <a:t>Conjunto de normas jurídicas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a-ES" sz="2400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15414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a-ES" sz="2400"/>
              <a:t>Facultad reconocida a una persona que le permite imponer una conducta a los demás</a:t>
            </a:r>
          </a:p>
        </p:txBody>
      </p:sp>
      <p:sp>
        <p:nvSpPr>
          <p:cNvPr id="16388" name="AutoShape 6"/>
          <p:cNvSpPr>
            <a:spLocks noChangeArrowheads="1"/>
          </p:cNvSpPr>
          <p:nvPr/>
        </p:nvSpPr>
        <p:spPr bwMode="auto">
          <a:xfrm>
            <a:off x="1908175" y="2997200"/>
            <a:ext cx="863600" cy="1944688"/>
          </a:xfrm>
          <a:prstGeom prst="downArrow">
            <a:avLst>
              <a:gd name="adj1" fmla="val 50000"/>
              <a:gd name="adj2" fmla="val 5629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89" name="AutoShape 7"/>
          <p:cNvSpPr>
            <a:spLocks noChangeArrowheads="1"/>
          </p:cNvSpPr>
          <p:nvPr/>
        </p:nvSpPr>
        <p:spPr bwMode="auto">
          <a:xfrm>
            <a:off x="6300788" y="3140075"/>
            <a:ext cx="863600" cy="1944688"/>
          </a:xfrm>
          <a:prstGeom prst="downArrow">
            <a:avLst>
              <a:gd name="adj1" fmla="val 50000"/>
              <a:gd name="adj2" fmla="val 5629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90" name="Text Box 8"/>
          <p:cNvSpPr txBox="1">
            <a:spLocks noChangeArrowheads="1"/>
          </p:cNvSpPr>
          <p:nvPr/>
        </p:nvSpPr>
        <p:spPr bwMode="auto">
          <a:xfrm>
            <a:off x="895350" y="5434013"/>
            <a:ext cx="3348038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400"/>
              <a:t>DERECHO OBJETIVO</a:t>
            </a:r>
          </a:p>
          <a:p>
            <a:r>
              <a:rPr lang="ca-ES" sz="2400"/>
              <a:t>(Norma agendi)</a:t>
            </a:r>
          </a:p>
        </p:txBody>
      </p:sp>
      <p:sp>
        <p:nvSpPr>
          <p:cNvPr id="16391" name="Text Box 9"/>
          <p:cNvSpPr txBox="1">
            <a:spLocks noChangeArrowheads="1"/>
          </p:cNvSpPr>
          <p:nvPr/>
        </p:nvSpPr>
        <p:spPr bwMode="auto">
          <a:xfrm>
            <a:off x="5184775" y="5445125"/>
            <a:ext cx="3540125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400"/>
              <a:t>DERECHO SUBJETIVO</a:t>
            </a:r>
          </a:p>
          <a:p>
            <a:r>
              <a:rPr lang="ca-ES" sz="2400"/>
              <a:t>(facultas agendi)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a-ES"/>
              <a:t>DERECHO ROMANO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1541463"/>
          </a:xfrm>
          <a:solidFill>
            <a:schemeClr val="accent1"/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a-ES"/>
              <a:t>Conjunto de normas jurídicas por las que se rigió el pueblo de Roma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a-ES"/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2051050" y="5157788"/>
            <a:ext cx="5257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/>
              <a:t>Historia de Roma + Instituciones jurídicas </a:t>
            </a: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431925" y="4149725"/>
            <a:ext cx="67897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/>
              <a:t>RECONSTRUIR DEL DERECHO DE ROMA (753AC -565DC)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2392363" y="3173413"/>
            <a:ext cx="4237037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800" b="1"/>
              <a:t>VISIÓN HISTÓRICA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a-ES"/>
              <a:t>TRADICIÓN ROMANÍSTICA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1541463"/>
          </a:xfrm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a-ES"/>
              <a:t>Proceso que abarca desde el resurgir de los estudios jurídicos en Bolonia (s. XI) hasta nuestros días</a:t>
            </a:r>
          </a:p>
        </p:txBody>
      </p:sp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252413" y="4865688"/>
            <a:ext cx="3959225" cy="6413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/>
              <a:t>RECONSTRUIR</a:t>
            </a:r>
          </a:p>
          <a:p>
            <a:r>
              <a:rPr lang="ca-ES"/>
              <a:t>el derecho de Roma</a:t>
            </a:r>
          </a:p>
        </p:txBody>
      </p:sp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34925" y="3557588"/>
            <a:ext cx="423703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800" b="1"/>
              <a:t>VISIÓN HISTÓRICA </a:t>
            </a:r>
          </a:p>
        </p:txBody>
      </p:sp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4656138" y="3557588"/>
            <a:ext cx="441166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800" b="1"/>
              <a:t>VISIÓN DOGMÁTICA </a:t>
            </a:r>
          </a:p>
        </p:txBody>
      </p: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4787900" y="4889500"/>
            <a:ext cx="4319588" cy="91598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/>
              <a:t>CONSTRUIR</a:t>
            </a:r>
          </a:p>
          <a:p>
            <a:r>
              <a:rPr lang="ca-ES"/>
              <a:t>un derecho nuevo, actual, vigente, sobre bases romana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_tradnl"/>
              <a:t>Derecho Romano</a:t>
            </a:r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905000"/>
            <a:ext cx="8339138" cy="4191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/>
              <a:t>Derecho Arcaico			753aC-365aC</a:t>
            </a:r>
          </a:p>
          <a:p>
            <a:pPr eaLnBrk="1" hangingPunct="1">
              <a:defRPr/>
            </a:pPr>
            <a:r>
              <a:rPr lang="es-ES_tradnl" sz="2800"/>
              <a:t>Derecho Preclásico		365aC-27aC</a:t>
            </a:r>
          </a:p>
          <a:p>
            <a:pPr eaLnBrk="1" hangingPunct="1">
              <a:defRPr/>
            </a:pPr>
            <a:r>
              <a:rPr lang="es-ES_tradnl" sz="2800"/>
              <a:t>Derecho Clásico			27aC-235dC</a:t>
            </a:r>
          </a:p>
          <a:p>
            <a:pPr eaLnBrk="1" hangingPunct="1">
              <a:defRPr/>
            </a:pPr>
            <a:r>
              <a:rPr lang="es-ES_tradnl" sz="2800"/>
              <a:t>Derecho Postclásico		235dC-527dC</a:t>
            </a:r>
          </a:p>
          <a:p>
            <a:pPr eaLnBrk="1" hangingPunct="1">
              <a:defRPr/>
            </a:pPr>
            <a:r>
              <a:rPr lang="es-ES_tradnl" sz="2800"/>
              <a:t>Derecho Justinianeo		527dC-565dC</a:t>
            </a:r>
            <a:endParaRPr lang="es-E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/>
              <a:t>Historia Política y Derecho Romano</a:t>
            </a:r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/>
              <a:t>Derecho Romano</a:t>
            </a:r>
            <a:endParaRPr lang="es-ES" sz="2400" b="1"/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/>
              <a:t>Derecho Arcaico			753aC-365aC</a:t>
            </a:r>
          </a:p>
          <a:p>
            <a:pPr eaLnBrk="1" hangingPunct="1">
              <a:lnSpc>
                <a:spcPct val="90000"/>
              </a:lnSpc>
              <a:defRPr/>
            </a:pPr>
            <a:endParaRPr lang="es-ES_tradnl" sz="200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chemeClr val="folHlink"/>
                </a:solidFill>
              </a:rPr>
              <a:t>Derecho Preclásico		365aC-27aC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rgbClr val="008000"/>
                </a:solidFill>
              </a:rPr>
              <a:t>Derecho Clásico			27aC-235dC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rgbClr val="008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chemeClr val="tx2"/>
                </a:solidFill>
              </a:rPr>
              <a:t>Derecho Postclásico		235dC-527dC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rgbClr val="996633"/>
                </a:solidFill>
              </a:rPr>
              <a:t>Derecho Justinianeo		527dC-565dC</a:t>
            </a:r>
            <a:endParaRPr lang="es-ES" sz="2000">
              <a:solidFill>
                <a:srgbClr val="996633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40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9788" y="1600200"/>
            <a:ext cx="4037012" cy="45307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400" b="1"/>
              <a:t>Historia Política</a:t>
            </a:r>
            <a:r>
              <a:rPr lang="es-ES_tradnl" sz="2400"/>
              <a:t> </a:t>
            </a:r>
            <a:endParaRPr lang="es-ES" sz="2400"/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/>
              <a:t>Monarquía 	753- 510aC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/>
              <a:t>Génesis Rep. 510-365aC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_tradnl" sz="2000"/>
              <a:t>	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chemeClr val="folHlink"/>
                </a:solidFill>
              </a:rPr>
              <a:t>República				510aC - 27aC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rgbClr val="008000"/>
                </a:solidFill>
              </a:rPr>
              <a:t>Principado			27aC - 235dC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rgbClr val="0080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chemeClr val="tx2"/>
                </a:solidFill>
              </a:rPr>
              <a:t>Imperio				235dC - 476dC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_tradnl" sz="200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000">
                <a:solidFill>
                  <a:srgbClr val="996633"/>
                </a:solidFill>
              </a:rPr>
              <a:t>Justiniano			527dC- 565dC</a:t>
            </a:r>
            <a:endParaRPr lang="es-ES" sz="200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escanear0007"/>
          <p:cNvPicPr preferRelativeResize="0">
            <a:picLocks noGrp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501650"/>
            <a:ext cx="9144000" cy="83883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Derecho arcaico</a:t>
            </a:r>
          </a:p>
        </p:txBody>
      </p:sp>
      <p:sp>
        <p:nvSpPr>
          <p:cNvPr id="23554" name="AutoShape 3"/>
          <p:cNvSpPr>
            <a:spLocks noChangeArrowheads="1"/>
          </p:cNvSpPr>
          <p:nvPr/>
        </p:nvSpPr>
        <p:spPr bwMode="auto">
          <a:xfrm>
            <a:off x="3779838" y="1773238"/>
            <a:ext cx="685800" cy="1371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3622675" y="3886200"/>
            <a:ext cx="2057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/>
              <a:t>Ius Civile</a:t>
            </a:r>
            <a:endParaRPr lang="es-ES" sz="2400"/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3748088" y="4876800"/>
            <a:ext cx="1963737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/>
              <a:t>Solemne</a:t>
            </a:r>
          </a:p>
          <a:p>
            <a:pPr algn="ctr">
              <a:spcBef>
                <a:spcPct val="50000"/>
              </a:spcBef>
            </a:pPr>
            <a:r>
              <a:rPr lang="es-ES" sz="2400"/>
              <a:t>Patriarcal</a:t>
            </a:r>
          </a:p>
          <a:p>
            <a:pPr algn="ctr">
              <a:spcBef>
                <a:spcPct val="50000"/>
              </a:spcBef>
            </a:pPr>
            <a:r>
              <a:rPr lang="es-ES" sz="2400"/>
              <a:t>Exclusivista</a:t>
            </a:r>
          </a:p>
          <a:p>
            <a:pPr algn="ctr">
              <a:spcBef>
                <a:spcPct val="50000"/>
              </a:spcBef>
            </a:pPr>
            <a:endParaRPr lang="es-E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Fuentes del Derecho Arcaico</a:t>
            </a:r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109788"/>
            <a:ext cx="8229600" cy="2471737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/>
              <a:t>Mores Maiorum</a:t>
            </a:r>
          </a:p>
          <a:p>
            <a:pPr eaLnBrk="1" hangingPunct="1">
              <a:defRPr/>
            </a:pPr>
            <a:r>
              <a:rPr lang="es-ES" sz="2800"/>
              <a:t>Ley XII Tablas</a:t>
            </a:r>
          </a:p>
          <a:p>
            <a:pPr eaLnBrk="1" hangingPunct="1">
              <a:defRPr/>
            </a:pPr>
            <a:r>
              <a:rPr lang="es-ES" sz="2800"/>
              <a:t>Interpretatio Pontificium</a:t>
            </a:r>
            <a:br>
              <a:rPr lang="es-ES" sz="2800"/>
            </a:br>
            <a:endParaRPr lang="es-ES" sz="280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39825"/>
          </a:xfrm>
        </p:spPr>
        <p:txBody>
          <a:bodyPr/>
          <a:lstStyle/>
          <a:p>
            <a:pPr eaLnBrk="1" hangingPunct="1"/>
            <a:r>
              <a:rPr lang="es-ES" u="sng" smtClean="0">
                <a:effectLst/>
              </a:rPr>
              <a:t>Mores Maiorum</a:t>
            </a:r>
            <a:endParaRPr lang="ca-ES" smtClean="0">
              <a:effectLst/>
            </a:endParaRP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457200" y="1600200"/>
            <a:ext cx="82296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468313" y="4049713"/>
            <a:ext cx="82296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900113" y="1484313"/>
            <a:ext cx="7127875" cy="2881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742950" indent="-285750" algn="ctr"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Usos o costumbres tenidos como</a:t>
            </a:r>
          </a:p>
          <a:p>
            <a:pPr marL="742950" indent="-285750" algn="ctr"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reglas de conducta</a:t>
            </a:r>
          </a:p>
          <a:p>
            <a:pPr marL="742950" indent="-285750" algn="ctr"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Por los antepasados</a:t>
            </a:r>
            <a:endParaRPr lang="ca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1908175" y="5202238"/>
            <a:ext cx="5903913" cy="9636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>
              <a:defRPr/>
            </a:pPr>
            <a:r>
              <a:rPr lang="es-ES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Primera fuente de derecho NO escrita</a:t>
            </a:r>
            <a:endParaRPr lang="ca-ES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u="sng" smtClean="0">
                <a:effectLst/>
              </a:rPr>
              <a:t>Ley de las XII Tablas</a:t>
            </a:r>
            <a:r>
              <a:rPr lang="es-ES" smtClean="0"/>
              <a:t/>
            </a:r>
            <a:br>
              <a:rPr lang="es-ES" smtClean="0"/>
            </a:br>
            <a:r>
              <a:rPr lang="es-ES" smtClean="0"/>
              <a:t>(451/450aC)</a:t>
            </a:r>
            <a:endParaRPr lang="ca-ES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92363"/>
            <a:ext cx="8229600" cy="8921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>
                <a:solidFill>
                  <a:srgbClr val="FF66CC"/>
                </a:solidFill>
              </a:rPr>
              <a:t>DECENVIRI LEGIBUS SCRIBUNDIS</a:t>
            </a:r>
            <a:endParaRPr lang="ca-ES">
              <a:solidFill>
                <a:srgbClr val="FF66CC"/>
              </a:solidFill>
            </a:endParaRP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457200" y="1600200"/>
            <a:ext cx="82296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68313" y="4049713"/>
            <a:ext cx="82296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Fundamento del Ius Civile</a:t>
            </a:r>
          </a:p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Recopilaciones de Mores Maiorum</a:t>
            </a:r>
          </a:p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Su reconstrucción es hipotética</a:t>
            </a:r>
          </a:p>
          <a:p>
            <a:pPr marL="342900" indent="-342900"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ca-ES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Jurisprudencia Pontificia</a:t>
            </a:r>
            <a:endParaRPr lang="ca-ES" u="sng" smtClean="0">
              <a:effectLst/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676275"/>
          </a:xfrm>
        </p:spPr>
        <p:txBody>
          <a:bodyPr/>
          <a:lstStyle/>
          <a:p>
            <a:r>
              <a:rPr lang="es-ES" smtClean="0">
                <a:effectLst/>
              </a:rPr>
              <a:t>Primeros juristas: los Pontífices</a:t>
            </a:r>
          </a:p>
          <a:p>
            <a:endParaRPr lang="ca-ES" smtClean="0">
              <a:effectLst/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1187450" y="2708275"/>
            <a:ext cx="6267450" cy="519113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742950" indent="-28575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Interpretan los mores maoirum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700338" y="4506913"/>
            <a:ext cx="3600450" cy="18018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AGERE</a:t>
            </a:r>
          </a:p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CAVERE </a:t>
            </a:r>
          </a:p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RESPONDERE</a:t>
            </a:r>
            <a:endParaRPr lang="ca-ES" sz="28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677" name="AutoShape 6"/>
          <p:cNvSpPr>
            <a:spLocks noChangeArrowheads="1"/>
          </p:cNvSpPr>
          <p:nvPr/>
        </p:nvSpPr>
        <p:spPr bwMode="auto">
          <a:xfrm rot="5400000">
            <a:off x="1404144" y="4364832"/>
            <a:ext cx="1512887" cy="10795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898749394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1872396871 h 21600"/>
              <a:gd name="T10" fmla="*/ 2147483647 w 21600"/>
              <a:gd name="T11" fmla="*/ 898749394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Derecho Preclásico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76200" y="2224088"/>
            <a:ext cx="9220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b="1"/>
              <a:t>Ius Civile- </a:t>
            </a:r>
            <a:r>
              <a:rPr lang="es-ES" sz="22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Procedimiento de LEGIS ACTIONES</a:t>
            </a:r>
            <a:endParaRPr lang="es-ES" sz="2200"/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685800" y="2836863"/>
            <a:ext cx="1963738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Exclusivista</a:t>
            </a:r>
          </a:p>
          <a:p>
            <a:pPr>
              <a:spcBef>
                <a:spcPct val="50000"/>
              </a:spcBef>
            </a:pPr>
            <a:endParaRPr lang="es-ES" sz="2400"/>
          </a:p>
          <a:p>
            <a:pPr>
              <a:spcBef>
                <a:spcPct val="50000"/>
              </a:spcBef>
            </a:pPr>
            <a:r>
              <a:rPr lang="es-ES" sz="2400"/>
              <a:t>Patriarcal </a:t>
            </a:r>
          </a:p>
          <a:p>
            <a:pPr>
              <a:spcBef>
                <a:spcPct val="50000"/>
              </a:spcBef>
            </a:pPr>
            <a:endParaRPr lang="es-ES" sz="2400"/>
          </a:p>
          <a:p>
            <a:pPr>
              <a:spcBef>
                <a:spcPct val="50000"/>
              </a:spcBef>
            </a:pPr>
            <a:r>
              <a:rPr lang="es-ES" sz="2400"/>
              <a:t>Solemne</a:t>
            </a:r>
          </a:p>
          <a:p>
            <a:pPr algn="ctr">
              <a:spcBef>
                <a:spcPct val="50000"/>
              </a:spcBef>
            </a:pPr>
            <a:endParaRPr lang="es-ES" sz="2400"/>
          </a:p>
        </p:txBody>
      </p:sp>
      <p:sp>
        <p:nvSpPr>
          <p:cNvPr id="29700" name="AutoShape 5"/>
          <p:cNvSpPr>
            <a:spLocks noChangeArrowheads="1"/>
          </p:cNvSpPr>
          <p:nvPr/>
        </p:nvSpPr>
        <p:spPr bwMode="auto">
          <a:xfrm>
            <a:off x="2700338" y="2924175"/>
            <a:ext cx="1524000" cy="228600"/>
          </a:xfrm>
          <a:prstGeom prst="rightArrow">
            <a:avLst>
              <a:gd name="adj1" fmla="val 50000"/>
              <a:gd name="adj2" fmla="val 166667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400">
              <a:solidFill>
                <a:schemeClr val="hlink"/>
              </a:solidFill>
            </a:endParaRP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4343400" y="2833688"/>
            <a:ext cx="32766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folHlink"/>
                </a:solidFill>
              </a:rPr>
              <a:t>Ius Gentium	</a:t>
            </a:r>
            <a:r>
              <a:rPr lang="es-ES">
                <a:solidFill>
                  <a:schemeClr val="folHlink"/>
                </a:solidFill>
              </a:rPr>
              <a:t>Nuevo derecho para todas las gentes</a:t>
            </a: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4343400" y="4921250"/>
            <a:ext cx="3389313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008000"/>
                </a:solidFill>
              </a:rPr>
              <a:t>Ius Honorarium</a:t>
            </a:r>
          </a:p>
          <a:p>
            <a:r>
              <a:rPr lang="es-ES">
                <a:solidFill>
                  <a:srgbClr val="008000"/>
                </a:solidFill>
              </a:rPr>
              <a:t>Ayuda, corrige y suple</a:t>
            </a:r>
            <a:endParaRPr lang="es-ES" sz="2400">
              <a:solidFill>
                <a:srgbClr val="008000"/>
              </a:solidFill>
            </a:endParaRP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4114800" y="3962400"/>
            <a:ext cx="44958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200" b="1" u="sng">
                <a:solidFill>
                  <a:schemeClr val="folHlink"/>
                </a:solidFill>
              </a:rPr>
              <a:t>Procedimiento Formulario</a:t>
            </a:r>
            <a:endParaRPr lang="es-ES" sz="22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s-ES" sz="2000" b="1">
                <a:solidFill>
                  <a:schemeClr val="folHlink"/>
                </a:solidFill>
              </a:rPr>
              <a:t>pretor peregrino- 242aC</a:t>
            </a:r>
            <a:endParaRPr lang="es-ES" sz="2200" b="1">
              <a:solidFill>
                <a:srgbClr val="996633"/>
              </a:solidFill>
            </a:endParaRPr>
          </a:p>
        </p:txBody>
      </p:sp>
      <p:sp>
        <p:nvSpPr>
          <p:cNvPr id="29704" name="Text Box 10"/>
          <p:cNvSpPr txBox="1">
            <a:spLocks noChangeArrowheads="1"/>
          </p:cNvSpPr>
          <p:nvPr/>
        </p:nvSpPr>
        <p:spPr bwMode="auto">
          <a:xfrm>
            <a:off x="4191000" y="5699125"/>
            <a:ext cx="449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s-ES" sz="2000" b="1">
                <a:solidFill>
                  <a:srgbClr val="008000"/>
                </a:solidFill>
              </a:rPr>
              <a:t>pretor urbano- 367aC</a:t>
            </a:r>
            <a:endParaRPr lang="es-ES" sz="2200" b="1">
              <a:solidFill>
                <a:srgbClr val="008000"/>
              </a:solidFill>
            </a:endParaRPr>
          </a:p>
        </p:txBody>
      </p:sp>
      <p:sp>
        <p:nvSpPr>
          <p:cNvPr id="29705" name="AutoShape 11"/>
          <p:cNvSpPr>
            <a:spLocks noChangeArrowheads="1"/>
          </p:cNvSpPr>
          <p:nvPr/>
        </p:nvSpPr>
        <p:spPr bwMode="auto">
          <a:xfrm>
            <a:off x="2700338" y="4868863"/>
            <a:ext cx="1524000" cy="228600"/>
          </a:xfrm>
          <a:prstGeom prst="rightArrow">
            <a:avLst>
              <a:gd name="adj1" fmla="val 50000"/>
              <a:gd name="adj2" fmla="val 166667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40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Fuentes del Derecho Preclásico</a:t>
            </a:r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30725"/>
          </a:xfrm>
        </p:spPr>
        <p:txBody>
          <a:bodyPr/>
          <a:lstStyle/>
          <a:p>
            <a:pPr eaLnBrk="1" hangingPunct="1">
              <a:defRPr/>
            </a:pPr>
            <a:r>
              <a:rPr lang="es-ES" b="1"/>
              <a:t>Ius Civile</a:t>
            </a:r>
          </a:p>
          <a:p>
            <a:pPr lvl="1" eaLnBrk="1" hangingPunct="1">
              <a:defRPr/>
            </a:pPr>
            <a:r>
              <a:rPr lang="es-ES"/>
              <a:t>Leges comitiales</a:t>
            </a:r>
          </a:p>
          <a:p>
            <a:pPr lvl="1" eaLnBrk="1" hangingPunct="1">
              <a:defRPr/>
            </a:pPr>
            <a:r>
              <a:rPr lang="es-ES"/>
              <a:t>Plebiscita</a:t>
            </a:r>
            <a:br>
              <a:rPr lang="es-ES"/>
            </a:br>
            <a:endParaRPr lang="es-ES"/>
          </a:p>
          <a:p>
            <a:pPr lvl="1" eaLnBrk="1" hangingPunct="1">
              <a:buFontTx/>
              <a:buNone/>
              <a:defRPr/>
            </a:pPr>
            <a:r>
              <a:rPr lang="es-ES">
                <a:solidFill>
                  <a:srgbClr val="6666FF"/>
                </a:solidFill>
              </a:rPr>
              <a:t>Lex Hortensia-286aC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953000" y="1484313"/>
            <a:ext cx="3979863" cy="2133600"/>
          </a:xfrm>
        </p:spPr>
        <p:txBody>
          <a:bodyPr/>
          <a:lstStyle/>
          <a:p>
            <a:pPr eaLnBrk="1" hangingPunct="1">
              <a:defRPr/>
            </a:pPr>
            <a:r>
              <a:rPr lang="es-ES" b="1">
                <a:solidFill>
                  <a:srgbClr val="008000"/>
                </a:solidFill>
              </a:rPr>
              <a:t>Ius Honorarium</a:t>
            </a:r>
          </a:p>
          <a:p>
            <a:pPr lvl="1" eaLnBrk="1" hangingPunct="1">
              <a:defRPr/>
            </a:pPr>
            <a:r>
              <a:rPr lang="es-ES"/>
              <a:t>Edicta </a:t>
            </a:r>
          </a:p>
          <a:p>
            <a:pPr lvl="2" eaLnBrk="1" hangingPunct="1">
              <a:defRPr/>
            </a:pPr>
            <a:r>
              <a:rPr lang="es-ES"/>
              <a:t>Ed. Traslaticium</a:t>
            </a:r>
          </a:p>
          <a:p>
            <a:pPr lvl="2" eaLnBrk="1" hangingPunct="1">
              <a:defRPr/>
            </a:pPr>
            <a:r>
              <a:rPr lang="es-ES"/>
              <a:t>Ed. Novum</a:t>
            </a:r>
            <a:endParaRPr lang="es-ES">
              <a:solidFill>
                <a:srgbClr val="6666FF"/>
              </a:solidFill>
            </a:endParaRP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rgbClr val="6666FF"/>
                </a:solidFill>
              </a:rPr>
              <a:t>Lex Cornelia-67aC</a:t>
            </a:r>
            <a:endParaRPr lang="es-ES">
              <a:solidFill>
                <a:srgbClr val="6666FF"/>
              </a:solidFill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2514600" y="4495800"/>
            <a:ext cx="594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es-ES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Jurisprudencia preclásica: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		</a:t>
            </a:r>
            <a:r>
              <a:rPr lang="es-ES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Quinto Mucio Escévola</a:t>
            </a: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Leyes Comiciales</a:t>
            </a:r>
            <a:endParaRPr lang="ca-ES" u="sng" smtClean="0">
              <a:effectLst/>
            </a:endParaRP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83225" cy="4530725"/>
          </a:xfrm>
        </p:spPr>
        <p:txBody>
          <a:bodyPr/>
          <a:lstStyle/>
          <a:p>
            <a:r>
              <a:rPr lang="es-ES" smtClean="0">
                <a:effectLst/>
              </a:rPr>
              <a:t>Concepto </a:t>
            </a: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r>
              <a:rPr lang="es-ES" smtClean="0">
                <a:effectLst/>
              </a:rPr>
              <a:t>Estructura</a:t>
            </a: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r>
              <a:rPr lang="es-ES" smtClean="0">
                <a:effectLst/>
              </a:rPr>
              <a:t>Caracteres</a:t>
            </a:r>
          </a:p>
          <a:p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ca-ES" smtClean="0">
              <a:effectLst/>
            </a:endParaRPr>
          </a:p>
        </p:txBody>
      </p:sp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3492500" y="162877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4895850" y="1673225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Lo que el pueblo manda y establece</a:t>
            </a:r>
            <a:endParaRPr lang="ca-ES" sz="2400"/>
          </a:p>
        </p:txBody>
      </p:sp>
      <p:sp>
        <p:nvSpPr>
          <p:cNvPr id="32773" name="AutoShape 6"/>
          <p:cNvSpPr>
            <a:spLocks noChangeArrowheads="1"/>
          </p:cNvSpPr>
          <p:nvPr/>
        </p:nvSpPr>
        <p:spPr bwMode="auto">
          <a:xfrm>
            <a:off x="3451225" y="34480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2774" name="Rectangle 7"/>
          <p:cNvSpPr>
            <a:spLocks noChangeArrowheads="1"/>
          </p:cNvSpPr>
          <p:nvPr/>
        </p:nvSpPr>
        <p:spPr bwMode="auto">
          <a:xfrm>
            <a:off x="4787900" y="3113088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Praescriptio 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Rogatio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Sanctio</a:t>
            </a:r>
            <a:endParaRPr lang="ca-ES" sz="2400"/>
          </a:p>
        </p:txBody>
      </p:sp>
      <p:sp>
        <p:nvSpPr>
          <p:cNvPr id="32775" name="AutoShape 8"/>
          <p:cNvSpPr>
            <a:spLocks noChangeArrowheads="1"/>
          </p:cNvSpPr>
          <p:nvPr/>
        </p:nvSpPr>
        <p:spPr bwMode="auto">
          <a:xfrm>
            <a:off x="3419475" y="51752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2776" name="Rectangle 9"/>
          <p:cNvSpPr>
            <a:spLocks noChangeArrowheads="1"/>
          </p:cNvSpPr>
          <p:nvPr/>
        </p:nvSpPr>
        <p:spPr bwMode="auto">
          <a:xfrm>
            <a:off x="4787900" y="5200650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800"/>
              <a:t>LEX ROGATA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Plebiscitos</a:t>
            </a:r>
            <a:endParaRPr lang="ca-ES" u="sng" smtClean="0">
              <a:effectLst/>
            </a:endParaRP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83225" cy="2044700"/>
          </a:xfrm>
        </p:spPr>
        <p:txBody>
          <a:bodyPr/>
          <a:lstStyle/>
          <a:p>
            <a:r>
              <a:rPr lang="es-ES" smtClean="0">
                <a:effectLst/>
              </a:rPr>
              <a:t>Concepto </a:t>
            </a: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ca-ES" sz="3600" smtClean="0">
              <a:solidFill>
                <a:srgbClr val="33CC33"/>
              </a:solidFill>
              <a:effectLst/>
            </a:endParaRPr>
          </a:p>
        </p:txBody>
      </p:sp>
      <p:sp>
        <p:nvSpPr>
          <p:cNvPr id="33795" name="AutoShape 4"/>
          <p:cNvSpPr>
            <a:spLocks noChangeArrowheads="1"/>
          </p:cNvSpPr>
          <p:nvPr/>
        </p:nvSpPr>
        <p:spPr bwMode="auto">
          <a:xfrm>
            <a:off x="3492500" y="162877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4895850" y="1412875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Lo que la plebe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manda y establece</a:t>
            </a:r>
            <a:endParaRPr lang="ca-ES" sz="2400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4787900" y="2968625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s-ES" sz="2400"/>
          </a:p>
        </p:txBody>
      </p:sp>
      <p:sp>
        <p:nvSpPr>
          <p:cNvPr id="33798" name="Rectangle 7"/>
          <p:cNvSpPr>
            <a:spLocks noChangeArrowheads="1"/>
          </p:cNvSpPr>
          <p:nvPr/>
        </p:nvSpPr>
        <p:spPr bwMode="auto">
          <a:xfrm>
            <a:off x="4932363" y="4984750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s-ES" sz="2800"/>
          </a:p>
        </p:txBody>
      </p:sp>
      <p:sp>
        <p:nvSpPr>
          <p:cNvPr id="33799" name="Rectangle 8"/>
          <p:cNvSpPr>
            <a:spLocks noChangeArrowheads="1"/>
          </p:cNvSpPr>
          <p:nvPr/>
        </p:nvSpPr>
        <p:spPr bwMode="auto">
          <a:xfrm>
            <a:off x="1908175" y="4049713"/>
            <a:ext cx="5903913" cy="9636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3600">
                <a:solidFill>
                  <a:schemeClr val="bg2"/>
                </a:solidFill>
              </a:rPr>
              <a:t>Lex Hortensia</a:t>
            </a:r>
            <a:r>
              <a:rPr lang="es-ES" sz="2800">
                <a:solidFill>
                  <a:schemeClr val="bg2"/>
                </a:solidFill>
              </a:rPr>
              <a:t> </a:t>
            </a:r>
            <a:r>
              <a:rPr lang="es-ES" sz="3200">
                <a:solidFill>
                  <a:schemeClr val="bg2"/>
                </a:solidFill>
              </a:rPr>
              <a:t>(286aC</a:t>
            </a:r>
            <a:r>
              <a:rPr lang="es-ES" sz="2800">
                <a:solidFill>
                  <a:schemeClr val="bg2"/>
                </a:solidFill>
              </a:rPr>
              <a:t>)</a:t>
            </a:r>
            <a:endParaRPr lang="ca-ES" sz="280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Senado consultos</a:t>
            </a:r>
            <a:endParaRPr lang="ca-ES" u="sng" smtClean="0">
              <a:effectLst/>
            </a:endParaRP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16100"/>
            <a:ext cx="8686800" cy="29083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mtClean="0">
                <a:effectLst/>
              </a:rPr>
              <a:t>Concepto </a:t>
            </a:r>
          </a:p>
          <a:p>
            <a:pPr>
              <a:lnSpc>
                <a:spcPct val="90000"/>
              </a:lnSpc>
            </a:pPr>
            <a:endParaRPr lang="es-ES" smtClean="0">
              <a:effectLst/>
            </a:endParaRPr>
          </a:p>
          <a:p>
            <a:pPr>
              <a:lnSpc>
                <a:spcPct val="90000"/>
              </a:lnSpc>
            </a:pPr>
            <a:endParaRPr lang="es-ES" smtClean="0">
              <a:effectLst/>
            </a:endParaRPr>
          </a:p>
          <a:p>
            <a:pPr>
              <a:lnSpc>
                <a:spcPct val="90000"/>
              </a:lnSpc>
            </a:pPr>
            <a:r>
              <a:rPr lang="es-ES" smtClean="0">
                <a:effectLst/>
              </a:rPr>
              <a:t>Estructura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mtClean="0">
                <a:effectLst/>
              </a:rPr>
              <a:t>En el principado tiene funciones legislativas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a-ES" smtClean="0">
              <a:solidFill>
                <a:srgbClr val="33CC33"/>
              </a:solidFill>
              <a:effectLst/>
            </a:endParaRPr>
          </a:p>
        </p:txBody>
      </p:sp>
      <p:sp>
        <p:nvSpPr>
          <p:cNvPr id="34819" name="AutoShape 4"/>
          <p:cNvSpPr>
            <a:spLocks noChangeArrowheads="1"/>
          </p:cNvSpPr>
          <p:nvPr/>
        </p:nvSpPr>
        <p:spPr bwMode="auto">
          <a:xfrm>
            <a:off x="3492500" y="1935163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4895850" y="1744663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Lo que el senado manda y establece</a:t>
            </a:r>
            <a:endParaRPr lang="ca-ES" sz="2400"/>
          </a:p>
        </p:txBody>
      </p:sp>
      <p:sp>
        <p:nvSpPr>
          <p:cNvPr id="34821" name="Rectangle 6"/>
          <p:cNvSpPr>
            <a:spLocks noChangeArrowheads="1"/>
          </p:cNvSpPr>
          <p:nvPr/>
        </p:nvSpPr>
        <p:spPr bwMode="auto">
          <a:xfrm>
            <a:off x="4787900" y="2968625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s-ES" sz="2400"/>
          </a:p>
        </p:txBody>
      </p:sp>
      <p:sp>
        <p:nvSpPr>
          <p:cNvPr id="34822" name="Rectangle 7"/>
          <p:cNvSpPr>
            <a:spLocks noChangeArrowheads="1"/>
          </p:cNvSpPr>
          <p:nvPr/>
        </p:nvSpPr>
        <p:spPr bwMode="auto">
          <a:xfrm>
            <a:off x="4932363" y="4984750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s-ES" sz="2800"/>
          </a:p>
        </p:txBody>
      </p:sp>
      <p:sp>
        <p:nvSpPr>
          <p:cNvPr id="34823" name="AutoShape 8"/>
          <p:cNvSpPr>
            <a:spLocks noChangeArrowheads="1"/>
          </p:cNvSpPr>
          <p:nvPr/>
        </p:nvSpPr>
        <p:spPr bwMode="auto">
          <a:xfrm>
            <a:off x="3419475" y="33750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4824" name="Rectangle 9"/>
          <p:cNvSpPr>
            <a:spLocks noChangeArrowheads="1"/>
          </p:cNvSpPr>
          <p:nvPr/>
        </p:nvSpPr>
        <p:spPr bwMode="auto">
          <a:xfrm>
            <a:off x="4787900" y="3257550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Prefacio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Relatio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Sententia</a:t>
            </a:r>
            <a:endParaRPr lang="ca-E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Edictos de los magistrados</a:t>
            </a:r>
            <a:endParaRPr lang="ca-ES" u="sng" smtClean="0">
              <a:effectLst/>
            </a:endParaRP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2825750"/>
            <a:ext cx="4764087" cy="1323975"/>
          </a:xfrm>
        </p:spPr>
        <p:txBody>
          <a:bodyPr/>
          <a:lstStyle/>
          <a:p>
            <a:pPr lvl="1">
              <a:buFontTx/>
              <a:buNone/>
            </a:pPr>
            <a:r>
              <a:rPr lang="es-ES" sz="2400" smtClean="0">
                <a:effectLst/>
              </a:rPr>
              <a:t>edictum perpetuum</a:t>
            </a:r>
          </a:p>
          <a:p>
            <a:pPr lvl="1">
              <a:buFontTx/>
              <a:buNone/>
            </a:pPr>
            <a:r>
              <a:rPr lang="es-ES" sz="2400" smtClean="0">
                <a:effectLst/>
              </a:rPr>
              <a:t>edictum repentinum</a:t>
            </a:r>
            <a:endParaRPr lang="ca-ES" sz="2400" smtClean="0">
              <a:solidFill>
                <a:srgbClr val="6666FF"/>
              </a:solidFill>
              <a:effectLst/>
            </a:endParaRP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-180975" y="1341438"/>
            <a:ext cx="822960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3600"/>
              <a:t>Edicta</a:t>
            </a:r>
            <a:r>
              <a:rPr lang="es-ES" sz="2800"/>
              <a:t> – </a:t>
            </a:r>
            <a:r>
              <a:rPr lang="es-ES" sz="2800">
                <a:solidFill>
                  <a:srgbClr val="FF9900"/>
                </a:solidFill>
              </a:rPr>
              <a:t>IUS EDICENDI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n"/>
            </a:pPr>
            <a:r>
              <a:rPr lang="es-ES" sz="3200"/>
              <a:t>Concepto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es-ES" sz="2400"/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n"/>
            </a:pPr>
            <a:r>
              <a:rPr lang="es-ES" sz="3200"/>
              <a:t>Clases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es-ES" sz="3200"/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es-ES" sz="2400"/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n"/>
            </a:pPr>
            <a:r>
              <a:rPr lang="es-ES" sz="3200"/>
              <a:t>Partes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n"/>
            </a:pPr>
            <a:endParaRPr lang="es-ES" sz="3200"/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ca-ES" sz="2400">
              <a:solidFill>
                <a:srgbClr val="6666FF"/>
              </a:solidFill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4489450" y="4221163"/>
            <a:ext cx="4619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2400"/>
              <a:t>edictum traslaticium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2400"/>
              <a:t>edictum novum</a:t>
            </a:r>
            <a:endParaRPr lang="ca-ES" sz="2400">
              <a:solidFill>
                <a:srgbClr val="6666FF"/>
              </a:solidFill>
            </a:endParaRPr>
          </a:p>
        </p:txBody>
      </p:sp>
      <p:sp>
        <p:nvSpPr>
          <p:cNvPr id="35845" name="AutoShape 6"/>
          <p:cNvSpPr>
            <a:spLocks noChangeArrowheads="1"/>
          </p:cNvSpPr>
          <p:nvPr/>
        </p:nvSpPr>
        <p:spPr bwMode="auto">
          <a:xfrm>
            <a:off x="3308350" y="306863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5846" name="AutoShape 7"/>
          <p:cNvSpPr>
            <a:spLocks noChangeArrowheads="1"/>
          </p:cNvSpPr>
          <p:nvPr/>
        </p:nvSpPr>
        <p:spPr bwMode="auto">
          <a:xfrm>
            <a:off x="3308350" y="45815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2124075" y="5878513"/>
            <a:ext cx="4619625" cy="8636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2800">
                <a:solidFill>
                  <a:schemeClr val="bg2"/>
                </a:solidFill>
              </a:rPr>
              <a:t>Lex Cornelia (67aC)</a:t>
            </a:r>
            <a:endParaRPr lang="ca-ES" sz="2800">
              <a:solidFill>
                <a:schemeClr val="bg2"/>
              </a:solidFill>
            </a:endParaRPr>
          </a:p>
        </p:txBody>
      </p:sp>
      <p:sp>
        <p:nvSpPr>
          <p:cNvPr id="35848" name="AutoShape 9"/>
          <p:cNvSpPr>
            <a:spLocks noChangeArrowheads="1"/>
          </p:cNvSpPr>
          <p:nvPr/>
        </p:nvSpPr>
        <p:spPr bwMode="auto">
          <a:xfrm>
            <a:off x="3348038" y="213360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4632325" y="2060575"/>
            <a:ext cx="46926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es-ES" sz="2400"/>
              <a:t>Programa de actuación</a:t>
            </a:r>
            <a:endParaRPr lang="ca-E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Jurisprudencia Republicana</a:t>
            </a:r>
            <a:endParaRPr lang="ca-ES" u="sng" smtClean="0">
              <a:effectLst/>
            </a:endParaRP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676275"/>
          </a:xfrm>
        </p:spPr>
        <p:txBody>
          <a:bodyPr/>
          <a:lstStyle/>
          <a:p>
            <a:r>
              <a:rPr lang="es-ES" smtClean="0">
                <a:effectLst/>
              </a:rPr>
              <a:t>Primeros juristas laicos</a:t>
            </a:r>
          </a:p>
          <a:p>
            <a:endParaRPr lang="ca-ES" smtClean="0">
              <a:effectLst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2274888" y="2708275"/>
            <a:ext cx="3736975" cy="519113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742950" indent="-28575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es-E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Método dialéctico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132138" y="4724400"/>
            <a:ext cx="5472112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Crean y Organizan el Sistema jurídico</a:t>
            </a:r>
            <a:endParaRPr lang="ca-ES" sz="28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869" name="AutoShape 6"/>
          <p:cNvSpPr>
            <a:spLocks noChangeArrowheads="1"/>
          </p:cNvSpPr>
          <p:nvPr/>
        </p:nvSpPr>
        <p:spPr bwMode="auto">
          <a:xfrm rot="5400000">
            <a:off x="1404144" y="4364832"/>
            <a:ext cx="1512887" cy="10795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898749394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1872396871 h 21600"/>
              <a:gd name="T10" fmla="*/ 2147483647 w 21600"/>
              <a:gd name="T11" fmla="*/ 898749394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_tradnl"/>
              <a:t>Derecho Clásico</a:t>
            </a:r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05000"/>
            <a:ext cx="5181600" cy="45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ES_tradnl" sz="2800" b="1"/>
              <a:t>Ius Civile/</a:t>
            </a:r>
            <a:r>
              <a:rPr lang="es-ES_tradnl" sz="2800" b="1">
                <a:solidFill>
                  <a:schemeClr val="folHlink"/>
                </a:solidFill>
              </a:rPr>
              <a:t>Ius gentium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800">
              <a:solidFill>
                <a:schemeClr val="folHlink"/>
              </a:solidFill>
            </a:endParaRPr>
          </a:p>
        </p:txBody>
      </p:sp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609600" y="3255963"/>
            <a:ext cx="5867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Char char="n"/>
            </a:pPr>
            <a:r>
              <a:rPr lang="es-ES_tradnl" sz="2800" b="1"/>
              <a:t>Ius Civile/</a:t>
            </a:r>
            <a:r>
              <a:rPr lang="es-ES_tradnl" sz="2800" b="1">
                <a:solidFill>
                  <a:srgbClr val="008000"/>
                </a:solidFill>
              </a:rPr>
              <a:t>Ius honorarium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endParaRPr lang="es-ES">
              <a:solidFill>
                <a:srgbClr val="008000"/>
              </a:solidFill>
            </a:endParaRPr>
          </a:p>
        </p:txBody>
      </p:sp>
      <p:sp>
        <p:nvSpPr>
          <p:cNvPr id="37892" name="Rectangle 5"/>
          <p:cNvSpPr>
            <a:spLocks noChangeArrowheads="1"/>
          </p:cNvSpPr>
          <p:nvPr/>
        </p:nvSpPr>
        <p:spPr bwMode="auto">
          <a:xfrm>
            <a:off x="609600" y="4724400"/>
            <a:ext cx="44973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Char char="n"/>
            </a:pPr>
            <a:r>
              <a:rPr lang="es-ES_tradnl" sz="2800" b="1">
                <a:solidFill>
                  <a:schemeClr val="folHlink"/>
                </a:solidFill>
              </a:rPr>
              <a:t>Ius novum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endParaRPr lang="es-ES" b="1">
              <a:solidFill>
                <a:srgbClr val="0000FF"/>
              </a:solidFill>
            </a:endParaRPr>
          </a:p>
        </p:txBody>
      </p:sp>
      <p:sp>
        <p:nvSpPr>
          <p:cNvPr id="37893" name="Text Box 6"/>
          <p:cNvSpPr txBox="1">
            <a:spLocks noChangeArrowheads="1"/>
          </p:cNvSpPr>
          <p:nvPr/>
        </p:nvSpPr>
        <p:spPr bwMode="auto">
          <a:xfrm>
            <a:off x="1258888" y="2565400"/>
            <a:ext cx="7489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Constitución Antoniniana 212 </a:t>
            </a:r>
          </a:p>
        </p:txBody>
      </p:sp>
      <p:sp>
        <p:nvSpPr>
          <p:cNvPr id="37894" name="Text Box 7"/>
          <p:cNvSpPr txBox="1">
            <a:spLocks noChangeArrowheads="1"/>
          </p:cNvSpPr>
          <p:nvPr/>
        </p:nvSpPr>
        <p:spPr bwMode="auto">
          <a:xfrm>
            <a:off x="1330325" y="3933825"/>
            <a:ext cx="7489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Edicto Perpetuo</a:t>
            </a:r>
            <a:r>
              <a:rPr lang="es-ES" sz="2400"/>
              <a:t> de Salvio Juliano 130</a:t>
            </a:r>
          </a:p>
        </p:txBody>
      </p:sp>
      <p:sp>
        <p:nvSpPr>
          <p:cNvPr id="37895" name="Text Box 8"/>
          <p:cNvSpPr txBox="1">
            <a:spLocks noChangeArrowheads="1"/>
          </p:cNvSpPr>
          <p:nvPr/>
        </p:nvSpPr>
        <p:spPr bwMode="auto">
          <a:xfrm>
            <a:off x="3492500" y="5995988"/>
            <a:ext cx="5256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accent1"/>
                </a:solidFill>
              </a:rPr>
              <a:t>COGNITIO EXTRA ORDINEM</a:t>
            </a:r>
          </a:p>
        </p:txBody>
      </p:sp>
      <p:sp>
        <p:nvSpPr>
          <p:cNvPr id="37896" name="Text Box 10"/>
          <p:cNvSpPr txBox="1">
            <a:spLocks noChangeArrowheads="1"/>
          </p:cNvSpPr>
          <p:nvPr/>
        </p:nvSpPr>
        <p:spPr bwMode="auto">
          <a:xfrm>
            <a:off x="1476375" y="5419725"/>
            <a:ext cx="5256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chemeClr val="tx2"/>
                </a:solidFill>
              </a:rPr>
              <a:t>Constituciones Imperiales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_tradnl"/>
              <a:t>Fuentes del Derecho Clásico</a:t>
            </a:r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752600"/>
            <a:ext cx="7778750" cy="23622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b="1">
                <a:solidFill>
                  <a:schemeClr val="folHlink"/>
                </a:solidFill>
              </a:rPr>
              <a:t>Ius vetus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/>
              <a:t>	- </a:t>
            </a:r>
            <a:r>
              <a:rPr lang="es-ES_tradnl" sz="2800"/>
              <a:t>leges comitiales/Plebiscita (Ius civile)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800"/>
              <a:t>	- senatusconsulta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_tradnl" sz="2800"/>
              <a:t>	- edicta (Ius Honorarium)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ES_tradnl" sz="2800"/>
          </a:p>
          <a:p>
            <a:pPr eaLnBrk="1" hangingPunct="1">
              <a:buFont typeface="Wingdings" pitchFamily="2" charset="2"/>
              <a:buNone/>
              <a:defRPr/>
            </a:pPr>
            <a:endParaRPr lang="es-ES" sz="2800"/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609600" y="4114800"/>
            <a:ext cx="84137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Char char="n"/>
            </a:pPr>
            <a:r>
              <a:rPr lang="es-ES_tradnl" sz="3200" b="1">
                <a:solidFill>
                  <a:schemeClr val="folHlink"/>
                </a:solidFill>
              </a:rPr>
              <a:t>Ius Novum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es-ES_tradnl" sz="3200"/>
              <a:t>		- </a:t>
            </a:r>
            <a:r>
              <a:rPr lang="es-ES_tradnl" sz="2800"/>
              <a:t>Constitutiones Imperiales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es-ES_tradnl" sz="2000"/>
              <a:t>				Edicta 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es-ES_tradnl" sz="2000"/>
              <a:t>				Decreta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es-ES_tradnl" sz="2000"/>
              <a:t>				Rescripta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None/>
            </a:pPr>
            <a:r>
              <a:rPr lang="es-ES_tradnl" sz="2000"/>
              <a:t>				Mandata	</a:t>
            </a:r>
            <a:endParaRPr lang="es-E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Constituciones Imperiales</a:t>
            </a:r>
            <a:endParaRPr lang="ca-ES" u="sng" smtClean="0">
              <a:effectLst/>
            </a:endParaRP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35125"/>
            <a:ext cx="5483225" cy="4530725"/>
          </a:xfrm>
        </p:spPr>
        <p:txBody>
          <a:bodyPr/>
          <a:lstStyle/>
          <a:p>
            <a:r>
              <a:rPr lang="es-ES" smtClean="0">
                <a:effectLst/>
              </a:rPr>
              <a:t>Concepto </a:t>
            </a: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r>
              <a:rPr lang="es-ES" smtClean="0">
                <a:effectLst/>
              </a:rPr>
              <a:t>Modalidades</a:t>
            </a:r>
          </a:p>
          <a:p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endParaRPr lang="es-ES" smtClean="0">
              <a:effectLst/>
            </a:endParaRPr>
          </a:p>
          <a:p>
            <a:pPr>
              <a:buFont typeface="Wingdings" pitchFamily="2" charset="2"/>
              <a:buNone/>
            </a:pPr>
            <a:endParaRPr lang="ca-ES" smtClean="0">
              <a:effectLst/>
            </a:endParaRPr>
          </a:p>
        </p:txBody>
      </p:sp>
      <p:sp>
        <p:nvSpPr>
          <p:cNvPr id="39939" name="AutoShape 4"/>
          <p:cNvSpPr>
            <a:spLocks noChangeArrowheads="1"/>
          </p:cNvSpPr>
          <p:nvPr/>
        </p:nvSpPr>
        <p:spPr bwMode="auto">
          <a:xfrm>
            <a:off x="3883025" y="162877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5076825" y="1457325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Lo que al príncipe quiere tiene fuerza de Ley</a:t>
            </a:r>
            <a:endParaRPr lang="ca-ES" sz="2400"/>
          </a:p>
        </p:txBody>
      </p:sp>
      <p:sp>
        <p:nvSpPr>
          <p:cNvPr id="39941" name="AutoShape 6"/>
          <p:cNvSpPr>
            <a:spLocks noChangeArrowheads="1"/>
          </p:cNvSpPr>
          <p:nvPr/>
        </p:nvSpPr>
        <p:spPr bwMode="auto">
          <a:xfrm>
            <a:off x="3883025" y="34480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39942" name="Rectangle 7"/>
          <p:cNvSpPr>
            <a:spLocks noChangeArrowheads="1"/>
          </p:cNvSpPr>
          <p:nvPr/>
        </p:nvSpPr>
        <p:spPr bwMode="auto">
          <a:xfrm>
            <a:off x="5219700" y="2852738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Edicta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Decreta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Rescripta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s-ES" sz="2400"/>
              <a:t>Mandata</a:t>
            </a:r>
            <a:endParaRPr lang="ca-ES" sz="2400"/>
          </a:p>
        </p:txBody>
      </p:sp>
      <p:sp>
        <p:nvSpPr>
          <p:cNvPr id="39943" name="Rectangle 8"/>
          <p:cNvSpPr>
            <a:spLocks noChangeArrowheads="1"/>
          </p:cNvSpPr>
          <p:nvPr/>
        </p:nvSpPr>
        <p:spPr bwMode="auto">
          <a:xfrm>
            <a:off x="4787900" y="5200650"/>
            <a:ext cx="4248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endParaRPr lang="es-ES" sz="2800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900113" y="1628775"/>
            <a:ext cx="69850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endParaRPr lang="es-ES" sz="2800">
              <a:solidFill>
                <a:srgbClr val="6666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1619250" y="5373688"/>
            <a:ext cx="6408738" cy="1160462"/>
          </a:xfrm>
          <a:prstGeom prst="rect">
            <a:avLst/>
          </a:prstGeom>
          <a:solidFill>
            <a:srgbClr val="FF99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>
                <a:solidFill>
                  <a:srgbClr val="66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Posteriormente llamadas LEGES</a:t>
            </a:r>
          </a:p>
          <a:p>
            <a:pPr marL="742950" indent="-285750">
              <a:spcBef>
                <a:spcPct val="50000"/>
              </a:spcBef>
              <a:buClr>
                <a:schemeClr val="tx1"/>
              </a:buClr>
              <a:defRPr/>
            </a:pPr>
            <a:r>
              <a:rPr lang="es-ES" sz="2800">
                <a:solidFill>
                  <a:srgbClr val="66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FUENTE DE IUS NOVUM</a:t>
            </a:r>
            <a:endParaRPr lang="ca-ES" sz="2800">
              <a:solidFill>
                <a:srgbClr val="6666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smtClean="0">
                <a:effectLst/>
              </a:rPr>
              <a:t>Jurisprudencia Clásica</a:t>
            </a:r>
            <a:endParaRPr lang="ca-ES" u="sng" smtClean="0">
              <a:effectLst/>
            </a:endParaRP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291512" cy="676275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es-ES" sz="2400" smtClean="0">
                <a:effectLst/>
              </a:rPr>
              <a:t>Alta (30aC -130dC)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s-ES" sz="2400" smtClean="0">
              <a:effectLst/>
            </a:endParaRPr>
          </a:p>
          <a:p>
            <a:pPr lvl="2">
              <a:lnSpc>
                <a:spcPct val="80000"/>
              </a:lnSpc>
            </a:pPr>
            <a:r>
              <a:rPr lang="es-ES" b="1" smtClean="0">
                <a:solidFill>
                  <a:schemeClr val="folHlink"/>
                </a:solidFill>
                <a:effectLst/>
              </a:rPr>
              <a:t>Ius publice respondendi</a:t>
            </a:r>
            <a:r>
              <a:rPr lang="es-ES" smtClean="0">
                <a:solidFill>
                  <a:schemeClr val="folHlink"/>
                </a:solidFill>
                <a:effectLst/>
              </a:rPr>
              <a:t> de algunos juristas</a:t>
            </a:r>
          </a:p>
          <a:p>
            <a:pPr lvl="2">
              <a:lnSpc>
                <a:spcPct val="80000"/>
              </a:lnSpc>
              <a:buFont typeface="Wingdings" pitchFamily="2" charset="2"/>
              <a:buNone/>
            </a:pPr>
            <a:endParaRPr lang="es-ES" smtClean="0">
              <a:solidFill>
                <a:schemeClr val="folHlink"/>
              </a:solidFill>
              <a:effectLst/>
            </a:endParaRPr>
          </a:p>
          <a:p>
            <a:pPr lvl="2">
              <a:lnSpc>
                <a:spcPct val="80000"/>
              </a:lnSpc>
            </a:pPr>
            <a:r>
              <a:rPr lang="es-ES" smtClean="0">
                <a:solidFill>
                  <a:schemeClr val="folHlink"/>
                </a:solidFill>
                <a:effectLst/>
              </a:rPr>
              <a:t>Formación de escuelas</a:t>
            </a:r>
          </a:p>
          <a:p>
            <a:pPr lvl="3">
              <a:lnSpc>
                <a:spcPct val="80000"/>
              </a:lnSpc>
            </a:pPr>
            <a:r>
              <a:rPr lang="es-ES" sz="2400" smtClean="0">
                <a:effectLst/>
              </a:rPr>
              <a:t>Sabinianos – Juliano: EDICTO PERPETUO</a:t>
            </a:r>
          </a:p>
          <a:p>
            <a:pPr lvl="3">
              <a:lnSpc>
                <a:spcPct val="80000"/>
              </a:lnSpc>
            </a:pPr>
            <a:r>
              <a:rPr lang="es-ES" sz="2400" smtClean="0">
                <a:effectLst/>
              </a:rPr>
              <a:t>Proculeyanos - Celso</a:t>
            </a:r>
          </a:p>
          <a:p>
            <a:pPr lvl="3">
              <a:lnSpc>
                <a:spcPct val="80000"/>
              </a:lnSpc>
              <a:buFontTx/>
              <a:buNone/>
            </a:pPr>
            <a:endParaRPr lang="es-ES" sz="2400" smtClean="0">
              <a:effectLst/>
            </a:endParaRPr>
          </a:p>
          <a:p>
            <a:pPr lvl="1">
              <a:lnSpc>
                <a:spcPct val="80000"/>
              </a:lnSpc>
            </a:pPr>
            <a:r>
              <a:rPr lang="es-ES" sz="2400" smtClean="0">
                <a:effectLst/>
              </a:rPr>
              <a:t>Tardía (130dC – 235dC)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s-ES" sz="2400" smtClean="0">
              <a:effectLst/>
            </a:endParaRPr>
          </a:p>
          <a:p>
            <a:pPr lvl="2">
              <a:lnSpc>
                <a:spcPct val="80000"/>
              </a:lnSpc>
            </a:pPr>
            <a:r>
              <a:rPr lang="es-ES" smtClean="0">
                <a:solidFill>
                  <a:schemeClr val="folHlink"/>
                </a:solidFill>
                <a:effectLst/>
              </a:rPr>
              <a:t>Función recopiladora</a:t>
            </a:r>
          </a:p>
          <a:p>
            <a:pPr lvl="3">
              <a:lnSpc>
                <a:spcPct val="80000"/>
              </a:lnSpc>
              <a:buFontTx/>
              <a:buNone/>
            </a:pPr>
            <a:endParaRPr lang="es-ES" sz="2400" smtClean="0">
              <a:solidFill>
                <a:schemeClr val="folHlink"/>
              </a:solidFill>
              <a:effectLst/>
            </a:endParaRPr>
          </a:p>
          <a:p>
            <a:pPr lvl="3">
              <a:lnSpc>
                <a:spcPct val="80000"/>
              </a:lnSpc>
              <a:buFontTx/>
              <a:buNone/>
            </a:pPr>
            <a:r>
              <a:rPr lang="es-ES" sz="2400" smtClean="0">
                <a:effectLst/>
              </a:rPr>
              <a:t>Gayo, Papiniano, Ulpiano, Paulo y Modestino</a:t>
            </a:r>
          </a:p>
          <a:p>
            <a:pPr>
              <a:lnSpc>
                <a:spcPct val="80000"/>
              </a:lnSpc>
            </a:pPr>
            <a:endParaRPr lang="ca-ES" sz="2400" smtClean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Derecho Postclásico</a:t>
            </a:r>
          </a:p>
        </p:txBody>
      </p:sp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457200" y="1982788"/>
            <a:ext cx="85344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s-ES" sz="2400"/>
              <a:t> Fusión de los estratos anteriores: </a:t>
            </a:r>
            <a:r>
              <a:rPr lang="es-ES" sz="2400" b="1"/>
              <a:t>Ius Civile/ Ius Gentium/Ius Honorarium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/>
              <a:t>Vulgarismo y degradación de Conceptos e Instituciones</a:t>
            </a:r>
          </a:p>
          <a:p>
            <a:pPr>
              <a:spcBef>
                <a:spcPct val="50000"/>
              </a:spcBef>
            </a:pPr>
            <a:endParaRPr lang="es-ES" sz="2400"/>
          </a:p>
        </p:txBody>
      </p:sp>
      <p:sp>
        <p:nvSpPr>
          <p:cNvPr id="41987" name="Text Box 4"/>
          <p:cNvSpPr txBox="1">
            <a:spLocks noChangeArrowheads="1"/>
          </p:cNvSpPr>
          <p:nvPr/>
        </p:nvSpPr>
        <p:spPr bwMode="auto">
          <a:xfrm>
            <a:off x="152400" y="4419600"/>
            <a:ext cx="6856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/>
              <a:t>		</a:t>
            </a:r>
            <a:r>
              <a:rPr lang="es-ES" sz="2800" b="1">
                <a:solidFill>
                  <a:schemeClr val="folHlink"/>
                </a:solidFill>
              </a:rPr>
              <a:t>Derecho Romano Vulgar</a:t>
            </a:r>
            <a:endParaRPr lang="es-ES" sz="2400">
              <a:solidFill>
                <a:schemeClr val="folHlink"/>
              </a:solidFill>
            </a:endParaRPr>
          </a:p>
        </p:txBody>
      </p:sp>
      <p:sp>
        <p:nvSpPr>
          <p:cNvPr id="41988" name="AutoShape 5"/>
          <p:cNvSpPr>
            <a:spLocks noChangeArrowheads="1"/>
          </p:cNvSpPr>
          <p:nvPr/>
        </p:nvSpPr>
        <p:spPr bwMode="auto">
          <a:xfrm>
            <a:off x="3886200" y="3429000"/>
            <a:ext cx="914400" cy="990600"/>
          </a:xfrm>
          <a:prstGeom prst="downArrow">
            <a:avLst>
              <a:gd name="adj1" fmla="val 50000"/>
              <a:gd name="adj2" fmla="val 270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989" name="Text Box 6"/>
          <p:cNvSpPr txBox="1">
            <a:spLocks noChangeArrowheads="1"/>
          </p:cNvSpPr>
          <p:nvPr/>
        </p:nvSpPr>
        <p:spPr bwMode="auto">
          <a:xfrm>
            <a:off x="1295400" y="4953000"/>
            <a:ext cx="739140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200"/>
              <a:t>Simplificado</a:t>
            </a:r>
          </a:p>
          <a:p>
            <a:pPr>
              <a:spcBef>
                <a:spcPct val="50000"/>
              </a:spcBef>
            </a:pPr>
            <a:r>
              <a:rPr lang="es-ES" sz="2200"/>
              <a:t>Realista</a:t>
            </a:r>
          </a:p>
          <a:p>
            <a:pPr>
              <a:spcBef>
                <a:spcPct val="50000"/>
              </a:spcBef>
            </a:pPr>
            <a:r>
              <a:rPr lang="es-ES" sz="2200"/>
              <a:t>Vuelta al primitivismo jurídico</a:t>
            </a: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>
                <a:solidFill>
                  <a:schemeClr val="hlink"/>
                </a:solidFill>
              </a:rPr>
              <a:t>Fuentes del Derecho Posclásico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1071563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/>
              <a:t>LEGES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667000" y="2743200"/>
            <a:ext cx="5292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Confusionismo de fuentes</a:t>
            </a:r>
            <a:endParaRPr lang="es-ES" sz="24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036" name="Text Box 5"/>
          <p:cNvSpPr txBox="1">
            <a:spLocks noChangeArrowheads="1"/>
          </p:cNvSpPr>
          <p:nvPr/>
        </p:nvSpPr>
        <p:spPr bwMode="auto">
          <a:xfrm>
            <a:off x="4846638" y="4359275"/>
            <a:ext cx="43735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s-ES" sz="2400"/>
              <a:t> Canonización de los IURA</a:t>
            </a:r>
          </a:p>
          <a:p>
            <a:r>
              <a:rPr lang="es-ES" sz="2400">
                <a:solidFill>
                  <a:srgbClr val="0000FF"/>
                </a:solidFill>
              </a:rPr>
              <a:t>	</a:t>
            </a:r>
          </a:p>
          <a:p>
            <a:r>
              <a:rPr lang="es-ES" sz="2400">
                <a:solidFill>
                  <a:srgbClr val="0000FF"/>
                </a:solidFill>
              </a:rPr>
              <a:t>	</a:t>
            </a:r>
            <a:r>
              <a:rPr lang="es-ES" sz="2400" b="1">
                <a:solidFill>
                  <a:srgbClr val="FF6699"/>
                </a:solidFill>
              </a:rPr>
              <a:t>Ley de Citas-426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9788" y="1600200"/>
            <a:ext cx="4037012" cy="1071563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/>
              <a:t>IURA</a:t>
            </a:r>
          </a:p>
        </p:txBody>
      </p:sp>
      <p:sp>
        <p:nvSpPr>
          <p:cNvPr id="44038" name="Rectangle 7"/>
          <p:cNvSpPr>
            <a:spLocks noChangeArrowheads="1"/>
          </p:cNvSpPr>
          <p:nvPr/>
        </p:nvSpPr>
        <p:spPr bwMode="auto">
          <a:xfrm>
            <a:off x="228600" y="4419600"/>
            <a:ext cx="4343400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s-ES" sz="2400"/>
              <a:t>Recopilación de LEGES</a:t>
            </a:r>
          </a:p>
          <a:p>
            <a:pPr lvl="2">
              <a:buFontTx/>
              <a:buChar char="•"/>
            </a:pPr>
            <a:endParaRPr lang="es-ES" sz="2200"/>
          </a:p>
          <a:p>
            <a:pPr lvl="1">
              <a:buFontTx/>
              <a:buChar char="•"/>
            </a:pPr>
            <a:endParaRPr lang="es-ES" sz="2400"/>
          </a:p>
        </p:txBody>
      </p:sp>
      <p:sp>
        <p:nvSpPr>
          <p:cNvPr id="44039" name="AutoShape 8"/>
          <p:cNvSpPr>
            <a:spLocks noChangeArrowheads="1"/>
          </p:cNvSpPr>
          <p:nvPr/>
        </p:nvSpPr>
        <p:spPr bwMode="auto">
          <a:xfrm>
            <a:off x="6934200" y="2590800"/>
            <a:ext cx="457200" cy="1447800"/>
          </a:xfrm>
          <a:prstGeom prst="downArrow">
            <a:avLst>
              <a:gd name="adj1" fmla="val 50000"/>
              <a:gd name="adj2" fmla="val 7916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4040" name="AutoShape 9"/>
          <p:cNvSpPr>
            <a:spLocks noChangeArrowheads="1"/>
          </p:cNvSpPr>
          <p:nvPr/>
        </p:nvSpPr>
        <p:spPr bwMode="auto">
          <a:xfrm>
            <a:off x="2743200" y="2590800"/>
            <a:ext cx="457200" cy="1447800"/>
          </a:xfrm>
          <a:prstGeom prst="downArrow">
            <a:avLst>
              <a:gd name="adj1" fmla="val 50000"/>
              <a:gd name="adj2" fmla="val 7916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381000"/>
            <a:ext cx="8001000" cy="1676400"/>
          </a:xfrm>
        </p:spPr>
        <p:txBody>
          <a:bodyPr/>
          <a:lstStyle/>
          <a:p>
            <a:pPr eaLnBrk="1" hangingPunct="1">
              <a:defRPr/>
            </a:pPr>
            <a:r>
              <a:rPr lang="es-ES"/>
              <a:t>JURISPRUDENCIA POSTCLÁSICA</a:t>
            </a:r>
          </a:p>
          <a:p>
            <a:pPr lvl="1" eaLnBrk="1" hangingPunct="1">
              <a:defRPr/>
            </a:pPr>
            <a:r>
              <a:rPr lang="es-ES"/>
              <a:t>Reelaboración obras juristas </a:t>
            </a:r>
            <a:r>
              <a:rPr lang="es-ES" sz="2200"/>
              <a:t>(volumen-codex)</a:t>
            </a:r>
          </a:p>
          <a:p>
            <a:pPr lvl="1" eaLnBrk="1" hangingPunct="1">
              <a:defRPr/>
            </a:pPr>
            <a:r>
              <a:rPr lang="es-ES">
                <a:solidFill>
                  <a:srgbClr val="FF9900"/>
                </a:solidFill>
              </a:rPr>
              <a:t>Elaboración de obras elementales de derecho</a:t>
            </a:r>
            <a:endParaRPr lang="es-ES"/>
          </a:p>
          <a:p>
            <a:pPr lvl="1" eaLnBrk="1" hangingPunct="1">
              <a:defRPr/>
            </a:pPr>
            <a:r>
              <a:rPr lang="es-ES">
                <a:solidFill>
                  <a:srgbClr val="FF0000"/>
                </a:solidFill>
              </a:rPr>
              <a:t>Recopilación</a:t>
            </a:r>
            <a:endParaRPr lang="es-ES" sz="2000">
              <a:solidFill>
                <a:srgbClr val="FF0000"/>
              </a:solidFill>
            </a:endParaRPr>
          </a:p>
        </p:txBody>
      </p:sp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5105400" y="2911475"/>
            <a:ext cx="4343400" cy="213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u="sng"/>
              <a:t>De </a:t>
            </a:r>
            <a:r>
              <a:rPr lang="es-ES" sz="2400" b="1" u="sng"/>
              <a:t>IURA</a:t>
            </a:r>
          </a:p>
          <a:p>
            <a:r>
              <a:rPr lang="es-ES" sz="2200">
                <a:solidFill>
                  <a:srgbClr val="FF9900"/>
                </a:solidFill>
              </a:rPr>
              <a:t>EPITOMES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9900"/>
                </a:solidFill>
              </a:rPr>
              <a:t>Pauli Sententiae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9900"/>
                </a:solidFill>
              </a:rPr>
              <a:t>Tituli ex corpore Ulpiano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9900"/>
                </a:solidFill>
              </a:rPr>
              <a:t>Regulae Ulpiani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9900"/>
                </a:solidFill>
              </a:rPr>
              <a:t>Res cottidianae</a:t>
            </a:r>
          </a:p>
        </p:txBody>
      </p:sp>
      <p:sp>
        <p:nvSpPr>
          <p:cNvPr id="46083" name="AutoShape 4"/>
          <p:cNvSpPr>
            <a:spLocks noChangeArrowheads="1"/>
          </p:cNvSpPr>
          <p:nvPr/>
        </p:nvSpPr>
        <p:spPr bwMode="auto">
          <a:xfrm>
            <a:off x="6553200" y="2057400"/>
            <a:ext cx="457200" cy="838200"/>
          </a:xfrm>
          <a:prstGeom prst="downArrow">
            <a:avLst>
              <a:gd name="adj1" fmla="val 50000"/>
              <a:gd name="adj2" fmla="val 45833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304800" y="2895600"/>
            <a:ext cx="4953000" cy="353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u="sng"/>
              <a:t>De </a:t>
            </a:r>
            <a:r>
              <a:rPr lang="es-ES" sz="2400" b="1" u="sng"/>
              <a:t>LEGES</a:t>
            </a:r>
            <a:endParaRPr lang="es-ES" sz="2200" b="1" u="sng"/>
          </a:p>
          <a:p>
            <a:pPr>
              <a:buFontTx/>
              <a:buChar char="•"/>
            </a:pPr>
            <a:r>
              <a:rPr lang="es-ES" sz="2200">
                <a:solidFill>
                  <a:srgbClr val="FF0000"/>
                </a:solidFill>
              </a:rPr>
              <a:t>Codex Gregorianus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0000"/>
                </a:solidFill>
              </a:rPr>
              <a:t>Codex Hermogenianus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0000"/>
                </a:solidFill>
              </a:rPr>
              <a:t>Codex Theodosianus</a:t>
            </a:r>
          </a:p>
          <a:p>
            <a:pPr>
              <a:buFontTx/>
              <a:buChar char="•"/>
            </a:pPr>
            <a:r>
              <a:rPr lang="es-ES" sz="2200">
                <a:solidFill>
                  <a:srgbClr val="FF0000"/>
                </a:solidFill>
              </a:rPr>
              <a:t>Novellae Postheodosianae</a:t>
            </a:r>
          </a:p>
          <a:p>
            <a:endParaRPr lang="es-ES" sz="2400" u="sng"/>
          </a:p>
          <a:p>
            <a:r>
              <a:rPr lang="es-ES" sz="2400" u="sng"/>
              <a:t>De </a:t>
            </a:r>
            <a:r>
              <a:rPr lang="es-ES_tradnl" sz="2400" b="1" u="sng"/>
              <a:t>LEGES</a:t>
            </a:r>
            <a:r>
              <a:rPr lang="es-ES_tradnl" sz="2400" u="sng"/>
              <a:t> y </a:t>
            </a:r>
            <a:r>
              <a:rPr lang="es-ES" sz="2400" b="1" u="sng"/>
              <a:t>IUR</a:t>
            </a:r>
            <a:r>
              <a:rPr lang="es-ES_tradnl" sz="2400" b="1" u="sng"/>
              <a:t>A</a:t>
            </a:r>
            <a:endParaRPr lang="es-ES" sz="2400" b="1" u="sng"/>
          </a:p>
          <a:p>
            <a:pPr>
              <a:buFontTx/>
              <a:buChar char="•"/>
            </a:pPr>
            <a:r>
              <a:rPr lang="es-ES" sz="2200"/>
              <a:t>Collatio Legum mosaicarum et romanarum</a:t>
            </a:r>
          </a:p>
          <a:p>
            <a:pPr>
              <a:buFontTx/>
              <a:buChar char="•"/>
            </a:pPr>
            <a:r>
              <a:rPr lang="es-ES" sz="2200"/>
              <a:t>Fragmenta Vaticana</a:t>
            </a:r>
            <a:endParaRPr lang="es-ES" sz="2400"/>
          </a:p>
        </p:txBody>
      </p:sp>
      <p:sp>
        <p:nvSpPr>
          <p:cNvPr id="46085" name="AutoShape 6"/>
          <p:cNvSpPr>
            <a:spLocks noChangeArrowheads="1"/>
          </p:cNvSpPr>
          <p:nvPr/>
        </p:nvSpPr>
        <p:spPr bwMode="auto">
          <a:xfrm>
            <a:off x="2438400" y="2209800"/>
            <a:ext cx="457200" cy="762000"/>
          </a:xfrm>
          <a:prstGeom prst="downArrow">
            <a:avLst>
              <a:gd name="adj1" fmla="val 50000"/>
              <a:gd name="adj2" fmla="val 41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224088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b="1"/>
              <a:t>OCCIDENTE</a:t>
            </a:r>
            <a:r>
              <a:rPr lang="es-ES" sz="2400" b="1"/>
              <a:t> - </a:t>
            </a:r>
            <a:r>
              <a:rPr lang="es-ES" sz="2400"/>
              <a:t>S. V- Los reyes germanos</a:t>
            </a:r>
          </a:p>
          <a:p>
            <a:pPr lvl="2" eaLnBrk="1" hangingPunct="1">
              <a:defRPr/>
            </a:pPr>
            <a:r>
              <a:rPr lang="es-ES">
                <a:solidFill>
                  <a:schemeClr val="hlink"/>
                </a:solidFill>
              </a:rPr>
              <a:t>Leges romanae barbarorum</a:t>
            </a:r>
          </a:p>
          <a:p>
            <a:pPr lvl="2" eaLnBrk="1" hangingPunct="1">
              <a:defRPr/>
            </a:pPr>
            <a:r>
              <a:rPr lang="es-ES">
                <a:solidFill>
                  <a:schemeClr val="hlink"/>
                </a:solidFill>
              </a:rPr>
              <a:t>Lex romana visigothorum</a:t>
            </a:r>
          </a:p>
          <a:p>
            <a:pPr lvl="2" eaLnBrk="1" hangingPunct="1">
              <a:defRPr/>
            </a:pPr>
            <a:r>
              <a:rPr lang="es-ES">
                <a:solidFill>
                  <a:schemeClr val="hlink"/>
                </a:solidFill>
              </a:rPr>
              <a:t>Breviario de Alarico</a:t>
            </a:r>
            <a:endParaRPr lang="es-ES"/>
          </a:p>
          <a:p>
            <a:pPr eaLnBrk="1" hangingPunct="1">
              <a:defRPr/>
            </a:pPr>
            <a:endParaRPr lang="es-ES" sz="2800" b="1"/>
          </a:p>
          <a:p>
            <a:pPr lvl="2" eaLnBrk="1" hangingPunct="1">
              <a:defRPr/>
            </a:pPr>
            <a:endParaRPr lang="es-ES" sz="1800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031875" y="3886200"/>
            <a:ext cx="73501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ORIENTE- </a:t>
            </a:r>
            <a:r>
              <a:rPr lang="es-ES" sz="2200">
                <a:effectLst>
                  <a:outerShdw blurRad="38100" dist="38100" dir="2700000" algn="tl">
                    <a:srgbClr val="000000"/>
                  </a:outerShdw>
                </a:effectLst>
              </a:rPr>
              <a:t>Aparecen las primeras escuelas oficiales de Derecho:</a:t>
            </a:r>
          </a:p>
          <a:p>
            <a:pPr marL="742950" lvl="1" indent="-285750"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es-ES" sz="2200">
                <a:effectLst>
                  <a:outerShdw blurRad="38100" dist="38100" dir="2700000" algn="tl">
                    <a:srgbClr val="000000"/>
                  </a:outerShdw>
                </a:effectLst>
              </a:rPr>
              <a:t>Bérito</a:t>
            </a:r>
          </a:p>
          <a:p>
            <a:pPr marL="742950" lvl="1" indent="-285750"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es-ES" sz="2200">
                <a:effectLst>
                  <a:outerShdw blurRad="38100" dist="38100" dir="2700000" algn="tl">
                    <a:srgbClr val="000000"/>
                  </a:outerShdw>
                </a:effectLst>
              </a:rPr>
              <a:t>Constantinopla</a:t>
            </a:r>
          </a:p>
          <a:p>
            <a:pPr marL="1143000" lvl="2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n"/>
              <a:defRPr/>
            </a:pP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438400" y="5973763"/>
            <a:ext cx="47545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200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Juristas= profesores de Derecho</a:t>
            </a: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pPr eaLnBrk="1" hangingPunct="1">
              <a:defRPr/>
            </a:pPr>
            <a:r>
              <a:rPr lang="es-ES"/>
              <a:t>Época Justinianea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981200"/>
            <a:ext cx="8839200" cy="2133600"/>
          </a:xfrm>
        </p:spPr>
        <p:txBody>
          <a:bodyPr/>
          <a:lstStyle/>
          <a:p>
            <a:pPr eaLnBrk="1" hangingPunct="1">
              <a:defRPr/>
            </a:pPr>
            <a:r>
              <a:rPr lang="es-ES" sz="2400" b="1"/>
              <a:t>Periodificación: </a:t>
            </a:r>
            <a:r>
              <a:rPr lang="es-ES" sz="2000"/>
              <a:t>527-565- Reinado del Emperador Justiniano: cierre de la evolución jurídica</a:t>
            </a:r>
            <a:r>
              <a:rPr lang="es-ES" sz="2400"/>
              <a:t> </a:t>
            </a:r>
            <a:r>
              <a:rPr lang="es-ES" sz="2000"/>
              <a:t>romana</a:t>
            </a:r>
          </a:p>
          <a:p>
            <a:pPr eaLnBrk="1" hangingPunct="1">
              <a:defRPr/>
            </a:pPr>
            <a:endParaRPr lang="es-ES" sz="2400"/>
          </a:p>
          <a:p>
            <a:pPr eaLnBrk="1" hangingPunct="1">
              <a:defRPr/>
            </a:pPr>
            <a:r>
              <a:rPr lang="es-ES" sz="2400" b="1"/>
              <a:t>Territorio:</a:t>
            </a:r>
            <a:r>
              <a:rPr lang="es-ES" sz="2400"/>
              <a:t> </a:t>
            </a:r>
            <a:r>
              <a:rPr lang="es-ES" sz="2000"/>
              <a:t>Imperio Romano Oriente: Constantinopla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11213"/>
            <a:ext cx="8229600" cy="606425"/>
          </a:xfrm>
        </p:spPr>
        <p:txBody>
          <a:bodyPr/>
          <a:lstStyle/>
          <a:p>
            <a:r>
              <a:rPr lang="es-ES" smtClean="0">
                <a:effectLst/>
              </a:rPr>
              <a:t>Derecho Justinianeo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200400"/>
            <a:ext cx="9601200" cy="20574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es-ES" b="1" smtClean="0">
              <a:effectLst/>
            </a:endParaRPr>
          </a:p>
          <a:p>
            <a:pPr lvl="1"/>
            <a:endParaRPr lang="es-ES" smtClean="0">
              <a:effectLst/>
            </a:endParaRP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2060575" y="2011363"/>
            <a:ext cx="3883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2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Corpus Iuris Civilis</a:t>
            </a:r>
            <a:endParaRPr lang="es-ES" sz="3200" b="1">
              <a:solidFill>
                <a:srgbClr val="FF9900"/>
              </a:solidFill>
              <a:latin typeface="Arial" charset="0"/>
            </a:endParaRPr>
          </a:p>
        </p:txBody>
      </p:sp>
      <p:sp>
        <p:nvSpPr>
          <p:cNvPr id="50180" name="AutoShape 5"/>
          <p:cNvSpPr>
            <a:spLocks noChangeArrowheads="1"/>
          </p:cNvSpPr>
          <p:nvPr/>
        </p:nvSpPr>
        <p:spPr bwMode="auto">
          <a:xfrm>
            <a:off x="3810000" y="2590800"/>
            <a:ext cx="762000" cy="990600"/>
          </a:xfrm>
          <a:prstGeom prst="downArrow">
            <a:avLst>
              <a:gd name="adj1" fmla="val 50000"/>
              <a:gd name="adj2" fmla="val 325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400"/>
          </a:p>
        </p:txBody>
      </p:sp>
      <p:sp>
        <p:nvSpPr>
          <p:cNvPr id="50181" name="Text Box 6"/>
          <p:cNvSpPr txBox="1">
            <a:spLocks noChangeArrowheads="1"/>
          </p:cNvSpPr>
          <p:nvPr/>
        </p:nvSpPr>
        <p:spPr bwMode="auto">
          <a:xfrm>
            <a:off x="1763713" y="3860800"/>
            <a:ext cx="3600450" cy="2647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Codex</a:t>
            </a:r>
          </a:p>
          <a:p>
            <a:pPr>
              <a:spcBef>
                <a:spcPct val="50000"/>
              </a:spcBef>
            </a:pPr>
            <a:r>
              <a:rPr lang="es-ES" sz="2400"/>
              <a:t>2º Codex</a:t>
            </a:r>
          </a:p>
          <a:p>
            <a:pPr>
              <a:spcBef>
                <a:spcPct val="50000"/>
              </a:spcBef>
            </a:pPr>
            <a:r>
              <a:rPr lang="es-ES" sz="2400"/>
              <a:t>Digesta </a:t>
            </a:r>
          </a:p>
          <a:p>
            <a:pPr>
              <a:spcBef>
                <a:spcPct val="50000"/>
              </a:spcBef>
            </a:pPr>
            <a:r>
              <a:rPr lang="es-ES" sz="2400"/>
              <a:t>Institutiones</a:t>
            </a:r>
          </a:p>
          <a:p>
            <a:pPr>
              <a:spcBef>
                <a:spcPct val="50000"/>
              </a:spcBef>
            </a:pPr>
            <a:r>
              <a:rPr lang="es-ES" sz="2400"/>
              <a:t>Novellae</a:t>
            </a:r>
            <a:endParaRPr lang="ca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 smtClean="0">
                <a:effectLst/>
              </a:rPr>
              <a:t/>
            </a:r>
            <a:br>
              <a:rPr lang="es-ES" sz="3200" b="1" smtClean="0">
                <a:effectLst/>
              </a:rPr>
            </a:br>
            <a:r>
              <a:rPr lang="es-ES" sz="3200" b="1" smtClean="0">
                <a:effectLst/>
              </a:rPr>
              <a:t/>
            </a:r>
            <a:br>
              <a:rPr lang="es-ES" sz="3200" b="1" smtClean="0">
                <a:effectLst/>
              </a:rPr>
            </a:br>
            <a:r>
              <a:rPr lang="es-ES" sz="3200" b="1" smtClean="0">
                <a:solidFill>
                  <a:schemeClr val="folHlink"/>
                </a:solidFill>
                <a:effectLst/>
                <a:latin typeface="Verdana" pitchFamily="34" charset="0"/>
              </a:rPr>
              <a:t>1r. CODEX (528)</a:t>
            </a:r>
            <a:r>
              <a:rPr lang="es-ES" sz="3200" b="1" smtClean="0">
                <a:effectLst/>
                <a:latin typeface="Verdana" pitchFamily="34" charset="0"/>
              </a:rPr>
              <a:t/>
            </a:r>
            <a:br>
              <a:rPr lang="es-ES" sz="3200" b="1" smtClean="0">
                <a:effectLst/>
                <a:latin typeface="Verdana" pitchFamily="34" charset="0"/>
              </a:rPr>
            </a:br>
            <a:r>
              <a:rPr lang="es-ES" sz="3200" b="1" smtClean="0">
                <a:effectLst/>
                <a:latin typeface="Verdana" pitchFamily="34" charset="0"/>
              </a:rPr>
              <a:t> </a:t>
            </a:r>
            <a:r>
              <a:rPr lang="es-ES" sz="3200" b="1" smtClean="0">
                <a:solidFill>
                  <a:schemeClr val="folHlink"/>
                </a:solidFill>
                <a:effectLst/>
                <a:latin typeface="Verdana" pitchFamily="34" charset="0"/>
              </a:rPr>
              <a:t>NOVUS CODEX IUSTINIANUS</a:t>
            </a:r>
            <a:r>
              <a:rPr lang="es-ES" sz="4000" b="1" smtClean="0">
                <a:effectLst/>
                <a:latin typeface="Verdana" pitchFamily="34" charset="0"/>
              </a:rPr>
              <a:t/>
            </a:r>
            <a:br>
              <a:rPr lang="es-ES" sz="4000" b="1" smtClean="0">
                <a:effectLst/>
                <a:latin typeface="Verdana" pitchFamily="34" charset="0"/>
              </a:rPr>
            </a:br>
            <a:endParaRPr lang="ca-ES" sz="4000" b="1" smtClean="0">
              <a:effectLst/>
              <a:latin typeface="Verdana" pitchFamily="34" charset="0"/>
            </a:endParaRPr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36838"/>
            <a:ext cx="8229600" cy="3133725"/>
          </a:xfrm>
        </p:spPr>
        <p:txBody>
          <a:bodyPr/>
          <a:lstStyle/>
          <a:p>
            <a:pPr lvl="2">
              <a:buFont typeface="Wingdings" pitchFamily="2" charset="2"/>
              <a:buNone/>
            </a:pPr>
            <a:r>
              <a:rPr lang="es-ES" sz="2800" smtClean="0">
                <a:effectLst/>
              </a:rPr>
              <a:t>Recopilación de </a:t>
            </a:r>
            <a:r>
              <a:rPr lang="es-ES" sz="2800" smtClean="0">
                <a:solidFill>
                  <a:srgbClr val="FF0000"/>
                </a:solidFill>
                <a:effectLst/>
              </a:rPr>
              <a:t>LEGES</a:t>
            </a:r>
          </a:p>
          <a:p>
            <a:pPr lvl="3"/>
            <a:r>
              <a:rPr lang="es-ES" sz="2400" smtClean="0">
                <a:effectLst/>
              </a:rPr>
              <a:t>Código Gregoriano</a:t>
            </a:r>
          </a:p>
          <a:p>
            <a:pPr lvl="3"/>
            <a:r>
              <a:rPr lang="es-ES" sz="2400" smtClean="0">
                <a:effectLst/>
              </a:rPr>
              <a:t>Código Hermogeniano</a:t>
            </a:r>
          </a:p>
          <a:p>
            <a:pPr lvl="3"/>
            <a:r>
              <a:rPr lang="es-ES" sz="2400" smtClean="0">
                <a:effectLst/>
              </a:rPr>
              <a:t>Código Teodosiano</a:t>
            </a:r>
          </a:p>
          <a:p>
            <a:pPr lvl="3"/>
            <a:r>
              <a:rPr lang="es-ES" sz="2400" smtClean="0">
                <a:effectLst/>
              </a:rPr>
              <a:t>Novelas Posteodosianas</a:t>
            </a:r>
            <a:endParaRPr lang="ca-ES" sz="240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686800" cy="41910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ES" b="1" smtClean="0">
                <a:solidFill>
                  <a:schemeClr val="folHlink"/>
                </a:solidFill>
                <a:effectLst/>
              </a:rPr>
              <a:t>	2º CODEX (534)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b="1" smtClean="0">
                <a:solidFill>
                  <a:schemeClr val="folHlink"/>
                </a:solidFill>
                <a:effectLst/>
              </a:rPr>
              <a:t>CODEX REPETITAE PRAELECTIONIS </a:t>
            </a:r>
            <a:endParaRPr lang="es-ES_tradnl" b="1" smtClean="0">
              <a:solidFill>
                <a:schemeClr val="folHlink"/>
              </a:solidFill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" b="1" smtClean="0">
              <a:solidFill>
                <a:schemeClr val="folHlink"/>
              </a:solidFill>
              <a:effectLst/>
            </a:endParaRPr>
          </a:p>
          <a:p>
            <a:pPr lvl="2">
              <a:lnSpc>
                <a:spcPct val="90000"/>
              </a:lnSpc>
            </a:pPr>
            <a:r>
              <a:rPr lang="es-ES" b="1" smtClean="0">
                <a:effectLst/>
              </a:rPr>
              <a:t>QUINQUAGINTA DECISIONES</a:t>
            </a:r>
            <a:r>
              <a:rPr lang="es-ES" smtClean="0">
                <a:effectLst/>
              </a:rPr>
              <a:t>(530)- Constituciones para resolver problemas de aplicación del 1r Codex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pPr lvl="2">
              <a:lnSpc>
                <a:spcPct val="90000"/>
              </a:lnSpc>
            </a:pPr>
            <a:r>
              <a:rPr lang="es-ES" smtClean="0">
                <a:effectLst/>
              </a:rPr>
              <a:t>Nuevas Constituciones para facilitar la elaboración del Digesto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es-ES" smtClean="0">
              <a:effectLst/>
            </a:endParaRPr>
          </a:p>
          <a:p>
            <a:pPr lvl="2">
              <a:lnSpc>
                <a:spcPct val="90000"/>
              </a:lnSpc>
            </a:pPr>
            <a:r>
              <a:rPr lang="es-ES" smtClean="0">
                <a:effectLst/>
              </a:rPr>
              <a:t>Nuevas Constituciones para solucionar problemas de la práctica jurídica</a:t>
            </a:r>
          </a:p>
        </p:txBody>
      </p:sp>
      <p:sp>
        <p:nvSpPr>
          <p:cNvPr id="52226" name="Text Box 3"/>
          <p:cNvSpPr txBox="1">
            <a:spLocks noChangeArrowheads="1"/>
          </p:cNvSpPr>
          <p:nvPr/>
        </p:nvSpPr>
        <p:spPr bwMode="auto">
          <a:xfrm>
            <a:off x="609600" y="5868988"/>
            <a:ext cx="3773488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Estructura</a:t>
            </a:r>
            <a:r>
              <a:rPr lang="es-ES" sz="2000">
                <a:solidFill>
                  <a:srgbClr val="008000"/>
                </a:solidFill>
              </a:rPr>
              <a:t>:</a:t>
            </a:r>
            <a:r>
              <a:rPr lang="es-ES" sz="2000"/>
              <a:t> 12 libros, títulos</a:t>
            </a:r>
          </a:p>
          <a:p>
            <a:pPr>
              <a:spcBef>
                <a:spcPct val="50000"/>
              </a:spcBef>
            </a:pP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763713" y="476250"/>
            <a:ext cx="5976937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32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DIGESTA (=PANDECTAE)</a:t>
            </a:r>
            <a:endParaRPr lang="ca-ES" sz="32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051050" y="1268413"/>
            <a:ext cx="6624638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s-ES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Recopilación de </a:t>
            </a: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IURA </a:t>
            </a:r>
            <a:endParaRPr lang="es-ES" sz="240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800100" lvl="1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es-ES" sz="2400"/>
              <a:t>	Distribuir, ordenar, dividir </a:t>
            </a:r>
          </a:p>
          <a:p>
            <a:pPr marL="800100" lvl="1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es-ES" sz="2400"/>
              <a:t> Evitar antonomias, no repetir, etc.</a:t>
            </a:r>
            <a:endParaRPr lang="ca-ES" sz="2400"/>
          </a:p>
        </p:txBody>
      </p:sp>
      <p:sp>
        <p:nvSpPr>
          <p:cNvPr id="53251" name="Text Box 4"/>
          <p:cNvSpPr txBox="1">
            <a:spLocks noChangeArrowheads="1"/>
          </p:cNvSpPr>
          <p:nvPr/>
        </p:nvSpPr>
        <p:spPr bwMode="auto">
          <a:xfrm>
            <a:off x="250825" y="3213100"/>
            <a:ext cx="20177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Estructura</a:t>
            </a:r>
            <a:endParaRPr lang="ca-ES" sz="2400"/>
          </a:p>
        </p:txBody>
      </p:sp>
      <p:sp>
        <p:nvSpPr>
          <p:cNvPr id="53252" name="AutoShape 5"/>
          <p:cNvSpPr>
            <a:spLocks noChangeArrowheads="1"/>
          </p:cNvSpPr>
          <p:nvPr/>
        </p:nvSpPr>
        <p:spPr bwMode="auto">
          <a:xfrm>
            <a:off x="2555875" y="32131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53253" name="Text Box 6"/>
          <p:cNvSpPr txBox="1">
            <a:spLocks noChangeArrowheads="1"/>
          </p:cNvSpPr>
          <p:nvPr/>
        </p:nvSpPr>
        <p:spPr bwMode="auto">
          <a:xfrm>
            <a:off x="4211638" y="3068638"/>
            <a:ext cx="49323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Libros, títulos, fragmento y párrafo</a:t>
            </a:r>
            <a:endParaRPr lang="ca-ES" sz="2400"/>
          </a:p>
        </p:txBody>
      </p:sp>
      <p:sp>
        <p:nvSpPr>
          <p:cNvPr id="53254" name="Text Box 7"/>
          <p:cNvSpPr txBox="1">
            <a:spLocks noChangeArrowheads="1"/>
          </p:cNvSpPr>
          <p:nvPr/>
        </p:nvSpPr>
        <p:spPr bwMode="auto">
          <a:xfrm>
            <a:off x="323850" y="4292600"/>
            <a:ext cx="20177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Contenido</a:t>
            </a:r>
            <a:endParaRPr lang="ca-ES" sz="2400"/>
          </a:p>
        </p:txBody>
      </p:sp>
      <p:sp>
        <p:nvSpPr>
          <p:cNvPr id="53255" name="AutoShape 8"/>
          <p:cNvSpPr>
            <a:spLocks noChangeArrowheads="1"/>
          </p:cNvSpPr>
          <p:nvPr/>
        </p:nvSpPr>
        <p:spPr bwMode="auto">
          <a:xfrm>
            <a:off x="2555875" y="4221163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53256" name="AutoShape 9"/>
          <p:cNvSpPr>
            <a:spLocks noChangeArrowheads="1"/>
          </p:cNvSpPr>
          <p:nvPr/>
        </p:nvSpPr>
        <p:spPr bwMode="auto">
          <a:xfrm>
            <a:off x="2555875" y="54451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a-ES"/>
          </a:p>
        </p:txBody>
      </p:sp>
      <p:sp>
        <p:nvSpPr>
          <p:cNvPr id="53257" name="Text Box 10"/>
          <p:cNvSpPr txBox="1">
            <a:spLocks noChangeArrowheads="1"/>
          </p:cNvSpPr>
          <p:nvPr/>
        </p:nvSpPr>
        <p:spPr bwMode="auto">
          <a:xfrm>
            <a:off x="323850" y="5414963"/>
            <a:ext cx="2017713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Método trabajo</a:t>
            </a:r>
            <a:endParaRPr lang="ca-ES" sz="2400"/>
          </a:p>
        </p:txBody>
      </p:sp>
      <p:sp>
        <p:nvSpPr>
          <p:cNvPr id="53258" name="Text Box 11"/>
          <p:cNvSpPr txBox="1">
            <a:spLocks noChangeArrowheads="1"/>
          </p:cNvSpPr>
          <p:nvPr/>
        </p:nvSpPr>
        <p:spPr bwMode="auto">
          <a:xfrm>
            <a:off x="4140200" y="5516563"/>
            <a:ext cx="4464050" cy="1370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Teoría de las Masas de Bluhme</a:t>
            </a:r>
          </a:p>
          <a:p>
            <a:pPr>
              <a:spcBef>
                <a:spcPct val="50000"/>
              </a:spcBef>
            </a:pPr>
            <a:r>
              <a:rPr lang="es-ES" sz="2400"/>
              <a:t>Interpolaciones</a:t>
            </a:r>
            <a:endParaRPr lang="ca-ES" sz="2400"/>
          </a:p>
        </p:txBody>
      </p:sp>
      <p:sp>
        <p:nvSpPr>
          <p:cNvPr id="53259" name="Text Box 12"/>
          <p:cNvSpPr txBox="1">
            <a:spLocks noChangeArrowheads="1"/>
          </p:cNvSpPr>
          <p:nvPr/>
        </p:nvSpPr>
        <p:spPr bwMode="auto">
          <a:xfrm>
            <a:off x="4140200" y="4221163"/>
            <a:ext cx="4392613" cy="1370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9000 fragmentos de 40 juristas</a:t>
            </a:r>
          </a:p>
          <a:p>
            <a:pPr>
              <a:spcBef>
                <a:spcPct val="50000"/>
              </a:spcBef>
            </a:pPr>
            <a:endParaRPr lang="ca-E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38200" y="609600"/>
            <a:ext cx="8185150" cy="28956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s-ES" b="1" smtClean="0">
                <a:solidFill>
                  <a:schemeClr val="folHlink"/>
                </a:solidFill>
                <a:effectLst/>
              </a:rPr>
              <a:t>INSTITUTIONES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_tradnl" sz="280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800" smtClean="0">
                <a:effectLst/>
              </a:rPr>
              <a:t>Manual para estudiantes: Obra elemental de Derecho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" sz="2800" smtClean="0">
              <a:effectLst/>
            </a:endParaRPr>
          </a:p>
          <a:p>
            <a:pPr lvl="1">
              <a:lnSpc>
                <a:spcPct val="90000"/>
              </a:lnSpc>
            </a:pPr>
            <a:r>
              <a:rPr lang="es-ES" sz="2400" smtClean="0">
                <a:solidFill>
                  <a:schemeClr val="accent2"/>
                </a:solidFill>
                <a:effectLst/>
              </a:rPr>
              <a:t>Sistemática:</a:t>
            </a:r>
            <a:r>
              <a:rPr lang="es-ES" sz="2400" smtClean="0">
                <a:effectLst/>
              </a:rPr>
              <a:t> Instituciones de Gayo (4 libros)</a:t>
            </a:r>
          </a:p>
          <a:p>
            <a:pPr lvl="2">
              <a:lnSpc>
                <a:spcPct val="90000"/>
              </a:lnSpc>
            </a:pPr>
            <a:r>
              <a:rPr lang="es-ES" smtClean="0">
                <a:effectLst/>
              </a:rPr>
              <a:t>Personas</a:t>
            </a:r>
          </a:p>
          <a:p>
            <a:pPr lvl="2">
              <a:lnSpc>
                <a:spcPct val="90000"/>
              </a:lnSpc>
            </a:pPr>
            <a:r>
              <a:rPr lang="es-ES" smtClean="0">
                <a:effectLst/>
              </a:rPr>
              <a:t>Cosas</a:t>
            </a:r>
          </a:p>
          <a:p>
            <a:pPr lvl="2">
              <a:lnSpc>
                <a:spcPct val="90000"/>
              </a:lnSpc>
            </a:pPr>
            <a:r>
              <a:rPr lang="es-ES" smtClean="0">
                <a:effectLst/>
              </a:rPr>
              <a:t>Acciones</a:t>
            </a:r>
          </a:p>
          <a:p>
            <a:pPr lvl="2">
              <a:lnSpc>
                <a:spcPct val="90000"/>
              </a:lnSpc>
            </a:pPr>
            <a:endParaRPr lang="es-ES" smtClean="0">
              <a:effectLst/>
            </a:endParaRPr>
          </a:p>
          <a:p>
            <a:pPr lvl="1">
              <a:lnSpc>
                <a:spcPct val="90000"/>
              </a:lnSpc>
            </a:pPr>
            <a:r>
              <a:rPr lang="es-ES" sz="2400" smtClean="0">
                <a:solidFill>
                  <a:schemeClr val="accent2"/>
                </a:solidFill>
                <a:effectLst/>
              </a:rPr>
              <a:t>Estructura:</a:t>
            </a:r>
            <a:r>
              <a:rPr lang="es-ES" sz="2400" smtClean="0">
                <a:effectLst/>
              </a:rPr>
              <a:t> Libros, títulos, fragmentos</a:t>
            </a:r>
          </a:p>
          <a:p>
            <a:pPr lvl="1">
              <a:lnSpc>
                <a:spcPct val="90000"/>
              </a:lnSpc>
            </a:pPr>
            <a:endParaRPr lang="es-ES" sz="2400" smtClean="0">
              <a:effectLst/>
            </a:endParaRPr>
          </a:p>
          <a:p>
            <a:pPr lvl="1">
              <a:lnSpc>
                <a:spcPct val="90000"/>
              </a:lnSpc>
              <a:buFontTx/>
              <a:buNone/>
            </a:pPr>
            <a:endParaRPr lang="es-ES" sz="200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143000"/>
            <a:ext cx="8110538" cy="5238750"/>
          </a:xfrm>
        </p:spPr>
        <p:txBody>
          <a:bodyPr/>
          <a:lstStyle/>
          <a:p>
            <a:r>
              <a:rPr lang="es-ES" sz="3600" b="1" smtClean="0">
                <a:solidFill>
                  <a:schemeClr val="folHlink"/>
                </a:solidFill>
                <a:effectLst/>
              </a:rPr>
              <a:t>NOVELLAE</a:t>
            </a:r>
          </a:p>
          <a:p>
            <a:pPr>
              <a:buFont typeface="Wingdings" pitchFamily="2" charset="2"/>
              <a:buNone/>
            </a:pPr>
            <a:r>
              <a:rPr lang="es-ES" sz="2800" smtClean="0">
                <a:effectLst/>
              </a:rPr>
              <a:t>Nuevas leyes</a:t>
            </a:r>
          </a:p>
          <a:p>
            <a:pPr lvl="2">
              <a:buFont typeface="Wingdings" pitchFamily="2" charset="2"/>
              <a:buNone/>
            </a:pPr>
            <a:r>
              <a:rPr lang="es-ES" sz="2800" smtClean="0">
                <a:effectLst/>
              </a:rPr>
              <a:t>Colecciones privadas</a:t>
            </a:r>
          </a:p>
          <a:p>
            <a:pPr lvl="2"/>
            <a:r>
              <a:rPr lang="es-ES" sz="2800" smtClean="0">
                <a:solidFill>
                  <a:schemeClr val="hlink"/>
                </a:solidFill>
                <a:effectLst/>
              </a:rPr>
              <a:t>Epítome Ulpiani</a:t>
            </a:r>
          </a:p>
          <a:p>
            <a:pPr lvl="2"/>
            <a:r>
              <a:rPr lang="es-ES" sz="2800" smtClean="0">
                <a:solidFill>
                  <a:schemeClr val="hlink"/>
                </a:solidFill>
                <a:effectLst/>
              </a:rPr>
              <a:t>Authenticum</a:t>
            </a:r>
          </a:p>
          <a:p>
            <a:pPr lvl="2"/>
            <a:r>
              <a:rPr lang="es-ES" sz="2800" smtClean="0">
                <a:solidFill>
                  <a:schemeClr val="hlink"/>
                </a:solidFill>
                <a:effectLst/>
              </a:rPr>
              <a:t>Colección griega</a:t>
            </a:r>
          </a:p>
          <a:p>
            <a:pPr lvl="2"/>
            <a:r>
              <a:rPr lang="es-ES" sz="2800" smtClean="0">
                <a:solidFill>
                  <a:schemeClr val="hlink"/>
                </a:solidFill>
                <a:effectLst/>
              </a:rPr>
              <a:t>Edicta Iustiniani</a:t>
            </a:r>
            <a:r>
              <a:rPr lang="es-ES" sz="2800" smtClean="0">
                <a:effectLst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5|1.2"/>
</p:tagLst>
</file>

<file path=ppt/theme/theme1.xml><?xml version="1.0" encoding="utf-8"?>
<a:theme xmlns:a="http://schemas.openxmlformats.org/drawingml/2006/main" name="Globo">
  <a:themeElements>
    <a:clrScheme name="Globo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o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o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463</TotalTime>
  <Words>821</Words>
  <Application>Microsoft Office PowerPoint</Application>
  <PresentationFormat>Presentación en pantalla (4:3)</PresentationFormat>
  <Paragraphs>321</Paragraphs>
  <Slides>35</Slides>
  <Notes>7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3</vt:i4>
      </vt:variant>
      <vt:variant>
        <vt:lpstr>Plantilla de disseny</vt:lpstr>
      </vt:variant>
      <vt:variant>
        <vt:i4>2</vt:i4>
      </vt:variant>
      <vt:variant>
        <vt:lpstr>Títols de les diapositives</vt:lpstr>
      </vt:variant>
      <vt:variant>
        <vt:i4>35</vt:i4>
      </vt:variant>
    </vt:vector>
  </HeadingPairs>
  <TitlesOfParts>
    <vt:vector size="40" baseType="lpstr">
      <vt:lpstr>Verdana</vt:lpstr>
      <vt:lpstr>Arial</vt:lpstr>
      <vt:lpstr>Wingdings</vt:lpstr>
      <vt:lpstr>Globo</vt:lpstr>
      <vt:lpstr>Globo</vt:lpstr>
      <vt:lpstr>Derecho Romano</vt:lpstr>
      <vt:lpstr>DERECHO</vt:lpstr>
      <vt:lpstr>Derecho</vt:lpstr>
      <vt:lpstr>DERECHO ROMANO</vt:lpstr>
      <vt:lpstr>TRADICIÓN ROMANÍSTICA</vt:lpstr>
      <vt:lpstr>Derecho Romano</vt:lpstr>
      <vt:lpstr>Historia Política y Derecho Romano</vt:lpstr>
      <vt:lpstr>Diapositiva 8</vt:lpstr>
      <vt:lpstr>Derecho arcaico</vt:lpstr>
      <vt:lpstr>Fuentes del Derecho Arcaico</vt:lpstr>
      <vt:lpstr>Mores Maiorum</vt:lpstr>
      <vt:lpstr>Ley de las XII Tablas (451/450aC)</vt:lpstr>
      <vt:lpstr>Jurisprudencia Pontificia</vt:lpstr>
      <vt:lpstr>Derecho Preclásico</vt:lpstr>
      <vt:lpstr>Fuentes del Derecho Preclásico</vt:lpstr>
      <vt:lpstr>Leyes Comiciales</vt:lpstr>
      <vt:lpstr>Plebiscitos</vt:lpstr>
      <vt:lpstr>Senado consultos</vt:lpstr>
      <vt:lpstr>Edictos de los magistrados</vt:lpstr>
      <vt:lpstr>Jurisprudencia Republicana</vt:lpstr>
      <vt:lpstr>Derecho Clásico</vt:lpstr>
      <vt:lpstr>Fuentes del Derecho Clásico</vt:lpstr>
      <vt:lpstr>Constituciones Imperiales</vt:lpstr>
      <vt:lpstr>Jurisprudencia Clásica</vt:lpstr>
      <vt:lpstr>Derecho Postclásico</vt:lpstr>
      <vt:lpstr>Fuentes del Derecho Posclásico</vt:lpstr>
      <vt:lpstr>Diapositiva 27</vt:lpstr>
      <vt:lpstr>Diapositiva 28</vt:lpstr>
      <vt:lpstr>Época Justinianea </vt:lpstr>
      <vt:lpstr>Derecho Justinianeo</vt:lpstr>
      <vt:lpstr>  1r. CODEX (528)  NOVUS CODEX IUSTINIANUS </vt:lpstr>
      <vt:lpstr>Diapositiva 32</vt:lpstr>
      <vt:lpstr>Diapositiva 33</vt:lpstr>
      <vt:lpstr>Diapositiva 34</vt:lpstr>
      <vt:lpstr>Diapositiva 35</vt:lpstr>
    </vt:vector>
  </TitlesOfParts>
  <Company>Universitat de Barcelona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Derecho Romano</dc:title>
  <dc:creator>UB</dc:creator>
  <cp:lastModifiedBy>UB</cp:lastModifiedBy>
  <cp:revision>29</cp:revision>
  <dcterms:created xsi:type="dcterms:W3CDTF">2009-09-14T20:50:40Z</dcterms:created>
  <dcterms:modified xsi:type="dcterms:W3CDTF">2012-09-28T09:08:21Z</dcterms:modified>
</cp:coreProperties>
</file>