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</p:sldMasterIdLst>
  <p:notesMasterIdLst>
    <p:notesMasterId r:id="rId32"/>
  </p:notesMasterIdLst>
  <p:handoutMasterIdLst>
    <p:handoutMasterId r:id="rId33"/>
  </p:handoutMasterIdLst>
  <p:sldIdLst>
    <p:sldId id="296" r:id="rId3"/>
    <p:sldId id="257" r:id="rId4"/>
    <p:sldId id="259" r:id="rId5"/>
    <p:sldId id="256" r:id="rId6"/>
    <p:sldId id="265" r:id="rId7"/>
    <p:sldId id="266" r:id="rId8"/>
    <p:sldId id="301" r:id="rId9"/>
    <p:sldId id="325" r:id="rId10"/>
    <p:sldId id="327" r:id="rId11"/>
    <p:sldId id="311" r:id="rId12"/>
    <p:sldId id="312" r:id="rId13"/>
    <p:sldId id="319" r:id="rId14"/>
    <p:sldId id="321" r:id="rId15"/>
    <p:sldId id="322" r:id="rId16"/>
    <p:sldId id="277" r:id="rId17"/>
    <p:sldId id="330" r:id="rId18"/>
    <p:sldId id="260" r:id="rId19"/>
    <p:sldId id="303" r:id="rId20"/>
    <p:sldId id="263" r:id="rId21"/>
    <p:sldId id="282" r:id="rId22"/>
    <p:sldId id="304" r:id="rId23"/>
    <p:sldId id="305" r:id="rId24"/>
    <p:sldId id="306" r:id="rId25"/>
    <p:sldId id="309" r:id="rId26"/>
    <p:sldId id="270" r:id="rId27"/>
    <p:sldId id="284" r:id="rId28"/>
    <p:sldId id="289" r:id="rId29"/>
    <p:sldId id="324" r:id="rId30"/>
    <p:sldId id="314" r:id="rId31"/>
  </p:sldIdLst>
  <p:sldSz cx="9144000" cy="6858000" type="screen4x3"/>
  <p:notesSz cx="7099300" cy="1023461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AD7"/>
    <a:srgbClr val="595959"/>
    <a:srgbClr val="C0C0C0"/>
    <a:srgbClr val="3366CC"/>
    <a:srgbClr val="FF7C80"/>
    <a:srgbClr val="00CC66"/>
    <a:srgbClr val="00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23" autoAdjust="0"/>
    <p:restoredTop sz="87517" autoAdjust="0"/>
  </p:normalViewPr>
  <p:slideViewPr>
    <p:cSldViewPr>
      <p:cViewPr>
        <p:scale>
          <a:sx n="84" d="100"/>
          <a:sy n="84" d="100"/>
        </p:scale>
        <p:origin x="-966" y="-324"/>
      </p:cViewPr>
      <p:guideLst>
        <p:guide orient="horz" pos="3657"/>
        <p:guide pos="2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0" d="100"/>
          <a:sy n="80" d="100"/>
        </p:scale>
        <p:origin x="-1230" y="834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0585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l">
              <a:defRPr sz="12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sz="quarter" idx="1"/>
          </p:nvPr>
        </p:nvSpPr>
        <p:spPr>
          <a:xfrm>
            <a:off x="4020506" y="0"/>
            <a:ext cx="3077137" cy="510585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r">
              <a:defRPr sz="1200"/>
            </a:lvl1pPr>
          </a:lstStyle>
          <a:p>
            <a:pPr>
              <a:defRPr/>
            </a:pPr>
            <a:fld id="{7EAE6B5A-9295-4CE5-8005-D2DCE7DD2D1B}" type="datetimeFigureOut">
              <a:rPr lang="ca-ES"/>
              <a:pPr>
                <a:defRPr/>
              </a:pPr>
              <a:t>14/10/2014</a:t>
            </a:fld>
            <a:endParaRPr lang="ca-ES"/>
          </a:p>
        </p:txBody>
      </p:sp>
      <p:sp>
        <p:nvSpPr>
          <p:cNvPr id="4" name="Contenidor de peu de pàgina 3"/>
          <p:cNvSpPr>
            <a:spLocks noGrp="1"/>
          </p:cNvSpPr>
          <p:nvPr>
            <p:ph type="ftr" sz="quarter" idx="2"/>
          </p:nvPr>
        </p:nvSpPr>
        <p:spPr>
          <a:xfrm>
            <a:off x="0" y="9722392"/>
            <a:ext cx="3077137" cy="510585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4020506" y="9722392"/>
            <a:ext cx="3077137" cy="510585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r">
              <a:defRPr sz="1200"/>
            </a:lvl1pPr>
          </a:lstStyle>
          <a:p>
            <a:pPr>
              <a:defRPr/>
            </a:pPr>
            <a:fld id="{217F63A2-59D0-421B-922A-4607B9151B7E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37602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0" tIns="49521" rIns="99040" bIns="49521" numCol="1" anchor="t" anchorCtr="0" compatLnSpc="1">
            <a:prstTxWarp prst="textNoShape">
              <a:avLst/>
            </a:prstTxWarp>
          </a:bodyPr>
          <a:lstStyle>
            <a:lvl1pPr algn="l" defTabSz="990527">
              <a:defRPr sz="1300" b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0" tIns="49521" rIns="99040" bIns="49521" numCol="1" anchor="t" anchorCtr="0" compatLnSpc="1">
            <a:prstTxWarp prst="textNoShape">
              <a:avLst/>
            </a:prstTxWarp>
          </a:bodyPr>
          <a:lstStyle>
            <a:lvl1pPr algn="r" defTabSz="990527">
              <a:defRPr sz="1300" b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9938"/>
            <a:ext cx="5114925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0378"/>
            <a:ext cx="5680103" cy="4605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0" tIns="49521" rIns="99040" bIns="49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noProof="0" smtClean="0"/>
              <a:t>Feu clic aquí per editar els estils de text del patró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0" tIns="49521" rIns="99040" bIns="49521" numCol="1" anchor="b" anchorCtr="0" compatLnSpc="1">
            <a:prstTxWarp prst="textNoShape">
              <a:avLst/>
            </a:prstTxWarp>
          </a:bodyPr>
          <a:lstStyle>
            <a:lvl1pPr algn="l" defTabSz="990527">
              <a:defRPr sz="1300" b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0" tIns="49521" rIns="99040" bIns="49521" numCol="1" anchor="b" anchorCtr="0" compatLnSpc="1">
            <a:prstTxWarp prst="textNoShape">
              <a:avLst/>
            </a:prstTxWarp>
          </a:bodyPr>
          <a:lstStyle>
            <a:lvl1pPr algn="r" defTabSz="990527">
              <a:defRPr sz="1300" b="0"/>
            </a:lvl1pPr>
          </a:lstStyle>
          <a:p>
            <a:pPr>
              <a:defRPr/>
            </a:pPr>
            <a:fld id="{7C830B3D-68CD-435B-A295-F44794125BE0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280384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05F1BC81-6986-4C37-B71B-99120B2225E9}" type="slidenum">
              <a:rPr lang="es-ES" altLang="es-ES" smtClean="0"/>
              <a:pPr defTabSz="990366"/>
              <a:t>1</a:t>
            </a:fld>
            <a:endParaRPr lang="es-ES" altLang="es-ES" smtClean="0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a-ES" altLang="es-E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BE115CDF-EB62-45FA-AE19-1E5D062D8D1D}" type="slidenum">
              <a:rPr lang="ca-ES" altLang="es-ES" smtClean="0"/>
              <a:pPr defTabSz="990366"/>
              <a:t>2</a:t>
            </a:fld>
            <a:endParaRPr lang="ca-ES" altLang="es-ES" smtClean="0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60B559E2-D0AB-4641-B344-EF75DB2DCC89}" type="slidenum">
              <a:rPr lang="ca-ES" altLang="es-ES" smtClean="0"/>
              <a:pPr defTabSz="990366"/>
              <a:t>3</a:t>
            </a:fld>
            <a:endParaRPr lang="ca-ES" altLang="es-ES" smtClean="0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57516FAF-FBEC-43F7-B957-FCCA6CD70268}" type="slidenum">
              <a:rPr lang="ca-ES" altLang="es-ES" smtClean="0"/>
              <a:pPr defTabSz="990366"/>
              <a:t>4</a:t>
            </a:fld>
            <a:endParaRPr lang="ca-ES" altLang="es-ES" smtClean="0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a-ES" altLang="es-ES" b="1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8914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38915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1FFC928B-1C2F-41DB-818A-EEEA0F337467}" type="slidenum">
              <a:rPr lang="ca-ES" smtClean="0"/>
              <a:pPr defTabSz="990366"/>
              <a:t>5</a:t>
            </a:fld>
            <a:endParaRPr lang="ca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0962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40963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3BE0DDC9-681D-410D-92A1-F2A246FED705}" type="slidenum">
              <a:rPr lang="ca-ES" smtClean="0"/>
              <a:pPr defTabSz="990366"/>
              <a:t>6</a:t>
            </a:fld>
            <a:endParaRPr lang="ca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Contenidor de notes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endParaRPr lang="fr-FR" altLang="es-ES" b="1" dirty="0" smtClean="0"/>
          </a:p>
          <a:p>
            <a:pPr marL="171437" indent="-171437">
              <a:buFontTx/>
              <a:buChar char="•"/>
              <a:defRPr/>
            </a:pPr>
            <a:endParaRPr lang="ca-ES" altLang="es-ES" b="1" dirty="0" smtClean="0"/>
          </a:p>
        </p:txBody>
      </p:sp>
      <p:sp>
        <p:nvSpPr>
          <p:cNvPr id="43011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141B3C78-381E-450A-89E9-14946591A387}" type="slidenum">
              <a:rPr lang="ca-ES" altLang="es-ES" smtClean="0"/>
              <a:pPr defTabSz="990366"/>
              <a:t>7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8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093" indent="-171093">
              <a:buFontTx/>
              <a:buChar char="•"/>
            </a:pPr>
            <a:endParaRPr lang="es-ES" altLang="ca-ES" b="1" smtClean="0"/>
          </a:p>
        </p:txBody>
      </p:sp>
      <p:sp>
        <p:nvSpPr>
          <p:cNvPr id="45059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F974861A-E446-46F0-8EBC-46220599C45E}" type="slidenum">
              <a:rPr lang="ca-ES" altLang="ca-ES" smtClean="0"/>
              <a:pPr defTabSz="990366"/>
              <a:t>8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75E7BD88-3C6D-4B57-89E8-0F03915A6E3A}" type="slidenum">
              <a:rPr lang="ca-ES" altLang="es-ES" smtClean="0"/>
              <a:pPr defTabSz="990366"/>
              <a:t>9</a:t>
            </a:fld>
            <a:endParaRPr lang="ca-ES" altLang="es-ES" smtClean="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altLang="es-ES" b="1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4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ca-ES" smtClean="0"/>
          </a:p>
        </p:txBody>
      </p:sp>
      <p:sp>
        <p:nvSpPr>
          <p:cNvPr id="49155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85141A78-A020-4B57-BB51-25D4BA323938}" type="slidenum">
              <a:rPr lang="ca-ES" altLang="ca-ES" smtClean="0"/>
              <a:pPr defTabSz="990366"/>
              <a:t>10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2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ES" b="1" smtClean="0"/>
          </a:p>
        </p:txBody>
      </p:sp>
      <p:sp>
        <p:nvSpPr>
          <p:cNvPr id="51203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9D18E34D-8613-44EA-BB7B-61EF756D880D}" type="slidenum">
              <a:rPr lang="ca-ES" altLang="es-ES" smtClean="0"/>
              <a:pPr defTabSz="990366"/>
              <a:t>11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0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ca-ES" smtClean="0"/>
          </a:p>
        </p:txBody>
      </p:sp>
      <p:sp>
        <p:nvSpPr>
          <p:cNvPr id="53251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05E6F973-9665-4686-AC35-622BA20BBBD3}" type="slidenum">
              <a:rPr lang="ca-ES" altLang="ca-ES" smtClean="0"/>
              <a:pPr defTabSz="990366"/>
              <a:t>12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8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ca-ES" b="1" smtClean="0"/>
          </a:p>
        </p:txBody>
      </p:sp>
      <p:sp>
        <p:nvSpPr>
          <p:cNvPr id="55299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E86E0F9B-CF48-4D29-AFFE-EBE2D5B96EAD}" type="slidenum">
              <a:rPr lang="ca-ES" altLang="ca-ES" smtClean="0"/>
              <a:pPr defTabSz="990366"/>
              <a:t>13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7346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b="1" smtClean="0"/>
          </a:p>
        </p:txBody>
      </p:sp>
      <p:sp>
        <p:nvSpPr>
          <p:cNvPr id="57347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692B9EB0-FDD4-4907-B084-D6F5476DA5B5}" type="slidenum">
              <a:rPr lang="ca-ES" smtClean="0"/>
              <a:pPr defTabSz="990366"/>
              <a:t>14</a:t>
            </a:fld>
            <a:endParaRPr lang="ca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9394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59395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BCA444AA-2CFB-41D5-8F8D-EEB85387E703}" type="slidenum">
              <a:rPr lang="ca-ES" smtClean="0"/>
              <a:pPr defTabSz="990366"/>
              <a:t>15</a:t>
            </a:fld>
            <a:endParaRPr lang="ca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2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ca-ES" b="1" smtClean="0"/>
          </a:p>
        </p:txBody>
      </p:sp>
      <p:sp>
        <p:nvSpPr>
          <p:cNvPr id="61443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9747DA70-BF0C-4F98-89F7-8B05707DC267}" type="slidenum">
              <a:rPr lang="ca-ES" altLang="ca-ES" smtClean="0"/>
              <a:pPr defTabSz="990366"/>
              <a:t>16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3490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3491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174CA9F6-226D-403F-AA3D-A0EB7EB97A21}" type="slidenum">
              <a:rPr lang="ca-ES" smtClean="0"/>
              <a:pPr defTabSz="990366"/>
              <a:t>17</a:t>
            </a:fld>
            <a:endParaRPr lang="ca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8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ES" smtClean="0"/>
          </a:p>
        </p:txBody>
      </p:sp>
      <p:sp>
        <p:nvSpPr>
          <p:cNvPr id="65539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B44FCFCC-8B39-4E8A-9783-04552BB2CB2A}" type="slidenum">
              <a:rPr lang="ca-ES" altLang="es-ES" smtClean="0"/>
              <a:pPr defTabSz="990366"/>
              <a:t>18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7586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7587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66BCCAE0-5FFF-4DFB-A798-E6933BFBBC75}" type="slidenum">
              <a:rPr lang="ca-ES" smtClean="0"/>
              <a:pPr defTabSz="990366"/>
              <a:t>19</a:t>
            </a:fld>
            <a:endParaRPr lang="ca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9634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9635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B8DA715C-7E99-46D2-91C6-CB9984613DA6}" type="slidenum">
              <a:rPr lang="ca-ES" smtClean="0"/>
              <a:pPr defTabSz="990366"/>
              <a:t>20</a:t>
            </a:fld>
            <a:endParaRPr lang="ca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2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ES" b="1" smtClean="0"/>
          </a:p>
        </p:txBody>
      </p:sp>
      <p:sp>
        <p:nvSpPr>
          <p:cNvPr id="71683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FEACB372-9879-4788-B603-1ED56D469C2A}" type="slidenum">
              <a:rPr lang="ca-ES" altLang="es-ES" smtClean="0"/>
              <a:pPr defTabSz="990366"/>
              <a:t>21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0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093" indent="-171093">
              <a:buFontTx/>
              <a:buChar char="•"/>
            </a:pPr>
            <a:endParaRPr lang="ca-ES" altLang="es-ES" b="1" smtClean="0"/>
          </a:p>
        </p:txBody>
      </p:sp>
      <p:sp>
        <p:nvSpPr>
          <p:cNvPr id="73731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B3C60828-B242-49A1-98C5-4EDA0D951F61}" type="slidenum">
              <a:rPr lang="ca-ES" altLang="es-ES" smtClean="0"/>
              <a:pPr defTabSz="990366"/>
              <a:t>22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8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ES" b="1" smtClean="0"/>
          </a:p>
        </p:txBody>
      </p:sp>
      <p:sp>
        <p:nvSpPr>
          <p:cNvPr id="75779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7C89B1DC-C2EB-4F67-89DD-27776DC18FD8}" type="slidenum">
              <a:rPr lang="ca-ES" altLang="es-ES" smtClean="0"/>
              <a:pPr defTabSz="990366"/>
              <a:t>23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6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ca-ES" smtClean="0"/>
          </a:p>
        </p:txBody>
      </p:sp>
      <p:sp>
        <p:nvSpPr>
          <p:cNvPr id="77827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FDC9E127-29D2-4CD5-BE8E-849371DFA14C}" type="slidenum">
              <a:rPr lang="ca-ES" altLang="ca-ES" smtClean="0"/>
              <a:pPr defTabSz="990366"/>
              <a:t>24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Contenidor d'imatge d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9874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b="1" smtClean="0"/>
          </a:p>
        </p:txBody>
      </p:sp>
      <p:sp>
        <p:nvSpPr>
          <p:cNvPr id="79875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3383DF84-E192-4CCA-99D8-78A72EB9CEE2}" type="slidenum">
              <a:rPr lang="ca-ES" smtClean="0"/>
              <a:pPr defTabSz="990366"/>
              <a:t>25</a:t>
            </a:fld>
            <a:endParaRPr lang="ca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2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ca-ES" b="1" smtClean="0"/>
          </a:p>
        </p:txBody>
      </p:sp>
      <p:sp>
        <p:nvSpPr>
          <p:cNvPr id="81923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D0980597-29C9-47B2-99AD-8F5E375641D9}" type="slidenum">
              <a:rPr lang="ca-ES" altLang="ca-ES" smtClean="0"/>
              <a:pPr defTabSz="990366"/>
              <a:t>26</a:t>
            </a:fld>
            <a:endParaRPr lang="ca-ES" altLang="ca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0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093" indent="-171093">
              <a:buFontTx/>
              <a:buChar char="•"/>
            </a:pPr>
            <a:endParaRPr lang="ca-ES" altLang="es-ES" b="1" smtClean="0"/>
          </a:p>
        </p:txBody>
      </p:sp>
      <p:sp>
        <p:nvSpPr>
          <p:cNvPr id="83971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36822924-1436-4472-93D9-6BB3ACF194B6}" type="slidenum">
              <a:rPr lang="ca-ES" altLang="es-ES" smtClean="0"/>
              <a:pPr defTabSz="990366"/>
              <a:t>27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8" name="Contenidor de not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093" indent="-171093">
              <a:buFontTx/>
              <a:buChar char="•"/>
            </a:pPr>
            <a:endParaRPr lang="ca-ES" altLang="es-ES" b="1" dirty="0" smtClean="0">
              <a:solidFill>
                <a:srgbClr val="5F5F5F"/>
              </a:solidFill>
              <a:latin typeface="Calibri" pitchFamily="34" charset="0"/>
            </a:endParaRPr>
          </a:p>
        </p:txBody>
      </p:sp>
      <p:sp>
        <p:nvSpPr>
          <p:cNvPr id="86019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90366"/>
            <a:fld id="{F4FE6A2F-7703-4FBA-A8CE-6F42605EAC6F}" type="slidenum">
              <a:rPr lang="ca-ES" altLang="es-ES" smtClean="0"/>
              <a:pPr defTabSz="990366"/>
              <a:t>28</a:t>
            </a:fld>
            <a:endParaRPr lang="ca-ES" alt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59109"/>
            <a:fld id="{A14B1401-4473-4A30-9832-22596772F05D}" type="slidenum">
              <a:rPr lang="es-ES" altLang="es-ES" smtClean="0">
                <a:latin typeface="Calibri" pitchFamily="34" charset="0"/>
              </a:rPr>
              <a:pPr defTabSz="959109"/>
              <a:t>29</a:t>
            </a:fld>
            <a:endParaRPr lang="es-ES" altLang="es-ES" smtClean="0">
              <a:latin typeface="Calibri" pitchFamily="34" charset="0"/>
            </a:endParaRPr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a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86EBF-DB2D-475B-B916-655E59DEEEE6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148D2-5F26-47E6-8DCD-8199E79868B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04322-BBB4-4EE1-BA8A-52DD51DA226B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BAE3A-9E46-4529-8A05-6D8AD010FBB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B1BBB-791E-42CE-B88A-B9AC549DE344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29768-B5C0-4467-9904-BD37C639468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72FF-539E-4623-8C0A-61358801D680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6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ECB5A-0B69-4006-BED1-95862E58A7A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41E72-862F-45BF-A420-98DC75CC9E94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8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A66CC-92AD-41E2-B43A-EBCA8D68939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AEDDC-F116-480E-8A6C-B58892421A21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4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8AB4B-D56C-4898-A174-F62C7E01C35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8DD29-D2BF-40FC-B3DB-9A970291120A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3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0DA8E-3D5C-4E94-82EF-DD48224A30F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5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A578B-C37B-46A1-8F25-2F7FDEF9DA15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6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145A7-E51D-44F9-91FC-8A94CDE5261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5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5F12-18BC-45A4-AF85-193FE722392B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6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42DFD-9590-432A-BD0C-F6FDD603252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04099-582D-4022-A4D3-7AE91A630932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FF5A1-25AF-482D-AF81-7FBF26A03C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2F756-27D4-48F4-B7A7-F77EF3A71BA2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4AD29-CAA1-49B1-8C47-AADC03A1737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a-ES" smtClean="0"/>
              <a:t>Feu clic aquí per editar l'estil de subtítols del patró.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0727922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5723716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468996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713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713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61452040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7" name="Contenidor de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8" name="Contenidor de peu de pà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Conteni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4296256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4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699835385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peu de pà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70899384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3418315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a-ES" smtClean="0"/>
              <a:t>Feu clic a la icona per afegir una imatge</a:t>
            </a:r>
            <a:endParaRPr lang="ca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512597684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40024798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1142309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ontingut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92D90-1875-4701-AB93-B2587CF63812}" type="datetime1">
              <a:rPr lang="es-ES" altLang="es-ES" smtClean="0"/>
              <a:pPr>
                <a:defRPr/>
              </a:pPr>
              <a:t>14/10/2014</a:t>
            </a:fld>
            <a:endParaRPr lang="ca-ES" altLang="es-ES"/>
          </a:p>
        </p:txBody>
      </p:sp>
      <p:sp>
        <p:nvSpPr>
          <p:cNvPr id="4" name="Contenidor de peu de pà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altLang="es-ES" smtClean="0"/>
              <a:t>CRAI UB – Biblioteca de Dret</a:t>
            </a:r>
            <a:endParaRPr lang="es-ES" altLang="es-ES" i="1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CD0A6-9C81-4CE7-B2E4-B326BFE0ED33}" type="slidenum">
              <a:rPr lang="es-ES" altLang="es-ES" smtClean="0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5178324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E4447-F4A4-452F-8712-0CEF865D389F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idor de títo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es-ES" smtClean="0"/>
              <a:t>Feu clic aquí per editar l'estil</a:t>
            </a:r>
            <a:endParaRPr lang="es-ES" altLang="es-ES" smtClean="0"/>
          </a:p>
        </p:txBody>
      </p:sp>
      <p:sp>
        <p:nvSpPr>
          <p:cNvPr id="15363" name="Contenidor de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es-ES" smtClean="0"/>
              <a:t>Feu clic aquí per editar estils</a:t>
            </a:r>
          </a:p>
          <a:p>
            <a:pPr lvl="1"/>
            <a:r>
              <a:rPr lang="ca-ES" altLang="es-ES" smtClean="0"/>
              <a:t>Segon nivell</a:t>
            </a:r>
          </a:p>
          <a:p>
            <a:pPr lvl="2"/>
            <a:r>
              <a:rPr lang="ca-ES" altLang="es-ES" smtClean="0"/>
              <a:t>Tercer nivell</a:t>
            </a:r>
          </a:p>
          <a:p>
            <a:pPr lvl="3"/>
            <a:r>
              <a:rPr lang="ca-ES" altLang="es-ES" smtClean="0"/>
              <a:t>Quart nivell</a:t>
            </a:r>
          </a:p>
          <a:p>
            <a:pPr lvl="4"/>
            <a:r>
              <a:rPr lang="ca-ES" altLang="es-ES" smtClean="0"/>
              <a:t>Cinquè nivell</a:t>
            </a:r>
            <a:endParaRPr lang="es-ES" altLang="es-ES" smtClean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9ADEAAA-4056-4772-978D-2F09229E4DE7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3FC79A0-88CE-439D-A88E-4C243AB0CE2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smtClean="0"/>
              <a:t>Haga clic para modificar el estilo de texto del patrón</a:t>
            </a:r>
          </a:p>
          <a:p>
            <a:pPr lvl="1"/>
            <a:r>
              <a:rPr lang="es-ES" altLang="ca-ES" smtClean="0"/>
              <a:t>Segundo nivel</a:t>
            </a:r>
          </a:p>
          <a:p>
            <a:pPr lvl="2"/>
            <a:r>
              <a:rPr lang="es-ES" altLang="ca-ES" smtClean="0"/>
              <a:t>Tercer nivel</a:t>
            </a:r>
          </a:p>
          <a:p>
            <a:pPr lvl="3"/>
            <a:r>
              <a:rPr lang="es-ES" altLang="ca-ES" smtClean="0"/>
              <a:t>Cuarto nivel</a:t>
            </a:r>
          </a:p>
          <a:p>
            <a:pPr lvl="4"/>
            <a:r>
              <a:rPr lang="es-ES" altLang="ca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31A0F3"/>
                    </a:gs>
                    <a:gs pos="50000">
                      <a:srgbClr val="31A0F3">
                        <a:gamma/>
                        <a:shade val="46275"/>
                        <a:invGamma/>
                      </a:srgbClr>
                    </a:gs>
                    <a:gs pos="100000">
                      <a:srgbClr val="31A0F3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C484B2F-3870-4953-A386-E7FCAD17D3CD}" type="slidenum">
              <a:rPr lang="ca-ES" smtClean="0"/>
              <a:pPr>
                <a:defRPr/>
              </a:pPr>
              <a:t>‹#›</a:t>
            </a:fld>
            <a:endParaRPr lang="ca-E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6443663" y="0"/>
            <a:ext cx="2700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a-ES" altLang="ca-ES" sz="1800"/>
          </a:p>
        </p:txBody>
      </p:sp>
      <p:pic>
        <p:nvPicPr>
          <p:cNvPr id="1042" name="Picture 18" descr="capcalera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95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hyperlink" Target="http://crai.ub.ed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hyperlink" Target="http://crai.ub.edu/ca/que-ofereix-el-crai/prestec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cataleg.ub.edu/patroninfo*cat" TargetMode="Externa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ataleg.ub.edu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recercador.ub.edu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ampusvirtual2.ub.edu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jram7@alumnes.ub.edu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rai.ub.edu/ca/que-ofereix-el-crai/acces-recursos/acces-recursos-proxy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crai.ub.edu/ca/que-ofereix-el-crai/prestec/prestec-equipaments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rai.ub.edu/ca/que-ofereix-el-crai/prestec/prestec-equipaments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rai.ub.edu/ca/que-ofereix-el-crai/prestec/prestec-pi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jpeg"/><Relationship Id="rId4" Type="http://schemas.openxmlformats.org/officeDocument/2006/relationships/hyperlink" Target="http://crai.ub.edu/ca/que-ofereix-el-crai/prestec/prestec-reproduccio-f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hyperlink" Target="http://crai.ub.edu/ca/que-ofereix-el-crai/formacio-usuaris" TargetMode="External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crai.ub.edu/ca/coneix-el-crai/biblioteques/biblioteca-medicina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b.ub.edu/fileadmin/desiderates/pasdesi.htm" TargetMode="External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hyperlink" Target="https://twitter.com/CRAIBibMed" TargetMode="External"/><Relationship Id="rId4" Type="http://schemas.openxmlformats.org/officeDocument/2006/relationships/hyperlink" Target="https://www.facebook.com/UB.CRAI.BibliotecaMedicina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4" descr="image"/>
          <p:cNvPicPr>
            <a:picLocks noChangeAspect="1" noChangeArrowheads="1"/>
          </p:cNvPicPr>
          <p:nvPr/>
        </p:nvPicPr>
        <p:blipFill>
          <a:blip r:embed="rId3">
            <a:lum bright="58000" contrast="-70000"/>
          </a:blip>
          <a:srcRect/>
          <a:stretch>
            <a:fillRect/>
          </a:stretch>
        </p:blipFill>
        <p:spPr bwMode="auto">
          <a:xfrm>
            <a:off x="1588" y="1700213"/>
            <a:ext cx="4425950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 Box 15"/>
          <p:cNvSpPr txBox="1">
            <a:spLocks noChangeArrowheads="1"/>
          </p:cNvSpPr>
          <p:nvPr/>
        </p:nvSpPr>
        <p:spPr bwMode="auto">
          <a:xfrm>
            <a:off x="323850" y="1412875"/>
            <a:ext cx="87122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a-ES" altLang="es-ES" sz="5400">
                <a:solidFill>
                  <a:srgbClr val="336699"/>
                </a:solidFill>
              </a:rPr>
              <a:t>Coneix el CRAI Biblioteca en 5 minuts</a:t>
            </a:r>
          </a:p>
        </p:txBody>
      </p:sp>
      <p:sp>
        <p:nvSpPr>
          <p:cNvPr id="29699" name="Text Box 17"/>
          <p:cNvSpPr txBox="1">
            <a:spLocks noChangeArrowheads="1"/>
          </p:cNvSpPr>
          <p:nvPr/>
        </p:nvSpPr>
        <p:spPr bwMode="auto">
          <a:xfrm>
            <a:off x="5651500" y="5726113"/>
            <a:ext cx="2952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a-ES" altLang="es-ES">
                <a:solidFill>
                  <a:srgbClr val="5F5F5F"/>
                </a:solidFill>
              </a:rPr>
              <a:t>Curs 2014-2015</a:t>
            </a:r>
          </a:p>
        </p:txBody>
      </p:sp>
      <p:sp>
        <p:nvSpPr>
          <p:cNvPr id="29700" name="Rectangle 16"/>
          <p:cNvSpPr>
            <a:spLocks noChangeArrowheads="1"/>
          </p:cNvSpPr>
          <p:nvPr/>
        </p:nvSpPr>
        <p:spPr bwMode="auto">
          <a:xfrm>
            <a:off x="3492500" y="3862388"/>
            <a:ext cx="51466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a-ES" altLang="es-ES" sz="2400" b="0">
                <a:solidFill>
                  <a:srgbClr val="5F5F5F"/>
                </a:solidFill>
                <a:latin typeface="Calibri" pitchFamily="34" charset="0"/>
              </a:rPr>
              <a:t>El que necessites saber del</a:t>
            </a:r>
          </a:p>
          <a:p>
            <a:pPr algn="r"/>
            <a:r>
              <a:rPr lang="ca-ES" altLang="es-ES" sz="2400">
                <a:solidFill>
                  <a:srgbClr val="5F5F5F"/>
                </a:solidFill>
                <a:latin typeface="Calibri" pitchFamily="34" charset="0"/>
              </a:rPr>
              <a:t>CRAI Biblioteca de Medicina</a:t>
            </a:r>
            <a:endParaRPr lang="es-ES" altLang="es-ES" sz="2400" b="0">
              <a:solidFill>
                <a:srgbClr val="5F5F5F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125538"/>
            <a:ext cx="2338387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5" descr="7df941a53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1125538"/>
            <a:ext cx="234950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323850" y="4437063"/>
            <a:ext cx="84963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just"/>
            <a:r>
              <a:rPr lang="ca-ES" altLang="es-ES" sz="2000" b="0">
                <a:solidFill>
                  <a:srgbClr val="595959"/>
                </a:solidFill>
                <a:latin typeface="Calibri" pitchFamily="34" charset="0"/>
              </a:rPr>
              <a:t>El Centre de Recursos per a l’Aprenentatge i la Investigació dóna suport a la docència, l’aprenentatge, la investigació i l’extensió universitària, i té la missió de facilitar l’accés i la difusió dels recursos d’informació, de col·laborar en els processos de creació del coneixement i de contribuir en la consecució dels objectius de la Universitat.</a:t>
            </a:r>
            <a:r>
              <a:rPr lang="es-ES" altLang="es-ES" sz="2000" b="0">
                <a:solidFill>
                  <a:srgbClr val="595959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31748" name="Picture 8" descr="P60400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1125538"/>
            <a:ext cx="233997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6" descr="1cb573ef9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125538"/>
            <a:ext cx="22320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 Box 10"/>
          <p:cNvSpPr txBox="1">
            <a:spLocks noChangeArrowheads="1"/>
          </p:cNvSpPr>
          <p:nvPr/>
        </p:nvSpPr>
        <p:spPr bwMode="auto">
          <a:xfrm>
            <a:off x="2268538" y="3213100"/>
            <a:ext cx="6680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a-ES" altLang="es-ES" sz="2400">
                <a:solidFill>
                  <a:srgbClr val="336699"/>
                </a:solidFill>
              </a:rPr>
              <a:t>El CRAI de la Universitat de Barcelona</a:t>
            </a:r>
            <a:r>
              <a:rPr lang="pl-PL" altLang="es-ES" sz="2400">
                <a:solidFill>
                  <a:srgbClr val="336699"/>
                </a:solidFill>
              </a:rPr>
              <a:t/>
            </a:r>
            <a:br>
              <a:rPr lang="pl-PL" altLang="es-ES" sz="2400">
                <a:solidFill>
                  <a:srgbClr val="336699"/>
                </a:solidFill>
              </a:rPr>
            </a:br>
            <a:r>
              <a:rPr lang="pl-PL" altLang="es-ES" sz="1400" b="0">
                <a:solidFill>
                  <a:srgbClr val="336699"/>
                </a:solidFill>
                <a:hlinkClick r:id="rId7"/>
              </a:rPr>
              <a:t>http://crai.ub.edu/</a:t>
            </a:r>
            <a:r>
              <a:rPr lang="pl-PL" altLang="es-ES" sz="1400" b="0">
                <a:solidFill>
                  <a:srgbClr val="336699"/>
                </a:solidFill>
              </a:rPr>
              <a:t> </a:t>
            </a:r>
            <a:endParaRPr lang="ca-ES" altLang="es-ES" sz="1400" b="0">
              <a:solidFill>
                <a:srgbClr val="336699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ca-ES" altLang="es-ES"/>
              <a:t>Missió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2"/>
          <p:cNvSpPr txBox="1">
            <a:spLocks noChangeArrowheads="1"/>
          </p:cNvSpPr>
          <p:nvPr/>
        </p:nvSpPr>
        <p:spPr bwMode="auto">
          <a:xfrm>
            <a:off x="2895600" y="1125538"/>
            <a:ext cx="6248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a-ES" altLang="es-ES" sz="1800" dirty="0" smtClean="0">
                <a:solidFill>
                  <a:srgbClr val="336699"/>
                </a:solidFill>
              </a:rPr>
              <a:t>La Biblioteca </a:t>
            </a:r>
            <a:r>
              <a:rPr lang="ca-ES" altLang="es-ES" sz="1800" dirty="0">
                <a:solidFill>
                  <a:srgbClr val="336699"/>
                </a:solidFill>
              </a:rPr>
              <a:t>de Medicina</a:t>
            </a:r>
            <a:endParaRPr lang="ca-ES" altLang="es-ES" sz="1800" dirty="0"/>
          </a:p>
        </p:txBody>
      </p:sp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155575" y="980728"/>
            <a:ext cx="4464050" cy="586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La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Biblioteca de Medicina, els orígens 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de la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qual s’inicien amb la creació del Col·legi de Cirurgia l’any  1760, s’instal·la al nou edifici de la Facultat el 1906 amb part dels fons d’aquest Col·legi i </a:t>
            </a:r>
            <a:r>
              <a:rPr lang="pl-PL" altLang="es-ES" sz="1500" b="0" dirty="0">
                <a:solidFill>
                  <a:srgbClr val="595959"/>
                </a:solidFill>
                <a:latin typeface="Calibri" pitchFamily="34" charset="0"/>
              </a:rPr>
              <a:t>amb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els fons especialitzats</a:t>
            </a:r>
            <a:r>
              <a:rPr lang="pl-PL" altLang="es-ES" sz="15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cedits per la Biblioteca General Universitària procedents de la 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desamortització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de 1835.</a:t>
            </a:r>
            <a:endParaRPr lang="ca-ES" altLang="es-ES" sz="15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És a partir d’aquesta època que la Biblioteca creix i comença a adquirir importància, sent el seu fons de llibres i revistes cada vegada més rellevant.</a:t>
            </a:r>
          </a:p>
          <a:p>
            <a:pPr algn="just">
              <a:spcBef>
                <a:spcPct val="50000"/>
              </a:spcBef>
            </a:pP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El 1989 es produeix una remodelació de les instal·lacions, que passen a ocupar 3000 m</a:t>
            </a:r>
            <a:r>
              <a:rPr lang="ca-ES" altLang="es-ES" sz="1500" b="0" baseline="30000" dirty="0">
                <a:solidFill>
                  <a:srgbClr val="595959"/>
                </a:solidFill>
                <a:latin typeface="Calibri" pitchFamily="34" charset="0"/>
              </a:rPr>
              <a:t>2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 distribuïts en tres plantes, en les quals s’ubica la seva gran col·lecció i es donen nous serveis.</a:t>
            </a:r>
          </a:p>
          <a:p>
            <a:pPr algn="just">
              <a:spcBef>
                <a:spcPct val="50000"/>
              </a:spcBef>
            </a:pP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Actualment combina un fons de recerca especialitzat, propi dels ensenyaments impartits a la Facultat (</a:t>
            </a:r>
            <a:r>
              <a:rPr lang="pt-BR" altLang="es-ES" sz="1500" b="0" dirty="0">
                <a:solidFill>
                  <a:srgbClr val="595959"/>
                </a:solidFill>
                <a:latin typeface="Calibri" pitchFamily="34" charset="0"/>
              </a:rPr>
              <a:t>Medicina, </a:t>
            </a:r>
            <a:r>
              <a:rPr lang="pt-BR" altLang="es-ES" sz="1500" b="0" dirty="0" err="1">
                <a:solidFill>
                  <a:srgbClr val="595959"/>
                </a:solidFill>
                <a:latin typeface="Calibri" pitchFamily="34" charset="0"/>
              </a:rPr>
              <a:t>Ciències</a:t>
            </a:r>
            <a:r>
              <a:rPr lang="pt-BR" altLang="es-ES" sz="15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pt-BR" altLang="es-ES" sz="1500" b="0" dirty="0" err="1">
                <a:solidFill>
                  <a:srgbClr val="595959"/>
                </a:solidFill>
                <a:latin typeface="Calibri" pitchFamily="34" charset="0"/>
              </a:rPr>
              <a:t>Biomèdiques</a:t>
            </a:r>
            <a:r>
              <a:rPr lang="pt-BR" altLang="es-ES" sz="15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pt-BR" altLang="es-ES" sz="1500" b="0" dirty="0" err="1">
                <a:solidFill>
                  <a:srgbClr val="595959"/>
                </a:solidFill>
                <a:latin typeface="Calibri" pitchFamily="34" charset="0"/>
              </a:rPr>
              <a:t>Bàsiques</a:t>
            </a:r>
            <a:r>
              <a:rPr lang="pt-BR" altLang="es-ES" sz="1500" b="0" dirty="0">
                <a:solidFill>
                  <a:srgbClr val="595959"/>
                </a:solidFill>
                <a:latin typeface="Calibri" pitchFamily="34" charset="0"/>
              </a:rPr>
              <a:t> i </a:t>
            </a:r>
            <a:r>
              <a:rPr lang="pt-BR" altLang="es-ES" sz="1500" b="0" dirty="0" err="1">
                <a:solidFill>
                  <a:srgbClr val="595959"/>
                </a:solidFill>
                <a:latin typeface="Calibri" pitchFamily="34" charset="0"/>
              </a:rPr>
              <a:t>Enginyeria</a:t>
            </a:r>
            <a:r>
              <a:rPr lang="pt-BR" altLang="es-ES" sz="15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pt-BR" altLang="es-ES" sz="1500" b="0" dirty="0" err="1">
                <a:solidFill>
                  <a:srgbClr val="595959"/>
                </a:solidFill>
                <a:latin typeface="Calibri" pitchFamily="34" charset="0"/>
              </a:rPr>
              <a:t>Biomèdica</a:t>
            </a:r>
            <a:r>
              <a:rPr lang="pt-BR" altLang="es-ES" sz="1500" b="0" dirty="0">
                <a:solidFill>
                  <a:srgbClr val="595959"/>
                </a:solidFill>
                <a:latin typeface="Calibri" pitchFamily="34" charset="0"/>
              </a:rPr>
              <a:t>)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, amb un fons antic format per llibres, fullets i revistes publicats entre l’any 1821 i el 1945</a:t>
            </a:r>
            <a:r>
              <a:rPr lang="pl-PL" altLang="es-ES" sz="1500" b="0" dirty="0">
                <a:solidFill>
                  <a:srgbClr val="595959"/>
                </a:solidFill>
                <a:latin typeface="Calibri" pitchFamily="34" charset="0"/>
              </a:rPr>
              <a:t>,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 i que resulta de gran interès per a la història de la medicina.</a:t>
            </a:r>
          </a:p>
          <a:p>
            <a:pPr algn="just">
              <a:spcBef>
                <a:spcPct val="50000"/>
              </a:spcBef>
            </a:pP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Des del 1993 dóna suport a l’Hospital Clínic i a </a:t>
            </a:r>
            <a:r>
              <a:rPr lang="ca-ES" altLang="es-ES" sz="1500" b="0" dirty="0" err="1">
                <a:solidFill>
                  <a:srgbClr val="595959"/>
                </a:solidFill>
                <a:latin typeface="Calibri" pitchFamily="34" charset="0"/>
              </a:rPr>
              <a:t>l’IDIBAPS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3379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5157788"/>
            <a:ext cx="1878012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1773238"/>
            <a:ext cx="207327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3429000"/>
            <a:ext cx="1800225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9338" y="1628775"/>
            <a:ext cx="175418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1" name="Group 10"/>
          <p:cNvGrpSpPr>
            <a:grpSpLocks/>
          </p:cNvGrpSpPr>
          <p:nvPr/>
        </p:nvGrpSpPr>
        <p:grpSpPr bwMode="auto">
          <a:xfrm>
            <a:off x="4500563" y="2357438"/>
            <a:ext cx="2400300" cy="369887"/>
            <a:chOff x="2971" y="1303"/>
            <a:chExt cx="1512" cy="233"/>
          </a:xfrm>
        </p:grpSpPr>
        <p:sp>
          <p:nvSpPr>
            <p:cNvPr id="35865" name="Line 7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66" name="Rectangle 9"/>
            <p:cNvSpPr>
              <a:spLocks noChangeArrowheads="1"/>
            </p:cNvSpPr>
            <p:nvPr/>
          </p:nvSpPr>
          <p:spPr bwMode="auto">
            <a:xfrm>
              <a:off x="3152" y="1303"/>
              <a:ext cx="133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426 punts de lectura</a:t>
              </a:r>
            </a:p>
          </p:txBody>
        </p:sp>
      </p:grpSp>
      <p:grpSp>
        <p:nvGrpSpPr>
          <p:cNvPr id="35842" name="Group 11"/>
          <p:cNvGrpSpPr>
            <a:grpSpLocks/>
          </p:cNvGrpSpPr>
          <p:nvPr/>
        </p:nvGrpSpPr>
        <p:grpSpPr bwMode="auto">
          <a:xfrm>
            <a:off x="4500563" y="3417888"/>
            <a:ext cx="2551112" cy="366712"/>
            <a:chOff x="2971" y="1303"/>
            <a:chExt cx="1607" cy="231"/>
          </a:xfrm>
        </p:grpSpPr>
        <p:sp>
          <p:nvSpPr>
            <p:cNvPr id="35863" name="Line 12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64" name="Rectangle 13"/>
            <p:cNvSpPr>
              <a:spLocks noChangeArrowheads="1"/>
            </p:cNvSpPr>
            <p:nvPr/>
          </p:nvSpPr>
          <p:spPr bwMode="auto">
            <a:xfrm>
              <a:off x="3152" y="1303"/>
              <a:ext cx="142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1 lector de microfitxes</a:t>
              </a:r>
            </a:p>
          </p:txBody>
        </p:sp>
      </p:grpSp>
      <p:grpSp>
        <p:nvGrpSpPr>
          <p:cNvPr id="35843" name="Group 14"/>
          <p:cNvGrpSpPr>
            <a:grpSpLocks/>
          </p:cNvGrpSpPr>
          <p:nvPr/>
        </p:nvGrpSpPr>
        <p:grpSpPr bwMode="auto">
          <a:xfrm>
            <a:off x="4500563" y="3078163"/>
            <a:ext cx="1457325" cy="369887"/>
            <a:chOff x="2971" y="1303"/>
            <a:chExt cx="918" cy="233"/>
          </a:xfrm>
        </p:grpSpPr>
        <p:sp>
          <p:nvSpPr>
            <p:cNvPr id="35861" name="Line 15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62" name="Rectangle 16"/>
            <p:cNvSpPr>
              <a:spLocks noChangeArrowheads="1"/>
            </p:cNvSpPr>
            <p:nvPr/>
          </p:nvSpPr>
          <p:spPr bwMode="auto">
            <a:xfrm>
              <a:off x="3152" y="1303"/>
              <a:ext cx="73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3 escàners</a:t>
              </a:r>
            </a:p>
          </p:txBody>
        </p:sp>
      </p:grpSp>
      <p:grpSp>
        <p:nvGrpSpPr>
          <p:cNvPr id="35844" name="Group 17"/>
          <p:cNvGrpSpPr>
            <a:grpSpLocks/>
          </p:cNvGrpSpPr>
          <p:nvPr/>
        </p:nvGrpSpPr>
        <p:grpSpPr bwMode="auto">
          <a:xfrm>
            <a:off x="4500563" y="3805238"/>
            <a:ext cx="3509962" cy="366712"/>
            <a:chOff x="2971" y="1303"/>
            <a:chExt cx="2211" cy="231"/>
          </a:xfrm>
        </p:grpSpPr>
        <p:sp>
          <p:nvSpPr>
            <p:cNvPr id="35859" name="Line 18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60" name="Rectangle 19"/>
            <p:cNvSpPr>
              <a:spLocks noChangeArrowheads="1"/>
            </p:cNvSpPr>
            <p:nvPr/>
          </p:nvSpPr>
          <p:spPr bwMode="auto">
            <a:xfrm>
              <a:off x="3152" y="1303"/>
              <a:ext cx="203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1 televisor reproductor de vídeo</a:t>
              </a:r>
            </a:p>
          </p:txBody>
        </p:sp>
      </p:grpSp>
      <p:grpSp>
        <p:nvGrpSpPr>
          <p:cNvPr id="35845" name="Group 20"/>
          <p:cNvGrpSpPr>
            <a:grpSpLocks/>
          </p:cNvGrpSpPr>
          <p:nvPr/>
        </p:nvGrpSpPr>
        <p:grpSpPr bwMode="auto">
          <a:xfrm>
            <a:off x="4502150" y="2706688"/>
            <a:ext cx="4319588" cy="366712"/>
            <a:chOff x="2971" y="1298"/>
            <a:chExt cx="2905" cy="231"/>
          </a:xfrm>
        </p:grpSpPr>
        <p:sp>
          <p:nvSpPr>
            <p:cNvPr id="35857" name="Line 21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58" name="Rectangle 22"/>
            <p:cNvSpPr>
              <a:spLocks noChangeArrowheads="1"/>
            </p:cNvSpPr>
            <p:nvPr/>
          </p:nvSpPr>
          <p:spPr bwMode="auto">
            <a:xfrm>
              <a:off x="3152" y="1298"/>
              <a:ext cx="27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35 ordinadors de sobretaula i 13 portàtils</a:t>
              </a:r>
            </a:p>
          </p:txBody>
        </p:sp>
      </p:grpSp>
      <p:grpSp>
        <p:nvGrpSpPr>
          <p:cNvPr id="35846" name="Group 23"/>
          <p:cNvGrpSpPr>
            <a:grpSpLocks/>
          </p:cNvGrpSpPr>
          <p:nvPr/>
        </p:nvGrpSpPr>
        <p:grpSpPr bwMode="auto">
          <a:xfrm>
            <a:off x="4500563" y="4221163"/>
            <a:ext cx="4319587" cy="641350"/>
            <a:chOff x="2971" y="1298"/>
            <a:chExt cx="2905" cy="404"/>
          </a:xfrm>
        </p:grpSpPr>
        <p:sp>
          <p:nvSpPr>
            <p:cNvPr id="35855" name="Line 24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56" name="Rectangle 25"/>
            <p:cNvSpPr>
              <a:spLocks noChangeArrowheads="1"/>
            </p:cNvSpPr>
            <p:nvPr/>
          </p:nvSpPr>
          <p:spPr bwMode="auto">
            <a:xfrm>
              <a:off x="3152" y="1298"/>
              <a:ext cx="272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spcBef>
                  <a:spcPct val="50000"/>
                </a:spcBef>
              </a:pPr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Zona Wi-Fi i xarxa Eduroam a tota la Biblioteca</a:t>
              </a:r>
            </a:p>
          </p:txBody>
        </p:sp>
      </p:grpSp>
      <p:grpSp>
        <p:nvGrpSpPr>
          <p:cNvPr id="35847" name="Group 26"/>
          <p:cNvGrpSpPr>
            <a:grpSpLocks/>
          </p:cNvGrpSpPr>
          <p:nvPr/>
        </p:nvGrpSpPr>
        <p:grpSpPr bwMode="auto">
          <a:xfrm>
            <a:off x="4473575" y="4905375"/>
            <a:ext cx="4643438" cy="369888"/>
            <a:chOff x="2971" y="1298"/>
            <a:chExt cx="3123" cy="233"/>
          </a:xfrm>
        </p:grpSpPr>
        <p:sp>
          <p:nvSpPr>
            <p:cNvPr id="35853" name="Line 27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54" name="Rectangle 28"/>
            <p:cNvSpPr>
              <a:spLocks noChangeArrowheads="1"/>
            </p:cNvSpPr>
            <p:nvPr/>
          </p:nvSpPr>
          <p:spPr bwMode="auto">
            <a:xfrm>
              <a:off x="3152" y="1298"/>
              <a:ext cx="294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a-ES" altLang="es-ES" sz="1800" b="0" dirty="0">
                  <a:solidFill>
                    <a:srgbClr val="595959"/>
                  </a:solidFill>
                  <a:latin typeface="Calibri" pitchFamily="34" charset="0"/>
                </a:rPr>
                <a:t> 3  fotocopiadores / impressores d’autoservei</a:t>
              </a:r>
              <a:endParaRPr lang="ca-ES" altLang="es-ES" sz="1800" b="0" dirty="0">
                <a:solidFill>
                  <a:srgbClr val="595959"/>
                </a:solidFill>
              </a:endParaRPr>
            </a:p>
          </p:txBody>
        </p:sp>
      </p:grpSp>
      <p:grpSp>
        <p:nvGrpSpPr>
          <p:cNvPr id="35848" name="Group 29"/>
          <p:cNvGrpSpPr>
            <a:grpSpLocks/>
          </p:cNvGrpSpPr>
          <p:nvPr/>
        </p:nvGrpSpPr>
        <p:grpSpPr bwMode="auto">
          <a:xfrm>
            <a:off x="4502150" y="5300663"/>
            <a:ext cx="4319588" cy="366712"/>
            <a:chOff x="2971" y="1517"/>
            <a:chExt cx="2905" cy="231"/>
          </a:xfrm>
        </p:grpSpPr>
        <p:sp>
          <p:nvSpPr>
            <p:cNvPr id="35851" name="Line 30"/>
            <p:cNvSpPr>
              <a:spLocks noChangeShapeType="1"/>
            </p:cNvSpPr>
            <p:nvPr/>
          </p:nvSpPr>
          <p:spPr bwMode="auto">
            <a:xfrm>
              <a:off x="2971" y="1657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852" name="Rectangle 31"/>
            <p:cNvSpPr>
              <a:spLocks noChangeArrowheads="1"/>
            </p:cNvSpPr>
            <p:nvPr/>
          </p:nvSpPr>
          <p:spPr bwMode="auto">
            <a:xfrm>
              <a:off x="3152" y="1517"/>
              <a:ext cx="27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spcBef>
                  <a:spcPct val="50000"/>
                </a:spcBef>
              </a:pPr>
              <a:r>
                <a:rPr lang="ca-ES" altLang="es-ES" sz="1800" b="0">
                  <a:solidFill>
                    <a:srgbClr val="595959"/>
                  </a:solidFill>
                  <a:latin typeface="Calibri" pitchFamily="34" charset="0"/>
                </a:rPr>
                <a:t>3 sales de treball en grup</a:t>
              </a:r>
              <a:endParaRPr lang="ca-ES" altLang="es-ES" sz="1800" b="0">
                <a:solidFill>
                  <a:srgbClr val="595959"/>
                </a:solidFill>
              </a:endParaRPr>
            </a:p>
          </p:txBody>
        </p:sp>
      </p:grpSp>
      <p:sp>
        <p:nvSpPr>
          <p:cNvPr id="35849" name="Text Box 33"/>
          <p:cNvSpPr txBox="1">
            <a:spLocks noChangeArrowheads="1"/>
          </p:cNvSpPr>
          <p:nvPr/>
        </p:nvSpPr>
        <p:spPr bwMode="auto">
          <a:xfrm>
            <a:off x="4462463" y="1873250"/>
            <a:ext cx="1822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Equipaments  </a:t>
            </a:r>
          </a:p>
        </p:txBody>
      </p:sp>
      <p:pic>
        <p:nvPicPr>
          <p:cNvPr id="35850" name="Picture 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916113"/>
            <a:ext cx="3557587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5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23399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250825" y="2997200"/>
            <a:ext cx="3702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 dirty="0">
                <a:solidFill>
                  <a:srgbClr val="336699"/>
                </a:solidFill>
              </a:rPr>
              <a:t>Servei de préstec de documents</a:t>
            </a:r>
          </a:p>
          <a:p>
            <a:endParaRPr lang="ca-ES" altLang="es-ES" sz="1800" dirty="0">
              <a:solidFill>
                <a:srgbClr val="336699"/>
              </a:solidFill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250825" y="3573463"/>
            <a:ext cx="8424863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 dirty="0">
                <a:solidFill>
                  <a:srgbClr val="595959"/>
                </a:solidFill>
              </a:rPr>
              <a:t>El servei de préstec permet la consulta dels fons bibliogràfics fora dels recintes de les biblioteques per un període de temps determinat.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</a:rPr>
              <a:t>És imprescindible disposar del </a:t>
            </a:r>
            <a:r>
              <a:rPr lang="ca-ES" altLang="es-ES" sz="1600" b="0" dirty="0">
                <a:solidFill>
                  <a:srgbClr val="336699"/>
                </a:solidFill>
              </a:rPr>
              <a:t>Carnet </a:t>
            </a:r>
            <a:r>
              <a:rPr lang="ca-ES" altLang="es-ES" sz="1600" b="0" dirty="0" smtClean="0">
                <a:solidFill>
                  <a:srgbClr val="336699"/>
                </a:solidFill>
              </a:rPr>
              <a:t>UB</a:t>
            </a:r>
            <a:r>
              <a:rPr lang="ca-ES" altLang="es-ES" sz="1600" b="0" dirty="0" smtClean="0">
                <a:solidFill>
                  <a:srgbClr val="595959"/>
                </a:solidFill>
              </a:rPr>
              <a:t> </a:t>
            </a:r>
            <a:r>
              <a:rPr lang="ca-ES" altLang="es-ES" sz="1600" b="0" dirty="0">
                <a:solidFill>
                  <a:srgbClr val="595959"/>
                </a:solidFill>
              </a:rPr>
              <a:t>o d’un document que acrediti el vostre dret a préstec.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</a:rPr>
              <a:t>Les notificacions del servei de préstec us arribaran per </a:t>
            </a:r>
            <a:r>
              <a:rPr lang="ca-ES" altLang="es-ES" sz="1600" b="0" dirty="0">
                <a:solidFill>
                  <a:srgbClr val="0070C0"/>
                </a:solidFill>
              </a:rPr>
              <a:t>correu electrònic: </a:t>
            </a:r>
            <a:r>
              <a:rPr lang="ca-ES" altLang="es-ES" sz="1600" b="0" dirty="0">
                <a:solidFill>
                  <a:srgbClr val="595959"/>
                </a:solidFill>
              </a:rPr>
              <a:t>avís de cortesia 3 dies abans del venciment del préstec, notificacions de reserves, avisos de reclamació.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</a:rPr>
              <a:t>Mitjançant el </a:t>
            </a:r>
            <a:r>
              <a:rPr lang="es-ES" altLang="es-ES" sz="1600" b="0" dirty="0">
                <a:solidFill>
                  <a:srgbClr val="3366CC"/>
                </a:solidFill>
              </a:rPr>
              <a:t>p</a:t>
            </a:r>
            <a:r>
              <a:rPr lang="pl-PL" altLang="es-ES" sz="1600" b="0" dirty="0">
                <a:solidFill>
                  <a:srgbClr val="3366CC"/>
                </a:solidFill>
              </a:rPr>
              <a:t>r</a:t>
            </a:r>
            <a:r>
              <a:rPr lang="ca-ES" altLang="es-ES" sz="1600" b="0" dirty="0" err="1">
                <a:solidFill>
                  <a:srgbClr val="3366CC"/>
                </a:solidFill>
              </a:rPr>
              <a:t>éstec</a:t>
            </a:r>
            <a:r>
              <a:rPr lang="ca-ES" altLang="es-ES" sz="1600" b="0" dirty="0">
                <a:solidFill>
                  <a:srgbClr val="3366CC"/>
                </a:solidFill>
              </a:rPr>
              <a:t> consorciat (PUC) </a:t>
            </a:r>
            <a:r>
              <a:rPr lang="ca-ES" altLang="es-ES" sz="1600" b="0" dirty="0">
                <a:solidFill>
                  <a:srgbClr val="595959"/>
                </a:solidFill>
              </a:rPr>
              <a:t>podeu sol·licitar i tenir en préstec documents d’una altra biblioteca del </a:t>
            </a:r>
            <a:r>
              <a:rPr lang="ca-ES" altLang="es-ES" sz="1600" b="0" dirty="0" smtClean="0">
                <a:solidFill>
                  <a:srgbClr val="595959"/>
                </a:solidFill>
              </a:rPr>
              <a:t>CSUC </a:t>
            </a:r>
            <a:r>
              <a:rPr lang="ca-ES" altLang="es-ES" sz="1600" b="0" dirty="0">
                <a:solidFill>
                  <a:srgbClr val="595959"/>
                </a:solidFill>
              </a:rPr>
              <a:t>(Consorci de </a:t>
            </a:r>
            <a:r>
              <a:rPr lang="ca-ES" altLang="es-ES" sz="1600" b="0" dirty="0" smtClean="0">
                <a:solidFill>
                  <a:srgbClr val="595959"/>
                </a:solidFill>
              </a:rPr>
              <a:t>Serveis </a:t>
            </a:r>
            <a:r>
              <a:rPr lang="ca-ES" altLang="es-ES" sz="1600" b="0" dirty="0" smtClean="0">
                <a:solidFill>
                  <a:srgbClr val="595959"/>
                </a:solidFill>
              </a:rPr>
              <a:t>Universitaris </a:t>
            </a:r>
            <a:r>
              <a:rPr lang="ca-ES" altLang="es-ES" sz="1600" b="0" dirty="0">
                <a:solidFill>
                  <a:srgbClr val="595959"/>
                </a:solidFill>
              </a:rPr>
              <a:t>de Catalunya).</a:t>
            </a: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050" y="1125538"/>
            <a:ext cx="2266950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 descr="Prestec0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125538"/>
            <a:ext cx="2339975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8" descr="CIMG0410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9975" y="1125538"/>
            <a:ext cx="23399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9"/>
          <p:cNvSpPr>
            <a:spLocks noChangeArrowheads="1"/>
          </p:cNvSpPr>
          <p:nvPr/>
        </p:nvSpPr>
        <p:spPr bwMode="auto">
          <a:xfrm>
            <a:off x="250825" y="3284538"/>
            <a:ext cx="39322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>
                <a:solidFill>
                  <a:srgbClr val="C0C0C0"/>
                </a:solidFill>
                <a:hlinkClick r:id="rId7"/>
              </a:rPr>
              <a:t>http://crai.ub.edu/ca/que-ofereix-el-crai/prestec</a:t>
            </a:r>
            <a:r>
              <a:rPr lang="ca-ES" altLang="es-ES" sz="1400" b="0">
                <a:solidFill>
                  <a:srgbClr val="C0C0C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6"/>
          <p:cNvSpPr>
            <a:spLocks noChangeArrowheads="1"/>
          </p:cNvSpPr>
          <p:nvPr/>
        </p:nvSpPr>
        <p:spPr bwMode="auto">
          <a:xfrm>
            <a:off x="6227763" y="2384425"/>
            <a:ext cx="2447925" cy="1079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5 documents</a:t>
            </a:r>
          </a:p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10 dies de préstec</a:t>
            </a:r>
          </a:p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7 dies bibliografia recomanada</a:t>
            </a:r>
          </a:p>
        </p:txBody>
      </p:sp>
      <p:sp>
        <p:nvSpPr>
          <p:cNvPr id="39938" name="Text Box 80"/>
          <p:cNvSpPr txBox="1">
            <a:spLocks noChangeArrowheads="1"/>
          </p:cNvSpPr>
          <p:nvPr/>
        </p:nvSpPr>
        <p:spPr bwMode="auto">
          <a:xfrm>
            <a:off x="2790825" y="1793875"/>
            <a:ext cx="38163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88900" indent="-88900" algn="just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1r i 2n cicle de la UB</a:t>
            </a:r>
          </a:p>
          <a:p>
            <a:pPr marL="88900" indent="-88900" algn="just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1r, 2n i 3r cicle de centre adscrit o     </a:t>
            </a:r>
          </a:p>
          <a:p>
            <a:pPr marL="88900" indent="-88900" algn="just"/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     amb conveni</a:t>
            </a:r>
          </a:p>
          <a:p>
            <a:pPr marL="88900" indent="-88900" algn="just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màster i diploma propi UB</a:t>
            </a:r>
          </a:p>
          <a:p>
            <a:pPr marL="88900" indent="-88900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programes d’intercanvi nacionals i </a:t>
            </a:r>
          </a:p>
          <a:p>
            <a:pPr marL="88900" indent="-88900"/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     internacionals</a:t>
            </a:r>
          </a:p>
          <a:p>
            <a:pPr marL="88900" indent="-88900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l’Escola d’Idiomes Moderns</a:t>
            </a:r>
          </a:p>
          <a:p>
            <a:pPr marL="88900" indent="-88900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del centre Estudis Hispànics</a:t>
            </a:r>
          </a:p>
          <a:p>
            <a:pPr marL="88900" indent="-88900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cursos d’extensió universitària</a:t>
            </a:r>
          </a:p>
          <a:p>
            <a:pPr marL="88900" indent="-88900" algn="just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dels ensenyaments compartits amb</a:t>
            </a:r>
          </a:p>
          <a:p>
            <a:pPr marL="88900" indent="-88900" algn="just"/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     altres institucions</a:t>
            </a:r>
          </a:p>
          <a:p>
            <a:pPr marL="88900" indent="-88900" algn="just"/>
            <a:r>
              <a:rPr lang="ca-ES" altLang="es-ES" sz="12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 err="1">
                <a:solidFill>
                  <a:srgbClr val="595959"/>
                </a:solidFill>
                <a:latin typeface="Calibri" pitchFamily="34" charset="0"/>
              </a:rPr>
              <a:t>Alumni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200" b="0" dirty="0" smtClean="0">
                <a:solidFill>
                  <a:srgbClr val="595959"/>
                </a:solidFill>
                <a:latin typeface="Calibri" pitchFamily="34" charset="0"/>
              </a:rPr>
              <a:t>UB</a:t>
            </a:r>
            <a:endParaRPr lang="ca-ES" altLang="es-ES" sz="12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pic>
        <p:nvPicPr>
          <p:cNvPr id="39939" name="Picture 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963" y="1844675"/>
            <a:ext cx="21605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Rectangle 89"/>
          <p:cNvSpPr>
            <a:spLocks noChangeArrowheads="1"/>
          </p:cNvSpPr>
          <p:nvPr/>
        </p:nvSpPr>
        <p:spPr bwMode="auto">
          <a:xfrm>
            <a:off x="2790825" y="4556125"/>
            <a:ext cx="34067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a-ES" altLang="es-ES" sz="1200" dirty="0">
              <a:solidFill>
                <a:srgbClr val="336699"/>
              </a:solidFill>
              <a:latin typeface="Calibri" pitchFamily="34" charset="0"/>
              <a:sym typeface="Wingdings" pitchFamily="2" charset="2"/>
            </a:endParaRPr>
          </a:p>
          <a:p>
            <a:endParaRPr lang="ca-ES" altLang="es-ES" sz="1200" dirty="0">
              <a:solidFill>
                <a:srgbClr val="336699"/>
              </a:solidFill>
              <a:latin typeface="Calibri" pitchFamily="34" charset="0"/>
              <a:sym typeface="Wingdings" pitchFamily="2" charset="2"/>
            </a:endParaRPr>
          </a:p>
          <a:p>
            <a:r>
              <a:rPr lang="ca-ES" altLang="es-ES" sz="120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Estudiant de doctorat i de màster i postgrau  </a:t>
            </a:r>
            <a:b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     oficial UB</a:t>
            </a:r>
            <a:endParaRPr lang="ca-ES" altLang="es-ES" sz="1200" b="0" dirty="0">
              <a:latin typeface="Calibri" pitchFamily="34" charset="0"/>
            </a:endParaRPr>
          </a:p>
          <a:p>
            <a:r>
              <a:rPr lang="ca-ES" altLang="es-ES" sz="120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Professor i investigador visitant UB</a:t>
            </a:r>
            <a:r>
              <a:rPr lang="ca-ES" altLang="es-ES" sz="1200" b="0" dirty="0">
                <a:latin typeface="Calibri" pitchFamily="34" charset="0"/>
              </a:rPr>
              <a:t> </a:t>
            </a:r>
          </a:p>
          <a:p>
            <a:r>
              <a:rPr lang="ca-ES" altLang="es-ES" sz="120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Professor </a:t>
            </a:r>
            <a:r>
              <a:rPr lang="ca-ES" altLang="es-ES" sz="1200" b="0" dirty="0" smtClean="0">
                <a:solidFill>
                  <a:srgbClr val="595959"/>
                </a:solidFill>
                <a:latin typeface="Calibri" pitchFamily="34" charset="0"/>
              </a:rPr>
              <a:t>de centre adscrit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o amb conveni</a:t>
            </a:r>
            <a:r>
              <a:rPr lang="ca-ES" altLang="es-ES" sz="1200" b="0" dirty="0">
                <a:latin typeface="Calibri" pitchFamily="34" charset="0"/>
              </a:rPr>
              <a:t> </a:t>
            </a:r>
          </a:p>
          <a:p>
            <a:r>
              <a:rPr lang="ca-ES" altLang="es-ES" sz="120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</a:t>
            </a:r>
            <a:r>
              <a:rPr lang="ca-ES" altLang="es-ES" sz="1200" b="0" dirty="0">
                <a:latin typeface="Calibri" pitchFamily="34" charset="0"/>
                <a:sym typeface="Wingdings" pitchFamily="2" charset="2"/>
              </a:rPr>
              <a:t>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Personal d’administració i serveis (PAS) UB</a:t>
            </a:r>
          </a:p>
          <a:p>
            <a:r>
              <a:rPr lang="ca-ES" altLang="es-ES" sz="120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Personal sanitari dels hospitals Clínic i Bellvitge</a:t>
            </a:r>
          </a:p>
          <a:p>
            <a:r>
              <a:rPr lang="ca-ES" altLang="es-ES" sz="120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 </a:t>
            </a:r>
            <a:r>
              <a:rPr lang="ca-ES" altLang="es-ES" sz="1200" b="0">
                <a:solidFill>
                  <a:srgbClr val="595959"/>
                </a:solidFill>
                <a:latin typeface="Calibri" pitchFamily="34" charset="0"/>
              </a:rPr>
              <a:t>PAS </a:t>
            </a:r>
            <a:r>
              <a:rPr lang="ca-ES" altLang="es-ES" sz="1200" b="0" smtClean="0">
                <a:solidFill>
                  <a:srgbClr val="595959"/>
                </a:solidFill>
                <a:latin typeface="Calibri" pitchFamily="34" charset="0"/>
              </a:rPr>
              <a:t>del Grup </a:t>
            </a:r>
            <a:r>
              <a:rPr lang="ca-ES" altLang="es-ES" sz="1200" b="0" dirty="0">
                <a:solidFill>
                  <a:srgbClr val="595959"/>
                </a:solidFill>
                <a:latin typeface="Calibri" pitchFamily="34" charset="0"/>
              </a:rPr>
              <a:t>UB</a:t>
            </a:r>
          </a:p>
          <a:p>
            <a:endParaRPr lang="ca-ES" altLang="es-ES" sz="1200" b="0" dirty="0">
              <a:latin typeface="Calibri" pitchFamily="34" charset="0"/>
            </a:endParaRPr>
          </a:p>
        </p:txBody>
      </p:sp>
      <p:pic>
        <p:nvPicPr>
          <p:cNvPr id="39941" name="Picture 91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550" y="4508500"/>
            <a:ext cx="21590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Rectangle 104"/>
          <p:cNvSpPr>
            <a:spLocks noChangeArrowheads="1"/>
          </p:cNvSpPr>
          <p:nvPr/>
        </p:nvSpPr>
        <p:spPr bwMode="auto">
          <a:xfrm>
            <a:off x="6121400" y="5037138"/>
            <a:ext cx="2974975" cy="1079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10 documents</a:t>
            </a:r>
          </a:p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20 dies de préstec</a:t>
            </a:r>
          </a:p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7 dies bibliografia recomanada</a:t>
            </a:r>
          </a:p>
        </p:txBody>
      </p:sp>
      <p:sp>
        <p:nvSpPr>
          <p:cNvPr id="39943" name="Rectangle 2"/>
          <p:cNvSpPr>
            <a:spLocks noChangeArrowheads="1"/>
          </p:cNvSpPr>
          <p:nvPr/>
        </p:nvSpPr>
        <p:spPr bwMode="auto">
          <a:xfrm>
            <a:off x="463550" y="1285875"/>
            <a:ext cx="2659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Condicions de préstec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0" descr="etiqueta blan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5675" y="4098925"/>
            <a:ext cx="720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Rectangle 5"/>
          <p:cNvSpPr>
            <a:spLocks noChangeArrowheads="1"/>
          </p:cNvSpPr>
          <p:nvPr/>
        </p:nvSpPr>
        <p:spPr bwMode="auto">
          <a:xfrm>
            <a:off x="355600" y="1639888"/>
            <a:ext cx="5724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Condicions de préstec segons tipus de document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347663" y="2546350"/>
            <a:ext cx="84248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Documents recomanats a les assignatures dels diferents ensenyaments impartits a la Facultat.</a:t>
            </a:r>
            <a:endParaRPr lang="ca-ES" altLang="es-ES" sz="1800">
              <a:solidFill>
                <a:srgbClr val="595959"/>
              </a:solidFill>
              <a:latin typeface="Calibri" pitchFamily="34" charset="0"/>
            </a:endParaRPr>
          </a:p>
        </p:txBody>
      </p:sp>
      <p:grpSp>
        <p:nvGrpSpPr>
          <p:cNvPr id="41988" name="Group 15"/>
          <p:cNvGrpSpPr>
            <a:grpSpLocks/>
          </p:cNvGrpSpPr>
          <p:nvPr/>
        </p:nvGrpSpPr>
        <p:grpSpPr bwMode="auto">
          <a:xfrm>
            <a:off x="673100" y="3246438"/>
            <a:ext cx="7296150" cy="336550"/>
            <a:chOff x="2996" y="1230"/>
            <a:chExt cx="3746" cy="212"/>
          </a:xfrm>
        </p:grpSpPr>
        <p:sp>
          <p:nvSpPr>
            <p:cNvPr id="42001" name="Line 16"/>
            <p:cNvSpPr>
              <a:spLocks noChangeShapeType="1"/>
            </p:cNvSpPr>
            <p:nvPr/>
          </p:nvSpPr>
          <p:spPr bwMode="auto">
            <a:xfrm>
              <a:off x="2996" y="1318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2002" name="Rectangle 17"/>
            <p:cNvSpPr>
              <a:spLocks noChangeArrowheads="1"/>
            </p:cNvSpPr>
            <p:nvPr/>
          </p:nvSpPr>
          <p:spPr bwMode="auto">
            <a:xfrm>
              <a:off x="3152" y="1230"/>
              <a:ext cx="359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	            : 7 dies de préstec</a:t>
              </a:r>
            </a:p>
          </p:txBody>
        </p:sp>
      </p:grpSp>
      <p:sp>
        <p:nvSpPr>
          <p:cNvPr id="41989" name="Rectangle 4"/>
          <p:cNvSpPr>
            <a:spLocks noChangeArrowheads="1"/>
          </p:cNvSpPr>
          <p:nvPr/>
        </p:nvSpPr>
        <p:spPr bwMode="auto">
          <a:xfrm>
            <a:off x="396875" y="4799013"/>
            <a:ext cx="84248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Documents pertanyents al fons especialitzat de la Biblioteca</a:t>
            </a:r>
            <a:endParaRPr lang="ca-ES" altLang="es-ES" sz="180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41990" name="Rectangle 4"/>
          <p:cNvSpPr>
            <a:spLocks noChangeArrowheads="1"/>
          </p:cNvSpPr>
          <p:nvPr/>
        </p:nvSpPr>
        <p:spPr bwMode="auto">
          <a:xfrm>
            <a:off x="347663" y="3830638"/>
            <a:ext cx="8424862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Bibliografia recomanada dels màsters i de les assignatures optatives </a:t>
            </a:r>
            <a:endParaRPr lang="ca-ES" altLang="es-ES" sz="180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41991" name="Rectangle 17"/>
          <p:cNvSpPr>
            <a:spLocks noChangeArrowheads="1"/>
          </p:cNvSpPr>
          <p:nvPr/>
        </p:nvSpPr>
        <p:spPr bwMode="auto">
          <a:xfrm>
            <a:off x="1033463" y="4210050"/>
            <a:ext cx="69929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	          : 7 dies de préstec</a:t>
            </a:r>
          </a:p>
        </p:txBody>
      </p:sp>
      <p:sp>
        <p:nvSpPr>
          <p:cNvPr id="41992" name="Line 16"/>
          <p:cNvSpPr>
            <a:spLocks noChangeShapeType="1"/>
          </p:cNvSpPr>
          <p:nvPr/>
        </p:nvSpPr>
        <p:spPr bwMode="auto">
          <a:xfrm>
            <a:off x="623888" y="4406900"/>
            <a:ext cx="35242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1993" name="Rectangle 17"/>
          <p:cNvSpPr>
            <a:spLocks noChangeArrowheads="1"/>
          </p:cNvSpPr>
          <p:nvPr/>
        </p:nvSpPr>
        <p:spPr bwMode="auto">
          <a:xfrm>
            <a:off x="976313" y="5172075"/>
            <a:ext cx="69929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	            : 10 dies de préstec (pot variar en funció del tipus d’usuari)</a:t>
            </a:r>
          </a:p>
        </p:txBody>
      </p:sp>
      <p:pic>
        <p:nvPicPr>
          <p:cNvPr id="41994" name="Picture 32" descr="etiqueta verda"/>
          <p:cNvPicPr>
            <a:picLocks noChangeAspect="1" noChangeArrowheads="1"/>
          </p:cNvPicPr>
          <p:nvPr/>
        </p:nvPicPr>
        <p:blipFill>
          <a:blip r:embed="rId4"/>
          <a:srcRect l="23503" t="6885"/>
          <a:stretch>
            <a:fillRect/>
          </a:stretch>
        </p:blipFill>
        <p:spPr bwMode="auto">
          <a:xfrm>
            <a:off x="6896100" y="3198813"/>
            <a:ext cx="4699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5" name="Rectangle 3"/>
          <p:cNvSpPr>
            <a:spLocks noChangeArrowheads="1"/>
          </p:cNvSpPr>
          <p:nvPr/>
        </p:nvSpPr>
        <p:spPr bwMode="auto">
          <a:xfrm>
            <a:off x="369888" y="2138363"/>
            <a:ext cx="1851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Préstec normal</a:t>
            </a:r>
          </a:p>
        </p:txBody>
      </p:sp>
      <p:sp>
        <p:nvSpPr>
          <p:cNvPr id="41996" name="Line 16"/>
          <p:cNvSpPr>
            <a:spLocks noChangeShapeType="1"/>
          </p:cNvSpPr>
          <p:nvPr/>
        </p:nvSpPr>
        <p:spPr bwMode="auto">
          <a:xfrm>
            <a:off x="673100" y="5340350"/>
            <a:ext cx="35242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2" name="QuadreDeText 1"/>
          <p:cNvSpPr txBox="1"/>
          <p:nvPr/>
        </p:nvSpPr>
        <p:spPr>
          <a:xfrm>
            <a:off x="1128713" y="3240088"/>
            <a:ext cx="1368425" cy="323850"/>
          </a:xfrm>
          <a:prstGeom prst="rect">
            <a:avLst/>
          </a:prstGeom>
          <a:solidFill>
            <a:srgbClr val="00B050"/>
          </a:solidFill>
          <a:ln w="15875" cmpd="sng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Etiqueta verda</a:t>
            </a:r>
            <a:endParaRPr lang="es-ES" sz="1500"/>
          </a:p>
        </p:txBody>
      </p:sp>
      <p:sp>
        <p:nvSpPr>
          <p:cNvPr id="41998" name="QuadreDeText 34"/>
          <p:cNvSpPr txBox="1">
            <a:spLocks noChangeArrowheads="1"/>
          </p:cNvSpPr>
          <p:nvPr/>
        </p:nvSpPr>
        <p:spPr bwMode="auto">
          <a:xfrm>
            <a:off x="1062038" y="4210050"/>
            <a:ext cx="1404937" cy="322263"/>
          </a:xfrm>
          <a:prstGeom prst="rect">
            <a:avLst/>
          </a:prstGeom>
          <a:solidFill>
            <a:schemeClr val="bg1"/>
          </a:solidFill>
          <a:ln w="15875">
            <a:solidFill>
              <a:srgbClr val="C0C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Etiqueta blanca</a:t>
            </a:r>
            <a:endParaRPr lang="es-ES" altLang="es-ES" sz="1500"/>
          </a:p>
        </p:txBody>
      </p:sp>
      <p:sp>
        <p:nvSpPr>
          <p:cNvPr id="41999" name="QuadreDeText 36"/>
          <p:cNvSpPr txBox="1">
            <a:spLocks noChangeArrowheads="1"/>
          </p:cNvSpPr>
          <p:nvPr/>
        </p:nvSpPr>
        <p:spPr bwMode="auto">
          <a:xfrm>
            <a:off x="1090613" y="5172075"/>
            <a:ext cx="1406525" cy="323850"/>
          </a:xfrm>
          <a:prstGeom prst="rect">
            <a:avLst/>
          </a:prstGeom>
          <a:solidFill>
            <a:schemeClr val="bg1"/>
          </a:solidFill>
          <a:ln w="15875">
            <a:solidFill>
              <a:srgbClr val="C0C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Etiqueta blanca</a:t>
            </a:r>
            <a:endParaRPr lang="es-ES" altLang="es-ES" sz="1500"/>
          </a:p>
        </p:txBody>
      </p:sp>
      <p:pic>
        <p:nvPicPr>
          <p:cNvPr id="42000" name="Imatge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98788" y="5876925"/>
            <a:ext cx="25146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ChangeArrowheads="1"/>
          </p:cNvSpPr>
          <p:nvPr/>
        </p:nvSpPr>
        <p:spPr bwMode="auto">
          <a:xfrm>
            <a:off x="377825" y="227806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Préstec restringit i de cap de setmana</a:t>
            </a:r>
          </a:p>
        </p:txBody>
      </p:sp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415925" y="2636838"/>
            <a:ext cx="83327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Bibliografia recomanada que per les seves característiques i freqüència </a:t>
            </a:r>
            <a:b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d’ús es presta només els caps de setmana i festius.</a:t>
            </a:r>
            <a:endParaRPr lang="ca-ES" altLang="es-ES" sz="1800">
              <a:solidFill>
                <a:srgbClr val="595959"/>
              </a:solidFill>
              <a:latin typeface="Calibri" pitchFamily="34" charset="0"/>
            </a:endParaRPr>
          </a:p>
        </p:txBody>
      </p:sp>
      <p:pic>
        <p:nvPicPr>
          <p:cNvPr id="44035" name="Picture 33" descr="etiqueta verda+cinta vermella"/>
          <p:cNvPicPr>
            <a:picLocks noChangeAspect="1" noChangeArrowheads="1"/>
          </p:cNvPicPr>
          <p:nvPr/>
        </p:nvPicPr>
        <p:blipFill>
          <a:blip r:embed="rId3"/>
          <a:srcRect l="22850" b="3065"/>
          <a:stretch>
            <a:fillRect/>
          </a:stretch>
        </p:blipFill>
        <p:spPr bwMode="auto">
          <a:xfrm>
            <a:off x="7600950" y="2784475"/>
            <a:ext cx="47307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Rectangle 8"/>
          <p:cNvSpPr>
            <a:spLocks noChangeArrowheads="1"/>
          </p:cNvSpPr>
          <p:nvPr/>
        </p:nvSpPr>
        <p:spPr bwMode="auto">
          <a:xfrm>
            <a:off x="1017588" y="5011738"/>
            <a:ext cx="54149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Revistes</a:t>
            </a:r>
          </a:p>
        </p:txBody>
      </p:sp>
      <p:sp>
        <p:nvSpPr>
          <p:cNvPr id="44037" name="Rectangle 8"/>
          <p:cNvSpPr>
            <a:spLocks noChangeArrowheads="1"/>
          </p:cNvSpPr>
          <p:nvPr/>
        </p:nvSpPr>
        <p:spPr bwMode="auto">
          <a:xfrm>
            <a:off x="1003300" y="4613275"/>
            <a:ext cx="5414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Obres de referència:</a:t>
            </a:r>
          </a:p>
        </p:txBody>
      </p:sp>
      <p:sp>
        <p:nvSpPr>
          <p:cNvPr id="44038" name="Rectangle 14"/>
          <p:cNvSpPr>
            <a:spLocks noChangeArrowheads="1"/>
          </p:cNvSpPr>
          <p:nvPr/>
        </p:nvSpPr>
        <p:spPr bwMode="auto">
          <a:xfrm>
            <a:off x="996950" y="5494338"/>
            <a:ext cx="5414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Fons de reserva i col·leccions especials</a:t>
            </a:r>
          </a:p>
        </p:txBody>
      </p:sp>
      <p:sp>
        <p:nvSpPr>
          <p:cNvPr id="44039" name="Rectangle 5"/>
          <p:cNvSpPr>
            <a:spLocks noChangeArrowheads="1"/>
          </p:cNvSpPr>
          <p:nvPr/>
        </p:nvSpPr>
        <p:spPr bwMode="auto">
          <a:xfrm>
            <a:off x="377825" y="4041775"/>
            <a:ext cx="3676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Documents exclosos de préstec</a:t>
            </a:r>
          </a:p>
        </p:txBody>
      </p:sp>
      <p:sp>
        <p:nvSpPr>
          <p:cNvPr id="44040" name="QuadreDeText 34"/>
          <p:cNvSpPr txBox="1">
            <a:spLocks noChangeArrowheads="1"/>
          </p:cNvSpPr>
          <p:nvPr/>
        </p:nvSpPr>
        <p:spPr bwMode="auto">
          <a:xfrm>
            <a:off x="2970213" y="4613275"/>
            <a:ext cx="1404937" cy="293688"/>
          </a:xfrm>
          <a:prstGeom prst="rect">
            <a:avLst/>
          </a:prstGeom>
          <a:solidFill>
            <a:srgbClr val="FFFF00"/>
          </a:solidFill>
          <a:ln w="15875">
            <a:solidFill>
              <a:srgbClr val="C0C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Etiqueta groga</a:t>
            </a:r>
            <a:endParaRPr lang="es-ES" altLang="es-ES" sz="1500"/>
          </a:p>
        </p:txBody>
      </p:sp>
      <p:sp>
        <p:nvSpPr>
          <p:cNvPr id="44041" name="Line 16"/>
          <p:cNvSpPr>
            <a:spLocks noChangeShapeType="1"/>
          </p:cNvSpPr>
          <p:nvPr/>
        </p:nvSpPr>
        <p:spPr bwMode="auto">
          <a:xfrm>
            <a:off x="593725" y="4764088"/>
            <a:ext cx="35242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4042" name="Line 16"/>
          <p:cNvSpPr>
            <a:spLocks noChangeShapeType="1"/>
          </p:cNvSpPr>
          <p:nvPr/>
        </p:nvSpPr>
        <p:spPr bwMode="auto">
          <a:xfrm>
            <a:off x="600075" y="5180013"/>
            <a:ext cx="35242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4043" name="Line 16"/>
          <p:cNvSpPr>
            <a:spLocks noChangeShapeType="1"/>
          </p:cNvSpPr>
          <p:nvPr/>
        </p:nvSpPr>
        <p:spPr bwMode="auto">
          <a:xfrm>
            <a:off x="593725" y="5657850"/>
            <a:ext cx="35242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pic>
        <p:nvPicPr>
          <p:cNvPr id="44044" name="Imatge 2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271855">
            <a:off x="6896100" y="5522913"/>
            <a:ext cx="1884363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5" name="Rectangle 5"/>
          <p:cNvSpPr>
            <a:spLocks noChangeArrowheads="1"/>
          </p:cNvSpPr>
          <p:nvPr/>
        </p:nvSpPr>
        <p:spPr bwMode="auto">
          <a:xfrm>
            <a:off x="371475" y="1700213"/>
            <a:ext cx="5724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Condicions de préstec segons tipus de document</a:t>
            </a:r>
          </a:p>
        </p:txBody>
      </p:sp>
      <p:sp>
        <p:nvSpPr>
          <p:cNvPr id="44046" name="Rectangle 14"/>
          <p:cNvSpPr>
            <a:spLocks noChangeArrowheads="1"/>
          </p:cNvSpPr>
          <p:nvPr/>
        </p:nvSpPr>
        <p:spPr bwMode="auto">
          <a:xfrm>
            <a:off x="952500" y="3330575"/>
            <a:ext cx="5414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Etiqueta verda i vermella</a:t>
            </a:r>
          </a:p>
        </p:txBody>
      </p:sp>
      <p:sp>
        <p:nvSpPr>
          <p:cNvPr id="44047" name="Line 16"/>
          <p:cNvSpPr>
            <a:spLocks noChangeShapeType="1"/>
          </p:cNvSpPr>
          <p:nvPr/>
        </p:nvSpPr>
        <p:spPr bwMode="auto">
          <a:xfrm>
            <a:off x="611188" y="3498850"/>
            <a:ext cx="35242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Line 16"/>
          <p:cNvSpPr>
            <a:spLocks noChangeShapeType="1"/>
          </p:cNvSpPr>
          <p:nvPr/>
        </p:nvSpPr>
        <p:spPr bwMode="auto">
          <a:xfrm>
            <a:off x="603250" y="4076700"/>
            <a:ext cx="28257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6082" name="Line 16"/>
          <p:cNvSpPr>
            <a:spLocks noChangeShapeType="1"/>
          </p:cNvSpPr>
          <p:nvPr/>
        </p:nvSpPr>
        <p:spPr bwMode="auto">
          <a:xfrm>
            <a:off x="603250" y="4437063"/>
            <a:ext cx="282575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pic>
        <p:nvPicPr>
          <p:cNvPr id="46083" name="Imatge 9"/>
          <p:cNvPicPr>
            <a:picLocks noChangeAspect="1" noChangeArrowheads="1"/>
          </p:cNvPicPr>
          <p:nvPr/>
        </p:nvPicPr>
        <p:blipFill>
          <a:blip r:embed="rId3"/>
          <a:srcRect t="1324" r="56546" b="31929"/>
          <a:stretch>
            <a:fillRect/>
          </a:stretch>
        </p:blipFill>
        <p:spPr bwMode="auto">
          <a:xfrm>
            <a:off x="6370638" y="1230313"/>
            <a:ext cx="2773362" cy="340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Imatge 10"/>
          <p:cNvPicPr>
            <a:picLocks noChangeAspect="1" noChangeArrowheads="1"/>
          </p:cNvPicPr>
          <p:nvPr/>
        </p:nvPicPr>
        <p:blipFill>
          <a:blip r:embed="rId4"/>
          <a:srcRect l="888" t="34232" r="2341" b="18741"/>
          <a:stretch>
            <a:fillRect/>
          </a:stretch>
        </p:blipFill>
        <p:spPr bwMode="auto">
          <a:xfrm>
            <a:off x="3760788" y="4859338"/>
            <a:ext cx="5218112" cy="1800225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46085" name="Text Box 4"/>
          <p:cNvSpPr txBox="1">
            <a:spLocks noChangeArrowheads="1"/>
          </p:cNvSpPr>
          <p:nvPr/>
        </p:nvSpPr>
        <p:spPr bwMode="auto">
          <a:xfrm>
            <a:off x="209550" y="1601788"/>
            <a:ext cx="6408738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ca-ES" altLang="es-ES" sz="1800">
                <a:solidFill>
                  <a:srgbClr val="336699"/>
                </a:solidFill>
              </a:rPr>
              <a:t>El meu compte</a:t>
            </a:r>
          </a:p>
          <a:p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5"/>
              </a:rPr>
              <a:t>https://cataleg.ub.edu/patroninfo*cat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  <a:p>
            <a:endParaRPr lang="ca-ES" altLang="es-ES" sz="1400">
              <a:solidFill>
                <a:srgbClr val="C0C0C0"/>
              </a:solidFill>
              <a:latin typeface="Calibri" pitchFamily="34" charset="0"/>
            </a:endParaRPr>
          </a:p>
          <a:p>
            <a:pPr algn="just"/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El meu compte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us permet saber quins documents teniu en préstec, comprovar les vostres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reserves 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i accedir a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l’historial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de préstec. </a:t>
            </a:r>
            <a:b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També podeu fer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renovacions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, guardar les vostres cerques preferides i mantenir les vostres dades actualitzades.</a:t>
            </a:r>
          </a:p>
          <a:p>
            <a:pPr algn="just"/>
            <a:endParaRPr lang="ca-ES" altLang="es-ES" sz="1400" b="0">
              <a:solidFill>
                <a:srgbClr val="595959"/>
              </a:solidFill>
              <a:latin typeface="Calibri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S’hi pot accedir identificant-vos de dues maneres: </a:t>
            </a:r>
            <a:endParaRPr lang="ca-ES" altLang="es-ES" sz="400" b="0">
              <a:solidFill>
                <a:srgbClr val="595959"/>
              </a:solidFill>
              <a:latin typeface="Calibri" pitchFamily="34" charset="0"/>
            </a:endParaRPr>
          </a:p>
          <a:p>
            <a:r>
              <a:rPr lang="ca-ES" altLang="es-ES" sz="400" b="0">
                <a:solidFill>
                  <a:srgbClr val="595959"/>
                </a:solidFill>
                <a:latin typeface="Calibri" pitchFamily="34" charset="0"/>
              </a:rPr>
              <a:t>	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/>
            </a:r>
            <a:b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	</a:t>
            </a:r>
            <a:r>
              <a:rPr lang="ca-ES" altLang="es-ES" sz="400" b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amb el vostre identificador local i contrasenya</a:t>
            </a:r>
            <a:b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800" b="0">
                <a:solidFill>
                  <a:srgbClr val="595959"/>
                </a:solidFill>
                <a:latin typeface="Calibri" pitchFamily="34" charset="0"/>
              </a:rPr>
              <a:t>	</a:t>
            </a:r>
          </a:p>
          <a:p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	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amb el vostre nom i cognoms i el codi de barres del </a:t>
            </a:r>
            <a:r>
              <a:rPr lang="ca-ES" altLang="es-ES" sz="1600" smtClean="0">
                <a:solidFill>
                  <a:srgbClr val="595959"/>
                </a:solidFill>
                <a:latin typeface="Calibri" pitchFamily="34" charset="0"/>
              </a:rPr>
              <a:t>Carnet UB</a:t>
            </a:r>
            <a:endParaRPr lang="ca-ES" altLang="es-ES" sz="160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endParaRPr lang="ca-ES" altLang="es-ES" sz="1600" b="0">
              <a:solidFill>
                <a:srgbClr val="595959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4"/>
          <p:cNvSpPr>
            <a:spLocks noChangeArrowheads="1"/>
          </p:cNvSpPr>
          <p:nvPr/>
        </p:nvSpPr>
        <p:spPr bwMode="auto">
          <a:xfrm>
            <a:off x="250825" y="1268413"/>
            <a:ext cx="1200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Reserves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79388" y="1700213"/>
            <a:ext cx="4176712" cy="50165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Per reservar documents que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estan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en préstec, apropeu-vos al taulell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de préstec o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feu-ho a través del catàleg identificant-vos prèviament 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El meu compte</a:t>
            </a:r>
            <a:r>
              <a:rPr lang="ca-ES" altLang="es-ES" sz="1600" b="0" dirty="0">
                <a:latin typeface="Calibri" pitchFamily="34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Si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necessiteu un document que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no es troba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a la vostra </a:t>
            </a:r>
            <a:r>
              <a:rPr lang="ca-ES" altLang="es-ES" sz="1600" b="0" smtClean="0">
                <a:solidFill>
                  <a:srgbClr val="595959"/>
                </a:solidFill>
                <a:latin typeface="Calibri" pitchFamily="34" charset="0"/>
              </a:rPr>
              <a:t>biblioteca habitual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,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però sí en una altra </a:t>
            </a:r>
            <a:r>
              <a:rPr lang="ca-ES" altLang="es-ES" sz="1600" dirty="0" smtClean="0">
                <a:solidFill>
                  <a:srgbClr val="595959"/>
                </a:solidFill>
                <a:latin typeface="Calibri" pitchFamily="34" charset="0"/>
              </a:rPr>
              <a:t>biblioteca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de la UB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: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ca-ES" altLang="es-ES" sz="1600" b="0" dirty="0" smtClean="0">
              <a:solidFill>
                <a:srgbClr val="595959"/>
              </a:solidFill>
              <a:latin typeface="Calibri" pitchFamily="34" charset="0"/>
            </a:endParaRPr>
          </a:p>
          <a:p>
            <a:pPr marL="355600" algn="just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Podeu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anar a la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biblioteca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on es troba el document i fer el préstec amb el 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vostre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C</a:t>
            </a:r>
            <a:r>
              <a:rPr lang="ca-ES" altLang="es-ES" sz="1600" smtClean="0">
                <a:solidFill>
                  <a:srgbClr val="595959"/>
                </a:solidFill>
                <a:latin typeface="Calibri" pitchFamily="34" charset="0"/>
              </a:rPr>
              <a:t>arnet UB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marL="355600" algn="just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Podeu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demanar al taulell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de préstec de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la vostra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biblioteca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habitual que us portin els documents de la b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iblioteca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que vulgueu. Solen trigar uns 3 dies.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marL="355600" algn="just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Podeu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fer la reserva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via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web.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4643438" y="1331913"/>
            <a:ext cx="36734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Reserves via web</a:t>
            </a:r>
          </a:p>
        </p:txBody>
      </p:sp>
      <p:sp>
        <p:nvSpPr>
          <p:cNvPr id="48132" name="Rectangle 3"/>
          <p:cNvSpPr>
            <a:spLocks noChangeArrowheads="1"/>
          </p:cNvSpPr>
          <p:nvPr/>
        </p:nvSpPr>
        <p:spPr bwMode="auto">
          <a:xfrm>
            <a:off x="4643438" y="1635125"/>
            <a:ext cx="4176712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400" b="0" dirty="0">
                <a:solidFill>
                  <a:srgbClr val="595959"/>
                </a:solidFill>
                <a:latin typeface="Calibri" pitchFamily="34" charset="0"/>
              </a:rPr>
              <a:t/>
            </a:r>
            <a:br>
              <a:rPr lang="ca-ES" altLang="es-ES" sz="400" b="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Les reserves s’han de fer des del</a:t>
            </a:r>
            <a:r>
              <a:rPr lang="ca-ES" altLang="es-ES" sz="1600" b="0" dirty="0">
                <a:latin typeface="Calibri" pitchFamily="34" charset="0"/>
              </a:rPr>
              <a:t>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Catàleg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,</a:t>
            </a:r>
            <a:r>
              <a:rPr lang="ca-ES" altLang="es-ES" sz="1600" b="0" dirty="0">
                <a:latin typeface="Calibri" pitchFamily="34" charset="0"/>
              </a:rPr>
              <a:t>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fent clic al botó </a:t>
            </a:r>
            <a:r>
              <a:rPr lang="ca-ES" altLang="es-ES" sz="1600" b="0" i="1" dirty="0">
                <a:solidFill>
                  <a:srgbClr val="595959"/>
                </a:solidFill>
                <a:latin typeface="Calibri" pitchFamily="34" charset="0"/>
              </a:rPr>
              <a:t>Reservar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a la fitxa del document que us interessi. 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La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bibliografia recomanada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no pot reservar-se en línia, però en podeu sol·licitar la reserva al taulell de préstec.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Per fer efectiva la reserva caldrà identificar-se 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El meu compte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i seguir les instruccions que hi trobareu. 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Rebreu per correu electrònic un avís de recollida del document.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48133" name="Line 16"/>
          <p:cNvSpPr>
            <a:spLocks noChangeShapeType="1"/>
          </p:cNvSpPr>
          <p:nvPr/>
        </p:nvSpPr>
        <p:spPr bwMode="auto">
          <a:xfrm>
            <a:off x="250825" y="4076700"/>
            <a:ext cx="300038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8134" name="Line 16"/>
          <p:cNvSpPr>
            <a:spLocks noChangeShapeType="1"/>
          </p:cNvSpPr>
          <p:nvPr/>
        </p:nvSpPr>
        <p:spPr bwMode="auto">
          <a:xfrm>
            <a:off x="250825" y="5075238"/>
            <a:ext cx="300038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48135" name="Line 16"/>
          <p:cNvSpPr>
            <a:spLocks noChangeShapeType="1"/>
          </p:cNvSpPr>
          <p:nvPr/>
        </p:nvSpPr>
        <p:spPr bwMode="auto">
          <a:xfrm>
            <a:off x="250825" y="6284913"/>
            <a:ext cx="300038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4" descr="MCj04347500000[1]"/>
          <p:cNvPicPr>
            <a:picLocks noChangeAspect="1" noChangeArrowheads="1"/>
          </p:cNvPicPr>
          <p:nvPr/>
        </p:nvPicPr>
        <p:blipFill>
          <a:blip r:embed="rId3">
            <a:lum bright="58000" contrast="-70000"/>
            <a:grayscl/>
          </a:blip>
          <a:srcRect/>
          <a:stretch>
            <a:fillRect/>
          </a:stretch>
        </p:blipFill>
        <p:spPr bwMode="auto">
          <a:xfrm>
            <a:off x="5219700" y="3846513"/>
            <a:ext cx="2449513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Text Box 5"/>
          <p:cNvSpPr txBox="1">
            <a:spLocks noChangeArrowheads="1"/>
          </p:cNvSpPr>
          <p:nvPr/>
        </p:nvSpPr>
        <p:spPr bwMode="auto">
          <a:xfrm>
            <a:off x="4427538" y="1412875"/>
            <a:ext cx="43211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altLang="es-ES" sz="1800">
                <a:solidFill>
                  <a:srgbClr val="336699"/>
                </a:solidFill>
              </a:rPr>
              <a:t>Sancions</a:t>
            </a:r>
            <a:endParaRPr lang="ca-ES" altLang="es-ES" sz="1600" b="0">
              <a:solidFill>
                <a:srgbClr val="595959"/>
              </a:solidFill>
            </a:endParaRPr>
          </a:p>
        </p:txBody>
      </p:sp>
      <p:sp>
        <p:nvSpPr>
          <p:cNvPr id="50179" name="Text Box 7"/>
          <p:cNvSpPr txBox="1">
            <a:spLocks noChangeArrowheads="1"/>
          </p:cNvSpPr>
          <p:nvPr/>
        </p:nvSpPr>
        <p:spPr bwMode="auto">
          <a:xfrm>
            <a:off x="4500563" y="2060575"/>
            <a:ext cx="4392612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Si retorneu un document després de la data de venciment del préstec, provoqueu un perjudici </a:t>
            </a: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als altres usuaris de la biblioteca. La no-devolució a temps comporta una suspensió del servei de préstec, per dia de retard i document, de: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Préstec normal: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1 dia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Préstec restringit: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4 dies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Préstec de bibliografia recomanada: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4 dies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Préstec de bibliografia recomanada de cap </a:t>
            </a:r>
            <a:b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de setmana: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6 dies</a:t>
            </a:r>
          </a:p>
        </p:txBody>
      </p:sp>
      <p:sp>
        <p:nvSpPr>
          <p:cNvPr id="50180" name="Rectangle 2"/>
          <p:cNvSpPr>
            <a:spLocks noChangeArrowheads="1"/>
          </p:cNvSpPr>
          <p:nvPr/>
        </p:nvSpPr>
        <p:spPr bwMode="auto">
          <a:xfrm>
            <a:off x="250825" y="1412875"/>
            <a:ext cx="16065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Renovacions</a:t>
            </a:r>
          </a:p>
        </p:txBody>
      </p:sp>
      <p:sp>
        <p:nvSpPr>
          <p:cNvPr id="50181" name="Rectangle 3"/>
          <p:cNvSpPr>
            <a:spLocks noChangeArrowheads="1"/>
          </p:cNvSpPr>
          <p:nvPr/>
        </p:nvSpPr>
        <p:spPr bwMode="auto">
          <a:xfrm>
            <a:off x="171450" y="2089150"/>
            <a:ext cx="39624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Il·limitades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sempre que el document no hagi estat reservat per una altra persona.</a:t>
            </a:r>
          </a:p>
          <a:p>
            <a:pPr algn="just"/>
            <a:endParaRPr lang="ca-ES" altLang="es-ES" sz="1600" b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Podeu efectuar la renovació dels vostres documents al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 taulell de préstec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, per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telèfon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</a:t>
            </a:r>
            <a:b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o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via web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, des de l’opció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El meu compte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50182" name="Picture 4"/>
          <p:cNvPicPr>
            <a:picLocks noChangeAspect="1" noChangeArrowheads="1"/>
          </p:cNvPicPr>
          <p:nvPr/>
        </p:nvPicPr>
        <p:blipFill>
          <a:blip r:embed="rId4"/>
          <a:srcRect l="31277" r="5829"/>
          <a:stretch>
            <a:fillRect/>
          </a:stretch>
        </p:blipFill>
        <p:spPr bwMode="auto">
          <a:xfrm>
            <a:off x="1450975" y="4359275"/>
            <a:ext cx="1425575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14625" y="1230313"/>
            <a:ext cx="6429375" cy="5762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ca-ES" altLang="es-ES" sz="1800" b="1" dirty="0" smtClean="0">
                <a:solidFill>
                  <a:srgbClr val="336699"/>
                </a:solidFill>
              </a:rPr>
              <a:t>Mapa de la Biblioteca: serveis i topogràfics. Planta 7 </a:t>
            </a:r>
          </a:p>
        </p:txBody>
      </p:sp>
      <p:pic>
        <p:nvPicPr>
          <p:cNvPr id="52226" name="Imat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" y="1773238"/>
            <a:ext cx="81946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Rectangle arrodonit 60"/>
          <p:cNvSpPr/>
          <p:nvPr/>
        </p:nvSpPr>
        <p:spPr bwMode="auto">
          <a:xfrm>
            <a:off x="901415" y="5455344"/>
            <a:ext cx="951198" cy="349920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Entrada</a:t>
            </a:r>
            <a:endParaRPr lang="es-ES" altLang="es-ES" sz="16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4" name="Rectangle arrodonit 63"/>
          <p:cNvSpPr/>
          <p:nvPr/>
        </p:nvSpPr>
        <p:spPr bwMode="auto">
          <a:xfrm>
            <a:off x="904279" y="5924674"/>
            <a:ext cx="1239442" cy="349920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Informació</a:t>
            </a:r>
            <a:endParaRPr lang="es-ES" altLang="es-ES" sz="16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5" name="Rectangle arrodonit 64"/>
          <p:cNvSpPr/>
          <p:nvPr/>
        </p:nvSpPr>
        <p:spPr bwMode="auto">
          <a:xfrm>
            <a:off x="6994993" y="1945288"/>
            <a:ext cx="1129351" cy="561374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Cap de la </a:t>
            </a:r>
            <a:b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Biblioteca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69" name="Connector de fletxa recta 68"/>
          <p:cNvCxnSpPr/>
          <p:nvPr/>
        </p:nvCxnSpPr>
        <p:spPr bwMode="auto">
          <a:xfrm flipH="1">
            <a:off x="6132513" y="2295525"/>
            <a:ext cx="862012" cy="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1" name="Rectangle arrodonit 70"/>
          <p:cNvSpPr/>
          <p:nvPr/>
        </p:nvSpPr>
        <p:spPr bwMode="auto">
          <a:xfrm>
            <a:off x="6994525" y="5440445"/>
            <a:ext cx="1225311" cy="546178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Ordinadors</a:t>
            </a:r>
            <a:b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de consulta 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72" name="Connector de fletxa recta 71"/>
          <p:cNvCxnSpPr>
            <a:stCxn id="0" idx="1"/>
          </p:cNvCxnSpPr>
          <p:nvPr/>
        </p:nvCxnSpPr>
        <p:spPr bwMode="auto">
          <a:xfrm flipH="1">
            <a:off x="5940425" y="5713413"/>
            <a:ext cx="1054100" cy="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9" name="Rectangle arrodonit 98"/>
          <p:cNvSpPr/>
          <p:nvPr/>
        </p:nvSpPr>
        <p:spPr bwMode="auto">
          <a:xfrm>
            <a:off x="3866925" y="6274594"/>
            <a:ext cx="1900526" cy="424496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Escala cap a la pl. 6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100" name="Connector de fletxa recta 99"/>
          <p:cNvCxnSpPr/>
          <p:nvPr/>
        </p:nvCxnSpPr>
        <p:spPr bwMode="auto">
          <a:xfrm flipH="1" flipV="1">
            <a:off x="4641850" y="5856288"/>
            <a:ext cx="0" cy="41910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2245" name="QuadreDeText 1"/>
          <p:cNvSpPr txBox="1">
            <a:spLocks noChangeArrowheads="1"/>
          </p:cNvSpPr>
          <p:nvPr/>
        </p:nvSpPr>
        <p:spPr bwMode="auto">
          <a:xfrm>
            <a:off x="606425" y="4010025"/>
            <a:ext cx="1800225" cy="1230313"/>
          </a:xfrm>
          <a:prstGeom prst="rect">
            <a:avLst/>
          </a:prstGeom>
          <a:solidFill>
            <a:srgbClr val="00B050">
              <a:alpha val="54901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a-ES" altLang="ca-ES" sz="200"/>
          </a:p>
          <a:p>
            <a:pPr algn="ctr"/>
            <a:endParaRPr lang="ca-ES" altLang="ca-ES" sz="1200"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ca-ES" altLang="ca-ES" sz="1400">
                <a:latin typeface="Tahoma" pitchFamily="34" charset="0"/>
                <a:cs typeface="Tahoma" pitchFamily="34" charset="0"/>
              </a:rPr>
              <a:t>Bibliografia recomanada</a:t>
            </a:r>
          </a:p>
          <a:p>
            <a:pPr algn="ctr"/>
            <a:r>
              <a:rPr lang="ca-ES" altLang="ca-ES" sz="1400">
                <a:latin typeface="Tahoma" pitchFamily="34" charset="0"/>
                <a:cs typeface="Tahoma" pitchFamily="34" charset="0"/>
              </a:rPr>
              <a:t>de BE 001 a </a:t>
            </a:r>
          </a:p>
          <a:p>
            <a:pPr algn="ctr"/>
            <a:r>
              <a:rPr lang="ca-ES" altLang="ca-ES" sz="1400">
                <a:latin typeface="Tahoma" pitchFamily="34" charset="0"/>
                <a:cs typeface="Tahoma" pitchFamily="34" charset="0"/>
              </a:rPr>
              <a:t>BE 681</a:t>
            </a:r>
          </a:p>
          <a:p>
            <a:pPr algn="ctr"/>
            <a:endParaRPr lang="es-ES" altLang="ca-ES" sz="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2246" name="QuadreDeText 2"/>
          <p:cNvSpPr txBox="1">
            <a:spLocks noChangeArrowheads="1"/>
          </p:cNvSpPr>
          <p:nvPr/>
        </p:nvSpPr>
        <p:spPr bwMode="auto">
          <a:xfrm>
            <a:off x="542925" y="3068638"/>
            <a:ext cx="1863725" cy="954087"/>
          </a:xfrm>
          <a:prstGeom prst="rect">
            <a:avLst/>
          </a:prstGeom>
          <a:solidFill>
            <a:srgbClr val="FFC000">
              <a:alpha val="5882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es-ES" altLang="ca-ES"/>
          </a:p>
        </p:txBody>
      </p:sp>
      <p:sp>
        <p:nvSpPr>
          <p:cNvPr id="52247" name="QuadreDeText 3"/>
          <p:cNvSpPr txBox="1">
            <a:spLocks noChangeArrowheads="1"/>
          </p:cNvSpPr>
          <p:nvPr/>
        </p:nvSpPr>
        <p:spPr bwMode="auto">
          <a:xfrm>
            <a:off x="822325" y="3392488"/>
            <a:ext cx="1403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400">
                <a:latin typeface="Tahoma" pitchFamily="34" charset="0"/>
                <a:cs typeface="Tahoma" pitchFamily="34" charset="0"/>
              </a:rPr>
              <a:t>de 001 a 614.2</a:t>
            </a:r>
            <a:endParaRPr lang="es-ES" altLang="ca-ES" sz="1400"/>
          </a:p>
        </p:txBody>
      </p:sp>
      <p:sp>
        <p:nvSpPr>
          <p:cNvPr id="52248" name="QuadreDeText 30"/>
          <p:cNvSpPr txBox="1">
            <a:spLocks noChangeArrowheads="1"/>
          </p:cNvSpPr>
          <p:nvPr/>
        </p:nvSpPr>
        <p:spPr bwMode="auto">
          <a:xfrm>
            <a:off x="3016250" y="1806575"/>
            <a:ext cx="2303463" cy="954088"/>
          </a:xfrm>
          <a:prstGeom prst="rect">
            <a:avLst/>
          </a:prstGeom>
          <a:solidFill>
            <a:srgbClr val="FFC000">
              <a:alpha val="5882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es-ES" altLang="ca-ES"/>
          </a:p>
        </p:txBody>
      </p:sp>
      <p:sp>
        <p:nvSpPr>
          <p:cNvPr id="52249" name="QuadreDeText 31"/>
          <p:cNvSpPr txBox="1">
            <a:spLocks noChangeArrowheads="1"/>
          </p:cNvSpPr>
          <p:nvPr/>
        </p:nvSpPr>
        <p:spPr bwMode="auto">
          <a:xfrm>
            <a:off x="3221038" y="2219325"/>
            <a:ext cx="1854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400">
                <a:latin typeface="Tahoma" pitchFamily="34" charset="0"/>
                <a:cs typeface="Tahoma" pitchFamily="34" charset="0"/>
              </a:rPr>
              <a:t>de 614.259 a 616.5</a:t>
            </a:r>
            <a:endParaRPr lang="es-ES" altLang="ca-ES" sz="1400"/>
          </a:p>
        </p:txBody>
      </p:sp>
      <p:sp>
        <p:nvSpPr>
          <p:cNvPr id="41" name="Rectangle arrodonit 40"/>
          <p:cNvSpPr/>
          <p:nvPr/>
        </p:nvSpPr>
        <p:spPr bwMode="auto">
          <a:xfrm>
            <a:off x="3294856" y="1811714"/>
            <a:ext cx="1507278" cy="354806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Fotocopiadores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42" name="Connector de fletxa recta 41"/>
          <p:cNvCxnSpPr/>
          <p:nvPr/>
        </p:nvCxnSpPr>
        <p:spPr bwMode="auto">
          <a:xfrm flipV="1">
            <a:off x="4816475" y="2025650"/>
            <a:ext cx="519113" cy="1270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2254" name="QuadreDeText 10"/>
          <p:cNvSpPr txBox="1">
            <a:spLocks noChangeArrowheads="1"/>
          </p:cNvSpPr>
          <p:nvPr/>
        </p:nvSpPr>
        <p:spPr bwMode="auto">
          <a:xfrm>
            <a:off x="6907213" y="3048000"/>
            <a:ext cx="1830387" cy="1970088"/>
          </a:xfrm>
          <a:prstGeom prst="rect">
            <a:avLst/>
          </a:prstGeom>
          <a:solidFill>
            <a:srgbClr val="FFC000">
              <a:alpha val="5882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a-ES" altLang="ca-ES"/>
          </a:p>
          <a:p>
            <a:pPr algn="ctr"/>
            <a:endParaRPr lang="ca-ES" altLang="ca-ES" sz="1400"/>
          </a:p>
          <a:p>
            <a:pPr algn="ctr"/>
            <a:endParaRPr lang="ca-ES" altLang="ca-ES" sz="1400"/>
          </a:p>
          <a:p>
            <a:pPr algn="ctr"/>
            <a:endParaRPr lang="ca-ES" altLang="ca-ES" sz="1400"/>
          </a:p>
          <a:p>
            <a:pPr algn="ctr"/>
            <a:endParaRPr lang="ca-ES" altLang="ca-ES" sz="1400"/>
          </a:p>
          <a:p>
            <a:pPr algn="ctr"/>
            <a:endParaRPr lang="ca-ES" altLang="ca-ES" sz="14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  <a:p>
            <a:pPr algn="ctr"/>
            <a:endParaRPr lang="ca-ES" altLang="ca-ES" sz="200"/>
          </a:p>
        </p:txBody>
      </p:sp>
      <p:sp>
        <p:nvSpPr>
          <p:cNvPr id="52255" name="QuadreDeText 11"/>
          <p:cNvSpPr txBox="1">
            <a:spLocks noChangeArrowheads="1"/>
          </p:cNvSpPr>
          <p:nvPr/>
        </p:nvSpPr>
        <p:spPr bwMode="auto">
          <a:xfrm>
            <a:off x="6962775" y="3459163"/>
            <a:ext cx="17176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400">
                <a:latin typeface="Tahoma" pitchFamily="34" charset="0"/>
                <a:cs typeface="Tahoma" pitchFamily="34" charset="0"/>
              </a:rPr>
              <a:t>de 616.6 a 681.3      </a:t>
            </a:r>
            <a:endParaRPr lang="es-ES" altLang="es-ES" sz="1400">
              <a:latin typeface="Tahoma" pitchFamily="34" charset="0"/>
              <a:cs typeface="Tahoma" pitchFamily="34" charset="0"/>
            </a:endParaRPr>
          </a:p>
          <a:p>
            <a:pPr algn="ctr"/>
            <a:endParaRPr lang="es-ES" altLang="ca-ES" sz="1400"/>
          </a:p>
        </p:txBody>
      </p:sp>
      <p:cxnSp>
        <p:nvCxnSpPr>
          <p:cNvPr id="44" name="Connector de fletxa recta 43"/>
          <p:cNvCxnSpPr/>
          <p:nvPr/>
        </p:nvCxnSpPr>
        <p:spPr bwMode="auto">
          <a:xfrm>
            <a:off x="1852613" y="5603875"/>
            <a:ext cx="693737" cy="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2" name="Connector de fletxa recta 61"/>
          <p:cNvCxnSpPr/>
          <p:nvPr/>
        </p:nvCxnSpPr>
        <p:spPr bwMode="auto">
          <a:xfrm>
            <a:off x="3867150" y="5383213"/>
            <a:ext cx="377825" cy="0"/>
          </a:xfrm>
          <a:prstGeom prst="straightConnector1">
            <a:avLst/>
          </a:prstGeom>
          <a:solidFill>
            <a:srgbClr val="99CC00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3" name="Rectangle arrodonit 72"/>
          <p:cNvSpPr/>
          <p:nvPr/>
        </p:nvSpPr>
        <p:spPr bwMode="auto">
          <a:xfrm>
            <a:off x="2697417" y="5018088"/>
            <a:ext cx="1166265" cy="546931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2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Expenedor de </a:t>
            </a:r>
            <a:br>
              <a:rPr lang="ca-ES" altLang="es-ES" sz="12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altLang="es-ES" sz="12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targetes OCÉ</a:t>
            </a:r>
            <a:endParaRPr lang="es-ES" altLang="es-ES" sz="12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2261" name="QuadreDeText 11"/>
          <p:cNvSpPr txBox="1">
            <a:spLocks noChangeArrowheads="1"/>
          </p:cNvSpPr>
          <p:nvPr/>
        </p:nvSpPr>
        <p:spPr bwMode="auto">
          <a:xfrm>
            <a:off x="6937375" y="4718050"/>
            <a:ext cx="960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altLang="es-ES" sz="1400">
                <a:latin typeface="Tahoma" pitchFamily="34" charset="0"/>
                <a:cs typeface="Tahoma" pitchFamily="34" charset="0"/>
              </a:rPr>
              <a:t>H i NM</a:t>
            </a:r>
            <a:endParaRPr lang="es-ES" altLang="ca-ES" sz="1400"/>
          </a:p>
        </p:txBody>
      </p:sp>
      <p:sp>
        <p:nvSpPr>
          <p:cNvPr id="52262" name="QuadreDeText 1"/>
          <p:cNvSpPr txBox="1">
            <a:spLocks noChangeArrowheads="1"/>
          </p:cNvSpPr>
          <p:nvPr/>
        </p:nvSpPr>
        <p:spPr bwMode="auto">
          <a:xfrm>
            <a:off x="2878138" y="6164263"/>
            <a:ext cx="833437" cy="220662"/>
          </a:xfrm>
          <a:prstGeom prst="rect">
            <a:avLst/>
          </a:prstGeom>
          <a:solidFill>
            <a:srgbClr val="FFC000">
              <a:alpha val="58823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36000" tIns="25200" rIns="36000" bIns="25200">
            <a:spAutoFit/>
          </a:bodyPr>
          <a:lstStyle/>
          <a:p>
            <a:r>
              <a:rPr lang="ca-ES" altLang="es-ES" sz="1100">
                <a:latin typeface="Tahoma" pitchFamily="34" charset="0"/>
                <a:cs typeface="Tahoma" pitchFamily="34" charset="0"/>
              </a:rPr>
              <a:t>Referència</a:t>
            </a:r>
          </a:p>
        </p:txBody>
      </p:sp>
      <p:cxnSp>
        <p:nvCxnSpPr>
          <p:cNvPr id="43" name="Connector de fletxa recta 42"/>
          <p:cNvCxnSpPr/>
          <p:nvPr/>
        </p:nvCxnSpPr>
        <p:spPr bwMode="auto">
          <a:xfrm>
            <a:off x="2168525" y="6099175"/>
            <a:ext cx="1419225" cy="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2264" name="QuadreDeText 16"/>
          <p:cNvSpPr txBox="1">
            <a:spLocks noChangeArrowheads="1"/>
          </p:cNvSpPr>
          <p:nvPr/>
        </p:nvSpPr>
        <p:spPr bwMode="auto">
          <a:xfrm>
            <a:off x="4244975" y="5335588"/>
            <a:ext cx="107950" cy="1079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altLang="es-ES"/>
          </a:p>
        </p:txBody>
      </p:sp>
      <p:sp>
        <p:nvSpPr>
          <p:cNvPr id="28" name="Rectangle arrodonit 27"/>
          <p:cNvSpPr/>
          <p:nvPr/>
        </p:nvSpPr>
        <p:spPr bwMode="auto">
          <a:xfrm>
            <a:off x="621665" y="2467668"/>
            <a:ext cx="1706740" cy="343001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Sala d’estudi A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29" name="Connector de fletxa recta 28"/>
          <p:cNvCxnSpPr/>
          <p:nvPr/>
        </p:nvCxnSpPr>
        <p:spPr bwMode="auto">
          <a:xfrm>
            <a:off x="1468438" y="2813050"/>
            <a:ext cx="0" cy="534988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0" name="Rectangle arrodonit 29"/>
          <p:cNvSpPr/>
          <p:nvPr/>
        </p:nvSpPr>
        <p:spPr bwMode="auto">
          <a:xfrm>
            <a:off x="6994525" y="2604831"/>
            <a:ext cx="1706740" cy="343001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Sala d’estudi C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31" name="Connector de fletxa recta 30"/>
          <p:cNvCxnSpPr/>
          <p:nvPr/>
        </p:nvCxnSpPr>
        <p:spPr bwMode="auto">
          <a:xfrm>
            <a:off x="7808913" y="2932113"/>
            <a:ext cx="0" cy="52705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6" name="Rectangle arrodonit 27"/>
          <p:cNvSpPr/>
          <p:nvPr/>
        </p:nvSpPr>
        <p:spPr bwMode="auto">
          <a:xfrm>
            <a:off x="491274" y="1854149"/>
            <a:ext cx="1706740" cy="343001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Sala d’estudi B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38" name="Connector de fletxa recta 41"/>
          <p:cNvCxnSpPr/>
          <p:nvPr/>
        </p:nvCxnSpPr>
        <p:spPr bwMode="auto">
          <a:xfrm>
            <a:off x="2198688" y="2001838"/>
            <a:ext cx="866775" cy="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407988" y="4675188"/>
            <a:ext cx="4038600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endParaRPr lang="ca-ES" sz="1800" kern="0" dirty="0">
              <a:latin typeface="+mn-lt"/>
            </a:endParaRPr>
          </a:p>
        </p:txBody>
      </p:sp>
      <p:pic>
        <p:nvPicPr>
          <p:cNvPr id="54274" name="Imat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4138" y="1689100"/>
            <a:ext cx="6616700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arrodonit 11"/>
          <p:cNvSpPr/>
          <p:nvPr/>
        </p:nvSpPr>
        <p:spPr bwMode="auto">
          <a:xfrm>
            <a:off x="4145436" y="6021530"/>
            <a:ext cx="1187287" cy="649430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Entrada </a:t>
            </a:r>
            <a:b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 sortida </a:t>
            </a:r>
            <a:b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endParaRPr lang="es-ES" altLang="es-ES" sz="16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Rectangle arrodonit 14"/>
          <p:cNvSpPr/>
          <p:nvPr/>
        </p:nvSpPr>
        <p:spPr bwMode="auto">
          <a:xfrm>
            <a:off x="1829481" y="5254347"/>
            <a:ext cx="1239442" cy="598285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Informació </a:t>
            </a:r>
            <a:b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altLang="es-ES" sz="16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 préstec</a:t>
            </a:r>
            <a:endParaRPr lang="es-ES" altLang="es-ES" sz="16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16" name="Connector de fletxa recta 15"/>
          <p:cNvCxnSpPr/>
          <p:nvPr/>
        </p:nvCxnSpPr>
        <p:spPr bwMode="auto">
          <a:xfrm>
            <a:off x="3068638" y="5556250"/>
            <a:ext cx="855662" cy="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54282" name="Picture 4" descr="Toilet Signs by wariat - Toiled Signs (Woman, Man)"/>
          <p:cNvPicPr>
            <a:picLocks noChangeAspect="1" noChangeArrowheads="1"/>
          </p:cNvPicPr>
          <p:nvPr/>
        </p:nvPicPr>
        <p:blipFill>
          <a:blip r:embed="rId4"/>
          <a:srcRect l="2" r="49998"/>
          <a:stretch>
            <a:fillRect/>
          </a:stretch>
        </p:blipFill>
        <p:spPr bwMode="auto">
          <a:xfrm>
            <a:off x="5867400" y="4675188"/>
            <a:ext cx="2603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3" name="Picture 4" descr="Toilet Signs by wariat - Toiled Signs (Woman, Man)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3189288" y="4667250"/>
            <a:ext cx="2603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Connector de fletxa recta 20"/>
          <p:cNvCxnSpPr/>
          <p:nvPr/>
        </p:nvCxnSpPr>
        <p:spPr bwMode="auto">
          <a:xfrm>
            <a:off x="3348038" y="5027613"/>
            <a:ext cx="0" cy="296862"/>
          </a:xfrm>
          <a:prstGeom prst="straightConnector1">
            <a:avLst/>
          </a:prstGeom>
          <a:solidFill>
            <a:srgbClr val="99CC00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3" name="Connector de fletxa recta 22"/>
          <p:cNvCxnSpPr/>
          <p:nvPr/>
        </p:nvCxnSpPr>
        <p:spPr bwMode="auto">
          <a:xfrm>
            <a:off x="5994400" y="5027613"/>
            <a:ext cx="0" cy="296862"/>
          </a:xfrm>
          <a:prstGeom prst="straightConnector1">
            <a:avLst/>
          </a:prstGeom>
          <a:solidFill>
            <a:srgbClr val="99CC00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QuadreDeText 9"/>
          <p:cNvSpPr txBox="1"/>
          <p:nvPr/>
        </p:nvSpPr>
        <p:spPr>
          <a:xfrm>
            <a:off x="2714625" y="3469790"/>
            <a:ext cx="191088" cy="64807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vert270" lIns="10800" tIns="10800" rIns="10800" bIns="10800">
            <a:spAutoFit/>
          </a:bodyPr>
          <a:lstStyle/>
          <a:p>
            <a:pPr algn="ctr">
              <a:defRPr/>
            </a:pPr>
            <a:r>
              <a:rPr lang="ca-ES" sz="1100" dirty="0">
                <a:latin typeface="+mj-lt"/>
              </a:rPr>
              <a:t>SALA G </a:t>
            </a:r>
          </a:p>
        </p:txBody>
      </p:sp>
      <p:sp>
        <p:nvSpPr>
          <p:cNvPr id="27" name="QuadreDeText 26"/>
          <p:cNvSpPr txBox="1"/>
          <p:nvPr/>
        </p:nvSpPr>
        <p:spPr>
          <a:xfrm rot="5400000">
            <a:off x="4643535" y="2388074"/>
            <a:ext cx="191088" cy="64807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vert270" lIns="10800" tIns="10800" rIns="10800" bIns="10800">
            <a:spAutoFit/>
          </a:bodyPr>
          <a:lstStyle/>
          <a:p>
            <a:pPr algn="ctr">
              <a:defRPr/>
            </a:pPr>
            <a:r>
              <a:rPr lang="ca-ES" sz="1100" dirty="0">
                <a:latin typeface="+mj-lt"/>
              </a:rPr>
              <a:t>SALA H </a:t>
            </a:r>
          </a:p>
        </p:txBody>
      </p:sp>
      <p:sp>
        <p:nvSpPr>
          <p:cNvPr id="28" name="QuadreDeText 27"/>
          <p:cNvSpPr txBox="1"/>
          <p:nvPr/>
        </p:nvSpPr>
        <p:spPr>
          <a:xfrm>
            <a:off x="6442795" y="3430356"/>
            <a:ext cx="191088" cy="64807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vert270" lIns="10800" tIns="10800" rIns="10800" bIns="10800">
            <a:spAutoFit/>
          </a:bodyPr>
          <a:lstStyle/>
          <a:p>
            <a:pPr algn="ctr">
              <a:defRPr/>
            </a:pPr>
            <a:r>
              <a:rPr lang="ca-ES" sz="1100" dirty="0">
                <a:latin typeface="+mj-lt"/>
              </a:rPr>
              <a:t>SALA I </a:t>
            </a:r>
          </a:p>
        </p:txBody>
      </p:sp>
      <p:sp>
        <p:nvSpPr>
          <p:cNvPr id="29" name="QuadreDeText 28"/>
          <p:cNvSpPr txBox="1"/>
          <p:nvPr/>
        </p:nvSpPr>
        <p:spPr>
          <a:xfrm rot="5400000">
            <a:off x="4643535" y="4533224"/>
            <a:ext cx="191088" cy="64807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vert270" lIns="10800" tIns="10800" rIns="10800" bIns="10800">
            <a:spAutoFit/>
          </a:bodyPr>
          <a:lstStyle/>
          <a:p>
            <a:pPr algn="ctr">
              <a:defRPr/>
            </a:pPr>
            <a:r>
              <a:rPr lang="ca-ES" sz="1100" dirty="0">
                <a:latin typeface="+mj-lt"/>
              </a:rPr>
              <a:t>SALA F </a:t>
            </a:r>
          </a:p>
        </p:txBody>
      </p:sp>
      <p:sp>
        <p:nvSpPr>
          <p:cNvPr id="30" name="Rectangle arrodonit 29"/>
          <p:cNvSpPr/>
          <p:nvPr/>
        </p:nvSpPr>
        <p:spPr bwMode="auto">
          <a:xfrm>
            <a:off x="3773347" y="3088834"/>
            <a:ext cx="1706740" cy="343001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Sales de treball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2714625" y="1230313"/>
            <a:ext cx="6429375" cy="576262"/>
          </a:xfrm>
          <a:prstGeom prst="rect">
            <a:avLst/>
          </a:prstGeom>
          <a:noFill/>
          <a:extLst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ca-ES" altLang="es-ES" sz="1800" kern="0" dirty="0" smtClean="0">
                <a:solidFill>
                  <a:srgbClr val="336699"/>
                </a:solidFill>
              </a:rPr>
              <a:t>Mapa de la Biblioteca: serveis i topogràfics. Planta 6 </a:t>
            </a:r>
          </a:p>
        </p:txBody>
      </p:sp>
      <p:sp>
        <p:nvSpPr>
          <p:cNvPr id="24" name="QuadreDeText 2"/>
          <p:cNvSpPr txBox="1">
            <a:spLocks noChangeArrowheads="1"/>
          </p:cNvSpPr>
          <p:nvPr/>
        </p:nvSpPr>
        <p:spPr bwMode="auto">
          <a:xfrm>
            <a:off x="5106988" y="1768475"/>
            <a:ext cx="1038225" cy="831850"/>
          </a:xfrm>
          <a:prstGeom prst="rect">
            <a:avLst/>
          </a:prstGeom>
          <a:solidFill>
            <a:schemeClr val="accent2">
              <a:lumMod val="60000"/>
              <a:lumOff val="40000"/>
              <a:alpha val="59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xtLst/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altLang="ca-ES" sz="2800"/>
          </a:p>
        </p:txBody>
      </p:sp>
      <p:sp>
        <p:nvSpPr>
          <p:cNvPr id="25" name="QuadreDeText 2"/>
          <p:cNvSpPr txBox="1">
            <a:spLocks noChangeArrowheads="1"/>
          </p:cNvSpPr>
          <p:nvPr/>
        </p:nvSpPr>
        <p:spPr bwMode="auto">
          <a:xfrm>
            <a:off x="3195638" y="1749425"/>
            <a:ext cx="579437" cy="831850"/>
          </a:xfrm>
          <a:prstGeom prst="rect">
            <a:avLst/>
          </a:prstGeom>
          <a:solidFill>
            <a:schemeClr val="accent2">
              <a:lumMod val="60000"/>
              <a:lumOff val="40000"/>
              <a:alpha val="59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xtLst/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" altLang="ca-ES" sz="2800"/>
          </a:p>
        </p:txBody>
      </p:sp>
      <p:cxnSp>
        <p:nvCxnSpPr>
          <p:cNvPr id="26" name="Connector de fletxa recta 25"/>
          <p:cNvCxnSpPr/>
          <p:nvPr/>
        </p:nvCxnSpPr>
        <p:spPr bwMode="auto">
          <a:xfrm flipH="1" flipV="1">
            <a:off x="3576638" y="2581275"/>
            <a:ext cx="347662" cy="50800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2" name="QuadreDeText 2"/>
          <p:cNvSpPr txBox="1">
            <a:spLocks noChangeArrowheads="1"/>
          </p:cNvSpPr>
          <p:nvPr/>
        </p:nvSpPr>
        <p:spPr bwMode="auto">
          <a:xfrm>
            <a:off x="1403350" y="2854325"/>
            <a:ext cx="1279525" cy="1800225"/>
          </a:xfrm>
          <a:prstGeom prst="rect">
            <a:avLst/>
          </a:prstGeom>
          <a:solidFill>
            <a:schemeClr val="accent6">
              <a:lumMod val="20000"/>
              <a:lumOff val="80000"/>
              <a:alpha val="59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xtLst/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a-ES" altLang="ca-ES" sz="20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ca-ES" sz="200" smtClean="0"/>
              <a:t>                                                                                    </a:t>
            </a:r>
            <a:endParaRPr lang="es-ES" altLang="ca-ES" sz="2800"/>
          </a:p>
        </p:txBody>
      </p:sp>
      <p:sp>
        <p:nvSpPr>
          <p:cNvPr id="33" name="Rectangle arrodonit 32"/>
          <p:cNvSpPr/>
          <p:nvPr/>
        </p:nvSpPr>
        <p:spPr bwMode="auto">
          <a:xfrm>
            <a:off x="549749" y="1908683"/>
            <a:ext cx="1706740" cy="343001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defRPr/>
            </a:pPr>
            <a:r>
              <a:rPr lang="ca-ES" altLang="es-ES" sz="14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Sala d’estudi G</a:t>
            </a:r>
            <a:endParaRPr lang="es-ES" altLang="es-ES" sz="14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34" name="Connector de fletxa recta 33"/>
          <p:cNvCxnSpPr/>
          <p:nvPr/>
        </p:nvCxnSpPr>
        <p:spPr bwMode="auto">
          <a:xfrm>
            <a:off x="1828800" y="2293938"/>
            <a:ext cx="0" cy="560387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1" name="QuadreDeText 30"/>
          <p:cNvSpPr txBox="1"/>
          <p:nvPr/>
        </p:nvSpPr>
        <p:spPr>
          <a:xfrm>
            <a:off x="3773347" y="1740467"/>
            <a:ext cx="800219" cy="876099"/>
          </a:xfrm>
          <a:prstGeom prst="rect">
            <a:avLst/>
          </a:prstGeom>
          <a:solidFill>
            <a:srgbClr val="FFC000">
              <a:alpha val="54000"/>
            </a:srgbClr>
          </a:solidFill>
        </p:spPr>
        <p:txBody>
          <a:bodyPr vert="vert270">
            <a:spAutoFit/>
          </a:bodyPr>
          <a:lstStyle/>
          <a:p>
            <a:pPr algn="ctr">
              <a:defRPr/>
            </a:pPr>
            <a:endParaRPr lang="ca-ES" sz="1300" b="0"/>
          </a:p>
          <a:p>
            <a:pPr algn="ctr">
              <a:defRPr/>
            </a:pPr>
            <a:r>
              <a:rPr lang="ca-ES" sz="1300">
                <a:latin typeface="Tahoma" panose="020B0604030504040204" pitchFamily="34" charset="0"/>
                <a:cs typeface="Tahoma" panose="020B0604030504040204" pitchFamily="34" charset="0"/>
              </a:rPr>
              <a:t>Revistes:</a:t>
            </a:r>
            <a:r>
              <a:rPr lang="ca-ES" sz="1400">
                <a:latin typeface="Tahoma" panose="020B0604030504040204" pitchFamily="34" charset="0"/>
                <a:cs typeface="Tahoma" panose="020B0604030504040204" pitchFamily="34" charset="0"/>
              </a:rPr>
              <a:t>A</a:t>
            </a:r>
            <a:endParaRPr lang="es-ES" sz="14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303" name="QuadreDeText 37"/>
          <p:cNvSpPr txBox="1">
            <a:spLocks noChangeArrowheads="1"/>
          </p:cNvSpPr>
          <p:nvPr/>
        </p:nvSpPr>
        <p:spPr bwMode="auto">
          <a:xfrm>
            <a:off x="6634163" y="2874963"/>
            <a:ext cx="1330325" cy="1816100"/>
          </a:xfrm>
          <a:prstGeom prst="rect">
            <a:avLst/>
          </a:prstGeom>
          <a:solidFill>
            <a:srgbClr val="FFC000">
              <a:alpha val="5411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a-E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ca-E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ca-E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ca-ES" sz="14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Revistes: </a:t>
            </a:r>
            <a:br>
              <a:rPr lang="ca-ES" sz="14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sz="14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...A-N</a:t>
            </a:r>
          </a:p>
          <a:p>
            <a:pPr algn="ctr"/>
            <a:endParaRPr lang="ca-E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ca-E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es-E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4304" name="QuadreDeText 38"/>
          <p:cNvSpPr txBox="1">
            <a:spLocks noChangeArrowheads="1"/>
          </p:cNvSpPr>
          <p:nvPr/>
        </p:nvSpPr>
        <p:spPr bwMode="auto">
          <a:xfrm>
            <a:off x="4852988" y="4953000"/>
            <a:ext cx="976312" cy="830263"/>
          </a:xfrm>
          <a:prstGeom prst="rect">
            <a:avLst/>
          </a:prstGeom>
          <a:solidFill>
            <a:srgbClr val="FFC000">
              <a:alpha val="5411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a-ES" sz="3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ca-ES" sz="3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ca-ES" sz="3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ca-ES" sz="13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Revistes: </a:t>
            </a:r>
            <a:br>
              <a:rPr lang="ca-ES" sz="13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ca-ES" sz="13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...N-Z</a:t>
            </a:r>
          </a:p>
          <a:p>
            <a:pPr algn="ctr"/>
            <a:endParaRPr lang="ca-ES" sz="13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40" name="Connector de fletxa recta 39"/>
          <p:cNvCxnSpPr>
            <a:stCxn id="15364" idx="2"/>
          </p:cNvCxnSpPr>
          <p:nvPr/>
        </p:nvCxnSpPr>
        <p:spPr bwMode="auto">
          <a:xfrm flipV="1">
            <a:off x="4662488" y="5556250"/>
            <a:ext cx="0" cy="452438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5" name="Connector de fletxa recta 34"/>
          <p:cNvCxnSpPr/>
          <p:nvPr/>
        </p:nvCxnSpPr>
        <p:spPr bwMode="auto">
          <a:xfrm flipV="1">
            <a:off x="5106988" y="2600325"/>
            <a:ext cx="346075" cy="48895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Connector de fletxa recta 35"/>
          <p:cNvCxnSpPr/>
          <p:nvPr/>
        </p:nvCxnSpPr>
        <p:spPr bwMode="auto">
          <a:xfrm flipV="1">
            <a:off x="5453063" y="2605088"/>
            <a:ext cx="344487" cy="488950"/>
          </a:xfrm>
          <a:prstGeom prst="straightConnector1">
            <a:avLst/>
          </a:prstGeom>
          <a:solidFill>
            <a:srgbClr val="99CC00"/>
          </a:solidFill>
          <a:ln w="381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356100" y="4941888"/>
            <a:ext cx="5164138" cy="16541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a-ES" altLang="es-ES" sz="2800" smtClean="0"/>
              <a:t> </a:t>
            </a:r>
          </a:p>
        </p:txBody>
      </p:sp>
      <p:sp>
        <p:nvSpPr>
          <p:cNvPr id="56322" name="Rectangle 8"/>
          <p:cNvSpPr>
            <a:spLocks noChangeArrowheads="1"/>
          </p:cNvSpPr>
          <p:nvPr/>
        </p:nvSpPr>
        <p:spPr bwMode="auto">
          <a:xfrm>
            <a:off x="3492500" y="2349500"/>
            <a:ext cx="2663825" cy="863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altLang="es-ES"/>
          </a:p>
        </p:txBody>
      </p:sp>
      <p:sp>
        <p:nvSpPr>
          <p:cNvPr id="56323" name="Rectangle 13"/>
          <p:cNvSpPr>
            <a:spLocks noChangeArrowheads="1"/>
          </p:cNvSpPr>
          <p:nvPr/>
        </p:nvSpPr>
        <p:spPr bwMode="auto">
          <a:xfrm>
            <a:off x="2268538" y="1628775"/>
            <a:ext cx="4824412" cy="1079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altLang="es-ES"/>
          </a:p>
        </p:txBody>
      </p:sp>
      <p:sp>
        <p:nvSpPr>
          <p:cNvPr id="56324" name="Text Box 25"/>
          <p:cNvSpPr txBox="1">
            <a:spLocks noChangeArrowheads="1"/>
          </p:cNvSpPr>
          <p:nvPr/>
        </p:nvSpPr>
        <p:spPr bwMode="auto">
          <a:xfrm>
            <a:off x="3924300" y="1308100"/>
            <a:ext cx="5040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a-ES" altLang="es-ES" sz="1800">
                <a:solidFill>
                  <a:srgbClr val="336699"/>
                </a:solidFill>
              </a:rPr>
              <a:t>Planta 8. Accés restringit</a:t>
            </a:r>
          </a:p>
        </p:txBody>
      </p:sp>
      <p:sp>
        <p:nvSpPr>
          <p:cNvPr id="56325" name="Rectangle 26"/>
          <p:cNvSpPr>
            <a:spLocks noChangeArrowheads="1"/>
          </p:cNvSpPr>
          <p:nvPr/>
        </p:nvSpPr>
        <p:spPr bwMode="auto">
          <a:xfrm>
            <a:off x="2339975" y="2781300"/>
            <a:ext cx="4319588" cy="1512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altLang="es-ES"/>
          </a:p>
        </p:txBody>
      </p:sp>
      <p:sp>
        <p:nvSpPr>
          <p:cNvPr id="56326" name="Rectangle 28"/>
          <p:cNvSpPr>
            <a:spLocks noChangeArrowheads="1"/>
          </p:cNvSpPr>
          <p:nvPr/>
        </p:nvSpPr>
        <p:spPr bwMode="auto">
          <a:xfrm>
            <a:off x="6227763" y="4437063"/>
            <a:ext cx="431800" cy="7921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56327" name="Imatge 4"/>
          <p:cNvPicPr>
            <a:picLocks noChangeAspect="1"/>
          </p:cNvPicPr>
          <p:nvPr/>
        </p:nvPicPr>
        <p:blipFill>
          <a:blip r:embed="rId3"/>
          <a:srcRect l="9364" t="2473" r="6326" b="3822"/>
          <a:stretch>
            <a:fillRect/>
          </a:stretch>
        </p:blipFill>
        <p:spPr bwMode="auto">
          <a:xfrm>
            <a:off x="6681788" y="2341563"/>
            <a:ext cx="22828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8" name="QuadreDeText 2"/>
          <p:cNvSpPr txBox="1">
            <a:spLocks noChangeArrowheads="1"/>
          </p:cNvSpPr>
          <p:nvPr/>
        </p:nvSpPr>
        <p:spPr bwMode="auto">
          <a:xfrm>
            <a:off x="611188" y="1628775"/>
            <a:ext cx="42132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/>
          </a:p>
        </p:txBody>
      </p:sp>
      <p:sp>
        <p:nvSpPr>
          <p:cNvPr id="6" name="QuadreDeText 5"/>
          <p:cNvSpPr txBox="1"/>
          <p:nvPr/>
        </p:nvSpPr>
        <p:spPr>
          <a:xfrm>
            <a:off x="611188" y="2060575"/>
            <a:ext cx="5761037" cy="4340225"/>
          </a:xfrm>
          <a:prstGeom prst="rect">
            <a:avLst/>
          </a:prstGeom>
          <a:noFill/>
        </p:spPr>
        <p:txBody>
          <a:bodyPr/>
          <a:lstStyle/>
          <a:p>
            <a:pPr marL="1028700" lvl="1" algn="just">
              <a:buFont typeface="Wingdings"/>
              <a:buChar char="à"/>
              <a:defRPr/>
            </a:pPr>
            <a:endParaRPr lang="ca-ES" altLang="es-ES" sz="2000" b="0" dirty="0">
              <a:solidFill>
                <a:srgbClr val="336699"/>
              </a:solidFill>
              <a:latin typeface="Calibri" pitchFamily="34" charset="0"/>
              <a:sym typeface="Wingdings" pitchFamily="2" charset="2"/>
            </a:endParaRPr>
          </a:p>
          <a:p>
            <a:pPr algn="just">
              <a:defRPr/>
            </a:pPr>
            <a:r>
              <a:rPr lang="ca-ES" altLang="es-ES" sz="2000" b="0" dirty="0">
                <a:solidFill>
                  <a:srgbClr val="595959"/>
                </a:solidFill>
                <a:latin typeface="Calibri" pitchFamily="34" charset="0"/>
              </a:rPr>
              <a:t>La 8a planta de la Biblioteca és d’accés restringit. </a:t>
            </a:r>
          </a:p>
          <a:p>
            <a:pPr algn="just">
              <a:defRPr/>
            </a:pPr>
            <a:r>
              <a:rPr lang="ca-ES" altLang="es-ES" sz="2000" b="0" dirty="0">
                <a:solidFill>
                  <a:srgbClr val="595959"/>
                </a:solidFill>
                <a:latin typeface="Calibri" pitchFamily="34" charset="0"/>
              </a:rPr>
              <a:t>S’hi troben:</a:t>
            </a:r>
            <a:endParaRPr lang="ca-ES" b="0" dirty="0"/>
          </a:p>
          <a:p>
            <a:pPr marL="1028700" lvl="1" algn="just">
              <a:buFont typeface="Wingdings"/>
              <a:buChar char="à"/>
              <a:defRPr/>
            </a:pPr>
            <a:endParaRPr lang="ca-ES" altLang="es-ES" sz="2000" b="0" dirty="0">
              <a:solidFill>
                <a:srgbClr val="336699"/>
              </a:solidFill>
              <a:latin typeface="Calibri" pitchFamily="34" charset="0"/>
              <a:sym typeface="Wingdings" pitchFamily="2" charset="2"/>
            </a:endParaRPr>
          </a:p>
          <a:p>
            <a:pPr marL="1028700" lvl="1" algn="just">
              <a:buFont typeface="Wingdings"/>
              <a:buChar char="à"/>
              <a:defRPr/>
            </a:pPr>
            <a:r>
              <a:rPr lang="ca-ES" altLang="es-ES" sz="20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   Documents del fons de reserva</a:t>
            </a:r>
          </a:p>
          <a:p>
            <a:pPr marL="1028700" lvl="1" algn="just">
              <a:buFont typeface="Wingdings"/>
              <a:buChar char="à"/>
              <a:defRPr/>
            </a:pPr>
            <a:r>
              <a:rPr lang="ca-ES" altLang="es-ES" sz="20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   Fullets</a:t>
            </a:r>
          </a:p>
          <a:p>
            <a:pPr marL="1028700" lvl="1" algn="just">
              <a:buFont typeface="Wingdings"/>
              <a:buChar char="à"/>
              <a:defRPr/>
            </a:pPr>
            <a:r>
              <a:rPr lang="ca-ES" altLang="es-ES" sz="20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   Tesis doctorals</a:t>
            </a:r>
          </a:p>
          <a:p>
            <a:pPr marL="1028700" lvl="1" algn="just">
              <a:buFont typeface="Wingdings"/>
              <a:buChar char="à"/>
              <a:defRPr/>
            </a:pPr>
            <a:r>
              <a:rPr lang="ca-ES" altLang="es-ES" sz="2000" b="0" dirty="0">
                <a:solidFill>
                  <a:srgbClr val="336699"/>
                </a:solidFill>
                <a:latin typeface="Calibri" pitchFamily="34" charset="0"/>
                <a:sym typeface="Wingdings" pitchFamily="2" charset="2"/>
              </a:rPr>
              <a:t>   Col·leccions especials </a:t>
            </a:r>
          </a:p>
          <a:p>
            <a:pPr marL="285750" indent="-285750" algn="just">
              <a:buFont typeface="Wingdings"/>
              <a:buChar char="à"/>
              <a:defRPr/>
            </a:pPr>
            <a:endParaRPr lang="ca-ES" altLang="es-ES" sz="2000" b="0" dirty="0">
              <a:solidFill>
                <a:srgbClr val="336699"/>
              </a:solidFill>
              <a:latin typeface="Calibri" pitchFamily="34" charset="0"/>
              <a:sym typeface="Wingdings" pitchFamily="2" charset="2"/>
            </a:endParaRPr>
          </a:p>
          <a:p>
            <a:pPr algn="just">
              <a:defRPr/>
            </a:pPr>
            <a:endParaRPr lang="ca-ES" altLang="es-ES" sz="400" dirty="0">
              <a:solidFill>
                <a:srgbClr val="595959"/>
              </a:solidFill>
              <a:latin typeface="Calibri" pitchFamily="34" charset="0"/>
            </a:endParaRPr>
          </a:p>
          <a:p>
            <a:pPr algn="just">
              <a:defRPr/>
            </a:pPr>
            <a:endParaRPr lang="ca-ES" altLang="es-ES" sz="400" dirty="0">
              <a:solidFill>
                <a:srgbClr val="595959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ca-ES" altLang="es-ES" sz="2000" dirty="0">
                <a:solidFill>
                  <a:srgbClr val="595959"/>
                </a:solidFill>
                <a:latin typeface="Calibri" pitchFamily="34" charset="0"/>
              </a:rPr>
              <a:t>Podeu sol·licitar la consulta d’aquests materials </a:t>
            </a:r>
            <a:br>
              <a:rPr lang="ca-ES" altLang="es-ES" sz="200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2000" dirty="0">
                <a:solidFill>
                  <a:srgbClr val="595959"/>
                </a:solidFill>
                <a:latin typeface="Calibri" pitchFamily="34" charset="0"/>
              </a:rPr>
              <a:t>al taulell d’informació de la 7a planta de la Biblioteca.</a:t>
            </a:r>
          </a:p>
          <a:p>
            <a:pPr algn="just">
              <a:defRPr/>
            </a:pPr>
            <a:endParaRPr lang="ca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73100" y="1268413"/>
            <a:ext cx="8229600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ca-ES" altLang="es-ES" sz="1800" b="1" smtClean="0">
                <a:solidFill>
                  <a:srgbClr val="336699"/>
                </a:solidFill>
              </a:rPr>
              <a:t>Fons de reserva de la Biblioteca de Medicina</a:t>
            </a:r>
          </a:p>
        </p:txBody>
      </p:sp>
      <p:sp>
        <p:nvSpPr>
          <p:cNvPr id="58370" name="Rectangle 3"/>
          <p:cNvSpPr>
            <a:spLocks noGrp="1" noChangeArrowheads="1"/>
          </p:cNvSpPr>
          <p:nvPr>
            <p:ph idx="1"/>
          </p:nvPr>
        </p:nvSpPr>
        <p:spPr>
          <a:xfrm>
            <a:off x="4716463" y="2060575"/>
            <a:ext cx="4176712" cy="10810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a-ES" altLang="es-ES" sz="1800" b="1" smtClean="0">
                <a:solidFill>
                  <a:srgbClr val="595959"/>
                </a:solidFill>
                <a:latin typeface="Calibri" pitchFamily="34" charset="0"/>
              </a:rPr>
              <a:t>Hemeroteca</a:t>
            </a:r>
            <a:r>
              <a:rPr lang="ca-ES" altLang="es-ES" sz="1800" smtClean="0">
                <a:solidFill>
                  <a:srgbClr val="595959"/>
                </a:solidFill>
                <a:latin typeface="Calibri" pitchFamily="34" charset="0"/>
              </a:rPr>
              <a:t>. </a:t>
            </a:r>
            <a:r>
              <a:rPr lang="ca-ES" altLang="es-ES" sz="1800" b="1" smtClean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800" smtClean="0">
                <a:solidFill>
                  <a:srgbClr val="595959"/>
                </a:solidFill>
                <a:latin typeface="Calibri" pitchFamily="34" charset="0"/>
              </a:rPr>
              <a:t>Fons: 1800-1940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a-ES" altLang="es-ES" sz="1800" smtClean="0">
                <a:solidFill>
                  <a:srgbClr val="595959"/>
                </a:solidFill>
                <a:latin typeface="Calibri" pitchFamily="34" charset="0"/>
              </a:rPr>
              <a:t>* Destaquem el fons de revistes editades </a:t>
            </a:r>
            <a:br>
              <a:rPr lang="ca-ES" altLang="es-ES" sz="1800" smtClean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800" smtClean="0">
                <a:solidFill>
                  <a:srgbClr val="595959"/>
                </a:solidFill>
                <a:latin typeface="Calibri" pitchFamily="34" charset="0"/>
              </a:rPr>
              <a:t>a Catalunya i a l’Estat espanyol.</a:t>
            </a:r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097088"/>
            <a:ext cx="42481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Rectangle 6"/>
          <p:cNvSpPr>
            <a:spLocks noChangeArrowheads="1"/>
          </p:cNvSpPr>
          <p:nvPr/>
        </p:nvSpPr>
        <p:spPr bwMode="auto">
          <a:xfrm>
            <a:off x="4716463" y="3286125"/>
            <a:ext cx="4103687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Monografies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.</a:t>
            </a: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Fons: 1800-1940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* Destaquem, entre d’altres, els atles i les edicions facsímils.</a:t>
            </a:r>
          </a:p>
        </p:txBody>
      </p:sp>
      <p:sp>
        <p:nvSpPr>
          <p:cNvPr id="58373" name="Rectangle 7"/>
          <p:cNvSpPr>
            <a:spLocks noChangeArrowheads="1"/>
          </p:cNvSpPr>
          <p:nvPr/>
        </p:nvSpPr>
        <p:spPr bwMode="auto">
          <a:xfrm>
            <a:off x="4787900" y="4581525"/>
            <a:ext cx="43561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Fullets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.</a:t>
            </a: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Fons: 1800-1940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* Destaquem els discursos inaugurals i les actes de congressos.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1125538"/>
            <a:ext cx="8569325" cy="4333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ca-ES" altLang="es-ES" sz="1800" b="1" smtClean="0">
                <a:solidFill>
                  <a:srgbClr val="336699"/>
                </a:solidFill>
              </a:rPr>
              <a:t>Col·leccions especials al fons de la Biblioteca de Medicina</a:t>
            </a:r>
          </a:p>
        </p:txBody>
      </p:sp>
      <p:sp>
        <p:nvSpPr>
          <p:cNvPr id="6041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79413" y="1644650"/>
            <a:ext cx="4038600" cy="3889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a-ES" altLang="es-ES" sz="1800" b="1" smtClean="0">
                <a:solidFill>
                  <a:srgbClr val="336699"/>
                </a:solidFill>
                <a:latin typeface="Calibri" pitchFamily="34" charset="0"/>
              </a:rPr>
              <a:t>Col·lecció Mira i López</a:t>
            </a:r>
          </a:p>
          <a:p>
            <a:pPr eaLnBrk="1" hangingPunct="1">
              <a:buFontTx/>
              <a:buNone/>
            </a:pPr>
            <a:endParaRPr lang="ca-ES" altLang="es-ES" sz="1800" b="1" smtClean="0"/>
          </a:p>
        </p:txBody>
      </p:sp>
      <p:sp>
        <p:nvSpPr>
          <p:cNvPr id="60419" name="Rectangle 4"/>
          <p:cNvSpPr>
            <a:spLocks noChangeArrowheads="1"/>
          </p:cNvSpPr>
          <p:nvPr/>
        </p:nvSpPr>
        <p:spPr bwMode="auto">
          <a:xfrm>
            <a:off x="179388" y="2033588"/>
            <a:ext cx="8639175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Inclou una part de la biblioteca creada pel Dr. Emili Mira i López a la 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càtedra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de Psiquiatria abans del seu exili. El Dr. Emili Mira i López ha estat una de les figures més rellevants de la psicologia i la psiquiatria sud-americanes. Entre les seves aportacions destaca la tècnica de </a:t>
            </a:r>
            <a:r>
              <a:rPr lang="ca-ES" altLang="es-ES" sz="1500" b="0" dirty="0" err="1">
                <a:solidFill>
                  <a:srgbClr val="595959"/>
                </a:solidFill>
                <a:latin typeface="Calibri" pitchFamily="34" charset="0"/>
              </a:rPr>
              <a:t>psicodiagnòstic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500" b="0" dirty="0" err="1" smtClean="0">
                <a:solidFill>
                  <a:srgbClr val="595959"/>
                </a:solidFill>
                <a:latin typeface="Calibri" pitchFamily="34" charset="0"/>
              </a:rPr>
              <a:t>miocinètic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(</a:t>
            </a:r>
            <a:r>
              <a:rPr lang="ca-ES" altLang="es-ES" sz="1500" b="0" dirty="0" err="1">
                <a:solidFill>
                  <a:srgbClr val="595959"/>
                </a:solidFill>
                <a:latin typeface="Calibri" pitchFamily="34" charset="0"/>
              </a:rPr>
              <a:t>PMK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) i l’anàlisi de la psicologia de guerra.</a:t>
            </a:r>
          </a:p>
          <a:p>
            <a:pPr algn="just" eaLnBrk="0" hangingPunct="0"/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La col·lecció inclou també tota la seva obra, donada a la Biblioteca per la seva filla.</a:t>
            </a:r>
          </a:p>
        </p:txBody>
      </p:sp>
      <p:sp>
        <p:nvSpPr>
          <p:cNvPr id="60420" name="Rectangle 5"/>
          <p:cNvSpPr>
            <a:spLocks noChangeArrowheads="1"/>
          </p:cNvSpPr>
          <p:nvPr/>
        </p:nvSpPr>
        <p:spPr bwMode="auto">
          <a:xfrm>
            <a:off x="177800" y="3746500"/>
            <a:ext cx="8640763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Prové de la Biblioteca del Departament de Dermatologia de la Facultat de Medicina de la Universitat de Barcelona, impulsada i enriquida pel professor Xavier Vilanova i </a:t>
            </a:r>
            <a:r>
              <a:rPr lang="ca-ES" altLang="es-ES" sz="1500" b="0" dirty="0" err="1">
                <a:solidFill>
                  <a:srgbClr val="595959"/>
                </a:solidFill>
                <a:latin typeface="Calibri" pitchFamily="34" charset="0"/>
              </a:rPr>
              <a:t>Montiu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, destacat dermatòleg català. El 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Dr. Vilanova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fou un gran renovador de la dermatologia a l’Hospital Clínic, tant pel que fa l’assistència als malalts, com pel que fa a la investigació i la docència</a:t>
            </a:r>
            <a:r>
              <a:rPr lang="ca-ES" altLang="es-ES" sz="1500" b="0" dirty="0" smtClean="0">
                <a:solidFill>
                  <a:srgbClr val="595959"/>
                </a:solidFill>
                <a:latin typeface="Calibri" pitchFamily="34" charset="0"/>
              </a:rPr>
              <a:t>.  </a:t>
            </a:r>
            <a:endParaRPr lang="ca-ES" altLang="es-ES" sz="15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El fons inclou una col·lecció de llibres especialitzats en malalties de la pell, sífilis, lepra, etc.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382588" y="5049838"/>
            <a:ext cx="4038600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ca-ES" sz="1800" kern="0" dirty="0">
                <a:solidFill>
                  <a:srgbClr val="336699"/>
                </a:solidFill>
                <a:latin typeface="Calibri" pitchFamily="34" charset="0"/>
              </a:rPr>
              <a:t>Fons Agustí Pedro i Pons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800" kern="0" dirty="0">
              <a:latin typeface="+mn-lt"/>
            </a:endParaRPr>
          </a:p>
        </p:txBody>
      </p:sp>
      <p:sp>
        <p:nvSpPr>
          <p:cNvPr id="60422" name="Rectangle 3"/>
          <p:cNvSpPr>
            <a:spLocks noChangeArrowheads="1"/>
          </p:cNvSpPr>
          <p:nvPr/>
        </p:nvSpPr>
        <p:spPr bwMode="auto">
          <a:xfrm>
            <a:off x="382588" y="3357563"/>
            <a:ext cx="4038600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a-ES" altLang="es-ES" sz="1800">
                <a:solidFill>
                  <a:srgbClr val="336699"/>
                </a:solidFill>
                <a:latin typeface="Calibri" pitchFamily="34" charset="0"/>
              </a:rPr>
              <a:t>Col·lecció Xavier Vilanova</a:t>
            </a:r>
          </a:p>
        </p:txBody>
      </p:sp>
      <p:sp>
        <p:nvSpPr>
          <p:cNvPr id="60423" name="Rectangle 5"/>
          <p:cNvSpPr>
            <a:spLocks noChangeArrowheads="1"/>
          </p:cNvSpPr>
          <p:nvPr/>
        </p:nvSpPr>
        <p:spPr bwMode="auto">
          <a:xfrm>
            <a:off x="177800" y="5424488"/>
            <a:ext cx="8640763" cy="1016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El fons d’Agustí Pedro i Pons, metge i catedràtic de la Universitat de Barcelona, recull documentació mèdica, administrativa i acadèmica, així com materials personals, diaris i altres publicacions. Il·lustra la història de la medicina, així com múltiples facetes de la vida quotidiana, social, cultural i política a Espanya des de 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la </a:t>
            </a:r>
            <a:r>
              <a:rPr lang="ca-ES" altLang="es-ES" sz="1500" b="0" smtClean="0">
                <a:solidFill>
                  <a:srgbClr val="595959"/>
                </a:solidFill>
                <a:latin typeface="Calibri" pitchFamily="34" charset="0"/>
              </a:rPr>
              <a:t>II República </a:t>
            </a:r>
            <a:r>
              <a:rPr lang="ca-ES" altLang="es-ES" sz="1500" b="0" dirty="0">
                <a:solidFill>
                  <a:srgbClr val="595959"/>
                </a:solidFill>
                <a:latin typeface="Calibri" pitchFamily="34" charset="0"/>
              </a:rPr>
              <a:t>fins a la Guerra Civil i 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la </a:t>
            </a:r>
            <a:r>
              <a:rPr lang="ca-ES" altLang="es-ES" sz="1500" b="0" smtClean="0">
                <a:solidFill>
                  <a:srgbClr val="595959"/>
                </a:solidFill>
                <a:latin typeface="Calibri" pitchFamily="34" charset="0"/>
              </a:rPr>
              <a:t>Dictadura</a:t>
            </a:r>
            <a:r>
              <a:rPr lang="es-ES" altLang="es-ES" sz="15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  <a:endParaRPr lang="ca-ES" altLang="es-ES" sz="1500" b="0" dirty="0">
              <a:solidFill>
                <a:srgbClr val="595959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ext Box 2"/>
          <p:cNvSpPr txBox="1">
            <a:spLocks noChangeArrowheads="1"/>
          </p:cNvSpPr>
          <p:nvPr/>
        </p:nvSpPr>
        <p:spPr bwMode="auto">
          <a:xfrm>
            <a:off x="179388" y="1341438"/>
            <a:ext cx="540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altLang="es-ES" sz="1800">
                <a:solidFill>
                  <a:srgbClr val="336699"/>
                </a:solidFill>
              </a:rPr>
              <a:t>El Catàleg de les biblioteques de la UB</a:t>
            </a:r>
            <a:endParaRPr lang="ca-ES" altLang="es-ES" sz="1800"/>
          </a:p>
        </p:txBody>
      </p:sp>
      <p:sp>
        <p:nvSpPr>
          <p:cNvPr id="62466" name="Rectangle 6"/>
          <p:cNvSpPr>
            <a:spLocks noChangeArrowheads="1"/>
          </p:cNvSpPr>
          <p:nvPr/>
        </p:nvSpPr>
        <p:spPr bwMode="auto">
          <a:xfrm>
            <a:off x="179388" y="2205038"/>
            <a:ext cx="56165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És la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principal eina d’accés a tots els documents disponibles a les biblioteques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de la UB (llibres, revistes, recursos electrònics, enregistraments sonors, vídeos, multimèdia, etc.) i a un important fons antic (manuscrits, incunables, pergamins, gravats, llibres impresos del segle </a:t>
            </a:r>
            <a:r>
              <a:rPr lang="ca-ES" altLang="es-ES" sz="1600" b="0" cap="small" dirty="0">
                <a:solidFill>
                  <a:srgbClr val="595959"/>
                </a:solidFill>
                <a:latin typeface="Calibri" pitchFamily="34" charset="0"/>
              </a:rPr>
              <a:t>xvi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fins a 1820). </a:t>
            </a:r>
          </a:p>
          <a:p>
            <a:pPr>
              <a:defRPr/>
            </a:pP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>
              <a:defRPr/>
            </a:pP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Disposa de:</a:t>
            </a:r>
          </a:p>
          <a:p>
            <a:pPr>
              <a:defRPr/>
            </a:pP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grpSp>
        <p:nvGrpSpPr>
          <p:cNvPr id="62467" name="Group 7"/>
          <p:cNvGrpSpPr>
            <a:grpSpLocks/>
          </p:cNvGrpSpPr>
          <p:nvPr/>
        </p:nvGrpSpPr>
        <p:grpSpPr bwMode="auto">
          <a:xfrm>
            <a:off x="323850" y="4076700"/>
            <a:ext cx="5688013" cy="581025"/>
            <a:chOff x="2971" y="1303"/>
            <a:chExt cx="3771" cy="366"/>
          </a:xfrm>
        </p:grpSpPr>
        <p:sp>
          <p:nvSpPr>
            <p:cNvPr id="62476" name="Line 8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2477" name="Rectangle 9"/>
            <p:cNvSpPr>
              <a:spLocks noChangeArrowheads="1"/>
            </p:cNvSpPr>
            <p:nvPr/>
          </p:nvSpPr>
          <p:spPr bwMode="auto">
            <a:xfrm>
              <a:off x="3152" y="1303"/>
              <a:ext cx="3590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Cerca ràpida: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als camps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autor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títol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paraula clau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matèria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i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lloc d’impressió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.</a:t>
              </a:r>
            </a:p>
          </p:txBody>
        </p:sp>
      </p:grpSp>
      <p:grpSp>
        <p:nvGrpSpPr>
          <p:cNvPr id="62468" name="Group 10"/>
          <p:cNvGrpSpPr>
            <a:grpSpLocks/>
          </p:cNvGrpSpPr>
          <p:nvPr/>
        </p:nvGrpSpPr>
        <p:grpSpPr bwMode="auto">
          <a:xfrm>
            <a:off x="327025" y="4795838"/>
            <a:ext cx="5684838" cy="1069975"/>
            <a:chOff x="2973" y="1303"/>
            <a:chExt cx="3769" cy="674"/>
          </a:xfrm>
        </p:grpSpPr>
        <p:sp>
          <p:nvSpPr>
            <p:cNvPr id="62474" name="Line 11"/>
            <p:cNvSpPr>
              <a:spLocks noChangeShapeType="1"/>
            </p:cNvSpPr>
            <p:nvPr/>
          </p:nvSpPr>
          <p:spPr bwMode="auto">
            <a:xfrm>
              <a:off x="2973" y="1420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2475" name="Rectangle 12"/>
            <p:cNvSpPr>
              <a:spLocks noChangeArrowheads="1"/>
            </p:cNvSpPr>
            <p:nvPr/>
          </p:nvSpPr>
          <p:spPr bwMode="auto">
            <a:xfrm>
              <a:off x="3152" y="1303"/>
              <a:ext cx="3590" cy="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Cerca avançada: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als camps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autor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títol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paraula clau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matèria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i 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nota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. Ofereix la possibilitat d’usar operadors booleans i de limitar per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ubicació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idioma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any de publicació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i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tipus de material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.</a:t>
              </a:r>
            </a:p>
          </p:txBody>
        </p:sp>
      </p:grpSp>
      <p:grpSp>
        <p:nvGrpSpPr>
          <p:cNvPr id="62469" name="Group 13"/>
          <p:cNvGrpSpPr>
            <a:grpSpLocks/>
          </p:cNvGrpSpPr>
          <p:nvPr/>
        </p:nvGrpSpPr>
        <p:grpSpPr bwMode="auto">
          <a:xfrm>
            <a:off x="327025" y="5964238"/>
            <a:ext cx="5684838" cy="336550"/>
            <a:chOff x="2973" y="1303"/>
            <a:chExt cx="3769" cy="212"/>
          </a:xfrm>
        </p:grpSpPr>
        <p:sp>
          <p:nvSpPr>
            <p:cNvPr id="62472" name="Line 14"/>
            <p:cNvSpPr>
              <a:spLocks noChangeShapeType="1"/>
            </p:cNvSpPr>
            <p:nvPr/>
          </p:nvSpPr>
          <p:spPr bwMode="auto">
            <a:xfrm>
              <a:off x="2973" y="1409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2473" name="Rectangle 15"/>
            <p:cNvSpPr>
              <a:spLocks noChangeArrowheads="1"/>
            </p:cNvSpPr>
            <p:nvPr/>
          </p:nvSpPr>
          <p:spPr bwMode="auto">
            <a:xfrm>
              <a:off x="3152" y="1303"/>
              <a:ext cx="359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Altres cerques: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per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ISBN/ISSN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topogràfic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</a:t>
              </a:r>
              <a:r>
                <a:rPr lang="ca-ES" altLang="es-ES" sz="1600" b="0" i="1">
                  <a:solidFill>
                    <a:srgbClr val="595959"/>
                  </a:solidFill>
                  <a:latin typeface="Calibri" pitchFamily="34" charset="0"/>
                </a:rPr>
                <a:t>col·lecció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, etc.</a:t>
              </a:r>
            </a:p>
          </p:txBody>
        </p:sp>
      </p:grpSp>
      <p:sp>
        <p:nvSpPr>
          <p:cNvPr id="62470" name="Rectangle 16"/>
          <p:cNvSpPr>
            <a:spLocks noChangeArrowheads="1"/>
          </p:cNvSpPr>
          <p:nvPr/>
        </p:nvSpPr>
        <p:spPr bwMode="auto">
          <a:xfrm>
            <a:off x="179388" y="1633538"/>
            <a:ext cx="18621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3"/>
              </a:rPr>
              <a:t>http://cataleg.ub.edu/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62471" name="Picture 2"/>
          <p:cNvPicPr>
            <a:picLocks noChangeAspect="1" noChangeArrowheads="1"/>
          </p:cNvPicPr>
          <p:nvPr/>
        </p:nvPicPr>
        <p:blipFill>
          <a:blip r:embed="rId4"/>
          <a:srcRect l="1268" r="67577" b="16541"/>
          <a:stretch>
            <a:fillRect/>
          </a:stretch>
        </p:blipFill>
        <p:spPr bwMode="auto">
          <a:xfrm>
            <a:off x="6321425" y="1125538"/>
            <a:ext cx="2852738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4"/>
          <p:cNvSpPr>
            <a:spLocks noChangeArrowheads="1"/>
          </p:cNvSpPr>
          <p:nvPr/>
        </p:nvSpPr>
        <p:spPr bwMode="auto">
          <a:xfrm>
            <a:off x="179388" y="2355850"/>
            <a:ext cx="1973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El ReCercador+</a:t>
            </a:r>
          </a:p>
        </p:txBody>
      </p:sp>
      <p:sp>
        <p:nvSpPr>
          <p:cNvPr id="64514" name="Rectangle 6"/>
          <p:cNvSpPr>
            <a:spLocks noChangeArrowheads="1"/>
          </p:cNvSpPr>
          <p:nvPr/>
        </p:nvSpPr>
        <p:spPr bwMode="auto">
          <a:xfrm>
            <a:off x="146050" y="3155950"/>
            <a:ext cx="57610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El ReCercador+ permet buscar, en una única base de dades, informació sobre un tema específic en els diferents recursos electrònics als quals està subscrita la Universitat de Barcelona i accedir al text complet del document si està disponible. </a:t>
            </a:r>
          </a:p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</a:t>
            </a:r>
          </a:p>
          <a:p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A més a més permet:</a:t>
            </a:r>
          </a:p>
        </p:txBody>
      </p:sp>
      <p:grpSp>
        <p:nvGrpSpPr>
          <p:cNvPr id="64515" name="Group 11"/>
          <p:cNvGrpSpPr>
            <a:grpSpLocks/>
          </p:cNvGrpSpPr>
          <p:nvPr/>
        </p:nvGrpSpPr>
        <p:grpSpPr bwMode="auto">
          <a:xfrm>
            <a:off x="260350" y="4921250"/>
            <a:ext cx="5676900" cy="387350"/>
            <a:chOff x="2978" y="1290"/>
            <a:chExt cx="3764" cy="244"/>
          </a:xfrm>
        </p:grpSpPr>
        <p:sp>
          <p:nvSpPr>
            <p:cNvPr id="64528" name="Line 12"/>
            <p:cNvSpPr>
              <a:spLocks noChangeShapeType="1"/>
            </p:cNvSpPr>
            <p:nvPr/>
          </p:nvSpPr>
          <p:spPr bwMode="auto">
            <a:xfrm>
              <a:off x="2978" y="1290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4529" name="Rectangle 13"/>
            <p:cNvSpPr>
              <a:spLocks noChangeArrowheads="1"/>
            </p:cNvSpPr>
            <p:nvPr/>
          </p:nvSpPr>
          <p:spPr bwMode="auto">
            <a:xfrm>
              <a:off x="3152" y="1303"/>
              <a:ext cx="3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endParaRPr lang="es-ES" altLang="es-ES" sz="1800" b="0">
                <a:solidFill>
                  <a:srgbClr val="595959"/>
                </a:solidFill>
                <a:latin typeface="Calibri" pitchFamily="34" charset="0"/>
              </a:endParaRPr>
            </a:p>
          </p:txBody>
        </p:sp>
      </p:grpSp>
      <p:sp>
        <p:nvSpPr>
          <p:cNvPr id="64516" name="Rectangle 14"/>
          <p:cNvSpPr>
            <a:spLocks noChangeArrowheads="1"/>
          </p:cNvSpPr>
          <p:nvPr/>
        </p:nvSpPr>
        <p:spPr bwMode="auto">
          <a:xfrm>
            <a:off x="623888" y="4737100"/>
            <a:ext cx="52562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Localitzar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 els </a:t>
            </a:r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e-recursos als quals està subscrita la Universitat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de Barcelona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 així com una selecció d’e-recursos de lliure accés.</a:t>
            </a:r>
          </a:p>
        </p:txBody>
      </p:sp>
      <p:sp>
        <p:nvSpPr>
          <p:cNvPr id="64517" name="Rectangle 28"/>
          <p:cNvSpPr>
            <a:spLocks noChangeArrowheads="1"/>
          </p:cNvSpPr>
          <p:nvPr/>
        </p:nvSpPr>
        <p:spPr bwMode="auto">
          <a:xfrm>
            <a:off x="179388" y="2649538"/>
            <a:ext cx="21129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3"/>
              </a:rPr>
              <a:t>http://recercador.ub.edu/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64518" name="Group 11"/>
          <p:cNvGrpSpPr>
            <a:grpSpLocks/>
          </p:cNvGrpSpPr>
          <p:nvPr/>
        </p:nvGrpSpPr>
        <p:grpSpPr bwMode="auto">
          <a:xfrm>
            <a:off x="244475" y="5349875"/>
            <a:ext cx="5565775" cy="366713"/>
            <a:chOff x="3053" y="1303"/>
            <a:chExt cx="3689" cy="231"/>
          </a:xfrm>
        </p:grpSpPr>
        <p:sp>
          <p:nvSpPr>
            <p:cNvPr id="64526" name="Line 12"/>
            <p:cNvSpPr>
              <a:spLocks noChangeShapeType="1"/>
            </p:cNvSpPr>
            <p:nvPr/>
          </p:nvSpPr>
          <p:spPr bwMode="auto">
            <a:xfrm>
              <a:off x="3053" y="1407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4527" name="Rectangle 13"/>
            <p:cNvSpPr>
              <a:spLocks noChangeArrowheads="1"/>
            </p:cNvSpPr>
            <p:nvPr/>
          </p:nvSpPr>
          <p:spPr bwMode="auto">
            <a:xfrm>
              <a:off x="3152" y="1303"/>
              <a:ext cx="3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endParaRPr lang="es-ES" altLang="es-ES" sz="1800" b="0">
                <a:solidFill>
                  <a:srgbClr val="595959"/>
                </a:solidFill>
                <a:latin typeface="Calibri" pitchFamily="34" charset="0"/>
              </a:endParaRPr>
            </a:p>
          </p:txBody>
        </p:sp>
      </p:grpSp>
      <p:sp>
        <p:nvSpPr>
          <p:cNvPr id="64519" name="Rectangle 14"/>
          <p:cNvSpPr>
            <a:spLocks noChangeArrowheads="1"/>
          </p:cNvSpPr>
          <p:nvPr/>
        </p:nvSpPr>
        <p:spPr bwMode="auto">
          <a:xfrm>
            <a:off x="531813" y="5786438"/>
            <a:ext cx="5256212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 Guardar, organitzar i/o exportar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 els resultats.</a:t>
            </a:r>
          </a:p>
        </p:txBody>
      </p:sp>
      <p:grpSp>
        <p:nvGrpSpPr>
          <p:cNvPr id="64520" name="Group 11"/>
          <p:cNvGrpSpPr>
            <a:grpSpLocks/>
          </p:cNvGrpSpPr>
          <p:nvPr/>
        </p:nvGrpSpPr>
        <p:grpSpPr bwMode="auto">
          <a:xfrm>
            <a:off x="266700" y="5926138"/>
            <a:ext cx="5676900" cy="366712"/>
            <a:chOff x="2978" y="1303"/>
            <a:chExt cx="3764" cy="231"/>
          </a:xfrm>
        </p:grpSpPr>
        <p:sp>
          <p:nvSpPr>
            <p:cNvPr id="64524" name="Line 12"/>
            <p:cNvSpPr>
              <a:spLocks noChangeShapeType="1"/>
            </p:cNvSpPr>
            <p:nvPr/>
          </p:nvSpPr>
          <p:spPr bwMode="auto">
            <a:xfrm>
              <a:off x="2978" y="1326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64525" name="Rectangle 13"/>
            <p:cNvSpPr>
              <a:spLocks noChangeArrowheads="1"/>
            </p:cNvSpPr>
            <p:nvPr/>
          </p:nvSpPr>
          <p:spPr bwMode="auto">
            <a:xfrm>
              <a:off x="3152" y="1303"/>
              <a:ext cx="3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endParaRPr lang="es-ES" altLang="es-ES" sz="1800" b="0">
                <a:solidFill>
                  <a:srgbClr val="595959"/>
                </a:solidFill>
                <a:latin typeface="Calibri" pitchFamily="34" charset="0"/>
              </a:endParaRPr>
            </a:p>
          </p:txBody>
        </p:sp>
      </p:grpSp>
      <p:sp>
        <p:nvSpPr>
          <p:cNvPr id="64521" name="Rectangle 14"/>
          <p:cNvSpPr>
            <a:spLocks noChangeArrowheads="1"/>
          </p:cNvSpPr>
          <p:nvPr/>
        </p:nvSpPr>
        <p:spPr bwMode="auto">
          <a:xfrm>
            <a:off x="615950" y="5353050"/>
            <a:ext cx="525621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Crear </a:t>
            </a:r>
            <a:r>
              <a:rPr lang="ca-ES" altLang="es-ES" sz="1500">
                <a:solidFill>
                  <a:srgbClr val="595959"/>
                </a:solidFill>
                <a:latin typeface="Calibri" pitchFamily="34" charset="0"/>
              </a:rPr>
              <a:t>alertes</a:t>
            </a:r>
            <a:r>
              <a:rPr lang="ca-ES" altLang="es-ES" sz="1500" b="0">
                <a:solidFill>
                  <a:srgbClr val="595959"/>
                </a:solidFill>
                <a:latin typeface="Calibri" pitchFamily="34" charset="0"/>
              </a:rPr>
              <a:t> a partir de les cerques d’informació.</a:t>
            </a:r>
          </a:p>
        </p:txBody>
      </p:sp>
      <p:pic>
        <p:nvPicPr>
          <p:cNvPr id="64522" name="Picture 19"/>
          <p:cNvPicPr>
            <a:picLocks noChangeAspect="1" noChangeArrowheads="1"/>
          </p:cNvPicPr>
          <p:nvPr/>
        </p:nvPicPr>
        <p:blipFill>
          <a:blip r:embed="rId4"/>
          <a:srcRect l="23282" t="33374" r="47710" b="4527"/>
          <a:stretch>
            <a:fillRect/>
          </a:stretch>
        </p:blipFill>
        <p:spPr bwMode="auto">
          <a:xfrm>
            <a:off x="6156325" y="2060575"/>
            <a:ext cx="2987675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3" name="Imatge 21"/>
          <p:cNvPicPr>
            <a:picLocks noChangeAspect="1" noChangeArrowheads="1"/>
          </p:cNvPicPr>
          <p:nvPr/>
        </p:nvPicPr>
        <p:blipFill>
          <a:blip r:embed="rId5"/>
          <a:srcRect l="3802" t="7094" r="1508" b="80743"/>
          <a:stretch>
            <a:fillRect/>
          </a:stretch>
        </p:blipFill>
        <p:spPr bwMode="auto">
          <a:xfrm>
            <a:off x="608013" y="1352550"/>
            <a:ext cx="74834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3"/>
          <p:cNvSpPr>
            <a:spLocks noChangeArrowheads="1"/>
          </p:cNvSpPr>
          <p:nvPr/>
        </p:nvSpPr>
        <p:spPr bwMode="auto">
          <a:xfrm>
            <a:off x="179388" y="1268413"/>
            <a:ext cx="213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El Campus Virtual</a:t>
            </a:r>
          </a:p>
        </p:txBody>
      </p:sp>
      <p:sp>
        <p:nvSpPr>
          <p:cNvPr id="66562" name="Rectangle 4"/>
          <p:cNvSpPr>
            <a:spLocks noChangeArrowheads="1"/>
          </p:cNvSpPr>
          <p:nvPr/>
        </p:nvSpPr>
        <p:spPr bwMode="auto">
          <a:xfrm>
            <a:off x="179388" y="2060575"/>
            <a:ext cx="63373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El Campus Virtual és un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entorn d’aprenentatge en línia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adaptat a les necessitats d’aprenentatge presencial, </a:t>
            </a:r>
            <a:r>
              <a:rPr lang="ca-ES" altLang="es-ES" sz="1600" b="0" dirty="0" err="1">
                <a:solidFill>
                  <a:srgbClr val="595959"/>
                </a:solidFill>
                <a:latin typeface="Calibri" pitchFamily="34" charset="0"/>
              </a:rPr>
              <a:t>semipresencial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i a distància de la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Universitat de Barcelona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i del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Grup UB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La dinàmica del Campus Virtual es desenvolupa a les aules virtuals, en un espai propi denominat curs. Allà podreu, per mitjà de sessions autenticades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(identificador</a:t>
            </a:r>
            <a:r>
              <a:rPr lang="ca-ES" altLang="es-ES" sz="1600" i="1" dirty="0">
                <a:solidFill>
                  <a:srgbClr val="595959"/>
                </a:solidFill>
                <a:latin typeface="Calibri" pitchFamily="34" charset="0"/>
              </a:rPr>
              <a:t> Món UB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)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, accedir als materials docents publicats pel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professorat;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treballar col·laborant amb la resta d’alumnes i el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professorat;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comunicar-vos a través de llistes de distribució, fòrums, xats, etc.</a:t>
            </a:r>
          </a:p>
          <a:p>
            <a:pPr algn="just"/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La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bibliografia recomanada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per cada professor dins l’espai virtual està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enllaçada amb el Catàleg de les biblioteques de la UB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, de manera que podreu conèixer ràpidament la disponibilitat dels documents a la Biblioteca.</a:t>
            </a:r>
          </a:p>
        </p:txBody>
      </p:sp>
      <p:sp>
        <p:nvSpPr>
          <p:cNvPr id="66563" name="Rectangle 5"/>
          <p:cNvSpPr>
            <a:spLocks noChangeArrowheads="1"/>
          </p:cNvSpPr>
          <p:nvPr/>
        </p:nvSpPr>
        <p:spPr bwMode="auto">
          <a:xfrm>
            <a:off x="179388" y="1557338"/>
            <a:ext cx="253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3"/>
              </a:rPr>
              <a:t>https://campusvirtual2.ub.edu/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66564" name="Imatge 6"/>
          <p:cNvPicPr>
            <a:picLocks noChangeAspect="1" noChangeArrowheads="1"/>
          </p:cNvPicPr>
          <p:nvPr/>
        </p:nvPicPr>
        <p:blipFill>
          <a:blip r:embed="rId4"/>
          <a:srcRect l="20473" t="1176" r="47556" b="3293"/>
          <a:stretch>
            <a:fillRect/>
          </a:stretch>
        </p:blipFill>
        <p:spPr bwMode="auto">
          <a:xfrm>
            <a:off x="6732588" y="1268413"/>
            <a:ext cx="2411412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5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080271"/>
              </p:ext>
            </p:extLst>
          </p:nvPr>
        </p:nvGraphicFramePr>
        <p:xfrm>
          <a:off x="468313" y="1844675"/>
          <a:ext cx="8135937" cy="4379978"/>
        </p:xfrm>
        <a:graphic>
          <a:graphicData uri="http://schemas.openxmlformats.org/drawingml/2006/table">
            <a:tbl>
              <a:tblPr/>
              <a:tblGrid>
                <a:gridCol w="2160240"/>
                <a:gridCol w="2880320"/>
                <a:gridCol w="3095377"/>
              </a:tblGrid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/>
                          <a:latin typeface="Calibri" pitchFamily="34" charset="0"/>
                        </a:rPr>
                        <a:t>Accés a...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/>
                          <a:latin typeface="Calibri" pitchFamily="34" charset="0"/>
                        </a:rPr>
                        <a:t>Identificador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99"/>
                          </a:solidFill>
                          <a:effectLst/>
                          <a:latin typeface="Calibri" pitchFamily="34" charset="0"/>
                        </a:rPr>
                        <a:t>Contrasenya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295225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16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16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16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El meu compte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AAD7">
                        <a:alpha val="85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Opció 1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AA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72727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Identificador local </a:t>
                      </a:r>
                      <a:b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</a:b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(Ex.: </a:t>
                      </a: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  <a:hlinkClick r:id="rId3"/>
                        </a:rPr>
                        <a:t>jram7@alumnes.ub.edu</a:t>
                      </a: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serà: jram7. alumnes)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Contrasenya Món UB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</a:tr>
              <a:tr h="236025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Opció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AA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332198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Nom i cognoms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Codi de barres </a:t>
                      </a:r>
                      <a:r>
                        <a:rPr kumimoji="0" lang="ca-ES" sz="1600" b="0" i="0" u="none" strike="noStrike" kern="1200" cap="none" normalizeH="0" baseline="0" noProof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del Carnet UB</a:t>
                      </a:r>
                      <a:endParaRPr kumimoji="0" lang="ca-ES" sz="16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</a:tr>
              <a:tr h="565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Ordinadors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Wi</a:t>
                      </a: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-Fi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AAD7">
                        <a:alpha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Identificador local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Contrasenya Món UB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</a:tr>
              <a:tr h="12131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Campus Virtual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Servidor </a:t>
                      </a:r>
                      <a:r>
                        <a:rPr kumimoji="0" lang="ca-ES" sz="16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proxy</a:t>
                      </a: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(SIRE)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Recercador+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Món UB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Correu UB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FAAD7">
                        <a:alpha val="8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Identificador UB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ca-ES" sz="16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4 caracters</a:t>
                      </a: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Contrasenya Món UB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75">
                      <a:fgClr>
                        <a:schemeClr val="bg1"/>
                      </a:fgClr>
                      <a:bgClr>
                        <a:schemeClr val="accent2">
                          <a:lumMod val="20000"/>
                          <a:lumOff val="80000"/>
                        </a:schemeClr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68640" name="Text Box 84"/>
          <p:cNvSpPr txBox="1">
            <a:spLocks noChangeArrowheads="1"/>
          </p:cNvSpPr>
          <p:nvPr/>
        </p:nvSpPr>
        <p:spPr bwMode="auto">
          <a:xfrm>
            <a:off x="5076825" y="1268413"/>
            <a:ext cx="3887788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a-ES" altLang="es-ES" sz="1800">
                <a:solidFill>
                  <a:srgbClr val="336699"/>
                </a:solidFill>
              </a:rPr>
              <a:t>Identificadors i contrasenyes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ChangeArrowheads="1"/>
          </p:cNvSpPr>
          <p:nvPr/>
        </p:nvSpPr>
        <p:spPr bwMode="auto">
          <a:xfrm>
            <a:off x="1979613" y="1417638"/>
            <a:ext cx="70342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Accés als recursos electrònics des de fora de la Universitat</a:t>
            </a:r>
          </a:p>
          <a:p>
            <a:pPr algn="r"/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3"/>
              </a:rPr>
              <a:t>http://crai.ub.edu/ca/que-ofereix-el-crai/acces-recursos/acces-recursos-proxy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70658" name="Rectangle 3"/>
          <p:cNvSpPr>
            <a:spLocks noChangeArrowheads="1"/>
          </p:cNvSpPr>
          <p:nvPr/>
        </p:nvSpPr>
        <p:spPr bwMode="auto">
          <a:xfrm>
            <a:off x="250825" y="2138363"/>
            <a:ext cx="8569325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Podeu accedir a tots els recursos d’informació electrònics contractats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pel CRAI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/>
            </a:r>
            <a:b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des d’un ordinador o un altre dispositiu situat fora de la xarxa de la UB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 mitjançant el SIRE (servei intermediari d’accés als recursos electrònics). </a:t>
            </a:r>
          </a:p>
          <a:p>
            <a:pPr algn="just"/>
            <a:endParaRPr lang="ca-ES" altLang="es-ES" sz="18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Per això haureu d’instal·lar en el vostre navegador el botó </a:t>
            </a:r>
            <a:r>
              <a:rPr lang="ca-ES" altLang="es-ES" sz="1800" b="0" i="1" dirty="0">
                <a:solidFill>
                  <a:srgbClr val="595959"/>
                </a:solidFill>
                <a:latin typeface="Calibri" pitchFamily="34" charset="0"/>
              </a:rPr>
              <a:t>SIRE-</a:t>
            </a:r>
            <a:r>
              <a:rPr lang="ca-ES" altLang="es-ES" sz="1800" b="0" i="1" dirty="0" err="1">
                <a:solidFill>
                  <a:srgbClr val="595959"/>
                </a:solidFill>
                <a:latin typeface="Calibri" pitchFamily="34" charset="0"/>
              </a:rPr>
              <a:t>it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 i disposar de l’</a:t>
            </a:r>
            <a:r>
              <a:rPr lang="ca-ES" altLang="es-ES" sz="1800" b="0" dirty="0">
                <a:solidFill>
                  <a:srgbClr val="336699"/>
                </a:solidFill>
                <a:latin typeface="Calibri" pitchFamily="34" charset="0"/>
              </a:rPr>
              <a:t>identificador i contrasenya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 amb els quals s’accedeix a les </a:t>
            </a: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intranets UB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 (PDI,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PAS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o Món UB) o al </a:t>
            </a: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correu electrònic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. </a:t>
            </a:r>
          </a:p>
          <a:p>
            <a:pPr algn="just"/>
            <a:endParaRPr lang="ca-ES" altLang="es-ES" sz="12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La configuració es pot activar i desactivar en qualsevol moment. </a:t>
            </a:r>
          </a:p>
        </p:txBody>
      </p:sp>
      <p:pic>
        <p:nvPicPr>
          <p:cNvPr id="70659" name="Imatg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4788" y="1417638"/>
            <a:ext cx="16383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Imatg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1588" y="4868863"/>
            <a:ext cx="50403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1241425"/>
            <a:ext cx="2484437" cy="542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250825" y="1360488"/>
            <a:ext cx="3371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 dirty="0">
                <a:solidFill>
                  <a:srgbClr val="336699"/>
                </a:solidFill>
              </a:rPr>
              <a:t>Servei de </a:t>
            </a:r>
            <a:r>
              <a:rPr lang="es-ES" altLang="es-ES" sz="1800" dirty="0">
                <a:solidFill>
                  <a:srgbClr val="336699"/>
                </a:solidFill>
              </a:rPr>
              <a:t>p</a:t>
            </a:r>
            <a:r>
              <a:rPr lang="ca-ES" altLang="es-ES" sz="1800" dirty="0" err="1">
                <a:solidFill>
                  <a:srgbClr val="336699"/>
                </a:solidFill>
              </a:rPr>
              <a:t>réstec</a:t>
            </a:r>
            <a:r>
              <a:rPr lang="ca-ES" altLang="es-ES" sz="1800" dirty="0">
                <a:solidFill>
                  <a:srgbClr val="336699"/>
                </a:solidFill>
              </a:rPr>
              <a:t> de portàtils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50825" y="2060575"/>
            <a:ext cx="6121400" cy="14779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77800"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El CRAI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Biblioteca de Medicina disposa de </a:t>
            </a:r>
            <a:r>
              <a:rPr lang="ca-ES" altLang="es-ES" sz="1800" dirty="0" smtClean="0">
                <a:solidFill>
                  <a:srgbClr val="595959"/>
                </a:solidFill>
                <a:latin typeface="Calibri" pitchFamily="34" charset="0"/>
              </a:rPr>
              <a:t>13 ordinadors </a:t>
            </a: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portàtils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a disposició de l’alumnat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,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el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professorat i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el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personal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d’administració i serveis de la UB.</a:t>
            </a:r>
            <a:r>
              <a:rPr lang="ca-ES" altLang="es-ES" sz="1800" b="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a-ES" altLang="es-ES" sz="1800" b="0" dirty="0" smtClean="0">
                <a:solidFill>
                  <a:srgbClr val="FF0000"/>
                </a:solidFill>
                <a:latin typeface="Calibri" pitchFamily="34" charset="0"/>
              </a:rPr>
            </a:br>
            <a:endParaRPr lang="ca-ES" altLang="es-ES" sz="1800" b="0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  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Per accedir al préstec de portàtils necessiteu:</a:t>
            </a:r>
          </a:p>
        </p:txBody>
      </p:sp>
      <p:grpSp>
        <p:nvGrpSpPr>
          <p:cNvPr id="72708" name="Group 5"/>
          <p:cNvGrpSpPr>
            <a:grpSpLocks/>
          </p:cNvGrpSpPr>
          <p:nvPr/>
        </p:nvGrpSpPr>
        <p:grpSpPr bwMode="auto">
          <a:xfrm>
            <a:off x="615950" y="3692525"/>
            <a:ext cx="5684838" cy="336550"/>
            <a:chOff x="2973" y="1303"/>
            <a:chExt cx="3769" cy="212"/>
          </a:xfrm>
        </p:grpSpPr>
        <p:sp>
          <p:nvSpPr>
            <p:cNvPr id="72718" name="Line 6"/>
            <p:cNvSpPr>
              <a:spLocks noChangeShapeType="1"/>
            </p:cNvSpPr>
            <p:nvPr/>
          </p:nvSpPr>
          <p:spPr bwMode="auto">
            <a:xfrm>
              <a:off x="2973" y="1407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72719" name="Rectangle 7"/>
            <p:cNvSpPr>
              <a:spLocks noChangeArrowheads="1"/>
            </p:cNvSpPr>
            <p:nvPr/>
          </p:nvSpPr>
          <p:spPr bwMode="auto">
            <a:xfrm>
              <a:off x="3152" y="1303"/>
              <a:ext cx="359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Signar el </a:t>
              </a:r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contracte de préstec de portàtils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.</a:t>
              </a:r>
            </a:p>
          </p:txBody>
        </p:sp>
      </p:grpSp>
      <p:sp>
        <p:nvSpPr>
          <p:cNvPr id="72709" name="Rectangle 8"/>
          <p:cNvSpPr>
            <a:spLocks noChangeArrowheads="1"/>
          </p:cNvSpPr>
          <p:nvPr/>
        </p:nvSpPr>
        <p:spPr bwMode="auto">
          <a:xfrm>
            <a:off x="358775" y="5087938"/>
            <a:ext cx="6049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Podeu signar el contracte i demanar el préstec dels portàtils </a:t>
            </a:r>
            <a:b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al taulell de préstec 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de la Biblioteca.</a:t>
            </a:r>
          </a:p>
        </p:txBody>
      </p:sp>
      <p:grpSp>
        <p:nvGrpSpPr>
          <p:cNvPr id="72710" name="Group 9"/>
          <p:cNvGrpSpPr>
            <a:grpSpLocks/>
          </p:cNvGrpSpPr>
          <p:nvPr/>
        </p:nvGrpSpPr>
        <p:grpSpPr bwMode="auto">
          <a:xfrm>
            <a:off x="612775" y="4052888"/>
            <a:ext cx="5688013" cy="336550"/>
            <a:chOff x="2971" y="1303"/>
            <a:chExt cx="3771" cy="212"/>
          </a:xfrm>
        </p:grpSpPr>
        <p:sp>
          <p:nvSpPr>
            <p:cNvPr id="72716" name="Line 10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72717" name="Rectangle 11"/>
            <p:cNvSpPr>
              <a:spLocks noChangeArrowheads="1"/>
            </p:cNvSpPr>
            <p:nvPr/>
          </p:nvSpPr>
          <p:spPr bwMode="auto">
            <a:xfrm>
              <a:off x="3152" y="1303"/>
              <a:ext cx="359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Tenir el </a:t>
              </a:r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C</a:t>
              </a:r>
              <a:r>
                <a:rPr lang="ca-ES" altLang="es-ES" sz="1600" b="0" smtClean="0">
                  <a:solidFill>
                    <a:srgbClr val="336699"/>
                  </a:solidFill>
                  <a:latin typeface="Calibri" pitchFamily="34" charset="0"/>
                </a:rPr>
                <a:t>arnet UB</a:t>
              </a:r>
              <a:r>
                <a:rPr lang="ca-ES" altLang="es-ES" sz="1600" b="0" smtClean="0">
                  <a:solidFill>
                    <a:srgbClr val="595959"/>
                  </a:solidFill>
                  <a:latin typeface="Calibri" pitchFamily="34" charset="0"/>
                </a:rPr>
                <a:t> </a:t>
              </a:r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actualitzat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.</a:t>
              </a:r>
            </a:p>
          </p:txBody>
        </p:sp>
      </p:grpSp>
      <p:grpSp>
        <p:nvGrpSpPr>
          <p:cNvPr id="72711" name="Group 12"/>
          <p:cNvGrpSpPr>
            <a:grpSpLocks/>
          </p:cNvGrpSpPr>
          <p:nvPr/>
        </p:nvGrpSpPr>
        <p:grpSpPr bwMode="auto">
          <a:xfrm>
            <a:off x="612775" y="4413250"/>
            <a:ext cx="5688013" cy="581025"/>
            <a:chOff x="2971" y="1303"/>
            <a:chExt cx="3771" cy="366"/>
          </a:xfrm>
        </p:grpSpPr>
        <p:sp>
          <p:nvSpPr>
            <p:cNvPr id="72714" name="Line 13"/>
            <p:cNvSpPr>
              <a:spLocks noChangeShapeType="1"/>
            </p:cNvSpPr>
            <p:nvPr/>
          </p:nvSpPr>
          <p:spPr bwMode="auto">
            <a:xfrm>
              <a:off x="2971" y="1434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72715" name="Rectangle 14"/>
            <p:cNvSpPr>
              <a:spLocks noChangeArrowheads="1"/>
            </p:cNvSpPr>
            <p:nvPr/>
          </p:nvSpPr>
          <p:spPr bwMode="auto">
            <a:xfrm>
              <a:off x="3152" y="1303"/>
              <a:ext cx="3590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No tenir </a:t>
              </a:r>
              <a:r>
                <a:rPr lang="ca-ES" altLang="es-ES" sz="1600" b="0">
                  <a:solidFill>
                    <a:srgbClr val="336699"/>
                  </a:solidFill>
                  <a:latin typeface="Calibri" pitchFamily="34" charset="0"/>
                </a:rPr>
                <a:t>cap sanció per retard</a:t>
              </a: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 en el retorn de documents </a:t>
              </a:r>
              <a:b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</a:br>
              <a:r>
                <a:rPr lang="ca-ES" altLang="es-ES" sz="1600" b="0">
                  <a:solidFill>
                    <a:srgbClr val="595959"/>
                  </a:solidFill>
                  <a:latin typeface="Calibri" pitchFamily="34" charset="0"/>
                </a:rPr>
                <a:t>en el moment del préstec</a:t>
              </a:r>
              <a:r>
                <a:rPr lang="es-ES" altLang="es-ES" sz="1600" b="0">
                  <a:solidFill>
                    <a:srgbClr val="595959"/>
                  </a:solidFill>
                  <a:latin typeface="Calibri" pitchFamily="34" charset="0"/>
                </a:rPr>
                <a:t>.</a:t>
              </a:r>
            </a:p>
          </p:txBody>
        </p:sp>
      </p:grpSp>
      <p:sp>
        <p:nvSpPr>
          <p:cNvPr id="72712" name="Rectangle 15"/>
          <p:cNvSpPr>
            <a:spLocks noChangeArrowheads="1"/>
          </p:cNvSpPr>
          <p:nvPr/>
        </p:nvSpPr>
        <p:spPr bwMode="auto">
          <a:xfrm>
            <a:off x="220663" y="1619250"/>
            <a:ext cx="5527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 dirty="0">
                <a:solidFill>
                  <a:srgbClr val="C0C0C0"/>
                </a:solidFill>
                <a:latin typeface="Calibri" pitchFamily="34" charset="0"/>
                <a:hlinkClick r:id="rId4"/>
              </a:rPr>
              <a:t>http://crai.ub.edu/ca/que-ofereix-el-crai/prestec/prestec-equipaments</a:t>
            </a:r>
            <a:r>
              <a:rPr lang="ca-ES" altLang="es-ES" sz="1400" b="0" dirty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72713" name="Rectangle 7"/>
          <p:cNvSpPr>
            <a:spLocks noChangeArrowheads="1"/>
          </p:cNvSpPr>
          <p:nvPr/>
        </p:nvSpPr>
        <p:spPr bwMode="auto">
          <a:xfrm>
            <a:off x="352425" y="5797550"/>
            <a:ext cx="5976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La duració del préstec és de </a:t>
            </a:r>
            <a:r>
              <a:rPr lang="ca-ES" altLang="es-ES" sz="1800">
                <a:solidFill>
                  <a:srgbClr val="336699"/>
                </a:solidFill>
                <a:latin typeface="Calibri" pitchFamily="34" charset="0"/>
              </a:rPr>
              <a:t>4 hores renovables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3"/>
          <p:cNvSpPr>
            <a:spLocks noChangeArrowheads="1"/>
          </p:cNvSpPr>
          <p:nvPr/>
        </p:nvSpPr>
        <p:spPr bwMode="auto">
          <a:xfrm>
            <a:off x="250825" y="1341438"/>
            <a:ext cx="40575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 dirty="0">
                <a:solidFill>
                  <a:srgbClr val="336699"/>
                </a:solidFill>
              </a:rPr>
              <a:t>Servei de </a:t>
            </a:r>
            <a:r>
              <a:rPr lang="ca-ES" altLang="es-ES" sz="1800" dirty="0" smtClean="0">
                <a:solidFill>
                  <a:srgbClr val="336699"/>
                </a:solidFill>
              </a:rPr>
              <a:t>cessió </a:t>
            </a:r>
            <a:r>
              <a:rPr lang="ca-ES" altLang="es-ES" sz="1800" dirty="0">
                <a:solidFill>
                  <a:srgbClr val="336699"/>
                </a:solidFill>
              </a:rPr>
              <a:t>de sales de treball</a:t>
            </a:r>
          </a:p>
        </p:txBody>
      </p:sp>
      <p:sp>
        <p:nvSpPr>
          <p:cNvPr id="74754" name="Rectangle 4"/>
          <p:cNvSpPr>
            <a:spLocks noChangeArrowheads="1"/>
          </p:cNvSpPr>
          <p:nvPr/>
        </p:nvSpPr>
        <p:spPr bwMode="auto">
          <a:xfrm>
            <a:off x="250825" y="1947863"/>
            <a:ext cx="86772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El CRAI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Biblioteca de Medicina ofereix als usuaris de la </a:t>
            </a:r>
            <a:r>
              <a:rPr lang="ca-ES" altLang="es-ES" sz="1800" b="0" dirty="0" smtClean="0">
                <a:solidFill>
                  <a:srgbClr val="595959"/>
                </a:solidFill>
                <a:latin typeface="Calibri" pitchFamily="34" charset="0"/>
              </a:rPr>
              <a:t>comunitat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UB </a:t>
            </a: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tres sales de treball en grup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equipades amb ordinador i pissarra:</a:t>
            </a:r>
          </a:p>
        </p:txBody>
      </p:sp>
      <p:sp>
        <p:nvSpPr>
          <p:cNvPr id="74755" name="Rectangle 8"/>
          <p:cNvSpPr>
            <a:spLocks noChangeArrowheads="1"/>
          </p:cNvSpPr>
          <p:nvPr/>
        </p:nvSpPr>
        <p:spPr bwMode="auto">
          <a:xfrm>
            <a:off x="277813" y="3856038"/>
            <a:ext cx="84248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Les sales de treball poden reservar-se a través del Catàleg, a l’apartat </a:t>
            </a: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El meu compte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. </a:t>
            </a:r>
            <a:r>
              <a:rPr lang="ca-ES" altLang="es-ES" sz="1800">
                <a:solidFill>
                  <a:srgbClr val="595959"/>
                </a:solidFill>
                <a:latin typeface="Calibri" pitchFamily="34" charset="0"/>
              </a:rPr>
              <a:t> </a:t>
            </a:r>
            <a:endParaRPr lang="ca-ES" altLang="es-ES" sz="1800" b="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74756" name="Rectangle 15"/>
          <p:cNvSpPr>
            <a:spLocks noChangeArrowheads="1"/>
          </p:cNvSpPr>
          <p:nvPr/>
        </p:nvSpPr>
        <p:spPr bwMode="auto">
          <a:xfrm>
            <a:off x="250825" y="1628775"/>
            <a:ext cx="53546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 dirty="0">
                <a:solidFill>
                  <a:srgbClr val="C0C0C0"/>
                </a:solidFill>
                <a:latin typeface="Calibri" pitchFamily="34" charset="0"/>
                <a:hlinkClick r:id="rId3"/>
              </a:rPr>
              <a:t>http://crai.ub.edu/ca/que-ofereix-el-crai/prestec/prestec-equipaments</a:t>
            </a:r>
            <a:r>
              <a:rPr lang="ca-ES" altLang="es-ES" sz="1400" b="0" dirty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74757" name="Rectangle 11"/>
          <p:cNvSpPr>
            <a:spLocks noChangeArrowheads="1"/>
          </p:cNvSpPr>
          <p:nvPr/>
        </p:nvSpPr>
        <p:spPr bwMode="auto">
          <a:xfrm>
            <a:off x="655638" y="2674938"/>
            <a:ext cx="5794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Sala Ciril Rozman</a:t>
            </a:r>
          </a:p>
        </p:txBody>
      </p:sp>
      <p:sp>
        <p:nvSpPr>
          <p:cNvPr id="74758" name="Line 10"/>
          <p:cNvSpPr>
            <a:spLocks noChangeShapeType="1"/>
          </p:cNvSpPr>
          <p:nvPr/>
        </p:nvSpPr>
        <p:spPr bwMode="auto">
          <a:xfrm>
            <a:off x="358775" y="2859088"/>
            <a:ext cx="273050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74759" name="Rectangle 11"/>
          <p:cNvSpPr>
            <a:spLocks noChangeArrowheads="1"/>
          </p:cNvSpPr>
          <p:nvPr/>
        </p:nvSpPr>
        <p:spPr bwMode="auto">
          <a:xfrm>
            <a:off x="655638" y="2984500"/>
            <a:ext cx="5794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Sala Moisès Broggi (disposa d</a:t>
            </a:r>
            <a:r>
              <a:rPr lang="es-ES" altLang="es-ES" sz="1800" b="0">
                <a:solidFill>
                  <a:srgbClr val="595959"/>
                </a:solidFill>
                <a:latin typeface="Calibri" pitchFamily="34" charset="0"/>
              </a:rPr>
              <a:t>’</a:t>
            </a:r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un escàner)</a:t>
            </a:r>
          </a:p>
        </p:txBody>
      </p:sp>
      <p:sp>
        <p:nvSpPr>
          <p:cNvPr id="74760" name="Line 10"/>
          <p:cNvSpPr>
            <a:spLocks noChangeShapeType="1"/>
          </p:cNvSpPr>
          <p:nvPr/>
        </p:nvSpPr>
        <p:spPr bwMode="auto">
          <a:xfrm>
            <a:off x="382588" y="3162300"/>
            <a:ext cx="273050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74761" name="Rectangle 11"/>
          <p:cNvSpPr>
            <a:spLocks noChangeArrowheads="1"/>
          </p:cNvSpPr>
          <p:nvPr/>
        </p:nvSpPr>
        <p:spPr bwMode="auto">
          <a:xfrm>
            <a:off x="669925" y="3332163"/>
            <a:ext cx="2897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95959"/>
                </a:solidFill>
                <a:latin typeface="Calibri" pitchFamily="34" charset="0"/>
              </a:rPr>
              <a:t>Sala Dolors Aleu</a:t>
            </a:r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>
            <a:off x="358775" y="3502025"/>
            <a:ext cx="273050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74763" name="Rectangle 7"/>
          <p:cNvSpPr>
            <a:spLocks noChangeArrowheads="1"/>
          </p:cNvSpPr>
          <p:nvPr/>
        </p:nvSpPr>
        <p:spPr bwMode="auto">
          <a:xfrm>
            <a:off x="250825" y="4279900"/>
            <a:ext cx="5365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La duració </a:t>
            </a:r>
            <a:r>
              <a:rPr lang="ca-ES" altLang="es-ES" sz="1800" dirty="0" smtClean="0">
                <a:solidFill>
                  <a:srgbClr val="595959"/>
                </a:solidFill>
                <a:latin typeface="Calibri" pitchFamily="34" charset="0"/>
              </a:rPr>
              <a:t>de la cessió </a:t>
            </a: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és de </a:t>
            </a:r>
            <a:r>
              <a:rPr lang="ca-ES" altLang="es-ES" sz="1800" dirty="0">
                <a:solidFill>
                  <a:srgbClr val="336699"/>
                </a:solidFill>
                <a:latin typeface="Calibri" pitchFamily="34" charset="0"/>
              </a:rPr>
              <a:t>2 hores renovables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  <a:endParaRPr lang="ca-ES" altLang="es-ES" sz="1800" dirty="0">
              <a:solidFill>
                <a:srgbClr val="595959"/>
              </a:solidFill>
              <a:latin typeface="Calibri" pitchFamily="34" charset="0"/>
            </a:endParaRPr>
          </a:p>
        </p:txBody>
      </p:sp>
      <p:pic>
        <p:nvPicPr>
          <p:cNvPr id="74764" name="Imat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62150" y="4865688"/>
            <a:ext cx="4922838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ChangeArrowheads="1"/>
          </p:cNvSpPr>
          <p:nvPr/>
        </p:nvSpPr>
        <p:spPr bwMode="auto">
          <a:xfrm>
            <a:off x="250825" y="1987550"/>
            <a:ext cx="385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Servei de </a:t>
            </a:r>
            <a:r>
              <a:rPr lang="es-ES" altLang="es-ES" sz="1800">
                <a:solidFill>
                  <a:srgbClr val="336699"/>
                </a:solidFill>
              </a:rPr>
              <a:t>p</a:t>
            </a:r>
            <a:r>
              <a:rPr lang="ca-ES" altLang="es-ES" sz="1800">
                <a:solidFill>
                  <a:srgbClr val="336699"/>
                </a:solidFill>
              </a:rPr>
              <a:t>réstec </a:t>
            </a:r>
            <a:r>
              <a:rPr lang="es-ES" altLang="es-ES" sz="1800">
                <a:solidFill>
                  <a:srgbClr val="336699"/>
                </a:solidFill>
              </a:rPr>
              <a:t>i</a:t>
            </a:r>
            <a:r>
              <a:rPr lang="ca-ES" altLang="es-ES" sz="1800">
                <a:solidFill>
                  <a:srgbClr val="336699"/>
                </a:solidFill>
              </a:rPr>
              <a:t>nterbibliotecari</a:t>
            </a:r>
          </a:p>
        </p:txBody>
      </p:sp>
      <p:sp>
        <p:nvSpPr>
          <p:cNvPr id="76802" name="Rectangle 3"/>
          <p:cNvSpPr>
            <a:spLocks noChangeArrowheads="1"/>
          </p:cNvSpPr>
          <p:nvPr/>
        </p:nvSpPr>
        <p:spPr bwMode="auto">
          <a:xfrm>
            <a:off x="304800" y="3971925"/>
            <a:ext cx="3627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>
                <a:solidFill>
                  <a:srgbClr val="336699"/>
                </a:solidFill>
              </a:rPr>
              <a:t>Servei de fotocopies gratuïtes</a:t>
            </a:r>
          </a:p>
        </p:txBody>
      </p:sp>
      <p:sp>
        <p:nvSpPr>
          <p:cNvPr id="76803" name="Rectangle 4"/>
          <p:cNvSpPr>
            <a:spLocks noChangeArrowheads="1"/>
          </p:cNvSpPr>
          <p:nvPr/>
        </p:nvSpPr>
        <p:spPr bwMode="auto">
          <a:xfrm>
            <a:off x="304800" y="2560638"/>
            <a:ext cx="8562975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L’objectiu d’aquest servei és la localització i l’obtenció de l’original o la còpia de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qualsevol tipus de document que no es trobi a les biblioteques de la UB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ni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sigui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accessible mitjançant el servei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PUC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  <a:endParaRPr lang="es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endParaRPr lang="ca-ES" altLang="es-ES" sz="8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Es tracta d’un servei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sotmès a tarifes</a:t>
            </a: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76804" name="Rectangle 5"/>
          <p:cNvSpPr>
            <a:spLocks noChangeArrowheads="1"/>
          </p:cNvSpPr>
          <p:nvPr/>
        </p:nvSpPr>
        <p:spPr bwMode="auto">
          <a:xfrm>
            <a:off x="287338" y="4614863"/>
            <a:ext cx="8710612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ca-ES" altLang="es-ES" sz="1600" b="0" dirty="0">
                <a:solidFill>
                  <a:srgbClr val="FF0000"/>
                </a:solidFill>
                <a:latin typeface="Calibri" pitchFamily="34" charset="0"/>
              </a:rPr>
              <a:t>         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Servei adreçat 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professors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,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investigadors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i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PAS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de la UB i a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estudiants de 3r cicle</a:t>
            </a:r>
            <a:endParaRPr lang="ca-ES" altLang="es-ES" sz="1600" b="0" dirty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endParaRPr lang="ca-ES" altLang="es-ES" sz="1100" b="0" dirty="0">
              <a:solidFill>
                <a:srgbClr val="FF0000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Permet obtenir de forma gratuïta la còpia d’articles </a:t>
            </a:r>
            <a:r>
              <a:rPr lang="ca-ES" altLang="es-ES" sz="1600" b="0" dirty="0" smtClean="0">
                <a:solidFill>
                  <a:srgbClr val="595959"/>
                </a:solidFill>
                <a:latin typeface="Calibri" pitchFamily="34" charset="0"/>
              </a:rPr>
              <a:t>(tant en paper com en format electrònic)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de revistes a les quals està subscrit el </a:t>
            </a:r>
            <a:r>
              <a:rPr lang="ca-ES" altLang="es-ES" sz="1600" b="0" dirty="0" err="1">
                <a:solidFill>
                  <a:srgbClr val="595959"/>
                </a:solidFill>
                <a:latin typeface="Calibri" pitchFamily="34" charset="0"/>
              </a:rPr>
              <a:t>CRAI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de la UB que no es trobin a la biblioteca que utilitzeu habitualment 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ni </a:t>
            </a:r>
            <a:r>
              <a:rPr lang="ca-ES" altLang="es-ES" sz="1600" b="0" smtClean="0">
                <a:solidFill>
                  <a:srgbClr val="595959"/>
                </a:solidFill>
                <a:latin typeface="Calibri" pitchFamily="34" charset="0"/>
              </a:rPr>
              <a:t>siguin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accessibles en format electrònic.</a:t>
            </a:r>
            <a:endParaRPr lang="ca-ES" altLang="es-ES" sz="12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76805" name="Rectangle 8"/>
          <p:cNvSpPr>
            <a:spLocks noChangeArrowheads="1"/>
          </p:cNvSpPr>
          <p:nvPr/>
        </p:nvSpPr>
        <p:spPr bwMode="auto">
          <a:xfrm>
            <a:off x="2611438" y="6443663"/>
            <a:ext cx="35655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a-ES" altLang="es-ES" sz="1600" b="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76806" name="Rectangle 16"/>
          <p:cNvSpPr>
            <a:spLocks noChangeArrowheads="1"/>
          </p:cNvSpPr>
          <p:nvPr/>
        </p:nvSpPr>
        <p:spPr bwMode="auto">
          <a:xfrm>
            <a:off x="258763" y="2249488"/>
            <a:ext cx="45339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3"/>
              </a:rPr>
              <a:t>http://crai.ub.edu/ca/que-ofereix-el-crai/prestec/prestec-pi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76807" name="Rectangle 17"/>
          <p:cNvSpPr>
            <a:spLocks noChangeArrowheads="1"/>
          </p:cNvSpPr>
          <p:nvPr/>
        </p:nvSpPr>
        <p:spPr bwMode="auto">
          <a:xfrm>
            <a:off x="304800" y="4222750"/>
            <a:ext cx="5724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  <a:hlinkClick r:id="rId4"/>
              </a:rPr>
              <a:t>http://crai.ub.edu/ca/que-ofereix-el-crai/prestec/prestec-reproduccio-fg#fg</a:t>
            </a:r>
            <a:r>
              <a:rPr lang="ca-ES" altLang="es-ES" sz="1400" b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76808" name="Picture 2" descr="http://crai.ub.edu/sites/default/files/serveis/capcalera/prestat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1625" y="1136650"/>
            <a:ext cx="2492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9" name="Picture 2" descr="http://crai.ub.edu/sites/default/files/serveis/capcalera/prestat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00538" y="1136650"/>
            <a:ext cx="2492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10" name="Picture 2" descr="http://crai.ub.edu/sites/default/files/serveis/capcalera/prestat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8163" y="1136650"/>
            <a:ext cx="2492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11" name="Picture 2" descr="http://crai.ub.edu/sites/default/files/serveis/capcalera/prestatges.jpg"/>
          <p:cNvPicPr>
            <a:picLocks noChangeAspect="1" noChangeArrowheads="1"/>
          </p:cNvPicPr>
          <p:nvPr/>
        </p:nvPicPr>
        <p:blipFill>
          <a:blip r:embed="rId5"/>
          <a:srcRect l="23997"/>
          <a:stretch>
            <a:fillRect/>
          </a:stretch>
        </p:blipFill>
        <p:spPr bwMode="auto">
          <a:xfrm>
            <a:off x="0" y="1136650"/>
            <a:ext cx="18938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12" name="Line 7"/>
          <p:cNvSpPr>
            <a:spLocks noChangeShapeType="1"/>
          </p:cNvSpPr>
          <p:nvPr/>
        </p:nvSpPr>
        <p:spPr bwMode="auto">
          <a:xfrm>
            <a:off x="593725" y="4797425"/>
            <a:ext cx="179388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ChangeArrowheads="1"/>
          </p:cNvSpPr>
          <p:nvPr/>
        </p:nvSpPr>
        <p:spPr bwMode="auto">
          <a:xfrm>
            <a:off x="257175" y="1341438"/>
            <a:ext cx="4451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 dirty="0">
                <a:solidFill>
                  <a:srgbClr val="336699"/>
                </a:solidFill>
              </a:rPr>
              <a:t>Servei de formació d’usuaris</a:t>
            </a:r>
          </a:p>
          <a:p>
            <a:r>
              <a:rPr lang="ca-ES" altLang="es-ES" sz="1400" b="0" dirty="0">
                <a:solidFill>
                  <a:srgbClr val="C0C0C0"/>
                </a:solidFill>
                <a:latin typeface="Calibri" pitchFamily="34" charset="0"/>
                <a:hlinkClick r:id="rId3"/>
              </a:rPr>
              <a:t>http://crai.ub.edu/ca/que-ofereix-el-crai/formacio-usuaris</a:t>
            </a:r>
            <a:r>
              <a:rPr lang="ca-ES" altLang="es-ES" sz="1400" b="0" dirty="0">
                <a:solidFill>
                  <a:srgbClr val="C0C0C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78850" name="Rectangle 3"/>
          <p:cNvSpPr>
            <a:spLocks noChangeArrowheads="1"/>
          </p:cNvSpPr>
          <p:nvPr/>
        </p:nvSpPr>
        <p:spPr bwMode="auto">
          <a:xfrm>
            <a:off x="257175" y="2095500"/>
            <a:ext cx="5788025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La seva finalitat és facilitar a la comunitat universitària el coneixement de l’ús dels recursos d'informació que ofereixen les biblioteques del CRAI. </a:t>
            </a:r>
          </a:p>
          <a:p>
            <a:pPr algn="just"/>
            <a:endParaRPr lang="ca-ES" altLang="es-ES" sz="1600" b="0">
              <a:solidFill>
                <a:srgbClr val="595959"/>
              </a:solidFill>
              <a:latin typeface="Calibri" pitchFamily="34" charset="0"/>
            </a:endParaRPr>
          </a:p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Es programen periòdicament sessions sobre recursos i temes com: </a:t>
            </a:r>
          </a:p>
          <a:p>
            <a:pPr algn="just"/>
            <a:endParaRPr lang="ca-ES" altLang="es-ES" sz="1000" b="0">
              <a:solidFill>
                <a:srgbClr val="595959"/>
              </a:solidFill>
              <a:latin typeface="Calibri" pitchFamily="34" charset="0"/>
            </a:endParaRPr>
          </a:p>
          <a:p>
            <a:pPr marL="1028700" lvl="1" indent="-285750" algn="just">
              <a:buFont typeface="Wingdings" pitchFamily="2" charset="2"/>
              <a:buChar char="ü"/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PubMed</a:t>
            </a:r>
          </a:p>
          <a:p>
            <a:pPr marL="1028700" lvl="1" indent="-285750" algn="just">
              <a:buFont typeface="Wingdings" pitchFamily="2" charset="2"/>
              <a:buChar char="ü"/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Scopus</a:t>
            </a:r>
          </a:p>
          <a:p>
            <a:pPr marL="1028700" lvl="1" indent="-285750" algn="just">
              <a:buFont typeface="Wingdings" pitchFamily="2" charset="2"/>
              <a:buChar char="ü"/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UpToDate</a:t>
            </a:r>
          </a:p>
          <a:p>
            <a:pPr marL="1028700" lvl="1" indent="-285750" algn="just">
              <a:buFont typeface="Wingdings" pitchFamily="2" charset="2"/>
              <a:buChar char="ü"/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Web of Science</a:t>
            </a:r>
          </a:p>
          <a:p>
            <a:pPr marL="1028700" lvl="1" indent="-285750" algn="just">
              <a:buFont typeface="Wingdings" pitchFamily="2" charset="2"/>
              <a:buChar char="ü"/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Mendeley</a:t>
            </a:r>
          </a:p>
          <a:p>
            <a:pPr marL="1028700" lvl="1" indent="-285750" algn="just">
              <a:buFont typeface="Wingdings" pitchFamily="2" charset="2"/>
              <a:buChar char="ü"/>
            </a:pP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L’avaluació de la producció científica </a:t>
            </a:r>
          </a:p>
          <a:p>
            <a:endParaRPr lang="ca-ES" altLang="es-ES" sz="1000" b="0">
              <a:solidFill>
                <a:srgbClr val="595959"/>
              </a:solidFill>
            </a:endParaRPr>
          </a:p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També s’ofereixen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sessions a mida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 adaptades a les necessitats específiques de l’usuari.</a:t>
            </a:r>
          </a:p>
        </p:txBody>
      </p:sp>
      <p:sp>
        <p:nvSpPr>
          <p:cNvPr id="78851" name="QuadreDeText 1"/>
          <p:cNvSpPr txBox="1">
            <a:spLocks noChangeArrowheads="1"/>
          </p:cNvSpPr>
          <p:nvPr/>
        </p:nvSpPr>
        <p:spPr bwMode="auto">
          <a:xfrm>
            <a:off x="301625" y="5703888"/>
            <a:ext cx="69897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Les sessions de formació poden sol·licitar-se a través del </a:t>
            </a:r>
            <a:b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800" dirty="0">
                <a:solidFill>
                  <a:srgbClr val="336699"/>
                </a:solidFill>
                <a:latin typeface="Calibri" pitchFamily="34" charset="0"/>
              </a:rPr>
              <a:t>Campus de </a:t>
            </a:r>
            <a:r>
              <a:rPr lang="ca-ES" altLang="es-ES" sz="1800" dirty="0" smtClean="0">
                <a:solidFill>
                  <a:srgbClr val="336699"/>
                </a:solidFill>
                <a:latin typeface="Calibri" pitchFamily="34" charset="0"/>
              </a:rPr>
              <a:t>Formació 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o bé al </a:t>
            </a:r>
            <a:r>
              <a:rPr lang="ca-ES" altLang="es-ES" sz="1800" dirty="0">
                <a:solidFill>
                  <a:srgbClr val="336699"/>
                </a:solidFill>
                <a:latin typeface="Calibri" pitchFamily="34" charset="0"/>
              </a:rPr>
              <a:t>taulell de la Biblioteca</a:t>
            </a:r>
            <a:r>
              <a:rPr lang="ca-ES" altLang="es-ES" sz="1800" b="0" dirty="0">
                <a:solidFill>
                  <a:srgbClr val="595959"/>
                </a:solidFill>
                <a:latin typeface="Calibri" pitchFamily="34" charset="0"/>
              </a:rPr>
              <a:t>. </a:t>
            </a:r>
            <a:endParaRPr lang="es-ES" altLang="es-ES" sz="18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08763" y="1822450"/>
            <a:ext cx="19208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3" name="Picture 6" descr="Select to go to the Scopus main search p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77063" y="4210050"/>
            <a:ext cx="118427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4" name="Picture 8" descr="UpToDat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45350" y="3057525"/>
            <a:ext cx="13795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5" name="Picture 10" descr="http://library.uttyler.edu/sites/default/files/WoS.png"/>
          <p:cNvPicPr>
            <a:picLocks noChangeAspect="1" noChangeArrowheads="1"/>
          </p:cNvPicPr>
          <p:nvPr/>
        </p:nvPicPr>
        <p:blipFill>
          <a:blip r:embed="rId7"/>
          <a:srcRect t="4907" r="53368" b="76604"/>
          <a:stretch>
            <a:fillRect/>
          </a:stretch>
        </p:blipFill>
        <p:spPr bwMode="auto">
          <a:xfrm>
            <a:off x="6697663" y="3513138"/>
            <a:ext cx="2198687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6" name="Picture 12" descr="http://badiu.epsem.upc.edu/escorxador/wp-content/uploads/2013/10/mendeley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75" y="4598988"/>
            <a:ext cx="27368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4"/>
          <p:cNvSpPr>
            <a:spLocks noChangeArrowheads="1"/>
          </p:cNvSpPr>
          <p:nvPr/>
        </p:nvSpPr>
        <p:spPr bwMode="auto">
          <a:xfrm>
            <a:off x="3635375" y="1339850"/>
            <a:ext cx="5329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a-ES" altLang="es-ES" sz="1800">
                <a:solidFill>
                  <a:srgbClr val="336699"/>
                </a:solidFill>
              </a:rPr>
              <a:t>Autoservei de reprografia, impressions i esca</a:t>
            </a:r>
            <a:r>
              <a:rPr lang="pl-PL" altLang="es-ES" sz="1800">
                <a:solidFill>
                  <a:srgbClr val="336699"/>
                </a:solidFill>
              </a:rPr>
              <a:t>neig</a:t>
            </a:r>
            <a:endParaRPr lang="ca-ES" altLang="es-ES" sz="1800">
              <a:solidFill>
                <a:srgbClr val="336699"/>
              </a:solidFill>
            </a:endParaRPr>
          </a:p>
        </p:txBody>
      </p:sp>
      <p:sp>
        <p:nvSpPr>
          <p:cNvPr id="80898" name="Text Box 11"/>
          <p:cNvSpPr txBox="1">
            <a:spLocks noChangeArrowheads="1"/>
          </p:cNvSpPr>
          <p:nvPr/>
        </p:nvSpPr>
        <p:spPr bwMode="auto">
          <a:xfrm>
            <a:off x="539750" y="1916113"/>
            <a:ext cx="79914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La Biblioteca disposa de </a:t>
            </a:r>
            <a:r>
              <a:rPr lang="ca-ES" altLang="es-ES" sz="1600">
                <a:solidFill>
                  <a:srgbClr val="595959"/>
                </a:solidFill>
                <a:latin typeface="Calibri" pitchFamily="34" charset="0"/>
              </a:rPr>
              <a:t>tres fotocopiadores impressores d’autoservei</a:t>
            </a:r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. </a:t>
            </a:r>
          </a:p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S’hi pot imprimir des de tots els ordinadors de la sala i des dels portàtils que utilitzin el Wi-Fi de la UB. La targeta per fer les fotocòpies i impressions s’adquireix i es recarrega a l’expenedor situat a la 7a planta, al costat del taulell d’informació.</a:t>
            </a:r>
          </a:p>
        </p:txBody>
      </p:sp>
      <p:sp>
        <p:nvSpPr>
          <p:cNvPr id="80899" name="Text Box 12"/>
          <p:cNvSpPr txBox="1">
            <a:spLocks noChangeArrowheads="1"/>
          </p:cNvSpPr>
          <p:nvPr/>
        </p:nvSpPr>
        <p:spPr bwMode="auto">
          <a:xfrm>
            <a:off x="2843213" y="3259138"/>
            <a:ext cx="554513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altLang="es-ES" sz="1600" b="0" i="1">
                <a:solidFill>
                  <a:srgbClr val="595959"/>
                </a:solidFill>
                <a:latin typeface="Calibri" pitchFamily="34" charset="0"/>
              </a:rPr>
              <a:t>Tarifes:</a:t>
            </a:r>
            <a:br>
              <a:rPr lang="ca-ES" altLang="es-ES" sz="1600" b="0" i="1">
                <a:solidFill>
                  <a:srgbClr val="595959"/>
                </a:solidFill>
                <a:latin typeface="Calibri" pitchFamily="34" charset="0"/>
              </a:rPr>
            </a:br>
            <a:r>
              <a:rPr lang="ca-ES" altLang="es-ES" sz="1600" b="0" i="1">
                <a:solidFill>
                  <a:srgbClr val="595959"/>
                </a:solidFill>
                <a:latin typeface="Calibri" pitchFamily="34" charset="0"/>
              </a:rPr>
              <a:t>1 targeta + 15 còpies = 1,50 €</a:t>
            </a:r>
          </a:p>
          <a:p>
            <a:r>
              <a:rPr lang="ca-ES" altLang="es-ES" sz="1600" b="0" i="1">
                <a:solidFill>
                  <a:srgbClr val="595959"/>
                </a:solidFill>
                <a:latin typeface="Calibri" pitchFamily="34" charset="0"/>
              </a:rPr>
              <a:t>Cada còpia següent: 0,04 €/còpia</a:t>
            </a:r>
          </a:p>
        </p:txBody>
      </p:sp>
      <p:pic>
        <p:nvPicPr>
          <p:cNvPr id="80900" name="Picture 8"/>
          <p:cNvPicPr>
            <a:picLocks noChangeAspect="1" noChangeArrowheads="1"/>
          </p:cNvPicPr>
          <p:nvPr/>
        </p:nvPicPr>
        <p:blipFill>
          <a:blip r:embed="rId3"/>
          <a:srcRect t="2" b="128"/>
          <a:stretch>
            <a:fillRect/>
          </a:stretch>
        </p:blipFill>
        <p:spPr bwMode="auto">
          <a:xfrm>
            <a:off x="1093788" y="3259138"/>
            <a:ext cx="13954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Text Box 14"/>
          <p:cNvSpPr txBox="1">
            <a:spLocks noChangeArrowheads="1"/>
          </p:cNvSpPr>
          <p:nvPr/>
        </p:nvSpPr>
        <p:spPr bwMode="auto">
          <a:xfrm>
            <a:off x="539750" y="4508500"/>
            <a:ext cx="8134350" cy="954088"/>
          </a:xfrm>
          <a:prstGeom prst="rect">
            <a:avLst/>
          </a:prstGeom>
          <a:noFill/>
          <a:ln w="12700" cmpd="thinThick" algn="ctr">
            <a:solidFill>
              <a:srgbClr val="000000"/>
            </a:solidFill>
            <a:prstDash val="solid"/>
            <a:miter lim="800000"/>
            <a:headEnd/>
            <a:tailEnd/>
          </a:ln>
          <a:extLst/>
        </p:spPr>
        <p:txBody>
          <a:bodyPr>
            <a:spAutoFit/>
          </a:bodyPr>
          <a:lstStyle/>
          <a:p>
            <a:pPr algn="just"/>
            <a:r>
              <a:rPr lang="ca-ES" altLang="es-ES" sz="1400" dirty="0">
                <a:solidFill>
                  <a:srgbClr val="595959"/>
                </a:solidFill>
                <a:latin typeface="Calibri" pitchFamily="34" charset="0"/>
              </a:rPr>
              <a:t>Instruccions per imprimir </a:t>
            </a:r>
          </a:p>
          <a:p>
            <a:pPr algn="just">
              <a:buFontTx/>
              <a:buAutoNum type="arabicParenR"/>
            </a:pP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 Al vostre ordinador seleccioneu: </a:t>
            </a:r>
            <a:r>
              <a:rPr lang="ca-ES" altLang="es-ES" sz="1400" b="0" i="1" dirty="0">
                <a:solidFill>
                  <a:srgbClr val="595959"/>
                </a:solidFill>
                <a:latin typeface="Calibri" pitchFamily="34" charset="0"/>
              </a:rPr>
              <a:t>Arxiu</a:t>
            </a: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 &gt; </a:t>
            </a:r>
            <a:r>
              <a:rPr lang="ca-ES" altLang="es-ES" sz="1400" b="0" i="1" dirty="0">
                <a:solidFill>
                  <a:srgbClr val="595959"/>
                </a:solidFill>
                <a:latin typeface="Calibri" pitchFamily="34" charset="0"/>
              </a:rPr>
              <a:t>Imprimir</a:t>
            </a: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 i la fotocopiadora </a:t>
            </a:r>
            <a:r>
              <a:rPr lang="ca-ES" altLang="es-ES" sz="1400" b="0" i="1" dirty="0">
                <a:solidFill>
                  <a:srgbClr val="595959"/>
                </a:solidFill>
                <a:latin typeface="Calibri" pitchFamily="34" charset="0"/>
              </a:rPr>
              <a:t>OCÉ 1 / OCÉ 2 / OCÉ 3. </a:t>
            </a:r>
          </a:p>
          <a:p>
            <a:pPr algn="just">
              <a:buFontTx/>
              <a:buAutoNum type="arabicParenR"/>
            </a:pP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 Preneu nota del codi d’</a:t>
            </a:r>
            <a:r>
              <a:rPr lang="ca-ES" altLang="es-ES" sz="1400" dirty="0">
                <a:solidFill>
                  <a:srgbClr val="595959"/>
                </a:solidFill>
                <a:latin typeface="Calibri" pitchFamily="34" charset="0"/>
              </a:rPr>
              <a:t>usuari d’impressora OCÉ </a:t>
            </a: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que trobareu a cada ordinador. </a:t>
            </a:r>
          </a:p>
          <a:p>
            <a:pPr algn="just">
              <a:buFontTx/>
              <a:buAutoNum type="arabicParenR"/>
            </a:pPr>
            <a:r>
              <a:rPr lang="es-ES" altLang="es-ES" sz="1400" b="0" dirty="0">
                <a:solidFill>
                  <a:srgbClr val="595959"/>
                </a:solidFill>
                <a:latin typeface="Calibri" pitchFamily="34" charset="0"/>
              </a:rPr>
              <a:t> A la pantalla de la fotocopiadora, </a:t>
            </a: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cerqueu el vostre codi, seleccioneu el document i premeu el </a:t>
            </a:r>
            <a:r>
              <a:rPr lang="ca-ES" altLang="es-ES" sz="1400" dirty="0">
                <a:solidFill>
                  <a:srgbClr val="006600"/>
                </a:solidFill>
                <a:latin typeface="Calibri" pitchFamily="34" charset="0"/>
              </a:rPr>
              <a:t>botó verd</a:t>
            </a:r>
            <a:r>
              <a:rPr lang="ca-ES" altLang="es-ES" sz="1400" b="0" dirty="0">
                <a:solidFill>
                  <a:srgbClr val="595959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80902" name="QuadreDeText 2"/>
          <p:cNvSpPr txBox="1">
            <a:spLocks noChangeArrowheads="1"/>
          </p:cNvSpPr>
          <p:nvPr/>
        </p:nvSpPr>
        <p:spPr bwMode="auto">
          <a:xfrm>
            <a:off x="539750" y="5732463"/>
            <a:ext cx="76327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600" b="0">
                <a:solidFill>
                  <a:srgbClr val="595959"/>
                </a:solidFill>
                <a:latin typeface="Calibri" pitchFamily="34" charset="0"/>
              </a:rPr>
              <a:t>A més a més, disposeu de tres escàners: en un dels ordinadors de consulta de la 7a planta, a la fotocopiadora OCÉ 2 i a la sala Moisès Broggi.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56325" y="1412875"/>
            <a:ext cx="2754313" cy="431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ca-ES" altLang="es-ES" sz="1800" b="1" smtClean="0">
                <a:solidFill>
                  <a:srgbClr val="336699"/>
                </a:solidFill>
              </a:rPr>
              <a:t>Dades de contacte</a:t>
            </a:r>
          </a:p>
        </p:txBody>
      </p:sp>
      <p:pic>
        <p:nvPicPr>
          <p:cNvPr id="8294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7338" y="2060575"/>
            <a:ext cx="619125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7" name="Text Box 5"/>
          <p:cNvSpPr txBox="1">
            <a:spLocks noChangeArrowheads="1"/>
          </p:cNvSpPr>
          <p:nvPr/>
        </p:nvSpPr>
        <p:spPr bwMode="auto">
          <a:xfrm>
            <a:off x="0" y="2060575"/>
            <a:ext cx="2915816" cy="36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C. Casanova, 143</a:t>
            </a:r>
          </a:p>
          <a:p>
            <a:pPr algn="ctr"/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08036 Barcelona</a:t>
            </a:r>
          </a:p>
          <a:p>
            <a:pPr algn="ctr"/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Accés: 5a i 7a planta</a:t>
            </a:r>
          </a:p>
          <a:p>
            <a:pPr algn="ctr"/>
            <a:endParaRPr lang="ca-ES" altLang="es-ES" sz="1800" dirty="0">
              <a:solidFill>
                <a:srgbClr val="595959"/>
              </a:solidFill>
              <a:latin typeface="Calibri" pitchFamily="34" charset="0"/>
            </a:endParaRPr>
          </a:p>
          <a:p>
            <a:pPr algn="ctr"/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 Horari</a:t>
            </a:r>
          </a:p>
          <a:p>
            <a:pPr algn="ctr"/>
            <a:r>
              <a:rPr lang="ca-ES" altLang="es-ES" sz="1700" dirty="0">
                <a:solidFill>
                  <a:srgbClr val="595959"/>
                </a:solidFill>
                <a:latin typeface="Calibri" pitchFamily="34" charset="0"/>
              </a:rPr>
              <a:t>De dl. a dv., de 8.30 a 20.30 h</a:t>
            </a:r>
          </a:p>
          <a:p>
            <a:pPr algn="ctr"/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Ds. de gener a juny: </a:t>
            </a:r>
            <a:r>
              <a:rPr lang="pl-PL" altLang="es-ES" sz="1600" dirty="0">
                <a:solidFill>
                  <a:srgbClr val="595959"/>
                </a:solidFill>
                <a:latin typeface="Calibri" pitchFamily="34" charset="0"/>
              </a:rPr>
              <a:t/>
            </a:r>
            <a:br>
              <a:rPr lang="pl-PL" altLang="es-ES" sz="1600" dirty="0">
                <a:solidFill>
                  <a:srgbClr val="595959"/>
                </a:solidFill>
                <a:latin typeface="Calibri" pitchFamily="34" charset="0"/>
              </a:rPr>
            </a:br>
            <a:r>
              <a:rPr lang="es-ES" altLang="es-ES" sz="1600" dirty="0">
                <a:solidFill>
                  <a:srgbClr val="595959"/>
                </a:solidFill>
                <a:latin typeface="Calibri" pitchFamily="34" charset="0"/>
              </a:rPr>
              <a:t>de </a:t>
            </a:r>
            <a:r>
              <a:rPr lang="ca-ES" altLang="es-ES" sz="1600" dirty="0">
                <a:solidFill>
                  <a:srgbClr val="595959"/>
                </a:solidFill>
                <a:latin typeface="Calibri" pitchFamily="34" charset="0"/>
              </a:rPr>
              <a:t>10 a 21 h</a:t>
            </a:r>
          </a:p>
          <a:p>
            <a:endParaRPr lang="ca-ES" altLang="es-ES" sz="1800" dirty="0">
              <a:solidFill>
                <a:srgbClr val="595959"/>
              </a:solidFill>
              <a:latin typeface="Calibri" pitchFamily="34" charset="0"/>
            </a:endParaRPr>
          </a:p>
          <a:p>
            <a:pPr algn="ctr"/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Tel.: 934 035 721</a:t>
            </a:r>
          </a:p>
          <a:p>
            <a:pPr algn="ctr"/>
            <a:endParaRPr lang="ca-ES" altLang="es-ES" sz="1800" dirty="0">
              <a:solidFill>
                <a:srgbClr val="595959"/>
              </a:solidFill>
              <a:latin typeface="Calibri" pitchFamily="34" charset="0"/>
            </a:endParaRPr>
          </a:p>
          <a:p>
            <a:pPr algn="ctr"/>
            <a:r>
              <a:rPr lang="ca-ES" altLang="es-ES" sz="1800" dirty="0">
                <a:solidFill>
                  <a:srgbClr val="3366CC"/>
                </a:solidFill>
                <a:latin typeface="Calibri" pitchFamily="34" charset="0"/>
              </a:rPr>
              <a:t>craimedicina@ub.edu</a:t>
            </a:r>
          </a:p>
          <a:p>
            <a:pPr algn="ctr"/>
            <a:endParaRPr lang="ca-ES" altLang="es-ES" sz="1800" b="0" dirty="0">
              <a:solidFill>
                <a:srgbClr val="595959"/>
              </a:solidFill>
              <a:latin typeface="Calibri" pitchFamily="34" charset="0"/>
            </a:endParaRPr>
          </a:p>
        </p:txBody>
      </p:sp>
      <p:sp>
        <p:nvSpPr>
          <p:cNvPr id="82948" name="Text Box 7"/>
          <p:cNvSpPr txBox="1">
            <a:spLocks noChangeArrowheads="1"/>
          </p:cNvSpPr>
          <p:nvPr/>
        </p:nvSpPr>
        <p:spPr bwMode="auto">
          <a:xfrm>
            <a:off x="2370138" y="5805488"/>
            <a:ext cx="664845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a-ES" altLang="es-ES" sz="1800" dirty="0">
                <a:solidFill>
                  <a:srgbClr val="595959"/>
                </a:solidFill>
                <a:latin typeface="Calibri" pitchFamily="34" charset="0"/>
              </a:rPr>
              <a:t>+ informació:</a:t>
            </a:r>
          </a:p>
          <a:p>
            <a:pPr algn="r">
              <a:spcBef>
                <a:spcPct val="50000"/>
              </a:spcBef>
            </a:pPr>
            <a:r>
              <a:rPr lang="ca-ES" altLang="es-ES" sz="1600" b="0" i="1" dirty="0">
                <a:solidFill>
                  <a:srgbClr val="595959"/>
                </a:solidFill>
                <a:latin typeface="Calibri" pitchFamily="34" charset="0"/>
                <a:hlinkClick r:id="rId4"/>
              </a:rPr>
              <a:t>http://crai.ub.edu/ca/coneix-el-crai/biblioteques/biblioteca-medicina</a:t>
            </a:r>
            <a:r>
              <a:rPr lang="ca-ES" altLang="es-ES" sz="1600" b="0" i="1" dirty="0">
                <a:solidFill>
                  <a:srgbClr val="595959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ChangeArrowheads="1"/>
          </p:cNvSpPr>
          <p:nvPr/>
        </p:nvSpPr>
        <p:spPr bwMode="auto">
          <a:xfrm>
            <a:off x="6245225" y="1439863"/>
            <a:ext cx="28007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altLang="es-ES" sz="1800" dirty="0" smtClean="0">
                <a:solidFill>
                  <a:srgbClr val="336699"/>
                </a:solidFill>
              </a:rPr>
              <a:t>Participeu i seguiu-nos</a:t>
            </a:r>
            <a:r>
              <a:rPr lang="ca-ES" altLang="es-ES" sz="1800" dirty="0">
                <a:solidFill>
                  <a:srgbClr val="336699"/>
                </a:solidFill>
              </a:rPr>
              <a:t>!</a:t>
            </a:r>
          </a:p>
        </p:txBody>
      </p:sp>
      <p:sp>
        <p:nvSpPr>
          <p:cNvPr id="84994" name="Rectangle 4"/>
          <p:cNvSpPr>
            <a:spLocks noChangeArrowheads="1"/>
          </p:cNvSpPr>
          <p:nvPr/>
        </p:nvSpPr>
        <p:spPr bwMode="auto">
          <a:xfrm>
            <a:off x="261938" y="3114675"/>
            <a:ext cx="4572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800" b="0">
                <a:solidFill>
                  <a:srgbClr val="5F5F5F"/>
                </a:solidFill>
                <a:latin typeface="Calibri" pitchFamily="34" charset="0"/>
              </a:rPr>
              <a:t>A més podeu col·laborar amb nosaltres: </a:t>
            </a:r>
          </a:p>
        </p:txBody>
      </p:sp>
      <p:grpSp>
        <p:nvGrpSpPr>
          <p:cNvPr id="84995" name="Group 8"/>
          <p:cNvGrpSpPr>
            <a:grpSpLocks/>
          </p:cNvGrpSpPr>
          <p:nvPr/>
        </p:nvGrpSpPr>
        <p:grpSpPr bwMode="auto">
          <a:xfrm>
            <a:off x="587375" y="3563941"/>
            <a:ext cx="8458617" cy="584201"/>
            <a:chOff x="2976" y="1303"/>
            <a:chExt cx="3800" cy="368"/>
          </a:xfrm>
        </p:grpSpPr>
        <p:sp>
          <p:nvSpPr>
            <p:cNvPr id="85005" name="Line 9"/>
            <p:cNvSpPr>
              <a:spLocks noChangeShapeType="1"/>
            </p:cNvSpPr>
            <p:nvPr/>
          </p:nvSpPr>
          <p:spPr bwMode="auto">
            <a:xfrm>
              <a:off x="2976" y="1409"/>
              <a:ext cx="195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85006" name="Rectangle 10"/>
            <p:cNvSpPr>
              <a:spLocks noChangeArrowheads="1"/>
            </p:cNvSpPr>
            <p:nvPr/>
          </p:nvSpPr>
          <p:spPr bwMode="auto">
            <a:xfrm>
              <a:off x="3186" y="1303"/>
              <a:ext cx="359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</a:rPr>
                <a:t>Proposant la compra d’un </a:t>
              </a:r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</a:rPr>
                <a:t>llibre</a:t>
              </a:r>
              <a:r>
                <a:rPr lang="ca-ES" altLang="es-ES" sz="1600" b="0" dirty="0" smtClean="0">
                  <a:solidFill>
                    <a:srgbClr val="595959"/>
                  </a:solidFill>
                  <a:latin typeface="Calibri" pitchFamily="34" charset="0"/>
                </a:rPr>
                <a:t>: </a:t>
              </a:r>
              <a:r>
                <a:rPr lang="ca-ES" altLang="es-ES" sz="1600" b="0" dirty="0" smtClean="0">
                  <a:solidFill>
                    <a:srgbClr val="595959"/>
                  </a:solidFill>
                  <a:latin typeface="Calibri" pitchFamily="34" charset="0"/>
                  <a:hlinkClick r:id="rId3"/>
                </a:rPr>
                <a:t>http</a:t>
              </a:r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  <a:hlinkClick r:id="rId3"/>
                </a:rPr>
                <a:t>://www.bib.ub.edu/fileadmin/desiderates/pasdesi.htm</a:t>
              </a:r>
              <a:endParaRPr lang="ca-ES" altLang="es-ES" sz="1600" b="0" dirty="0">
                <a:solidFill>
                  <a:srgbClr val="595959"/>
                </a:solidFill>
                <a:latin typeface="Calibri" pitchFamily="34" charset="0"/>
              </a:endParaRPr>
            </a:p>
          </p:txBody>
        </p:sp>
      </p:grpSp>
      <p:grpSp>
        <p:nvGrpSpPr>
          <p:cNvPr id="84996" name="Group 11"/>
          <p:cNvGrpSpPr>
            <a:grpSpLocks/>
          </p:cNvGrpSpPr>
          <p:nvPr/>
        </p:nvGrpSpPr>
        <p:grpSpPr bwMode="auto">
          <a:xfrm>
            <a:off x="574675" y="3967163"/>
            <a:ext cx="8345488" cy="338137"/>
            <a:chOff x="2974" y="1303"/>
            <a:chExt cx="3768" cy="213"/>
          </a:xfrm>
        </p:grpSpPr>
        <p:sp>
          <p:nvSpPr>
            <p:cNvPr id="85003" name="Line 12"/>
            <p:cNvSpPr>
              <a:spLocks noChangeShapeType="1"/>
            </p:cNvSpPr>
            <p:nvPr/>
          </p:nvSpPr>
          <p:spPr bwMode="auto">
            <a:xfrm>
              <a:off x="2974" y="1412"/>
              <a:ext cx="181" cy="0"/>
            </a:xfrm>
            <a:prstGeom prst="line">
              <a:avLst/>
            </a:prstGeom>
            <a:noFill/>
            <a:ln w="12700">
              <a:solidFill>
                <a:srgbClr val="336699"/>
              </a:solidFill>
              <a:prstDash val="sysDot"/>
              <a:round/>
              <a:headEnd/>
              <a:tailEnd type="arrow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85004" name="Rectangle 13"/>
            <p:cNvSpPr>
              <a:spLocks noChangeArrowheads="1"/>
            </p:cNvSpPr>
            <p:nvPr/>
          </p:nvSpPr>
          <p:spPr bwMode="auto">
            <a:xfrm>
              <a:off x="3152" y="1303"/>
              <a:ext cx="3590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</a:rPr>
                <a:t> Visitant el nostre </a:t>
              </a:r>
              <a:r>
                <a:rPr lang="ca-ES" altLang="es-ES" sz="1600" dirty="0" err="1">
                  <a:solidFill>
                    <a:srgbClr val="595959"/>
                  </a:solidFill>
                  <a:latin typeface="Calibri" pitchFamily="34" charset="0"/>
                </a:rPr>
                <a:t>Facebook</a:t>
              </a:r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</a:rPr>
                <a:t>: </a:t>
              </a:r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  <a:hlinkClick r:id="rId4"/>
                </a:rPr>
                <a:t>https://www.facebook.com/UB.CRAI.BibliotecaMedicina</a:t>
              </a:r>
              <a:r>
                <a:rPr lang="ca-ES" altLang="es-ES" sz="1600" b="0" dirty="0">
                  <a:solidFill>
                    <a:srgbClr val="595959"/>
                  </a:solidFill>
                  <a:latin typeface="Calibri" pitchFamily="34" charset="0"/>
                </a:rPr>
                <a:t> </a:t>
              </a:r>
            </a:p>
          </p:txBody>
        </p:sp>
      </p:grpSp>
      <p:sp>
        <p:nvSpPr>
          <p:cNvPr id="84997" name="Rectangle 14"/>
          <p:cNvSpPr>
            <a:spLocks noChangeArrowheads="1"/>
          </p:cNvSpPr>
          <p:nvPr/>
        </p:nvSpPr>
        <p:spPr bwMode="auto">
          <a:xfrm>
            <a:off x="250825" y="1916113"/>
            <a:ext cx="8353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a-ES" altLang="es-ES" sz="1800" b="0" dirty="0">
                <a:solidFill>
                  <a:srgbClr val="5F5F5F"/>
                </a:solidFill>
                <a:latin typeface="Calibri" pitchFamily="34" charset="0"/>
              </a:rPr>
              <a:t>Feu-nos arribar qualsevol dubte o suggeriment personalment als taulells de la Biblioteca o al</a:t>
            </a:r>
            <a:r>
              <a:rPr lang="es-ES" altLang="es-ES" sz="1800" b="0" dirty="0">
                <a:solidFill>
                  <a:srgbClr val="5F5F5F"/>
                </a:solidFill>
                <a:latin typeface="Calibri" pitchFamily="34" charset="0"/>
              </a:rPr>
              <a:t> </a:t>
            </a:r>
            <a:r>
              <a:rPr lang="es-ES" altLang="es-ES" sz="1800" b="0" dirty="0" smtClean="0">
                <a:solidFill>
                  <a:srgbClr val="3366CC"/>
                </a:solidFill>
                <a:latin typeface="Calibri" pitchFamily="34" charset="0"/>
              </a:rPr>
              <a:t>S@U, </a:t>
            </a:r>
            <a:r>
              <a:rPr lang="es-ES" altLang="es-ES" sz="1800" b="0" dirty="0" err="1" smtClean="0">
                <a:solidFill>
                  <a:srgbClr val="3366CC"/>
                </a:solidFill>
                <a:latin typeface="Calibri" pitchFamily="34" charset="0"/>
              </a:rPr>
              <a:t>Servei</a:t>
            </a:r>
            <a:r>
              <a:rPr lang="es-ES" altLang="es-ES" sz="1800" b="0" dirty="0" smtClean="0">
                <a:solidFill>
                  <a:srgbClr val="3366CC"/>
                </a:solidFill>
                <a:latin typeface="Calibri" pitchFamily="34" charset="0"/>
              </a:rPr>
              <a:t> </a:t>
            </a:r>
            <a:r>
              <a:rPr lang="es-ES" altLang="es-ES" sz="1800" b="0" dirty="0" err="1">
                <a:solidFill>
                  <a:srgbClr val="3366CC"/>
                </a:solidFill>
                <a:latin typeface="Calibri" pitchFamily="34" charset="0"/>
              </a:rPr>
              <a:t>d’Atenció</a:t>
            </a:r>
            <a:r>
              <a:rPr lang="es-ES" altLang="es-ES" sz="1800" b="0" dirty="0">
                <a:solidFill>
                  <a:srgbClr val="3366CC"/>
                </a:solidFill>
                <a:latin typeface="Calibri" pitchFamily="34" charset="0"/>
              </a:rPr>
              <a:t> </a:t>
            </a:r>
            <a:r>
              <a:rPr lang="es-ES" altLang="es-ES" sz="1800" b="0" dirty="0" err="1">
                <a:solidFill>
                  <a:srgbClr val="3366CC"/>
                </a:solidFill>
                <a:latin typeface="Calibri" pitchFamily="34" charset="0"/>
              </a:rPr>
              <a:t>als</a:t>
            </a:r>
            <a:r>
              <a:rPr lang="es-ES" altLang="es-ES" sz="1800" b="0" dirty="0">
                <a:solidFill>
                  <a:srgbClr val="3366CC"/>
                </a:solidFill>
                <a:latin typeface="Calibri" pitchFamily="34" charset="0"/>
              </a:rPr>
              <a:t> </a:t>
            </a:r>
            <a:r>
              <a:rPr lang="es-ES" altLang="es-ES" sz="1800" b="0" dirty="0" err="1" smtClean="0">
                <a:solidFill>
                  <a:srgbClr val="3366CC"/>
                </a:solidFill>
                <a:latin typeface="Calibri" pitchFamily="34" charset="0"/>
              </a:rPr>
              <a:t>Usuaris</a:t>
            </a:r>
            <a:r>
              <a:rPr lang="es-ES" altLang="es-ES" sz="1800" b="0" dirty="0" smtClean="0">
                <a:solidFill>
                  <a:srgbClr val="3366CC"/>
                </a:solidFill>
                <a:latin typeface="Calibri" pitchFamily="34" charset="0"/>
              </a:rPr>
              <a:t> </a:t>
            </a:r>
            <a:r>
              <a:rPr lang="ca-ES" altLang="es-ES" sz="1800" b="0" dirty="0">
                <a:solidFill>
                  <a:srgbClr val="5F5F5F"/>
                </a:solidFill>
                <a:latin typeface="Calibri" pitchFamily="34" charset="0"/>
              </a:rPr>
              <a:t>del CRAI.</a:t>
            </a:r>
            <a:endParaRPr lang="es-ES" altLang="es-ES" sz="1800" b="0" dirty="0">
              <a:solidFill>
                <a:srgbClr val="5F5F5F"/>
              </a:solidFill>
              <a:latin typeface="Calibri" pitchFamily="34" charset="0"/>
            </a:endParaRPr>
          </a:p>
        </p:txBody>
      </p:sp>
      <p:sp>
        <p:nvSpPr>
          <p:cNvPr id="85000" name="Line 12"/>
          <p:cNvSpPr>
            <a:spLocks noChangeShapeType="1"/>
          </p:cNvSpPr>
          <p:nvPr/>
        </p:nvSpPr>
        <p:spPr bwMode="auto">
          <a:xfrm>
            <a:off x="587375" y="4557713"/>
            <a:ext cx="400050" cy="0"/>
          </a:xfrm>
          <a:prstGeom prst="line">
            <a:avLst/>
          </a:prstGeom>
          <a:noFill/>
          <a:ln w="12700">
            <a:solidFill>
              <a:srgbClr val="336699"/>
            </a:solidFill>
            <a:prstDash val="sysDot"/>
            <a:round/>
            <a:headEnd/>
            <a:tailEnd type="arrow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85001" name="Rectangle 13"/>
          <p:cNvSpPr>
            <a:spLocks noChangeArrowheads="1"/>
          </p:cNvSpPr>
          <p:nvPr/>
        </p:nvSpPr>
        <p:spPr bwMode="auto">
          <a:xfrm>
            <a:off x="995363" y="4389438"/>
            <a:ext cx="79517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...i el nostre </a:t>
            </a:r>
            <a:r>
              <a:rPr lang="ca-ES" altLang="es-ES" sz="1600" dirty="0" err="1">
                <a:solidFill>
                  <a:srgbClr val="595959"/>
                </a:solidFill>
                <a:latin typeface="Calibri" pitchFamily="34" charset="0"/>
              </a:rPr>
              <a:t>Twitter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: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  <a:hlinkClick r:id="rId5"/>
              </a:rPr>
              <a:t>https://twitter.com/CRAIBibMed</a:t>
            </a:r>
            <a:r>
              <a:rPr lang="pl-PL" altLang="es-ES" sz="16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  <a:r>
              <a:rPr lang="ca-ES" altLang="es-ES" sz="1600" b="0" dirty="0">
                <a:solidFill>
                  <a:srgbClr val="595959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85002" name="Picture 2" descr="log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44539" y="5663000"/>
            <a:ext cx="229552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www.enriquedans.com/wp-content/uploads/2011/11/facebook-twitter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53826"/>
            <a:ext cx="2485157" cy="150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Picture 2" descr="image"/>
          <p:cNvPicPr>
            <a:picLocks noChangeAspect="1" noChangeArrowheads="1"/>
          </p:cNvPicPr>
          <p:nvPr/>
        </p:nvPicPr>
        <p:blipFill>
          <a:blip r:embed="rId3">
            <a:lum bright="58000" contrast="-70000"/>
          </a:blip>
          <a:srcRect/>
          <a:stretch>
            <a:fillRect/>
          </a:stretch>
        </p:blipFill>
        <p:spPr bwMode="auto">
          <a:xfrm>
            <a:off x="1588" y="1700213"/>
            <a:ext cx="4425950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2" name="Text Box 3"/>
          <p:cNvSpPr txBox="1">
            <a:spLocks noChangeArrowheads="1"/>
          </p:cNvSpPr>
          <p:nvPr/>
        </p:nvSpPr>
        <p:spPr bwMode="auto">
          <a:xfrm>
            <a:off x="3635375" y="2636838"/>
            <a:ext cx="5160963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a-ES" altLang="es-ES" sz="5400" dirty="0">
                <a:solidFill>
                  <a:srgbClr val="336699"/>
                </a:solidFill>
                <a:latin typeface="Calibri" pitchFamily="34" charset="0"/>
              </a:rPr>
              <a:t>Gràcies per la vostra atenció</a:t>
            </a:r>
          </a:p>
        </p:txBody>
      </p:sp>
      <p:pic>
        <p:nvPicPr>
          <p:cNvPr id="8704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65638" y="6350000"/>
            <a:ext cx="790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9"/>
          <p:cNvSpPr txBox="1">
            <a:spLocks noChangeArrowheads="1"/>
          </p:cNvSpPr>
          <p:nvPr/>
        </p:nvSpPr>
        <p:spPr bwMode="auto">
          <a:xfrm>
            <a:off x="5076056" y="6302647"/>
            <a:ext cx="396044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ca-ES" sz="1200" b="0" dirty="0">
                <a:latin typeface="Verdana" pitchFamily="34" charset="0"/>
              </a:rPr>
              <a:t>©</a:t>
            </a:r>
            <a:r>
              <a:rPr lang="es-ES" altLang="ca-ES" sz="1800" b="0" dirty="0">
                <a:latin typeface="Verdana" pitchFamily="34" charset="0"/>
              </a:rPr>
              <a:t> </a:t>
            </a:r>
            <a:r>
              <a:rPr lang="es-ES" altLang="ca-ES" sz="1200" b="0" dirty="0">
                <a:latin typeface="Verdana" pitchFamily="34" charset="0"/>
              </a:rPr>
              <a:t>CRAI, </a:t>
            </a:r>
            <a:r>
              <a:rPr lang="ca-ES" altLang="ca-ES" sz="1200" b="0" dirty="0">
                <a:latin typeface="Verdana" pitchFamily="34" charset="0"/>
              </a:rPr>
              <a:t>Universitat de Barcelona 2014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seny personalitzat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969696"/>
      </a:hlink>
      <a:folHlink>
        <a:srgbClr val="008080"/>
      </a:folHlink>
    </a:clrScheme>
    <a:fontScheme name="Diseño predeterminad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66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66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B2B2B2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DDDDD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6177</TotalTime>
  <Words>2347</Words>
  <Application>Microsoft Office PowerPoint</Application>
  <PresentationFormat>Presentació en pantalla (4:3)</PresentationFormat>
  <Paragraphs>463</Paragraphs>
  <Slides>29</Slides>
  <Notes>29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29</vt:i4>
      </vt:variant>
    </vt:vector>
  </HeadingPairs>
  <TitlesOfParts>
    <vt:vector size="31" baseType="lpstr">
      <vt:lpstr>Disseny personalitzat</vt:lpstr>
      <vt:lpstr>Diseño predeterminado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Mapa de la Biblioteca: serveis i topogràfics. Planta 7 </vt:lpstr>
      <vt:lpstr>Presentació del PowerPoint</vt:lpstr>
      <vt:lpstr>Presentació del PowerPoint</vt:lpstr>
      <vt:lpstr>Fons de reserva de la Biblioteca de Medicina</vt:lpstr>
      <vt:lpstr>Col·leccions especials al fons de la Biblioteca de Medicina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Dades de contacte</vt:lpstr>
      <vt:lpstr>Presentació del PowerPoint</vt:lpstr>
      <vt:lpstr>Presentació del PowerPoint</vt:lpstr>
    </vt:vector>
  </TitlesOfParts>
  <Company>Universitat de Barcelona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Coneix el CRAI Biblioteca en 5 minuts: el que necessites saber del CRAI Biblioteca de Medicina. Curs 2014-2015</dc:title>
  <dc:creator>CRAI Biblioteca de Medicina</dc:creator>
  <cp:keywords>Formació d'usuaris, CRAI, Biblioteca, Medicina</cp:keywords>
  <cp:lastModifiedBy>usuari</cp:lastModifiedBy>
  <cp:revision>621</cp:revision>
  <cp:lastPrinted>2014-10-13T16:59:37Z</cp:lastPrinted>
  <dcterms:created xsi:type="dcterms:W3CDTF">2010-05-27T18:37:18Z</dcterms:created>
  <dcterms:modified xsi:type="dcterms:W3CDTF">2014-10-14T17:17:44Z</dcterms:modified>
</cp:coreProperties>
</file>