
<file path=[Content_Types].xml><?xml version="1.0" encoding="utf-8"?>
<Types xmlns="http://schemas.openxmlformats.org/package/2006/content-types">
  <Default Extension="png" ContentType="image/png"/>
  <Default Extension="jpeg" ContentType="image/jpeg"/>
  <Default Extension="webp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12192000" cy="6858000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8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9" autoAdjust="0"/>
    <p:restoredTop sz="94660"/>
  </p:normalViewPr>
  <p:slideViewPr>
    <p:cSldViewPr snapToGrid="0">
      <p:cViewPr varScale="1">
        <p:scale>
          <a:sx n="79" d="100"/>
          <a:sy n="79" d="100"/>
        </p:scale>
        <p:origin x="120" y="7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a-ES"/>
              <a:t>Feu clic aquí per editar l'estil de subtítols del patró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60AEE-914A-41FC-9313-BED095B65AD3}" type="datetimeFigureOut">
              <a:rPr lang="ca-ES" smtClean="0"/>
              <a:t>23/11/2022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437F3-0826-4794-973F-D125523FECD9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304849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60AEE-914A-41FC-9313-BED095B65AD3}" type="datetimeFigureOut">
              <a:rPr lang="ca-ES" smtClean="0"/>
              <a:t>23/11/2022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437F3-0826-4794-973F-D125523FECD9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078179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60AEE-914A-41FC-9313-BED095B65AD3}" type="datetimeFigureOut">
              <a:rPr lang="ca-ES" smtClean="0"/>
              <a:t>23/11/2022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437F3-0826-4794-973F-D125523FECD9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99317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60AEE-914A-41FC-9313-BED095B65AD3}" type="datetimeFigureOut">
              <a:rPr lang="ca-ES" smtClean="0"/>
              <a:t>23/11/2022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437F3-0826-4794-973F-D125523FECD9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73458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60AEE-914A-41FC-9313-BED095B65AD3}" type="datetimeFigureOut">
              <a:rPr lang="ca-ES" smtClean="0"/>
              <a:t>23/11/2022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437F3-0826-4794-973F-D125523FECD9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027818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contingut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60AEE-914A-41FC-9313-BED095B65AD3}" type="datetimeFigureOut">
              <a:rPr lang="ca-ES" smtClean="0"/>
              <a:t>23/11/2022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437F3-0826-4794-973F-D125523FECD9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620955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5" name="Contenidor de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6" name="Contenidor de contingut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7" name="Contenidor de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60AEE-914A-41FC-9313-BED095B65AD3}" type="datetimeFigureOut">
              <a:rPr lang="ca-ES" smtClean="0"/>
              <a:t>23/11/2022</a:t>
            </a:fld>
            <a:endParaRPr lang="ca-ES"/>
          </a:p>
        </p:txBody>
      </p:sp>
      <p:sp>
        <p:nvSpPr>
          <p:cNvPr id="8" name="Contenidor de peu de pà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Conteni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437F3-0826-4794-973F-D125523FECD9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644883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60AEE-914A-41FC-9313-BED095B65AD3}" type="datetimeFigureOut">
              <a:rPr lang="ca-ES" smtClean="0"/>
              <a:t>23/11/2022</a:t>
            </a:fld>
            <a:endParaRPr lang="ca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437F3-0826-4794-973F-D125523FECD9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89276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60AEE-914A-41FC-9313-BED095B65AD3}" type="datetimeFigureOut">
              <a:rPr lang="ca-ES" smtClean="0"/>
              <a:t>23/11/2022</a:t>
            </a:fld>
            <a:endParaRPr lang="ca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437F3-0826-4794-973F-D125523FECD9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111650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60AEE-914A-41FC-9313-BED095B65AD3}" type="datetimeFigureOut">
              <a:rPr lang="ca-ES" smtClean="0"/>
              <a:t>23/11/2022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437F3-0826-4794-973F-D125523FECD9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275196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Contenidor d'imatg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60AEE-914A-41FC-9313-BED095B65AD3}" type="datetimeFigureOut">
              <a:rPr lang="ca-ES" smtClean="0"/>
              <a:t>23/11/2022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437F3-0826-4794-973F-D125523FECD9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300666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íto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160AEE-914A-41FC-9313-BED095B65AD3}" type="datetimeFigureOut">
              <a:rPr lang="ca-ES" smtClean="0"/>
              <a:t>23/11/2022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8437F3-0826-4794-973F-D125523FECD9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645597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b.edu/portal/web/iub/wifi-o-eduroam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openxmlformats.org/officeDocument/2006/relationships/hyperlink" Target="https://crai.ub.edu/que-ofereix-el-crai/acces-recursos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jarc7@alumnes.ub.edu" TargetMode="External"/><Relationship Id="rId7" Type="http://schemas.openxmlformats.org/officeDocument/2006/relationships/image" Target="../media/image33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rai.ub.edu/que-ofereix-el-crai/acces-recursos/acces-recursos-autenticacio" TargetMode="External"/><Relationship Id="rId5" Type="http://schemas.openxmlformats.org/officeDocument/2006/relationships/image" Target="../media/image32.png"/><Relationship Id="rId4" Type="http://schemas.openxmlformats.org/officeDocument/2006/relationships/hyperlink" Target="http://www.ub.edu/monub/ajuda/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hyperlink" Target="https://creativecommons.org/licenses/by/4.0/deed.ca" TargetMode="External"/><Relationship Id="rId3" Type="http://schemas.openxmlformats.org/officeDocument/2006/relationships/image" Target="../media/image35.png"/><Relationship Id="rId7" Type="http://schemas.openxmlformats.org/officeDocument/2006/relationships/hyperlink" Target="https://blocmat.ub.edu/" TargetMode="External"/><Relationship Id="rId12" Type="http://schemas.openxmlformats.org/officeDocument/2006/relationships/image" Target="../media/image40.pn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g"/><Relationship Id="rId11" Type="http://schemas.openxmlformats.org/officeDocument/2006/relationships/hyperlink" Target="https://crai.ub.edu/que-ofereix-el-crai/sau" TargetMode="External"/><Relationship Id="rId5" Type="http://schemas.openxmlformats.org/officeDocument/2006/relationships/hyperlink" Target="https://twitter.com/BibmatUB" TargetMode="External"/><Relationship Id="rId10" Type="http://schemas.openxmlformats.org/officeDocument/2006/relationships/image" Target="../media/image39.webp"/><Relationship Id="rId4" Type="http://schemas.openxmlformats.org/officeDocument/2006/relationships/image" Target="../media/image36.png"/><Relationship Id="rId9" Type="http://schemas.openxmlformats.org/officeDocument/2006/relationships/hyperlink" Target="https://www.instagram.com/craimatesinfo/" TargetMode="External"/><Relationship Id="rId14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ebp"/><Relationship Id="rId3" Type="http://schemas.openxmlformats.org/officeDocument/2006/relationships/hyperlink" Target="https://cercabib.ub.edu/discovery/jsearch?vid=34CSUC_UB:VU1" TargetMode="External"/><Relationship Id="rId7" Type="http://schemas.openxmlformats.org/officeDocument/2006/relationships/hyperlink" Target="http://diposit.ub.edu/dspace/handle/2445/1201" TargetMode="External"/><Relationship Id="rId12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rai.ub.edu/recursos-d-informacio/bibliografia-recomanada" TargetMode="External"/><Relationship Id="rId11" Type="http://schemas.openxmlformats.org/officeDocument/2006/relationships/image" Target="../media/image16.jpg"/><Relationship Id="rId5" Type="http://schemas.openxmlformats.org/officeDocument/2006/relationships/hyperlink" Target="https://cercabib.ub.edu/discovery/search?vid=34CSUC_UB:VU1&amp;lang=ca" TargetMode="External"/><Relationship Id="rId10" Type="http://schemas.openxmlformats.org/officeDocument/2006/relationships/image" Target="../media/image15.jpeg"/><Relationship Id="rId4" Type="http://schemas.openxmlformats.org/officeDocument/2006/relationships/hyperlink" Target="https://cercabib.ub.edu/discovery/dbsearch?vid=34CSUC_UB:VU1" TargetMode="External"/><Relationship Id="rId9" Type="http://schemas.openxmlformats.org/officeDocument/2006/relationships/image" Target="../media/image1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ca/recursos-d-informacio/patrimoni-bibliografic/fons-arxiu/griselda-pascual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ai.ub.edu/ca/recursos-d-informacio/patrimoni-bibliografic/colleccions-especials/enginys_matematics" TargetMode="External"/><Relationship Id="rId4" Type="http://schemas.openxmlformats.org/officeDocument/2006/relationships/hyperlink" Target="https://bipadi.ub.edu/digital/collection/mategeo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hyperlink" Target="https://crai.ub.edu/ca/coneix-el-crai/estrategia-qualitat/carta-serveis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7.jp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hyperlink" Target="https://crai.ub.edu/ca/que-ofereix-el-crai/prestec" TargetMode="External"/><Relationship Id="rId4" Type="http://schemas.openxmlformats.org/officeDocument/2006/relationships/hyperlink" Target="http://www.ub.edu/carnet/ca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tge 5"/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52" b="19557"/>
          <a:stretch/>
        </p:blipFill>
        <p:spPr>
          <a:xfrm>
            <a:off x="0" y="0"/>
            <a:ext cx="12192000" cy="6863289"/>
          </a:xfrm>
          <a:prstGeom prst="rect">
            <a:avLst/>
          </a:prstGeom>
        </p:spPr>
      </p:pic>
      <p:sp>
        <p:nvSpPr>
          <p:cNvPr id="5" name="QuadreDeText 4"/>
          <p:cNvSpPr txBox="1"/>
          <p:nvPr/>
        </p:nvSpPr>
        <p:spPr>
          <a:xfrm>
            <a:off x="628650" y="2717915"/>
            <a:ext cx="11208216" cy="156966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sz="4800" dirty="0"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CRAI BIBLIOTECA DE MATEMÀTIQUES I INFORMÀTICA</a:t>
            </a:r>
          </a:p>
        </p:txBody>
      </p:sp>
      <p:pic>
        <p:nvPicPr>
          <p:cNvPr id="7" name="Imatge 6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0" y="9939"/>
            <a:ext cx="3597426" cy="1021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2314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tge 5"/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4"/>
          <a:stretch/>
        </p:blipFill>
        <p:spPr>
          <a:xfrm>
            <a:off x="0" y="8389"/>
            <a:ext cx="12191999" cy="6845417"/>
          </a:xfrm>
          <a:prstGeom prst="rect">
            <a:avLst/>
          </a:prstGeom>
        </p:spPr>
      </p:pic>
      <p:sp>
        <p:nvSpPr>
          <p:cNvPr id="4" name="QuadreDeText 3"/>
          <p:cNvSpPr txBox="1"/>
          <p:nvPr/>
        </p:nvSpPr>
        <p:spPr>
          <a:xfrm>
            <a:off x="1128712" y="611255"/>
            <a:ext cx="9610725" cy="76944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sz="4400" dirty="0">
                <a:effectLst>
                  <a:outerShdw blurRad="50800" dist="50800" dir="5400000" algn="ctr" rotWithShape="0">
                    <a:schemeClr val="bg1"/>
                  </a:outerShdw>
                </a:effectLst>
                <a:latin typeface="Arial Black" panose="020B0A04020102020204" pitchFamily="34" charset="0"/>
              </a:rPr>
              <a:t>Xarxes </a:t>
            </a:r>
            <a:r>
              <a:rPr lang="ca-ES" sz="4400" dirty="0" err="1">
                <a:effectLst>
                  <a:outerShdw blurRad="50800" dist="50800" dir="5400000" algn="ctr" rotWithShape="0">
                    <a:schemeClr val="bg1"/>
                  </a:outerShdw>
                </a:effectLst>
                <a:latin typeface="Arial Black" panose="020B0A04020102020204" pitchFamily="34" charset="0"/>
              </a:rPr>
              <a:t>wifi</a:t>
            </a:r>
            <a:r>
              <a:rPr lang="ca-ES" sz="4400" dirty="0">
                <a:effectLst>
                  <a:outerShdw blurRad="50800" dist="50800" dir="5400000" algn="ctr" rotWithShape="0">
                    <a:schemeClr val="bg1"/>
                  </a:outerShdw>
                </a:effectLst>
                <a:latin typeface="Arial Black" panose="020B0A04020102020204" pitchFamily="34" charset="0"/>
              </a:rPr>
              <a:t> a la UB</a:t>
            </a:r>
          </a:p>
        </p:txBody>
      </p:sp>
      <p:sp>
        <p:nvSpPr>
          <p:cNvPr id="10" name="QuadreDeText 9"/>
          <p:cNvSpPr txBox="1"/>
          <p:nvPr/>
        </p:nvSpPr>
        <p:spPr>
          <a:xfrm>
            <a:off x="4758391" y="2194517"/>
            <a:ext cx="3086101" cy="193899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lang="ca-ES" sz="4000" dirty="0" err="1">
                <a:solidFill>
                  <a:srgbClr val="0070C0"/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latin typeface="Arial Black" panose="020B0A04020102020204" pitchFamily="34" charset="0"/>
              </a:rPr>
              <a:t>Eduroam</a:t>
            </a:r>
            <a:endParaRPr lang="ca-ES" sz="4000" dirty="0">
              <a:solidFill>
                <a:srgbClr val="0070C0"/>
              </a:solidFill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  <a:latin typeface="Arial Black" panose="020B0A04020102020204" pitchFamily="34" charset="0"/>
            </a:endParaRPr>
          </a:p>
          <a:p>
            <a:endParaRPr lang="ca-ES" sz="4000" dirty="0">
              <a:solidFill>
                <a:srgbClr val="0070C0"/>
              </a:solidFill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  <a:latin typeface="Arial Black" panose="020B0A04020102020204" pitchFamily="34" charset="0"/>
            </a:endParaRPr>
          </a:p>
          <a:p>
            <a:r>
              <a:rPr lang="ca-ES" sz="4000" dirty="0" err="1">
                <a:solidFill>
                  <a:srgbClr val="0070C0"/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latin typeface="Arial Black" panose="020B0A04020102020204" pitchFamily="34" charset="0"/>
              </a:rPr>
              <a:t>Wifi</a:t>
            </a:r>
            <a:r>
              <a:rPr lang="ca-ES" sz="4000" dirty="0">
                <a:solidFill>
                  <a:srgbClr val="0070C0"/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latin typeface="Arial Black" panose="020B0A04020102020204" pitchFamily="34" charset="0"/>
              </a:rPr>
              <a:t> UB</a:t>
            </a:r>
          </a:p>
        </p:txBody>
      </p:sp>
      <p:sp>
        <p:nvSpPr>
          <p:cNvPr id="12" name="QuadreDeText 11"/>
          <p:cNvSpPr txBox="1"/>
          <p:nvPr/>
        </p:nvSpPr>
        <p:spPr>
          <a:xfrm>
            <a:off x="7334250" y="4744071"/>
            <a:ext cx="4000499" cy="49244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lang="ca-ES" sz="2600" dirty="0">
                <a:solidFill>
                  <a:srgbClr val="0070C0"/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latin typeface="Arial Black" panose="020B0A04020102020204" pitchFamily="34" charset="0"/>
                <a:hlinkClick r:id="rId3"/>
              </a:rPr>
              <a:t>Com configurar-les?</a:t>
            </a:r>
            <a:endParaRPr lang="ca-ES" sz="2600" dirty="0">
              <a:solidFill>
                <a:srgbClr val="0070C0"/>
              </a:solidFill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9" name="Imatge 8">
            <a:hlinkClick r:id="rId4"/>
          </p:cNvPr>
          <p:cNvPicPr/>
          <p:nvPr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638" y="2194517"/>
            <a:ext cx="3004185" cy="2051685"/>
          </a:xfrm>
          <a:prstGeom prst="rect">
            <a:avLst/>
          </a:prstGeom>
        </p:spPr>
      </p:pic>
      <p:pic>
        <p:nvPicPr>
          <p:cNvPr id="11" name="Imatge 10"/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6675" y="4341328"/>
            <a:ext cx="1798608" cy="1728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4884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tge 8"/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99" b="4947"/>
          <a:stretch/>
        </p:blipFill>
        <p:spPr>
          <a:xfrm>
            <a:off x="-1400" y="0"/>
            <a:ext cx="12192000" cy="6853806"/>
          </a:xfrm>
          <a:prstGeom prst="rect">
            <a:avLst/>
          </a:prstGeom>
        </p:spPr>
      </p:pic>
      <p:sp>
        <p:nvSpPr>
          <p:cNvPr id="4" name="QuadreDeText 3"/>
          <p:cNvSpPr txBox="1"/>
          <p:nvPr/>
        </p:nvSpPr>
        <p:spPr>
          <a:xfrm>
            <a:off x="1087269" y="502285"/>
            <a:ext cx="10148887" cy="14465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sz="4400" dirty="0">
                <a:effectLst>
                  <a:outerShdw blurRad="50800" dist="50800" dir="5400000" algn="ctr" rotWithShape="0">
                    <a:schemeClr val="bg1"/>
                  </a:outerShdw>
                </a:effectLst>
                <a:latin typeface="Arial Black" panose="020B0A04020102020204" pitchFamily="34" charset="0"/>
              </a:rPr>
              <a:t>Autenticar-se a la UB: identificador local</a:t>
            </a:r>
          </a:p>
        </p:txBody>
      </p:sp>
      <p:sp>
        <p:nvSpPr>
          <p:cNvPr id="10" name="QuadreDeText 9"/>
          <p:cNvSpPr txBox="1"/>
          <p:nvPr/>
        </p:nvSpPr>
        <p:spPr>
          <a:xfrm>
            <a:off x="3081131" y="2296274"/>
            <a:ext cx="8433022" cy="58477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lang="ca-ES" sz="3200" dirty="0">
                <a:solidFill>
                  <a:schemeClr val="accent2">
                    <a:lumMod val="75000"/>
                  </a:schemeClr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latin typeface="Arial Black" panose="020B0A04020102020204" pitchFamily="34" charset="0"/>
              </a:rPr>
              <a:t>Part esquerra del </a:t>
            </a:r>
            <a:r>
              <a:rPr lang="ca-ES" sz="3200" dirty="0" err="1">
                <a:solidFill>
                  <a:schemeClr val="accent2">
                    <a:lumMod val="75000"/>
                  </a:schemeClr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latin typeface="Arial Black" panose="020B0A04020102020204" pitchFamily="34" charset="0"/>
              </a:rPr>
              <a:t>correuUB</a:t>
            </a:r>
            <a:r>
              <a:rPr lang="ca-ES" sz="3200" dirty="0" err="1">
                <a:solidFill>
                  <a:srgbClr val="0070C0"/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latin typeface="Arial Black" panose="020B0A04020102020204" pitchFamily="34" charset="0"/>
              </a:rPr>
              <a:t>.alumnes</a:t>
            </a:r>
            <a:endParaRPr lang="ca-ES" sz="3200" dirty="0">
              <a:solidFill>
                <a:srgbClr val="0070C0"/>
              </a:solidFill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  <a:latin typeface="Arial Black" panose="020B0A04020102020204" pitchFamily="34" charset="0"/>
            </a:endParaRPr>
          </a:p>
        </p:txBody>
      </p:sp>
      <p:sp>
        <p:nvSpPr>
          <p:cNvPr id="12" name="QuadreDeText 11"/>
          <p:cNvSpPr txBox="1"/>
          <p:nvPr/>
        </p:nvSpPr>
        <p:spPr>
          <a:xfrm>
            <a:off x="5392655" y="3901636"/>
            <a:ext cx="5767169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sz="2400" dirty="0">
                <a:solidFill>
                  <a:srgbClr val="0070C0"/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latin typeface="Arial Black" panose="020B0A04020102020204" pitchFamily="34" charset="0"/>
              </a:rPr>
              <a:t>+</a:t>
            </a:r>
          </a:p>
          <a:p>
            <a:r>
              <a:rPr lang="ca-ES" sz="2400" dirty="0">
                <a:solidFill>
                  <a:srgbClr val="0070C0"/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latin typeface="Arial Black" panose="020B0A04020102020204" pitchFamily="34" charset="0"/>
              </a:rPr>
              <a:t>Contrasenya de la intranet UB</a:t>
            </a:r>
          </a:p>
        </p:txBody>
      </p:sp>
      <p:sp>
        <p:nvSpPr>
          <p:cNvPr id="5" name="QuadreDeText 4"/>
          <p:cNvSpPr txBox="1"/>
          <p:nvPr/>
        </p:nvSpPr>
        <p:spPr>
          <a:xfrm>
            <a:off x="5316538" y="3051243"/>
            <a:ext cx="6451392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lang="ca-ES" sz="2400" dirty="0">
                <a:solidFill>
                  <a:srgbClr val="0070C0"/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latin typeface="Arial Black" panose="020B0A04020102020204" pitchFamily="34" charset="0"/>
              </a:rPr>
              <a:t>Correu: </a:t>
            </a:r>
            <a:r>
              <a:rPr lang="ca-ES" sz="2400" dirty="0">
                <a:solidFill>
                  <a:srgbClr val="0070C0"/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latin typeface="Arial Black" panose="020B0A04020102020204" pitchFamily="34" charset="0"/>
                <a:hlinkClick r:id="rId3"/>
              </a:rPr>
              <a:t>jarc7@alumnes.ub.edu</a:t>
            </a:r>
            <a:endParaRPr lang="ca-ES" sz="2400" dirty="0">
              <a:solidFill>
                <a:srgbClr val="0070C0"/>
              </a:solidFill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  <a:latin typeface="Arial Black" panose="020B0A04020102020204" pitchFamily="34" charset="0"/>
            </a:endParaRPr>
          </a:p>
          <a:p>
            <a:r>
              <a:rPr lang="ca-ES" sz="2400" dirty="0">
                <a:solidFill>
                  <a:srgbClr val="0070C0"/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latin typeface="Arial Black" panose="020B0A04020102020204" pitchFamily="34" charset="0"/>
              </a:rPr>
              <a:t>Identificador local: </a:t>
            </a:r>
            <a:r>
              <a:rPr lang="ca-ES" sz="2400" dirty="0">
                <a:solidFill>
                  <a:schemeClr val="accent2">
                    <a:lumMod val="75000"/>
                  </a:schemeClr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latin typeface="Arial Black" panose="020B0A04020102020204" pitchFamily="34" charset="0"/>
              </a:rPr>
              <a:t>jarc7</a:t>
            </a:r>
            <a:r>
              <a:rPr lang="ca-ES" sz="2400" dirty="0">
                <a:solidFill>
                  <a:srgbClr val="0070C0"/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latin typeface="Arial Black" panose="020B0A04020102020204" pitchFamily="34" charset="0"/>
              </a:rPr>
              <a:t>.alumnes</a:t>
            </a:r>
          </a:p>
        </p:txBody>
      </p:sp>
      <p:sp>
        <p:nvSpPr>
          <p:cNvPr id="6" name="QuadreDeText 5"/>
          <p:cNvSpPr txBox="1"/>
          <p:nvPr/>
        </p:nvSpPr>
        <p:spPr>
          <a:xfrm>
            <a:off x="2055302" y="5340310"/>
            <a:ext cx="8212823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lang="ca-ES" sz="2400" dirty="0">
                <a:solidFill>
                  <a:srgbClr val="0070C0"/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latin typeface="Arial Black" panose="020B0A04020102020204" pitchFamily="34" charset="0"/>
              </a:rPr>
              <a:t>Per configurar la contrasenya o recuperar el vostre identificador: Ajuda </a:t>
            </a:r>
          </a:p>
        </p:txBody>
      </p:sp>
      <p:pic>
        <p:nvPicPr>
          <p:cNvPr id="2" name="Imatge 1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0294" y="5755808"/>
            <a:ext cx="1258382" cy="428680"/>
          </a:xfrm>
          <a:prstGeom prst="rect">
            <a:avLst/>
          </a:prstGeom>
        </p:spPr>
      </p:pic>
      <p:pic>
        <p:nvPicPr>
          <p:cNvPr id="3" name="Imatge 2">
            <a:hlinkClick r:id="rId6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2238374"/>
            <a:ext cx="2333625" cy="233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843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tge 4"/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642"/>
          <a:stretch/>
        </p:blipFill>
        <p:spPr>
          <a:xfrm>
            <a:off x="1759" y="0"/>
            <a:ext cx="12203494" cy="6905393"/>
          </a:xfrm>
          <a:prstGeom prst="rect">
            <a:avLst/>
          </a:prstGeom>
        </p:spPr>
      </p:pic>
      <p:sp>
        <p:nvSpPr>
          <p:cNvPr id="4" name="QuadreDeText 3"/>
          <p:cNvSpPr txBox="1"/>
          <p:nvPr/>
        </p:nvSpPr>
        <p:spPr>
          <a:xfrm>
            <a:off x="1128712" y="611255"/>
            <a:ext cx="9610725" cy="76944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sz="4400" dirty="0">
                <a:effectLst>
                  <a:outerShdw blurRad="50800" dist="50800" dir="5400000" algn="ctr" rotWithShape="0">
                    <a:schemeClr val="bg1"/>
                  </a:outerShdw>
                </a:effectLst>
                <a:latin typeface="Arial Black" panose="020B0A04020102020204" pitchFamily="34" charset="0"/>
              </a:rPr>
              <a:t>Contacteu amb nosaltres</a:t>
            </a:r>
          </a:p>
        </p:txBody>
      </p:sp>
      <p:sp>
        <p:nvSpPr>
          <p:cNvPr id="10" name="QuadreDeText 9"/>
          <p:cNvSpPr txBox="1"/>
          <p:nvPr/>
        </p:nvSpPr>
        <p:spPr>
          <a:xfrm>
            <a:off x="3477668" y="3280296"/>
            <a:ext cx="5203909" cy="52322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lang="ca-ES" sz="2800" dirty="0">
                <a:solidFill>
                  <a:srgbClr val="0070C0"/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latin typeface="Arial Black" panose="020B0A04020102020204" pitchFamily="34" charset="0"/>
              </a:rPr>
              <a:t>Seguiu-nos a les xarxes!</a:t>
            </a:r>
          </a:p>
        </p:txBody>
      </p:sp>
      <p:sp>
        <p:nvSpPr>
          <p:cNvPr id="3" name="Oval 2"/>
          <p:cNvSpPr/>
          <p:nvPr/>
        </p:nvSpPr>
        <p:spPr>
          <a:xfrm>
            <a:off x="1336220" y="1668912"/>
            <a:ext cx="1645518" cy="1527082"/>
          </a:xfrm>
          <a:prstGeom prst="ellipse">
            <a:avLst/>
          </a:prstGeom>
          <a:blipFill dpi="0" rotWithShape="1">
            <a:blip r:embed="rId3"/>
            <a:srcRect/>
            <a:stretch>
              <a:fillRect l="-5000" t="-5000" r="-5000" b="-5000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5" name="Oval 14"/>
          <p:cNvSpPr/>
          <p:nvPr/>
        </p:nvSpPr>
        <p:spPr>
          <a:xfrm>
            <a:off x="8775304" y="1668912"/>
            <a:ext cx="1645518" cy="1527082"/>
          </a:xfrm>
          <a:prstGeom prst="ellipse">
            <a:avLst/>
          </a:prstGeom>
          <a:blipFill dpi="0" rotWithShape="1">
            <a:blip r:embed="rId4"/>
            <a:srcRect/>
            <a:stretch>
              <a:fillRect l="-10000" t="-10000" r="-10000" b="-10000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6" name="Oval 15">
            <a:hlinkClick r:id="rId5"/>
          </p:cNvPr>
          <p:cNvSpPr/>
          <p:nvPr/>
        </p:nvSpPr>
        <p:spPr>
          <a:xfrm>
            <a:off x="8775304" y="4037492"/>
            <a:ext cx="1645518" cy="1527082"/>
          </a:xfrm>
          <a:prstGeom prst="ellipse">
            <a:avLst/>
          </a:prstGeom>
          <a:blipFill dpi="0" rotWithShape="1">
            <a:blip r:embed="rId6"/>
            <a:srcRect/>
            <a:stretch>
              <a:fillRect l="-15000" t="-15000" r="-15000" b="-15000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7" name="Oval 16">
            <a:hlinkClick r:id="rId7"/>
          </p:cNvPr>
          <p:cNvSpPr/>
          <p:nvPr/>
        </p:nvSpPr>
        <p:spPr>
          <a:xfrm>
            <a:off x="5050142" y="4037492"/>
            <a:ext cx="1645518" cy="1527082"/>
          </a:xfrm>
          <a:prstGeom prst="ellipse">
            <a:avLst/>
          </a:prstGeom>
          <a:blipFill dpi="0" rotWithShape="1">
            <a:blip r:embed="rId8"/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8" name="Oval 17">
            <a:hlinkClick r:id="rId9"/>
          </p:cNvPr>
          <p:cNvSpPr/>
          <p:nvPr/>
        </p:nvSpPr>
        <p:spPr>
          <a:xfrm>
            <a:off x="1336220" y="4037492"/>
            <a:ext cx="1645518" cy="1527082"/>
          </a:xfrm>
          <a:prstGeom prst="ellipse">
            <a:avLst/>
          </a:prstGeom>
          <a:blipFill dpi="0" rotWithShape="1">
            <a:blip r:embed="rId10"/>
            <a:srcRect/>
            <a:stretch>
              <a:fillRect l="-10000" t="-10000" r="-10000" b="-10000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8" name="QuadreDeText 7"/>
          <p:cNvSpPr txBox="1"/>
          <p:nvPr/>
        </p:nvSpPr>
        <p:spPr>
          <a:xfrm>
            <a:off x="1482937" y="3390904"/>
            <a:ext cx="14686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000" b="1" dirty="0"/>
              <a:t>934 021 662</a:t>
            </a:r>
          </a:p>
        </p:txBody>
      </p:sp>
      <p:sp>
        <p:nvSpPr>
          <p:cNvPr id="19" name="QuadreDeText 18"/>
          <p:cNvSpPr txBox="1"/>
          <p:nvPr/>
        </p:nvSpPr>
        <p:spPr>
          <a:xfrm>
            <a:off x="1262889" y="5657164"/>
            <a:ext cx="1861022" cy="400110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lang="ca-ES" sz="2000" dirty="0"/>
              <a:t>@</a:t>
            </a:r>
            <a:r>
              <a:rPr lang="ca-ES" sz="2000" b="1" dirty="0" err="1"/>
              <a:t>craimatesinfo</a:t>
            </a:r>
            <a:endParaRPr lang="ca-ES" sz="2000" b="1" dirty="0"/>
          </a:p>
        </p:txBody>
      </p:sp>
      <p:sp>
        <p:nvSpPr>
          <p:cNvPr id="20" name="QuadreDeText 19"/>
          <p:cNvSpPr txBox="1"/>
          <p:nvPr/>
        </p:nvSpPr>
        <p:spPr>
          <a:xfrm>
            <a:off x="4998946" y="5657164"/>
            <a:ext cx="1870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000" b="1" dirty="0"/>
              <a:t>blocmat.ub.edu</a:t>
            </a:r>
            <a:endParaRPr lang="ca-ES" sz="2000" dirty="0"/>
          </a:p>
        </p:txBody>
      </p:sp>
      <p:sp>
        <p:nvSpPr>
          <p:cNvPr id="21" name="QuadreDeText 20"/>
          <p:cNvSpPr txBox="1"/>
          <p:nvPr/>
        </p:nvSpPr>
        <p:spPr>
          <a:xfrm>
            <a:off x="8987125" y="5693019"/>
            <a:ext cx="14919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000" b="1" dirty="0"/>
              <a:t>@</a:t>
            </a:r>
            <a:r>
              <a:rPr lang="ca-ES" sz="2000" b="1" dirty="0" err="1"/>
              <a:t>BibmatUB</a:t>
            </a:r>
            <a:endParaRPr lang="ca-ES" sz="2000" b="1" dirty="0"/>
          </a:p>
        </p:txBody>
      </p:sp>
      <p:sp>
        <p:nvSpPr>
          <p:cNvPr id="22" name="QuadreDeText 21"/>
          <p:cNvSpPr txBox="1"/>
          <p:nvPr/>
        </p:nvSpPr>
        <p:spPr>
          <a:xfrm>
            <a:off x="8775304" y="3283182"/>
            <a:ext cx="19247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000" b="1" dirty="0"/>
              <a:t>bibmat@ub.edu</a:t>
            </a:r>
          </a:p>
        </p:txBody>
      </p:sp>
      <p:pic>
        <p:nvPicPr>
          <p:cNvPr id="23" name="Imatge 22">
            <a:hlinkClick r:id="rId11"/>
          </p:cNvPr>
          <p:cNvPicPr/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9679" y="1926014"/>
            <a:ext cx="3148330" cy="1189355"/>
          </a:xfrm>
          <a:prstGeom prst="rect">
            <a:avLst/>
          </a:prstGeom>
        </p:spPr>
      </p:pic>
      <p:pic>
        <p:nvPicPr>
          <p:cNvPr id="2" name="Imatge 1">
            <a:hlinkClick r:id="rId13"/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1724" y="6331234"/>
            <a:ext cx="880028" cy="326102"/>
          </a:xfrm>
          <a:prstGeom prst="rect">
            <a:avLst/>
          </a:prstGeom>
        </p:spPr>
      </p:pic>
      <p:sp>
        <p:nvSpPr>
          <p:cNvPr id="6" name="QuadreDeText 5"/>
          <p:cNvSpPr txBox="1"/>
          <p:nvPr/>
        </p:nvSpPr>
        <p:spPr>
          <a:xfrm>
            <a:off x="3541400" y="6288004"/>
            <a:ext cx="4822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b="1" dirty="0"/>
              <a:t>© CRAI Universitat de Barcelona, curs 2022-23</a:t>
            </a:r>
          </a:p>
        </p:txBody>
      </p:sp>
    </p:spTree>
    <p:extLst>
      <p:ext uri="{BB962C8B-B14F-4D97-AF65-F5344CB8AC3E}">
        <p14:creationId xmlns:p14="http://schemas.microsoft.com/office/powerpoint/2010/main" val="810793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tge 6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66"/>
            <a:ext cx="12192000" cy="6853267"/>
          </a:xfrm>
          <a:prstGeom prst="rect">
            <a:avLst/>
          </a:prstGeom>
        </p:spPr>
      </p:pic>
      <p:sp>
        <p:nvSpPr>
          <p:cNvPr id="4" name="QuadreDeText 3"/>
          <p:cNvSpPr txBox="1"/>
          <p:nvPr/>
        </p:nvSpPr>
        <p:spPr>
          <a:xfrm>
            <a:off x="2085975" y="365125"/>
            <a:ext cx="7696200" cy="153888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ca-ES" sz="4400" dirty="0">
                <a:effectLst>
                  <a:outerShdw blurRad="50800" dist="50800" dir="5400000" algn="ctr" rotWithShape="0">
                    <a:schemeClr val="bg1"/>
                  </a:outerShdw>
                </a:effectLst>
                <a:latin typeface="Arial Black" panose="020B0A04020102020204" pitchFamily="34" charset="0"/>
              </a:rPr>
              <a:t>On som?</a:t>
            </a:r>
          </a:p>
          <a:p>
            <a:pPr algn="ctr"/>
            <a:r>
              <a:rPr lang="ca-ES" sz="3000" dirty="0">
                <a:solidFill>
                  <a:srgbClr val="0070C0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Pati de Ciències – Planta 2</a:t>
            </a:r>
          </a:p>
          <a:p>
            <a:pPr algn="ctr"/>
            <a:r>
              <a:rPr lang="ca-ES" sz="2000" dirty="0">
                <a:solidFill>
                  <a:srgbClr val="0070C0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Edifici històric, Gran Via de les Corts Catalanes, 585</a:t>
            </a:r>
          </a:p>
        </p:txBody>
      </p:sp>
      <p:pic>
        <p:nvPicPr>
          <p:cNvPr id="3" name="Imat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667" y="2479700"/>
            <a:ext cx="4529634" cy="3397225"/>
          </a:xfrm>
          <a:prstGeom prst="rect">
            <a:avLst/>
          </a:prstGeom>
        </p:spPr>
      </p:pic>
      <p:pic>
        <p:nvPicPr>
          <p:cNvPr id="6" name="Imatge 5"/>
          <p:cNvPicPr>
            <a:picLocks noChangeAspect="1"/>
          </p:cNvPicPr>
          <p:nvPr/>
        </p:nvPicPr>
        <p:blipFill rotWithShape="1">
          <a:blip r:embed="rId4"/>
          <a:srcRect l="23186" t="33216" r="25119" b="10974"/>
          <a:stretch/>
        </p:blipFill>
        <p:spPr>
          <a:xfrm>
            <a:off x="5959657" y="2479700"/>
            <a:ext cx="5594169" cy="339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337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"/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03" b="1143"/>
          <a:stretch/>
        </p:blipFill>
        <p:spPr>
          <a:xfrm>
            <a:off x="1" y="-9526"/>
            <a:ext cx="12192000" cy="6858001"/>
          </a:xfrm>
          <a:prstGeom prst="rect">
            <a:avLst/>
          </a:prstGeom>
        </p:spPr>
      </p:pic>
      <p:sp>
        <p:nvSpPr>
          <p:cNvPr id="4" name="QuadreDeText 3"/>
          <p:cNvSpPr txBox="1"/>
          <p:nvPr/>
        </p:nvSpPr>
        <p:spPr>
          <a:xfrm>
            <a:off x="2085975" y="365125"/>
            <a:ext cx="7696200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ca-ES" sz="4400" dirty="0">
                <a:effectLst>
                  <a:outerShdw blurRad="50800" dist="50800" dir="5400000" algn="ctr" rotWithShape="0">
                    <a:schemeClr val="bg1"/>
                  </a:outerShdw>
                </a:effectLst>
                <a:latin typeface="Arial Black" panose="020B0A04020102020204" pitchFamily="34" charset="0"/>
              </a:rPr>
              <a:t>Quan podeu venir?</a:t>
            </a:r>
          </a:p>
        </p:txBody>
      </p:sp>
      <p:sp>
        <p:nvSpPr>
          <p:cNvPr id="5" name="QuadreDeText 4"/>
          <p:cNvSpPr txBox="1"/>
          <p:nvPr/>
        </p:nvSpPr>
        <p:spPr>
          <a:xfrm>
            <a:off x="180975" y="2765425"/>
            <a:ext cx="4686300" cy="147732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sz="3000" dirty="0">
                <a:solidFill>
                  <a:srgbClr val="0070C0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De dilluns a divendres</a:t>
            </a:r>
          </a:p>
          <a:p>
            <a:pPr algn="ctr"/>
            <a:r>
              <a:rPr lang="ca-ES" sz="3000" dirty="0">
                <a:solidFill>
                  <a:srgbClr val="0070C0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de 8 a 20h</a:t>
            </a:r>
          </a:p>
        </p:txBody>
      </p:sp>
      <p:pic>
        <p:nvPicPr>
          <p:cNvPr id="3" name="Imat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1972" y="1212574"/>
            <a:ext cx="7465202" cy="5280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337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tge 21"/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74"/>
          <a:stretch/>
        </p:blipFill>
        <p:spPr>
          <a:xfrm>
            <a:off x="-1" y="0"/>
            <a:ext cx="12199791" cy="6858001"/>
          </a:xfrm>
          <a:prstGeom prst="rect">
            <a:avLst/>
          </a:prstGeom>
        </p:spPr>
      </p:pic>
      <p:sp>
        <p:nvSpPr>
          <p:cNvPr id="4" name="QuadreDeText 3"/>
          <p:cNvSpPr txBox="1"/>
          <p:nvPr/>
        </p:nvSpPr>
        <p:spPr>
          <a:xfrm>
            <a:off x="2085975" y="365125"/>
            <a:ext cx="7696200" cy="14465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sz="4400" dirty="0">
                <a:effectLst>
                  <a:outerShdw blurRad="50800" dist="50800" dir="5400000" algn="ctr" rotWithShape="0">
                    <a:schemeClr val="bg1"/>
                  </a:outerShdw>
                </a:effectLst>
                <a:latin typeface="Arial Black" panose="020B0A04020102020204" pitchFamily="34" charset="0"/>
              </a:rPr>
              <a:t>Instal·lacions i equipaments</a:t>
            </a:r>
            <a:endParaRPr lang="ca-ES" sz="3000" dirty="0">
              <a:solidFill>
                <a:srgbClr val="0070C0"/>
              </a:solidFill>
              <a:effectLst>
                <a:outerShdw blurRad="50800" dist="50800" dir="5400000" algn="ctr" rotWithShape="0">
                  <a:schemeClr val="bg1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5" name="QuadreDeText 4"/>
          <p:cNvSpPr txBox="1"/>
          <p:nvPr/>
        </p:nvSpPr>
        <p:spPr>
          <a:xfrm>
            <a:off x="842962" y="4759838"/>
            <a:ext cx="2486025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sz="2400" dirty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anose="020B0A04020102020204" pitchFamily="34" charset="0"/>
              </a:rPr>
              <a:t>+130 punts de lectura</a:t>
            </a:r>
          </a:p>
        </p:txBody>
      </p:sp>
      <p:sp>
        <p:nvSpPr>
          <p:cNvPr id="6" name="QuadreDeText 5"/>
          <p:cNvSpPr txBox="1"/>
          <p:nvPr/>
        </p:nvSpPr>
        <p:spPr>
          <a:xfrm>
            <a:off x="4200525" y="4479924"/>
            <a:ext cx="3886200" cy="120032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sz="2400" dirty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anose="020B0A04020102020204" pitchFamily="34" charset="0"/>
              </a:rPr>
              <a:t>10 portàtils de biblioteca</a:t>
            </a:r>
          </a:p>
          <a:p>
            <a:pPr algn="ctr"/>
            <a:r>
              <a:rPr lang="ca-ES" sz="2400" dirty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anose="020B0A04020102020204" pitchFamily="34" charset="0"/>
              </a:rPr>
              <a:t>20 portàtils d’aula</a:t>
            </a:r>
          </a:p>
        </p:txBody>
      </p:sp>
      <p:sp>
        <p:nvSpPr>
          <p:cNvPr id="7" name="QuadreDeText 6"/>
          <p:cNvSpPr txBox="1"/>
          <p:nvPr/>
        </p:nvSpPr>
        <p:spPr>
          <a:xfrm>
            <a:off x="9305925" y="4759839"/>
            <a:ext cx="1924050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sz="2400" dirty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anose="020B0A04020102020204" pitchFamily="34" charset="0"/>
              </a:rPr>
              <a:t>3 sales de treball</a:t>
            </a:r>
          </a:p>
        </p:txBody>
      </p:sp>
      <p:pic>
        <p:nvPicPr>
          <p:cNvPr id="2" name="Imat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031" y="2902039"/>
            <a:ext cx="1577885" cy="1577885"/>
          </a:xfrm>
          <a:prstGeom prst="rect">
            <a:avLst/>
          </a:prstGeom>
        </p:spPr>
      </p:pic>
      <p:pic>
        <p:nvPicPr>
          <p:cNvPr id="8" name="Imatg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0714" y="2902039"/>
            <a:ext cx="1580371" cy="1580371"/>
          </a:xfrm>
          <a:prstGeom prst="rect">
            <a:avLst/>
          </a:prstGeom>
        </p:spPr>
      </p:pic>
      <p:pic>
        <p:nvPicPr>
          <p:cNvPr id="20" name="Imatge 19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4181" y="2381901"/>
            <a:ext cx="2676525" cy="245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3047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tge 23"/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12" b="11934"/>
          <a:stretch/>
        </p:blipFill>
        <p:spPr>
          <a:xfrm>
            <a:off x="0" y="-9940"/>
            <a:ext cx="12192000" cy="6867939"/>
          </a:xfrm>
          <a:prstGeom prst="rect">
            <a:avLst/>
          </a:prstGeom>
        </p:spPr>
      </p:pic>
      <p:sp>
        <p:nvSpPr>
          <p:cNvPr id="4" name="QuadreDeText 3"/>
          <p:cNvSpPr txBox="1"/>
          <p:nvPr/>
        </p:nvSpPr>
        <p:spPr>
          <a:xfrm>
            <a:off x="2085975" y="365125"/>
            <a:ext cx="7696200" cy="14465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ca-ES"/>
            </a:defPPr>
            <a:lvl1pPr algn="ctr">
              <a:defRPr sz="4400">
                <a:effectLst>
                  <a:outerShdw blurRad="50800" dist="50800" dir="5400000" algn="ctr" rotWithShape="0">
                    <a:schemeClr val="bg1"/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r>
              <a:rPr lang="ca-ES" dirty="0"/>
              <a:t>Quins documents podeu trobar?</a:t>
            </a:r>
          </a:p>
        </p:txBody>
      </p:sp>
      <p:sp>
        <p:nvSpPr>
          <p:cNvPr id="5" name="QuadreDeText 4"/>
          <p:cNvSpPr txBox="1"/>
          <p:nvPr/>
        </p:nvSpPr>
        <p:spPr>
          <a:xfrm>
            <a:off x="566737" y="2039261"/>
            <a:ext cx="2486025" cy="49244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sz="2600" dirty="0">
                <a:solidFill>
                  <a:srgbClr val="0070C0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Arial Black" panose="020B0A04020102020204" pitchFamily="34" charset="0"/>
                <a:hlinkClick r:id="rId3"/>
              </a:rPr>
              <a:t>Revistes</a:t>
            </a:r>
            <a:endParaRPr lang="ca-ES" sz="2600" dirty="0">
              <a:solidFill>
                <a:srgbClr val="0070C0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7" name="QuadreDeText 6"/>
          <p:cNvSpPr txBox="1"/>
          <p:nvPr/>
        </p:nvSpPr>
        <p:spPr>
          <a:xfrm>
            <a:off x="847724" y="4712214"/>
            <a:ext cx="1924050" cy="89255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sz="2600" dirty="0">
                <a:solidFill>
                  <a:srgbClr val="0070C0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Arial Black" panose="020B0A04020102020204" pitchFamily="34" charset="0"/>
                <a:hlinkClick r:id="rId4"/>
              </a:rPr>
              <a:t>Bases de dades</a:t>
            </a:r>
            <a:endParaRPr lang="ca-ES" sz="2600" dirty="0">
              <a:solidFill>
                <a:srgbClr val="0070C0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8" name="QuadreDeText 7"/>
          <p:cNvSpPr txBox="1"/>
          <p:nvPr/>
        </p:nvSpPr>
        <p:spPr>
          <a:xfrm>
            <a:off x="566736" y="3375737"/>
            <a:ext cx="2486025" cy="49244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sz="2600" dirty="0">
                <a:solidFill>
                  <a:srgbClr val="0070C0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Arial Black" panose="020B0A04020102020204" pitchFamily="34" charset="0"/>
                <a:hlinkClick r:id="rId5"/>
              </a:rPr>
              <a:t>Llibres</a:t>
            </a:r>
            <a:endParaRPr lang="ca-ES" sz="2600" dirty="0">
              <a:solidFill>
                <a:srgbClr val="0070C0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0" name="QuadreDeText 9"/>
          <p:cNvSpPr txBox="1"/>
          <p:nvPr/>
        </p:nvSpPr>
        <p:spPr>
          <a:xfrm>
            <a:off x="6808304" y="2039261"/>
            <a:ext cx="2583345" cy="89255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sz="2600" dirty="0">
                <a:solidFill>
                  <a:srgbClr val="0070C0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Arial Black" panose="020B0A04020102020204" pitchFamily="34" charset="0"/>
                <a:hlinkClick r:id="rId6"/>
              </a:rPr>
              <a:t>Bibliografia recomanada</a:t>
            </a:r>
            <a:endParaRPr lang="ca-ES" sz="2600" dirty="0">
              <a:solidFill>
                <a:srgbClr val="0070C0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1" name="QuadreDeText 10"/>
          <p:cNvSpPr txBox="1"/>
          <p:nvPr/>
        </p:nvSpPr>
        <p:spPr>
          <a:xfrm>
            <a:off x="7000875" y="3923234"/>
            <a:ext cx="2390774" cy="129266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sz="2600" dirty="0">
                <a:solidFill>
                  <a:srgbClr val="0070C0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Arial Black" panose="020B0A04020102020204" pitchFamily="34" charset="0"/>
                <a:hlinkClick r:id="rId7"/>
              </a:rPr>
              <a:t>Dipòsit Digital UB: TFG</a:t>
            </a:r>
            <a:endParaRPr lang="ca-ES" sz="2600" dirty="0">
              <a:solidFill>
                <a:srgbClr val="0070C0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12" name="Imatge 11">
            <a:hlinkClick r:id="rId7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6154" y="3606569"/>
            <a:ext cx="2098674" cy="2098674"/>
          </a:xfrm>
          <a:prstGeom prst="rect">
            <a:avLst/>
          </a:prstGeom>
        </p:spPr>
      </p:pic>
      <p:pic>
        <p:nvPicPr>
          <p:cNvPr id="17" name="Imatge 16">
            <a:hlinkClick r:id="rId3"/>
          </p:cNvPr>
          <p:cNvPicPr/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1131" y="1391978"/>
            <a:ext cx="1478280" cy="1478280"/>
          </a:xfrm>
          <a:prstGeom prst="rect">
            <a:avLst/>
          </a:prstGeom>
        </p:spPr>
      </p:pic>
      <p:pic>
        <p:nvPicPr>
          <p:cNvPr id="20" name="Imatge 19">
            <a:hlinkClick r:id="rId5"/>
          </p:cNvPr>
          <p:cNvPicPr/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3297" y="2729585"/>
            <a:ext cx="1373083" cy="1753967"/>
          </a:xfrm>
          <a:prstGeom prst="rect">
            <a:avLst/>
          </a:prstGeom>
        </p:spPr>
      </p:pic>
      <p:pic>
        <p:nvPicPr>
          <p:cNvPr id="21" name="Imatge 20">
            <a:hlinkClick r:id="rId4"/>
          </p:cNvPr>
          <p:cNvPicPr/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279" y="4321193"/>
            <a:ext cx="2415540" cy="2044065"/>
          </a:xfrm>
          <a:prstGeom prst="rect">
            <a:avLst/>
          </a:prstGeom>
        </p:spPr>
      </p:pic>
      <p:pic>
        <p:nvPicPr>
          <p:cNvPr id="22" name="Imatge 21">
            <a:hlinkClick r:id="rId6"/>
          </p:cNvPr>
          <p:cNvPicPr/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7428" y="1619250"/>
            <a:ext cx="2057400" cy="1897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1325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"/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974"/>
          <a:stretch/>
        </p:blipFill>
        <p:spPr>
          <a:xfrm>
            <a:off x="1" y="-2381"/>
            <a:ext cx="12192000" cy="6860381"/>
          </a:xfrm>
          <a:prstGeom prst="rect">
            <a:avLst/>
          </a:prstGeom>
        </p:spPr>
      </p:pic>
      <p:sp>
        <p:nvSpPr>
          <p:cNvPr id="4" name="QuadreDeText 3"/>
          <p:cNvSpPr txBox="1"/>
          <p:nvPr/>
        </p:nvSpPr>
        <p:spPr>
          <a:xfrm>
            <a:off x="2085975" y="365125"/>
            <a:ext cx="7696200" cy="76944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ca-ES"/>
            </a:defPPr>
            <a:lvl1pPr algn="ctr">
              <a:defRPr sz="4400">
                <a:effectLst>
                  <a:outerShdw blurRad="50800" dist="50800" dir="5400000" algn="ctr" rotWithShape="0">
                    <a:schemeClr val="bg1"/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r>
              <a:rPr lang="ca-ES" dirty="0"/>
              <a:t>Les nostres col·leccions</a:t>
            </a:r>
          </a:p>
        </p:txBody>
      </p:sp>
      <p:sp>
        <p:nvSpPr>
          <p:cNvPr id="8" name="QuadreDeText 7"/>
          <p:cNvSpPr txBox="1"/>
          <p:nvPr/>
        </p:nvSpPr>
        <p:spPr>
          <a:xfrm>
            <a:off x="1400175" y="2245779"/>
            <a:ext cx="9067800" cy="315471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lang="ca-ES" sz="3500" dirty="0">
                <a:solidFill>
                  <a:srgbClr val="0070C0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Arial Black" panose="020B0A04020102020204" pitchFamily="34" charset="0"/>
                <a:hlinkClick r:id="rId3"/>
              </a:rPr>
              <a:t>Fons Personal Griselda Pascual</a:t>
            </a:r>
            <a:endParaRPr lang="ca-ES" sz="3500" dirty="0">
              <a:solidFill>
                <a:srgbClr val="0070C0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  <a:p>
            <a:pPr algn="ctr"/>
            <a:endParaRPr lang="ca-ES" sz="3500" dirty="0">
              <a:solidFill>
                <a:srgbClr val="0070C0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  <a:p>
            <a:r>
              <a:rPr lang="ca-ES" sz="3500" dirty="0">
                <a:solidFill>
                  <a:srgbClr val="0070C0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Arial Black" panose="020B0A04020102020204" pitchFamily="34" charset="0"/>
                <a:hlinkClick r:id="rId4"/>
              </a:rPr>
              <a:t>Matemàtica i Geometria</a:t>
            </a:r>
            <a:endParaRPr lang="ca-ES" sz="3500" dirty="0">
              <a:solidFill>
                <a:srgbClr val="0070C0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  <a:p>
            <a:pPr algn="ctr"/>
            <a:endParaRPr lang="ca-ES" sz="3500" dirty="0">
              <a:solidFill>
                <a:srgbClr val="0070C0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  <a:p>
            <a:r>
              <a:rPr lang="ca-ES" sz="3500" dirty="0">
                <a:solidFill>
                  <a:srgbClr val="0070C0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Arial Black" panose="020B0A04020102020204" pitchFamily="34" charset="0"/>
                <a:hlinkClick r:id="rId5"/>
              </a:rPr>
              <a:t>Enginys matemàtics</a:t>
            </a:r>
            <a:endParaRPr lang="ca-ES" sz="3500" dirty="0">
              <a:solidFill>
                <a:srgbClr val="0070C0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  <a:p>
            <a:pPr algn="ctr"/>
            <a:endParaRPr lang="ca-ES" sz="2400" dirty="0">
              <a:ln>
                <a:gradFill flip="none" rotWithShape="1">
                  <a:gsLst>
                    <a:gs pos="0">
                      <a:srgbClr val="E8F1F9"/>
                    </a:gs>
                    <a:gs pos="2500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</a:ln>
              <a:solidFill>
                <a:srgbClr val="0070C0"/>
              </a:solidFill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03571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tge 2"/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53" b="14601"/>
          <a:stretch/>
        </p:blipFill>
        <p:spPr>
          <a:xfrm>
            <a:off x="0" y="0"/>
            <a:ext cx="12192000" cy="6848061"/>
          </a:xfrm>
          <a:prstGeom prst="rect">
            <a:avLst/>
          </a:prstGeom>
        </p:spPr>
      </p:pic>
      <p:sp>
        <p:nvSpPr>
          <p:cNvPr id="4" name="QuadreDeText 3"/>
          <p:cNvSpPr txBox="1"/>
          <p:nvPr/>
        </p:nvSpPr>
        <p:spPr>
          <a:xfrm>
            <a:off x="1128712" y="611255"/>
            <a:ext cx="9610725" cy="76944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ca-ES"/>
            </a:defPPr>
            <a:lvl1pPr algn="ctr">
              <a:defRPr sz="4400">
                <a:effectLst>
                  <a:outerShdw blurRad="50800" dist="50800" dir="5400000" algn="ctr" rotWithShape="0">
                    <a:schemeClr val="bg1"/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r>
              <a:rPr lang="ca-ES" dirty="0"/>
              <a:t>Com trobar allò que busquem?</a:t>
            </a:r>
          </a:p>
        </p:txBody>
      </p:sp>
      <p:sp>
        <p:nvSpPr>
          <p:cNvPr id="8" name="QuadreDeText 7"/>
          <p:cNvSpPr txBox="1"/>
          <p:nvPr/>
        </p:nvSpPr>
        <p:spPr>
          <a:xfrm>
            <a:off x="1209675" y="1422802"/>
            <a:ext cx="9067800" cy="49244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sz="2600" dirty="0">
                <a:solidFill>
                  <a:srgbClr val="0070C0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Arial Black" panose="020B0A04020102020204" pitchFamily="34" charset="0"/>
                <a:hlinkClick r:id="rId3"/>
              </a:rPr>
              <a:t>www.crai.ub.edu</a:t>
            </a:r>
            <a:endParaRPr lang="ca-ES" sz="2600" dirty="0">
              <a:solidFill>
                <a:srgbClr val="0070C0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2" name="Imatge 1">
            <a:hlinkClick r:id="rId3"/>
          </p:cNvPr>
          <p:cNvPicPr>
            <a:picLocks noChangeAspect="1"/>
          </p:cNvPicPr>
          <p:nvPr/>
        </p:nvPicPr>
        <p:blipFill rotWithShape="1">
          <a:blip r:embed="rId4"/>
          <a:srcRect l="22265" t="10214" r="26222" b="5931"/>
          <a:stretch/>
        </p:blipFill>
        <p:spPr>
          <a:xfrm>
            <a:off x="3286124" y="1907524"/>
            <a:ext cx="5281613" cy="4836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9468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tge 7"/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82" b="9254"/>
          <a:stretch/>
        </p:blipFill>
        <p:spPr>
          <a:xfrm>
            <a:off x="0" y="0"/>
            <a:ext cx="12191999" cy="6848061"/>
          </a:xfrm>
          <a:prstGeom prst="rect">
            <a:avLst/>
          </a:prstGeom>
        </p:spPr>
      </p:pic>
      <p:sp>
        <p:nvSpPr>
          <p:cNvPr id="4" name="QuadreDeText 3"/>
          <p:cNvSpPr txBox="1"/>
          <p:nvPr/>
        </p:nvSpPr>
        <p:spPr>
          <a:xfrm>
            <a:off x="1128712" y="611255"/>
            <a:ext cx="9610725" cy="76944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sz="4400" dirty="0">
                <a:effectLst>
                  <a:outerShdw blurRad="50800" dist="50800" dir="5400000" algn="ctr" rotWithShape="0">
                    <a:schemeClr val="bg1"/>
                  </a:outerShdw>
                </a:effectLst>
                <a:latin typeface="Arial Black" panose="020B0A04020102020204" pitchFamily="34" charset="0"/>
              </a:rPr>
              <a:t>Més serveis del CRAI</a:t>
            </a:r>
          </a:p>
        </p:txBody>
      </p:sp>
      <p:pic>
        <p:nvPicPr>
          <p:cNvPr id="3" name="Imatge 2"/>
          <p:cNvPicPr>
            <a:picLocks noChangeAspect="1"/>
          </p:cNvPicPr>
          <p:nvPr/>
        </p:nvPicPr>
        <p:blipFill rotWithShape="1">
          <a:blip r:embed="rId3"/>
          <a:srcRect l="34791" t="19815" r="27709" b="8902"/>
          <a:stretch/>
        </p:blipFill>
        <p:spPr>
          <a:xfrm>
            <a:off x="1977422" y="1549660"/>
            <a:ext cx="4766277" cy="5096304"/>
          </a:xfrm>
          <a:prstGeom prst="rect">
            <a:avLst/>
          </a:prstGeom>
        </p:spPr>
      </p:pic>
      <p:sp>
        <p:nvSpPr>
          <p:cNvPr id="6" name="QuadreDeText 5"/>
          <p:cNvSpPr txBox="1"/>
          <p:nvPr/>
        </p:nvSpPr>
        <p:spPr>
          <a:xfrm>
            <a:off x="8296276" y="3738876"/>
            <a:ext cx="2286000" cy="138499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sz="2800" dirty="0">
                <a:solidFill>
                  <a:srgbClr val="0070C0"/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latin typeface="Arial Black" panose="020B0A04020102020204" pitchFamily="34" charset="0"/>
                <a:hlinkClick r:id="rId4"/>
              </a:rPr>
              <a:t>Carta de serveis del CRAI</a:t>
            </a:r>
            <a:endParaRPr lang="ca-ES" sz="2800" dirty="0">
              <a:solidFill>
                <a:srgbClr val="0070C0"/>
              </a:solidFill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2" name="Imatg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039" y="1647612"/>
            <a:ext cx="2281237" cy="2281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3515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tge 2"/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54" b="18693"/>
          <a:stretch/>
        </p:blipFill>
        <p:spPr>
          <a:xfrm>
            <a:off x="0" y="-8389"/>
            <a:ext cx="12192000" cy="6853806"/>
          </a:xfrm>
          <a:prstGeom prst="rect">
            <a:avLst/>
          </a:prstGeom>
        </p:spPr>
      </p:pic>
      <p:sp>
        <p:nvSpPr>
          <p:cNvPr id="4" name="QuadreDeText 3"/>
          <p:cNvSpPr txBox="1"/>
          <p:nvPr/>
        </p:nvSpPr>
        <p:spPr>
          <a:xfrm>
            <a:off x="1128712" y="611255"/>
            <a:ext cx="9610725" cy="76944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sz="4400" dirty="0">
                <a:effectLst>
                  <a:outerShdw blurRad="50800" dist="50800" dir="5400000" algn="ctr" rotWithShape="0">
                    <a:schemeClr val="bg1"/>
                  </a:outerShdw>
                </a:effectLst>
                <a:latin typeface="Arial Black" panose="020B0A04020102020204" pitchFamily="34" charset="0"/>
              </a:rPr>
              <a:t>Agafar documents en préstec</a:t>
            </a:r>
          </a:p>
        </p:txBody>
      </p:sp>
      <p:pic>
        <p:nvPicPr>
          <p:cNvPr id="7" name="Imatge 6"/>
          <p:cNvPicPr>
            <a:picLocks noChangeAspect="1"/>
          </p:cNvPicPr>
          <p:nvPr/>
        </p:nvPicPr>
        <p:blipFill rotWithShape="1">
          <a:blip r:embed="rId3"/>
          <a:srcRect l="78802" t="20863" r="6302" b="49151"/>
          <a:stretch/>
        </p:blipFill>
        <p:spPr>
          <a:xfrm>
            <a:off x="8823332" y="2181225"/>
            <a:ext cx="2111368" cy="2600325"/>
          </a:xfrm>
          <a:prstGeom prst="rect">
            <a:avLst/>
          </a:prstGeom>
        </p:spPr>
      </p:pic>
      <p:sp>
        <p:nvSpPr>
          <p:cNvPr id="8" name="QuadreDeText 7"/>
          <p:cNvSpPr txBox="1"/>
          <p:nvPr/>
        </p:nvSpPr>
        <p:spPr>
          <a:xfrm>
            <a:off x="762277" y="5863255"/>
            <a:ext cx="3086101" cy="52322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sz="2800" dirty="0">
                <a:solidFill>
                  <a:srgbClr val="0070C0"/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latin typeface="Arial Black" panose="020B0A04020102020204" pitchFamily="34" charset="0"/>
                <a:hlinkClick r:id="rId4"/>
              </a:rPr>
              <a:t>Carnet digital</a:t>
            </a:r>
            <a:endParaRPr lang="ca-ES" sz="2800" dirty="0">
              <a:solidFill>
                <a:srgbClr val="0070C0"/>
              </a:solidFill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  <a:latin typeface="Arial Black" panose="020B0A04020102020204" pitchFamily="34" charset="0"/>
            </a:endParaRPr>
          </a:p>
        </p:txBody>
      </p:sp>
      <p:sp>
        <p:nvSpPr>
          <p:cNvPr id="9" name="QuadreDeText 8"/>
          <p:cNvSpPr txBox="1"/>
          <p:nvPr/>
        </p:nvSpPr>
        <p:spPr>
          <a:xfrm>
            <a:off x="4559808" y="4615480"/>
            <a:ext cx="3086101" cy="95410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sz="2800" dirty="0">
                <a:solidFill>
                  <a:srgbClr val="0070C0"/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latin typeface="Arial Black" panose="020B0A04020102020204" pitchFamily="34" charset="0"/>
                <a:hlinkClick r:id="rId4"/>
              </a:rPr>
              <a:t>Targeta universitària</a:t>
            </a:r>
            <a:endParaRPr lang="ca-ES" sz="2800" dirty="0">
              <a:solidFill>
                <a:srgbClr val="0070C0"/>
              </a:solidFill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  <a:latin typeface="Arial Black" panose="020B0A04020102020204" pitchFamily="34" charset="0"/>
            </a:endParaRPr>
          </a:p>
        </p:txBody>
      </p:sp>
      <p:sp>
        <p:nvSpPr>
          <p:cNvPr id="10" name="QuadreDeText 9"/>
          <p:cNvSpPr txBox="1"/>
          <p:nvPr/>
        </p:nvSpPr>
        <p:spPr>
          <a:xfrm>
            <a:off x="8505823" y="1581771"/>
            <a:ext cx="3086101" cy="52322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sz="2800" dirty="0">
                <a:solidFill>
                  <a:srgbClr val="0070C0"/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latin typeface="Arial Black" panose="020B0A04020102020204" pitchFamily="34" charset="0"/>
              </a:rPr>
              <a:t>El meu compte</a:t>
            </a:r>
          </a:p>
        </p:txBody>
      </p:sp>
      <p:sp>
        <p:nvSpPr>
          <p:cNvPr id="11" name="QuadreDeText 10"/>
          <p:cNvSpPr txBox="1"/>
          <p:nvPr/>
        </p:nvSpPr>
        <p:spPr>
          <a:xfrm>
            <a:off x="8335965" y="4987896"/>
            <a:ext cx="3086101" cy="64633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dirty="0">
                <a:solidFill>
                  <a:srgbClr val="0070C0"/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latin typeface="Arial Black" panose="020B0A04020102020204" pitchFamily="34" charset="0"/>
                <a:hlinkClick r:id="rId5"/>
              </a:rPr>
              <a:t>Condicions i durada del préstec</a:t>
            </a:r>
            <a:endParaRPr lang="ca-ES" dirty="0">
              <a:solidFill>
                <a:srgbClr val="0070C0"/>
              </a:solidFill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  <a:latin typeface="Arial Black" panose="020B0A04020102020204" pitchFamily="34" charset="0"/>
            </a:endParaRPr>
          </a:p>
        </p:txBody>
      </p:sp>
      <p:sp>
        <p:nvSpPr>
          <p:cNvPr id="12" name="Rectangle arrodonit 11"/>
          <p:cNvSpPr/>
          <p:nvPr/>
        </p:nvSpPr>
        <p:spPr>
          <a:xfrm>
            <a:off x="1468070" y="1618113"/>
            <a:ext cx="1880233" cy="4024503"/>
          </a:xfrm>
          <a:prstGeom prst="roundRect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000" t="-1000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3" name="Rectangle arrodonit 12"/>
          <p:cNvSpPr/>
          <p:nvPr/>
        </p:nvSpPr>
        <p:spPr>
          <a:xfrm>
            <a:off x="4601819" y="2365514"/>
            <a:ext cx="3143017" cy="1898374"/>
          </a:xfrm>
          <a:prstGeom prst="roundRect">
            <a:avLst/>
          </a:prstGeom>
          <a:blipFill dpi="0" rotWithShape="1">
            <a:blip r:embed="rId7"/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77509745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74D675C6DA1598408A3A7F15FB515AE3" ma:contentTypeVersion="14" ma:contentTypeDescription="Crear nuevo documento." ma:contentTypeScope="" ma:versionID="20c2251f69dfe2f8e81529d617669c08">
  <xsd:schema xmlns:xsd="http://www.w3.org/2001/XMLSchema" xmlns:xs="http://www.w3.org/2001/XMLSchema" xmlns:p="http://schemas.microsoft.com/office/2006/metadata/properties" xmlns:ns3="4d8ad8fb-ad0c-4296-9562-7206b2ff67fe" xmlns:ns4="c407295a-1144-40fe-9246-60463266bc69" targetNamespace="http://schemas.microsoft.com/office/2006/metadata/properties" ma:root="true" ma:fieldsID="30364364cbd33c8bf0a9756acbfaffc6" ns3:_="" ns4:_="">
    <xsd:import namespace="4d8ad8fb-ad0c-4296-9562-7206b2ff67fe"/>
    <xsd:import namespace="c407295a-1144-40fe-9246-60463266bc6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8ad8fb-ad0c-4296-9562-7206b2ff67f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07295a-1144-40fe-9246-60463266bc6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B7FC641-A0E0-41B5-A307-3D25AAFEC6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BB4E09F-2C75-4F99-8057-07D12C886C83}">
  <ds:schemaRefs>
    <ds:schemaRef ds:uri="http://www.w3.org/XML/1998/namespace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purl.org/dc/terms/"/>
    <ds:schemaRef ds:uri="4d8ad8fb-ad0c-4296-9562-7206b2ff67fe"/>
    <ds:schemaRef ds:uri="http://schemas.microsoft.com/office/infopath/2007/PartnerControls"/>
    <ds:schemaRef ds:uri="c407295a-1144-40fe-9246-60463266bc69"/>
  </ds:schemaRefs>
</ds:datastoreItem>
</file>

<file path=customXml/itemProps3.xml><?xml version="1.0" encoding="utf-8"?>
<ds:datastoreItem xmlns:ds="http://schemas.openxmlformats.org/officeDocument/2006/customXml" ds:itemID="{A2901A66-91CD-4DF9-983C-D5A44F1F0E0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d8ad8fb-ad0c-4296-9562-7206b2ff67fe"/>
    <ds:schemaRef ds:uri="c407295a-1144-40fe-9246-60463266bc6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1000</TotalTime>
  <Words>218</Words>
  <Application>Microsoft Office PowerPoint</Application>
  <PresentationFormat>Pantalla panoràmica</PresentationFormat>
  <Paragraphs>53</Paragraphs>
  <Slides>12</Slides>
  <Notes>0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4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12</vt:i4>
      </vt:variant>
    </vt:vector>
  </HeadingPairs>
  <TitlesOfParts>
    <vt:vector size="17" baseType="lpstr">
      <vt:lpstr>Arial</vt:lpstr>
      <vt:lpstr>Arial Black</vt:lpstr>
      <vt:lpstr>Calibri</vt:lpstr>
      <vt:lpstr>Calibri Light</vt:lpstr>
      <vt:lpstr>Tema de l'Office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</vt:vector>
  </TitlesOfParts>
  <Company>Universitat de Barcelona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Conèixer el CRAI Biblioteca de Matemàtiques i Informàtica. Curs 2022-23</dc:title>
  <dc:creator>CRAI Biblioteca de Matemàtiques i Informàtica</dc:creator>
  <cp:keywords>conèixer, CRAI, biblioteca, matemàtiques, informàtica, Universitat de Barcelona, formació d'usuaris</cp:keywords>
  <cp:lastModifiedBy>Laia Bonet Bagant</cp:lastModifiedBy>
  <cp:revision>62</cp:revision>
  <dcterms:created xsi:type="dcterms:W3CDTF">2022-11-03T18:27:58Z</dcterms:created>
  <dcterms:modified xsi:type="dcterms:W3CDTF">2022-11-23T11:34:54Z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0x01010074D675C6DA1598408A3A7F15FB515AE3</vt:lpwstr>
  </property>
</Properties>
</file>