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61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64" r:id="rId17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A2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4692" autoAdjust="0"/>
  </p:normalViewPr>
  <p:slideViewPr>
    <p:cSldViewPr snapToGrid="0">
      <p:cViewPr varScale="1">
        <p:scale>
          <a:sx n="72" d="100"/>
          <a:sy n="72" d="100"/>
        </p:scale>
        <p:origin x="13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25/3/2020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25/3/2020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25/3/2020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25/3/2020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25/3/2020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6605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iposit.ub.edu/dspace/handle/2445/58443" TargetMode="External"/><Relationship Id="rId5" Type="http://schemas.openxmlformats.org/officeDocument/2006/relationships/hyperlink" Target="http://diposit.ub.edu/dspace/handle/2445/96753" TargetMode="External"/><Relationship Id="rId4" Type="http://schemas.openxmlformats.org/officeDocument/2006/relationships/hyperlink" Target="http://diposit.ub.edu/dspace/handle/2445/9624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padi.ub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recursos-d-informacio/patrimoni-bibliografi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coneix-el-crai/ced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229329" y="3110972"/>
            <a:ext cx="7029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altLang="ca-ES" sz="2800" b="1" dirty="0">
                <a:solidFill>
                  <a:srgbClr val="FFFFFF"/>
                </a:solidFill>
                <a:latin typeface="Verdana" pitchFamily="34" charset="0"/>
              </a:rPr>
              <a:t>Biblioteca Patrimonial Digital de la Universitat de Barcelona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230" y="4748915"/>
            <a:ext cx="6030098" cy="142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Les col·leccions (I)</a:t>
            </a:r>
          </a:p>
        </p:txBody>
      </p:sp>
      <p:pic>
        <p:nvPicPr>
          <p:cNvPr id="4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48" y="2070858"/>
            <a:ext cx="879475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812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Les col·leccions (II)</a:t>
            </a:r>
          </a:p>
        </p:txBody>
      </p:sp>
      <p:pic>
        <p:nvPicPr>
          <p:cNvPr id="5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8661400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207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Exemples de registre (I)</a:t>
            </a:r>
          </a:p>
        </p:txBody>
      </p:sp>
      <p:pic>
        <p:nvPicPr>
          <p:cNvPr id="4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55" y="2107721"/>
            <a:ext cx="8532300" cy="326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95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Exemples de registre (II)</a:t>
            </a:r>
          </a:p>
        </p:txBody>
      </p:sp>
      <p:pic>
        <p:nvPicPr>
          <p:cNvPr id="5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1819593"/>
            <a:ext cx="85058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381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Per a mes informació…</a:t>
            </a:r>
          </a:p>
        </p:txBody>
      </p:sp>
      <p:sp>
        <p:nvSpPr>
          <p:cNvPr id="4" name="QuadreDeText 2"/>
          <p:cNvSpPr txBox="1"/>
          <p:nvPr/>
        </p:nvSpPr>
        <p:spPr>
          <a:xfrm>
            <a:off x="503960" y="2062195"/>
            <a:ext cx="751470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BiPaDi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. Biblioteca Patrimonial Digital UB</a:t>
            </a: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A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l’entorn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 de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BiPaDI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: un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projecte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 de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gestió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 del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patrimoni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bibliogràfic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 per al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futur</a:t>
            </a: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A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l'entorn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de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BiPaDI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: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digitalització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,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difusió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i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preservació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digital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dels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fons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patrimonials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de la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Universitat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 de Barcelona. Informe del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projecte</a:t>
            </a: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spcBef>
                <a:spcPct val="20000"/>
              </a:spcBef>
            </a:pP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BiPaDi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. Biblioteca Patrimonial Digital UB: un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projecte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 integral de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preservació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 i </a:t>
            </a:r>
            <a:r>
              <a:rPr lang="es-ES" altLang="ca-ES" sz="1600" dirty="0" err="1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difusió</a:t>
            </a:r>
            <a:r>
              <a:rPr lang="es-ES" altLang="ca-ES" sz="1600" dirty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 patrimonial</a:t>
            </a:r>
            <a:endParaRPr lang="es-ES" altLang="ca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94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1023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3600" b="1" dirty="0">
                <a:solidFill>
                  <a:schemeClr val="bg1"/>
                </a:solidFill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86000" y="601448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2019-20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451" y="6014483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06111"/>
            <a:ext cx="3449063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Què és </a:t>
            </a:r>
            <a:r>
              <a:rPr lang="ca-ES" b="1" dirty="0" err="1">
                <a:solidFill>
                  <a:srgbClr val="0059A2"/>
                </a:solidFill>
                <a:latin typeface="+mn-lt"/>
              </a:rPr>
              <a:t>BiPaDi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1893383"/>
            <a:ext cx="7514706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dirty="0"/>
              <a:t>És el portal que conté les còpies digitalitzades dels fons patrimonials, bibliogràfics i documentals de la Universitat de Barcelona: manuscrits, incunables i impresos del segle XVI al XIX, així com altres col·leccions bibliogràfiques úniques de documents i fons d´arxiu.</a:t>
            </a:r>
          </a:p>
        </p:txBody>
      </p:sp>
      <p:pic>
        <p:nvPicPr>
          <p:cNvPr id="4" name="3 Imagen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348" y="4356735"/>
            <a:ext cx="5217929" cy="121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9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892043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Objectius del </a:t>
            </a:r>
            <a:r>
              <a:rPr lang="ca-ES" b="1" dirty="0" err="1">
                <a:solidFill>
                  <a:srgbClr val="0059A2"/>
                </a:solidFill>
                <a:latin typeface="+mn-lt"/>
              </a:rPr>
              <a:t>BiPaDi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? (I)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1851179"/>
            <a:ext cx="7514706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dirty="0"/>
              <a:t>Revalorar i difondre aquest patrimoni bibliogràfic excepcional que constitueix una de les biblioteques de fons antic més importants de l´Estat espanyol, i crear col·leccions úniques, singulars i distintives.</a:t>
            </a:r>
          </a:p>
          <a:p>
            <a:pPr algn="just">
              <a:lnSpc>
                <a:spcPct val="150000"/>
              </a:lnSpc>
            </a:pPr>
            <a:endParaRPr lang="ca-ES" sz="2000" dirty="0"/>
          </a:p>
          <a:p>
            <a:pPr algn="just">
              <a:lnSpc>
                <a:spcPct val="150000"/>
              </a:lnSpc>
            </a:pPr>
            <a:r>
              <a:rPr lang="ca-ES" sz="2000" dirty="0"/>
              <a:t>El valor d´alguns d´aquests manuscrits, incunables o edicions príncep és incalculable ja sigui per la seva antiguitat, perquè n´hi ha pocs exemplars al món, per la seva originalitat o pel seu caràcter artístic.</a:t>
            </a:r>
          </a:p>
        </p:txBody>
      </p:sp>
    </p:spTree>
    <p:extLst>
      <p:ext uri="{BB962C8B-B14F-4D97-AF65-F5344CB8AC3E}">
        <p14:creationId xmlns:p14="http://schemas.microsoft.com/office/powerpoint/2010/main" val="192972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Objectius del </a:t>
            </a:r>
            <a:r>
              <a:rPr lang="ca-ES" b="1" dirty="0" err="1">
                <a:solidFill>
                  <a:srgbClr val="0059A2"/>
                </a:solidFill>
                <a:latin typeface="+mn-lt"/>
              </a:rPr>
              <a:t>BiPaDi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? (II)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1808977"/>
            <a:ext cx="75147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/>
              <a:t>Altres objectius secundaris:</a:t>
            </a:r>
          </a:p>
          <a:p>
            <a:pPr algn="just"/>
            <a:endParaRPr lang="ca-ES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ca-ES" sz="2000" dirty="0"/>
              <a:t>Contribuir a preservar els materials originals.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a-ES" sz="2000" dirty="0"/>
              <a:t>Contribuir a democratitzar aquest llegat per oferir-lo a la societat.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a-ES" sz="2000" dirty="0"/>
              <a:t>Augmentar la visibilitat d’aquests fons tant en l’àmbit nacional com en l’internacional.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a-ES" sz="2000" dirty="0"/>
              <a:t>Oferir a la comunitat investigadora especialitzada uns documents únics que, per les seves diferents característiques d´antiguitat, originalitat, etc. poden ser útils en diverses àrees de recerca.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a-ES" sz="2000" dirty="0"/>
              <a:t>Posar a disposició de la comunitat acadèmica -professorat i alumnat- uns materials bibliogràfics, que contribueixin a ampliar el coneixement en els diferents graus i màsters.</a:t>
            </a:r>
          </a:p>
        </p:txBody>
      </p:sp>
    </p:spTree>
    <p:extLst>
      <p:ext uri="{BB962C8B-B14F-4D97-AF65-F5344CB8AC3E}">
        <p14:creationId xmlns:p14="http://schemas.microsoft.com/office/powerpoint/2010/main" val="1273207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Què inclou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(I)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1808977"/>
            <a:ext cx="751470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dirty="0"/>
              <a:t>Els Fons patrimonials de la UB estan formats per: 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ca-ES" sz="2000" b="1" dirty="0"/>
              <a:t>Fons antic</a:t>
            </a:r>
          </a:p>
          <a:p>
            <a:pPr lvl="1" algn="just">
              <a:lnSpc>
                <a:spcPct val="150000"/>
              </a:lnSpc>
            </a:pPr>
            <a:r>
              <a:rPr lang="ca-ES" sz="2000" dirty="0"/>
              <a:t>Fons de manuscrits, incunables i edicions dels segles XVI al XIX, dipositat principalment al CRAI Biblioteca de Reserva. Incorpora els rics fons de les biblioteques conventuals de la ciutat després de la desamortització de </a:t>
            </a:r>
            <a:r>
              <a:rPr lang="ca-ES" sz="2000" dirty="0" err="1"/>
              <a:t>Mendizábal</a:t>
            </a:r>
            <a:r>
              <a:rPr lang="ca-ES" sz="2000" dirty="0"/>
              <a:t> i una part de la biblioteca de l'antiga Universitat de Cervera, entre molts d´altres que s´han anat rebent i incorporant al llarg dels anys. Aquest fons es complementa amb els documents dipositats als CRAI Biblioteques de Medicina i Dret, entre d’altres.</a:t>
            </a:r>
          </a:p>
        </p:txBody>
      </p:sp>
    </p:spTree>
    <p:extLst>
      <p:ext uri="{BB962C8B-B14F-4D97-AF65-F5344CB8AC3E}">
        <p14:creationId xmlns:p14="http://schemas.microsoft.com/office/powerpoint/2010/main" val="324304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latin typeface="+mn-lt"/>
              </a:rPr>
              <a:t>Què inclou </a:t>
            </a:r>
            <a:r>
              <a:rPr lang="ca-ES" b="1" dirty="0">
                <a:solidFill>
                  <a:srgbClr val="0059A2"/>
                </a:solidFill>
                <a:latin typeface="+mn-lt"/>
              </a:rPr>
              <a:t>(II)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062195"/>
            <a:ext cx="75147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 startAt="2"/>
            </a:pPr>
            <a:r>
              <a:rPr lang="ca-ES" sz="2000" b="1" dirty="0"/>
              <a:t>Fons personals i col·leccions especials</a:t>
            </a:r>
          </a:p>
          <a:p>
            <a:pPr lvl="1" algn="just">
              <a:lnSpc>
                <a:spcPct val="150000"/>
              </a:lnSpc>
            </a:pPr>
            <a:r>
              <a:rPr lang="ca-ES" sz="2000" dirty="0"/>
              <a:t>Aquests fons estan formats pels fons d´arxius personals i col·leccions bibliogràfiques, personals i temàtiques, que majoritàriament tenen l’origen en la donació de documents.</a:t>
            </a:r>
          </a:p>
          <a:p>
            <a:pPr lvl="1" algn="just">
              <a:lnSpc>
                <a:spcPct val="150000"/>
              </a:lnSpc>
            </a:pPr>
            <a:endParaRPr lang="ca-ES" sz="2000" dirty="0"/>
          </a:p>
          <a:p>
            <a:pPr lvl="1" algn="ctr">
              <a:lnSpc>
                <a:spcPct val="150000"/>
              </a:lnSpc>
            </a:pPr>
            <a:r>
              <a:rPr lang="es-ES" sz="2000" b="1" dirty="0" err="1">
                <a:hlinkClick r:id="rId3"/>
              </a:rPr>
              <a:t>Més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informació</a:t>
            </a:r>
            <a:r>
              <a:rPr lang="es-ES" sz="2000" b="1" dirty="0">
                <a:hlinkClick r:id="rId3"/>
              </a:rPr>
              <a:t> sobre el </a:t>
            </a:r>
            <a:r>
              <a:rPr lang="es-ES" sz="2000" b="1" dirty="0" err="1">
                <a:hlinkClick r:id="rId3"/>
              </a:rPr>
              <a:t>Patrimoni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Bibliogràfic</a:t>
            </a:r>
            <a:r>
              <a:rPr lang="es-ES" sz="2000" b="1" dirty="0">
                <a:hlinkClick r:id="rId3"/>
              </a:rPr>
              <a:t> de la UB</a:t>
            </a:r>
            <a:endParaRPr lang="ca-ES" sz="2000" b="1" dirty="0"/>
          </a:p>
        </p:txBody>
      </p:sp>
    </p:spTree>
    <p:extLst>
      <p:ext uri="{BB962C8B-B14F-4D97-AF65-F5344CB8AC3E}">
        <p14:creationId xmlns:p14="http://schemas.microsoft.com/office/powerpoint/2010/main" val="2753392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Qui digitalitza?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062195"/>
            <a:ext cx="7514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dirty="0"/>
              <a:t>La </a:t>
            </a:r>
            <a:r>
              <a:rPr lang="es-ES" sz="2000" dirty="0" err="1"/>
              <a:t>major</a:t>
            </a:r>
            <a:r>
              <a:rPr lang="es-ES" sz="2000" dirty="0"/>
              <a:t> </a:t>
            </a:r>
            <a:r>
              <a:rPr lang="es-ES" sz="2000" dirty="0" err="1"/>
              <a:t>part</a:t>
            </a:r>
            <a:r>
              <a:rPr lang="es-ES" sz="2000" dirty="0"/>
              <a:t> de </a:t>
            </a:r>
            <a:r>
              <a:rPr lang="es-ES" sz="2000" dirty="0" err="1"/>
              <a:t>documents</a:t>
            </a:r>
            <a:r>
              <a:rPr lang="es-ES" sz="2000" dirty="0"/>
              <a:t> que es presenten en </a:t>
            </a:r>
            <a:r>
              <a:rPr lang="es-ES" sz="2000" dirty="0" err="1"/>
              <a:t>aquest</a:t>
            </a:r>
            <a:r>
              <a:rPr lang="es-ES" sz="2000" dirty="0"/>
              <a:t> portal </a:t>
            </a:r>
            <a:r>
              <a:rPr lang="es-ES" sz="2000" dirty="0" err="1"/>
              <a:t>l´ha</a:t>
            </a:r>
            <a:r>
              <a:rPr lang="es-ES" sz="2000" dirty="0"/>
              <a:t> </a:t>
            </a:r>
            <a:r>
              <a:rPr lang="es-ES" sz="2000" dirty="0" err="1"/>
              <a:t>dut</a:t>
            </a:r>
            <a:r>
              <a:rPr lang="es-ES" sz="2000" dirty="0"/>
              <a:t> a </a:t>
            </a:r>
            <a:r>
              <a:rPr lang="es-ES" sz="2000" dirty="0" err="1"/>
              <a:t>terme</a:t>
            </a:r>
            <a:r>
              <a:rPr lang="es-ES" sz="2000" dirty="0"/>
              <a:t> el </a:t>
            </a:r>
            <a:r>
              <a:rPr lang="es-ES" sz="2000" dirty="0">
                <a:hlinkClick r:id="rId3"/>
              </a:rPr>
              <a:t>Centre de </a:t>
            </a:r>
            <a:r>
              <a:rPr lang="es-ES" sz="2000" dirty="0" err="1">
                <a:hlinkClick r:id="rId3"/>
              </a:rPr>
              <a:t>Digitalització</a:t>
            </a:r>
            <a:r>
              <a:rPr lang="es-ES" sz="2000" dirty="0">
                <a:hlinkClick r:id="rId3"/>
              </a:rPr>
              <a:t> de la </a:t>
            </a:r>
            <a:r>
              <a:rPr lang="es-ES" sz="2000" dirty="0" err="1">
                <a:hlinkClick r:id="rId3"/>
              </a:rPr>
              <a:t>Universitat</a:t>
            </a:r>
            <a:r>
              <a:rPr lang="es-ES" sz="2000" dirty="0">
                <a:hlinkClick r:id="rId3"/>
              </a:rPr>
              <a:t> de Barcelona</a:t>
            </a:r>
            <a:r>
              <a:rPr lang="es-ES" sz="2000" dirty="0"/>
              <a:t>.</a:t>
            </a:r>
            <a:endParaRPr lang="ca-ES" sz="2000" dirty="0"/>
          </a:p>
        </p:txBody>
      </p:sp>
    </p:spTree>
    <p:extLst>
      <p:ext uri="{BB962C8B-B14F-4D97-AF65-F5344CB8AC3E}">
        <p14:creationId xmlns:p14="http://schemas.microsoft.com/office/powerpoint/2010/main" val="2823846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5390405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Com funciona?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503960" y="2062195"/>
            <a:ext cx="75147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2000" dirty="0" err="1"/>
              <a:t>BiPaDi</a:t>
            </a:r>
            <a:r>
              <a:rPr lang="ca-ES" sz="2000" dirty="0"/>
              <a:t> utilitza el programa </a:t>
            </a:r>
            <a:r>
              <a:rPr lang="ca-ES" sz="2000" b="1" dirty="0" err="1">
                <a:solidFill>
                  <a:srgbClr val="0059A2"/>
                </a:solidFill>
              </a:rPr>
              <a:t>CONTENTdm</a:t>
            </a:r>
            <a:r>
              <a:rPr lang="ca-ES" sz="2000" dirty="0"/>
              <a:t> d'OCLC.</a:t>
            </a:r>
          </a:p>
          <a:p>
            <a:pPr algn="just">
              <a:lnSpc>
                <a:spcPct val="150000"/>
              </a:lnSpc>
            </a:pPr>
            <a:endParaRPr lang="ca-ES" sz="2000" dirty="0"/>
          </a:p>
          <a:p>
            <a:pPr algn="just">
              <a:lnSpc>
                <a:spcPct val="150000"/>
              </a:lnSpc>
            </a:pPr>
            <a:r>
              <a:rPr lang="ca-ES" sz="2000" dirty="0"/>
              <a:t>Aquest programa permet descriure les imatges amb estàndards internacionals de descripció (</a:t>
            </a:r>
            <a:r>
              <a:rPr lang="ca-ES" sz="2000" dirty="0" err="1"/>
              <a:t>Dublin</a:t>
            </a:r>
            <a:r>
              <a:rPr lang="ca-ES" sz="2000" dirty="0"/>
              <a:t> </a:t>
            </a:r>
            <a:r>
              <a:rPr lang="ca-ES" sz="2000" dirty="0" err="1"/>
              <a:t>Core</a:t>
            </a:r>
            <a:r>
              <a:rPr lang="ca-ES" sz="2000" dirty="0"/>
              <a:t>, ESE, METS, PREMIS) i d'interoperabilitat (OAI-PMH) que incrementen la visibilitat dels documents en oferir-se conjuntament amb d'altres </a:t>
            </a:r>
            <a:r>
              <a:rPr lang="ca-ES" sz="2000" dirty="0" err="1"/>
              <a:t>repositoris</a:t>
            </a:r>
            <a:r>
              <a:rPr lang="ca-ES" sz="2000" dirty="0"/>
              <a:t> internacionals com és el cas </a:t>
            </a:r>
            <a:r>
              <a:rPr lang="ca-ES" sz="2000" dirty="0" err="1"/>
              <a:t>d‘</a:t>
            </a:r>
            <a:r>
              <a:rPr lang="ca-ES" sz="2000" b="1" dirty="0" err="1">
                <a:solidFill>
                  <a:srgbClr val="0059A2"/>
                </a:solidFill>
              </a:rPr>
              <a:t>Europeana</a:t>
            </a:r>
            <a:r>
              <a:rPr lang="ca-ES" sz="2000" dirty="0"/>
              <a:t> (portal europeu d'accés a col·leccions culturals).</a:t>
            </a:r>
          </a:p>
        </p:txBody>
      </p:sp>
    </p:spTree>
    <p:extLst>
      <p:ext uri="{BB962C8B-B14F-4D97-AF65-F5344CB8AC3E}">
        <p14:creationId xmlns:p14="http://schemas.microsoft.com/office/powerpoint/2010/main" val="750784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3960" y="920179"/>
            <a:ext cx="6220397" cy="8318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b="1" dirty="0">
                <a:solidFill>
                  <a:srgbClr val="0059A2"/>
                </a:solidFill>
                <a:latin typeface="+mn-lt"/>
              </a:rPr>
              <a:t>La interfície i les col·leccions</a:t>
            </a:r>
          </a:p>
        </p:txBody>
      </p:sp>
      <p:pic>
        <p:nvPicPr>
          <p:cNvPr id="4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95354"/>
            <a:ext cx="84963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2315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378</TotalTime>
  <Words>620</Words>
  <Application>Microsoft Office PowerPoint</Application>
  <PresentationFormat>Presentación en pantalla (4:3)</PresentationFormat>
  <Paragraphs>58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Tema de Office</vt:lpstr>
      <vt:lpstr>Diseño personalizado</vt:lpstr>
      <vt:lpstr>Presentación de PowerPoint</vt:lpstr>
      <vt:lpstr>Què és BiPaDi?</vt:lpstr>
      <vt:lpstr>Objectius del BiPaDi? (I)</vt:lpstr>
      <vt:lpstr>Objectius del BiPaDi? (II)</vt:lpstr>
      <vt:lpstr>Què inclou (I)</vt:lpstr>
      <vt:lpstr>Què inclou (II)</vt:lpstr>
      <vt:lpstr>Qui digitalitza?</vt:lpstr>
      <vt:lpstr>Com funciona?</vt:lpstr>
      <vt:lpstr>La interfície i les col·leccions</vt:lpstr>
      <vt:lpstr>Les col·leccions (I)</vt:lpstr>
      <vt:lpstr>Les col·leccions (II)</vt:lpstr>
      <vt:lpstr>Exemples de registre (I)</vt:lpstr>
      <vt:lpstr>Exemples de registre (II)</vt:lpstr>
      <vt:lpstr>Per a mes informació…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Biblioteca Patrimonial Digital de la Universitat de Barcelona: curs 2019-20</dc:title>
  <dc:creator>CRAI. Unitat de Serveis a Usuaris</dc:creator>
  <cp:keywords>Biblioteca patrimonial, fons digital, CRAI, manuscrits, incunables, impresos, Universitat de Barcelona</cp:keywords>
  <cp:lastModifiedBy>Usuari</cp:lastModifiedBy>
  <cp:revision>29</cp:revision>
  <dcterms:created xsi:type="dcterms:W3CDTF">2020-02-24T09:45:16Z</dcterms:created>
  <dcterms:modified xsi:type="dcterms:W3CDTF">2020-03-25T19:41:27Z</dcterms:modified>
</cp:coreProperties>
</file>