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6" r:id="rId2"/>
    <p:sldId id="277" r:id="rId3"/>
    <p:sldId id="278" r:id="rId4"/>
    <p:sldId id="279" r:id="rId5"/>
    <p:sldId id="281" r:id="rId6"/>
    <p:sldId id="282" r:id="rId7"/>
    <p:sldId id="280" r:id="rId8"/>
    <p:sldId id="276" r:id="rId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C880"/>
    <a:srgbClr val="327DC1"/>
    <a:srgbClr val="317ABE"/>
    <a:srgbClr val="FDFDFD"/>
    <a:srgbClr val="0D5485"/>
    <a:srgbClr val="203864"/>
    <a:srgbClr val="F7C0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102" autoAdjust="0"/>
    <p:restoredTop sz="94660"/>
  </p:normalViewPr>
  <p:slideViewPr>
    <p:cSldViewPr snapToGrid="0">
      <p:cViewPr>
        <p:scale>
          <a:sx n="90" d="100"/>
          <a:sy n="90" d="100"/>
        </p:scale>
        <p:origin x="60" y="4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5E8CF-E70B-41D7-BD64-47255026C2FF}" type="datetimeFigureOut">
              <a:rPr lang="es-ES" smtClean="0"/>
              <a:t>26/09/2017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8C83D-9AF8-47CD-877A-074DC2DCB8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019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hyperlink" Target="http://bit.ly/2sO5WCQ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15910"/>
            <a:ext cx="122809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973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3" name="Imatge 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41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"/>
            <a:ext cx="12230100" cy="711431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03" y="6351062"/>
            <a:ext cx="1080000" cy="375254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1701800" y="6264651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altLang="ca-ES" sz="2400" b="1" dirty="0">
                <a:solidFill>
                  <a:srgbClr val="2038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©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CRAi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,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universitat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 de Barcelona, </a:t>
            </a:r>
            <a:r>
              <a:rPr lang="es-ES" sz="2400" dirty="0" err="1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curs</a:t>
            </a:r>
            <a:r>
              <a:rPr lang="es-ES" sz="2400" dirty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 2017-18 </a:t>
            </a:r>
          </a:p>
        </p:txBody>
      </p:sp>
      <p:pic>
        <p:nvPicPr>
          <p:cNvPr id="11" name="Imagen 1">
            <a:hlinkClick r:id="rId4"/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94225" y="4602823"/>
            <a:ext cx="2817776" cy="762592"/>
          </a:xfrm>
          <a:prstGeom prst="rect">
            <a:avLst/>
          </a:prstGeom>
        </p:spPr>
      </p:pic>
      <p:sp>
        <p:nvSpPr>
          <p:cNvPr id="12" name="QuadreDeText 8"/>
          <p:cNvSpPr txBox="1"/>
          <p:nvPr userDrawn="1"/>
        </p:nvSpPr>
        <p:spPr>
          <a:xfrm>
            <a:off x="3554071" y="1987497"/>
            <a:ext cx="4540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6600" dirty="0">
                <a:solidFill>
                  <a:srgbClr val="25477B"/>
                </a:solidFill>
                <a:latin typeface="Bebas Neue Regular" panose="00000500000000000000" pitchFamily="50" charset="0"/>
              </a:rPr>
              <a:t>Moltes gràcies</a:t>
            </a:r>
            <a:r>
              <a:rPr lang="ca-ES" sz="9600" dirty="0">
                <a:solidFill>
                  <a:schemeClr val="bg1"/>
                </a:solidFill>
                <a:latin typeface="Bebas Neue Regular" panose="00000500000000000000" pitchFamily="50" charset="0"/>
              </a:rPr>
              <a:t>!</a:t>
            </a:r>
            <a:endParaRPr lang="es-ES" sz="23900" dirty="0">
              <a:solidFill>
                <a:schemeClr val="bg1"/>
              </a:solidFill>
              <a:latin typeface="Bebas Neue Regular" panose="00000500000000000000" pitchFamily="50" charset="0"/>
            </a:endParaRPr>
          </a:p>
        </p:txBody>
      </p:sp>
      <p:pic>
        <p:nvPicPr>
          <p:cNvPr id="13" name="Imatg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14" name="Imatg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764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76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20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161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4547"/>
            <a:ext cx="121920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06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40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768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900" y="-142017"/>
            <a:ext cx="12280900" cy="7114317"/>
          </a:xfrm>
          <a:prstGeom prst="rect">
            <a:avLst/>
          </a:prstGeom>
        </p:spPr>
      </p:pic>
      <p:pic>
        <p:nvPicPr>
          <p:cNvPr id="8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29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7108" y="-21635"/>
            <a:ext cx="12266215" cy="69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483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8B6BE-4A2C-4940-AE64-50381964F637}" type="datetimeFigureOut">
              <a:rPr lang="es-ES" smtClean="0"/>
              <a:t>26/09/2017</a:t>
            </a:fld>
            <a:endParaRPr lang="es-ES" dirty="0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7AE9F-56A0-420A-AAC4-4BB0BB33088A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2924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61" r:id="rId4"/>
    <p:sldLayoutId id="2147483651" r:id="rId5"/>
    <p:sldLayoutId id="2147483652" r:id="rId6"/>
    <p:sldLayoutId id="2147483660" r:id="rId7"/>
    <p:sldLayoutId id="2147483654" r:id="rId8"/>
    <p:sldLayoutId id="2147483662" r:id="rId9"/>
    <p:sldLayoutId id="2147483663" r:id="rId10"/>
    <p:sldLayoutId id="214748365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772796" y="2136338"/>
            <a:ext cx="4891092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5400" b="1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Campus Virtual UB</a:t>
            </a:r>
          </a:p>
          <a:p>
            <a:pPr algn="ctr">
              <a:spcBef>
                <a:spcPct val="0"/>
              </a:spcBef>
              <a:buNone/>
            </a:pPr>
            <a:endParaRPr lang="ca-ES" altLang="ca-ES" sz="5400" dirty="0" smtClean="0">
              <a:solidFill>
                <a:schemeClr val="accent1">
                  <a:lumMod val="50000"/>
                </a:schemeClr>
              </a:solidFill>
              <a:latin typeface="Bebas Neue Regular"/>
            </a:endParaRPr>
          </a:p>
          <a:p>
            <a:pPr algn="ctr">
              <a:spcBef>
                <a:spcPct val="0"/>
              </a:spcBef>
              <a:buNone/>
            </a:pPr>
            <a:r>
              <a:rPr lang="ca-ES" altLang="ca-ES" sz="5400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El Men</a:t>
            </a:r>
            <a:r>
              <a:rPr lang="ca-ES" altLang="ca-ES" sz="5400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ú d’usuari</a:t>
            </a:r>
            <a:endParaRPr lang="ca-ES" altLang="ca-ES" sz="5400" dirty="0" smtClean="0">
              <a:solidFill>
                <a:schemeClr val="accent1">
                  <a:lumMod val="50000"/>
                </a:schemeClr>
              </a:solidFill>
              <a:latin typeface="Bebas Neue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65286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69427" y="1405198"/>
            <a:ext cx="108531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b="1" dirty="0" smtClean="0">
                <a:solidFill>
                  <a:srgbClr val="327DC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Menú d'usuari </a:t>
            </a:r>
          </a:p>
          <a:p>
            <a:endParaRPr lang="ca-ES" dirty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16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Des del menú d’usuari es pot accedir al perfil personal, que conté informació d’usuari i les preferències, per consultar-ne o editar-ne els paràmetres</a:t>
            </a:r>
            <a:r>
              <a:rPr lang="es-ES" sz="16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ca-ES" sz="16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ca-ES" sz="1600" dirty="0" smtClean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a-ES" sz="16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Està </a:t>
            </a:r>
            <a:r>
              <a:rPr lang="ca-ES" sz="16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situat a l’extrem esquerre de la capçalera del Campus Virtual:</a:t>
            </a:r>
          </a:p>
        </p:txBody>
      </p:sp>
      <p:grpSp>
        <p:nvGrpSpPr>
          <p:cNvPr id="4" name="Agrupa 3"/>
          <p:cNvGrpSpPr/>
          <p:nvPr/>
        </p:nvGrpSpPr>
        <p:grpSpPr>
          <a:xfrm>
            <a:off x="1360598" y="2956467"/>
            <a:ext cx="7932747" cy="483329"/>
            <a:chOff x="463296" y="2825496"/>
            <a:chExt cx="8034528" cy="493776"/>
          </a:xfrm>
        </p:grpSpPr>
        <p:pic>
          <p:nvPicPr>
            <p:cNvPr id="5" name="Imatg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296" y="2825496"/>
              <a:ext cx="8034528" cy="493776"/>
            </a:xfrm>
            <a:prstGeom prst="rect">
              <a:avLst/>
            </a:prstGeom>
          </p:spPr>
        </p:pic>
        <p:sp>
          <p:nvSpPr>
            <p:cNvPr id="6" name="Freeform 3395"/>
            <p:cNvSpPr>
              <a:spLocks/>
            </p:cNvSpPr>
            <p:nvPr/>
          </p:nvSpPr>
          <p:spPr bwMode="auto">
            <a:xfrm>
              <a:off x="6150593" y="2871217"/>
              <a:ext cx="2271031" cy="346274"/>
            </a:xfrm>
            <a:custGeom>
              <a:avLst/>
              <a:gdLst>
                <a:gd name="T0" fmla="+- 0 5559 5559"/>
                <a:gd name="T1" fmla="*/ T0 w 1968"/>
                <a:gd name="T2" fmla="+- 0 8029 7920"/>
                <a:gd name="T3" fmla="*/ 8029 h 651"/>
                <a:gd name="T4" fmla="+- 0 5579 5559"/>
                <a:gd name="T5" fmla="*/ T4 w 1968"/>
                <a:gd name="T6" fmla="+- 0 7966 7920"/>
                <a:gd name="T7" fmla="*/ 7966 h 651"/>
                <a:gd name="T8" fmla="+- 0 5630 5559"/>
                <a:gd name="T9" fmla="*/ T8 w 1968"/>
                <a:gd name="T10" fmla="+- 0 7927 7920"/>
                <a:gd name="T11" fmla="*/ 7927 h 651"/>
                <a:gd name="T12" fmla="+- 0 7418 5559"/>
                <a:gd name="T13" fmla="*/ T12 w 1968"/>
                <a:gd name="T14" fmla="+- 0 7920 7920"/>
                <a:gd name="T15" fmla="*/ 7920 h 651"/>
                <a:gd name="T16" fmla="+- 0 7441 5559"/>
                <a:gd name="T17" fmla="*/ T16 w 1968"/>
                <a:gd name="T18" fmla="+- 0 7923 7920"/>
                <a:gd name="T19" fmla="*/ 7923 h 651"/>
                <a:gd name="T20" fmla="+- 0 7498 5559"/>
                <a:gd name="T21" fmla="*/ T20 w 1968"/>
                <a:gd name="T22" fmla="+- 0 7955 7920"/>
                <a:gd name="T23" fmla="*/ 7955 h 651"/>
                <a:gd name="T24" fmla="+- 0 7526 5559"/>
                <a:gd name="T25" fmla="*/ T24 w 1968"/>
                <a:gd name="T26" fmla="+- 0 8013 7920"/>
                <a:gd name="T27" fmla="*/ 8013 h 651"/>
                <a:gd name="T28" fmla="+- 0 7527 5559"/>
                <a:gd name="T29" fmla="*/ T28 w 1968"/>
                <a:gd name="T30" fmla="+- 0 8463 7920"/>
                <a:gd name="T31" fmla="*/ 8463 h 651"/>
                <a:gd name="T32" fmla="+- 0 7525 5559"/>
                <a:gd name="T33" fmla="*/ T32 w 1968"/>
                <a:gd name="T34" fmla="+- 0 8486 7920"/>
                <a:gd name="T35" fmla="*/ 8486 h 651"/>
                <a:gd name="T36" fmla="+- 0 7493 5559"/>
                <a:gd name="T37" fmla="*/ T36 w 1968"/>
                <a:gd name="T38" fmla="+- 0 8542 7920"/>
                <a:gd name="T39" fmla="*/ 8542 h 651"/>
                <a:gd name="T40" fmla="+- 0 7434 5559"/>
                <a:gd name="T41" fmla="*/ T40 w 1968"/>
                <a:gd name="T42" fmla="+- 0 8570 7920"/>
                <a:gd name="T43" fmla="*/ 8570 h 651"/>
                <a:gd name="T44" fmla="+- 0 5668 5559"/>
                <a:gd name="T45" fmla="*/ T44 w 1968"/>
                <a:gd name="T46" fmla="+- 0 8571 7920"/>
                <a:gd name="T47" fmla="*/ 8571 h 651"/>
                <a:gd name="T48" fmla="+- 0 5645 5559"/>
                <a:gd name="T49" fmla="*/ T48 w 1968"/>
                <a:gd name="T50" fmla="+- 0 8569 7920"/>
                <a:gd name="T51" fmla="*/ 8569 h 651"/>
                <a:gd name="T52" fmla="+- 0 5588 5559"/>
                <a:gd name="T53" fmla="*/ T52 w 1968"/>
                <a:gd name="T54" fmla="+- 0 8537 7920"/>
                <a:gd name="T55" fmla="*/ 8537 h 651"/>
                <a:gd name="T56" fmla="+- 0 5560 5559"/>
                <a:gd name="T57" fmla="*/ T56 w 1968"/>
                <a:gd name="T58" fmla="+- 0 8478 7920"/>
                <a:gd name="T59" fmla="*/ 8478 h 651"/>
                <a:gd name="T60" fmla="+- 0 5559 5559"/>
                <a:gd name="T61" fmla="*/ T60 w 1968"/>
                <a:gd name="T62" fmla="+- 0 8029 7920"/>
                <a:gd name="T63" fmla="*/ 8029 h 65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</a:cxnLst>
              <a:rect l="0" t="0" r="r" b="b"/>
              <a:pathLst>
                <a:path w="1968" h="651">
                  <a:moveTo>
                    <a:pt x="0" y="109"/>
                  </a:moveTo>
                  <a:lnTo>
                    <a:pt x="20" y="46"/>
                  </a:lnTo>
                  <a:lnTo>
                    <a:pt x="71" y="7"/>
                  </a:lnTo>
                  <a:lnTo>
                    <a:pt x="1859" y="0"/>
                  </a:lnTo>
                  <a:lnTo>
                    <a:pt x="1882" y="3"/>
                  </a:lnTo>
                  <a:lnTo>
                    <a:pt x="1939" y="35"/>
                  </a:lnTo>
                  <a:lnTo>
                    <a:pt x="1967" y="93"/>
                  </a:lnTo>
                  <a:lnTo>
                    <a:pt x="1968" y="543"/>
                  </a:lnTo>
                  <a:lnTo>
                    <a:pt x="1966" y="566"/>
                  </a:lnTo>
                  <a:lnTo>
                    <a:pt x="1934" y="622"/>
                  </a:lnTo>
                  <a:lnTo>
                    <a:pt x="1875" y="650"/>
                  </a:lnTo>
                  <a:lnTo>
                    <a:pt x="109" y="651"/>
                  </a:lnTo>
                  <a:lnTo>
                    <a:pt x="86" y="649"/>
                  </a:lnTo>
                  <a:lnTo>
                    <a:pt x="29" y="617"/>
                  </a:lnTo>
                  <a:lnTo>
                    <a:pt x="1" y="558"/>
                  </a:lnTo>
                  <a:lnTo>
                    <a:pt x="0" y="109"/>
                  </a:lnTo>
                  <a:close/>
                </a:path>
              </a:pathLst>
            </a:custGeom>
            <a:noFill/>
            <a:ln w="25400">
              <a:solidFill>
                <a:srgbClr val="E36C0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s-ES" dirty="0"/>
            </a:p>
          </p:txBody>
        </p:sp>
      </p:grpSp>
      <p:pic>
        <p:nvPicPr>
          <p:cNvPr id="7" name="Imat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101" y="4108074"/>
            <a:ext cx="2901696" cy="240792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409590" y="4108074"/>
            <a:ext cx="46699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6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 clicar a sobre, es mostren les opcions</a:t>
            </a:r>
            <a:r>
              <a:rPr lang="ca-ES" sz="1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05182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Agrupa 16"/>
          <p:cNvGrpSpPr/>
          <p:nvPr/>
        </p:nvGrpSpPr>
        <p:grpSpPr>
          <a:xfrm>
            <a:off x="2903042" y="2009594"/>
            <a:ext cx="7749139" cy="3057248"/>
            <a:chOff x="2903042" y="2009594"/>
            <a:chExt cx="7749139" cy="3057248"/>
          </a:xfrm>
        </p:grpSpPr>
        <p:sp>
          <p:nvSpPr>
            <p:cNvPr id="2" name="Rectangle 1"/>
            <p:cNvSpPr/>
            <p:nvPr/>
          </p:nvSpPr>
          <p:spPr>
            <a:xfrm>
              <a:off x="4637861" y="2011794"/>
              <a:ext cx="601432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1400" dirty="0" smtClean="0"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Per anar al Tauler, on figuren tots els nostres cursos.</a:t>
              </a:r>
              <a:endParaRPr lang="ca-ES" sz="1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4637861" y="2954139"/>
              <a:ext cx="51853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1400" dirty="0" smtClean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Per entrar al qualificador dels diferents cursos.</a:t>
              </a:r>
            </a:p>
          </p:txBody>
        </p:sp>
        <p:sp>
          <p:nvSpPr>
            <p:cNvPr id="4" name="QuadreDeText 3"/>
            <p:cNvSpPr txBox="1"/>
            <p:nvPr/>
          </p:nvSpPr>
          <p:spPr>
            <a:xfrm>
              <a:off x="4637861" y="4338797"/>
              <a:ext cx="26109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a-ES" sz="1400" dirty="0" smtClean="0"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Per tancar sessió al Campus Virtual.</a:t>
              </a:r>
              <a:endParaRPr lang="ca-ES" sz="1400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637861" y="4759065"/>
              <a:ext cx="498175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1400" dirty="0" smtClean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Per veure el curs amb diferents rols.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4637861" y="2469065"/>
              <a:ext cx="51853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1400" dirty="0" smtClean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Accés al nostre perfil del Campus.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4637861" y="3891656"/>
              <a:ext cx="540644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1400" dirty="0" smtClean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Per configurar paràmetres del nostre compte d’usuari, </a:t>
              </a:r>
              <a:r>
                <a:rPr lang="ca-ES" sz="1400" dirty="0" smtClean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blogs</a:t>
              </a:r>
              <a:r>
                <a:rPr lang="ca-ES" sz="1400" dirty="0" smtClean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 i insígnies.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4637861" y="3375696"/>
              <a:ext cx="575951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a-ES" sz="1400" dirty="0" smtClean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Per veure i </a:t>
              </a:r>
              <a:r>
                <a:rPr lang="ca-ES" sz="1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enviar missatges als nostres contactes</a:t>
              </a:r>
              <a:r>
                <a:rPr lang="ca-ES" sz="1400" dirty="0" smtClean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.</a:t>
              </a:r>
            </a:p>
          </p:txBody>
        </p:sp>
        <p:pic>
          <p:nvPicPr>
            <p:cNvPr id="9" name="Imatg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51695" y="2009594"/>
              <a:ext cx="1022565" cy="315056"/>
            </a:xfrm>
            <a:prstGeom prst="rect">
              <a:avLst/>
            </a:prstGeom>
          </p:spPr>
        </p:pic>
        <p:pic>
          <p:nvPicPr>
            <p:cNvPr id="10" name="Imatg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99735" y="2464992"/>
              <a:ext cx="876485" cy="281300"/>
            </a:xfrm>
            <a:prstGeom prst="rect">
              <a:avLst/>
            </a:prstGeom>
          </p:spPr>
        </p:pic>
        <p:pic>
          <p:nvPicPr>
            <p:cNvPr id="11" name="Imatg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03042" y="2958731"/>
              <a:ext cx="1573178" cy="292552"/>
            </a:xfrm>
            <a:prstGeom prst="rect">
              <a:avLst/>
            </a:prstGeom>
          </p:spPr>
        </p:pic>
        <p:pic>
          <p:nvPicPr>
            <p:cNvPr id="12" name="Imatg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87828" y="3940631"/>
              <a:ext cx="1393386" cy="213788"/>
            </a:xfrm>
            <a:prstGeom prst="rect">
              <a:avLst/>
            </a:prstGeom>
          </p:spPr>
        </p:pic>
        <p:pic>
          <p:nvPicPr>
            <p:cNvPr id="13" name="Imatg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50301" y="4396352"/>
              <a:ext cx="775352" cy="247544"/>
            </a:xfrm>
            <a:prstGeom prst="rect">
              <a:avLst/>
            </a:prstGeom>
          </p:spPr>
        </p:pic>
        <p:pic>
          <p:nvPicPr>
            <p:cNvPr id="14" name="Imatge 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217530" y="3411783"/>
              <a:ext cx="1224831" cy="258796"/>
            </a:xfrm>
            <a:prstGeom prst="rect">
              <a:avLst/>
            </a:prstGeom>
          </p:spPr>
        </p:pic>
        <p:pic>
          <p:nvPicPr>
            <p:cNvPr id="15" name="Imatge 1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925516" y="4764815"/>
              <a:ext cx="1550704" cy="281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349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9787" y="2251185"/>
            <a:ext cx="21703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b="1" dirty="0" smtClean="0">
                <a:solidFill>
                  <a:srgbClr val="327DC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Opcions al Perfil</a:t>
            </a:r>
            <a:endParaRPr lang="ca-ES" dirty="0" smtClean="0">
              <a:solidFill>
                <a:srgbClr val="327DC1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Agrupa 18"/>
          <p:cNvGrpSpPr/>
          <p:nvPr/>
        </p:nvGrpSpPr>
        <p:grpSpPr>
          <a:xfrm>
            <a:off x="3425879" y="1421845"/>
            <a:ext cx="7506045" cy="5036153"/>
            <a:chOff x="3425879" y="1421845"/>
            <a:chExt cx="7506045" cy="5036153"/>
          </a:xfrm>
        </p:grpSpPr>
        <p:pic>
          <p:nvPicPr>
            <p:cNvPr id="3" name="Imatg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5879" y="1421845"/>
              <a:ext cx="7370826" cy="5036153"/>
            </a:xfrm>
            <a:prstGeom prst="rect">
              <a:avLst/>
            </a:prstGeom>
          </p:spPr>
        </p:pic>
        <p:grpSp>
          <p:nvGrpSpPr>
            <p:cNvPr id="16" name="Agrupa 15"/>
            <p:cNvGrpSpPr/>
            <p:nvPr/>
          </p:nvGrpSpPr>
          <p:grpSpPr>
            <a:xfrm>
              <a:off x="7595099" y="4621973"/>
              <a:ext cx="3336825" cy="1209806"/>
              <a:chOff x="7595099" y="4621973"/>
              <a:chExt cx="3336825" cy="1209806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8261876" y="4754561"/>
                <a:ext cx="2670048" cy="1077218"/>
              </a:xfrm>
              <a:prstGeom prst="rect">
                <a:avLst/>
              </a:prstGeom>
              <a:solidFill>
                <a:srgbClr val="327DC1"/>
              </a:solidFill>
            </p:spPr>
            <p:txBody>
              <a:bodyPr wrap="square">
                <a:spAutoFit/>
              </a:bodyPr>
              <a:lstStyle/>
              <a:p>
                <a:r>
                  <a:rPr lang="ca-ES" sz="1600" dirty="0">
                    <a:solidFill>
                      <a:schemeClr val="bg1"/>
                    </a:solidFill>
                    <a:latin typeface="Articulate Narrow" panose="02000506040000020004" pitchFamily="2" charset="0"/>
                    <a:ea typeface="Verdana" panose="020B0604030504040204" pitchFamily="34" charset="0"/>
                    <a:cs typeface="Verdana" panose="020B0604030504040204" pitchFamily="34" charset="0"/>
                  </a:rPr>
                  <a:t>Els altres participants d’un curs poden veure tota aquesta informació de l’usuari, excepte els informes i el primer </a:t>
                </a:r>
                <a:r>
                  <a:rPr lang="ca-ES" sz="1600" dirty="0" smtClean="0">
                    <a:solidFill>
                      <a:schemeClr val="bg1"/>
                    </a:solidFill>
                    <a:latin typeface="Articulate Narrow" panose="02000506040000020004" pitchFamily="2" charset="0"/>
                    <a:ea typeface="Verdana" panose="020B0604030504040204" pitchFamily="34" charset="0"/>
                    <a:cs typeface="Verdana" panose="020B0604030504040204" pitchFamily="34" charset="0"/>
                  </a:rPr>
                  <a:t>accés.</a:t>
                </a:r>
                <a:endParaRPr lang="ca-ES" sz="20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cxnSp>
            <p:nvCxnSpPr>
              <p:cNvPr id="5" name="Connector de fletxa recta 4"/>
              <p:cNvCxnSpPr/>
              <p:nvPr/>
            </p:nvCxnSpPr>
            <p:spPr>
              <a:xfrm flipH="1" flipV="1">
                <a:off x="7595099" y="4621973"/>
                <a:ext cx="682679" cy="265176"/>
              </a:xfrm>
              <a:prstGeom prst="straightConnector1">
                <a:avLst/>
              </a:prstGeom>
              <a:ln w="34925">
                <a:solidFill>
                  <a:srgbClr val="327DC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Agrupa 14"/>
            <p:cNvGrpSpPr/>
            <p:nvPr/>
          </p:nvGrpSpPr>
          <p:grpSpPr>
            <a:xfrm>
              <a:off x="4877934" y="2251185"/>
              <a:ext cx="2701263" cy="893216"/>
              <a:chOff x="4877934" y="2251185"/>
              <a:chExt cx="2894466" cy="893216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4877934" y="2251185"/>
                <a:ext cx="2894466" cy="338554"/>
              </a:xfrm>
              <a:prstGeom prst="rect">
                <a:avLst/>
              </a:prstGeom>
              <a:solidFill>
                <a:srgbClr val="327DC1"/>
              </a:solidFill>
            </p:spPr>
            <p:txBody>
              <a:bodyPr wrap="square">
                <a:spAutoFit/>
              </a:bodyPr>
              <a:lstStyle/>
              <a:p>
                <a:r>
                  <a:rPr lang="ca-ES" sz="1600" dirty="0">
                    <a:solidFill>
                      <a:schemeClr val="bg1"/>
                    </a:solidFill>
                    <a:latin typeface="Articulate Narrow" panose="02000506040000020004" pitchFamily="2" charset="0"/>
                    <a:ea typeface="Verdana" panose="020B0604030504040204" pitchFamily="34" charset="0"/>
                    <a:cs typeface="Verdana" panose="020B0604030504040204" pitchFamily="34" charset="0"/>
                  </a:rPr>
                  <a:t>Per canviar l’adreça de </a:t>
                </a:r>
                <a:r>
                  <a:rPr lang="ca-ES" sz="1600" dirty="0" smtClean="0">
                    <a:solidFill>
                      <a:schemeClr val="bg1"/>
                    </a:solidFill>
                    <a:latin typeface="Articulate Narrow" panose="02000506040000020004" pitchFamily="2" charset="0"/>
                    <a:ea typeface="Verdana" panose="020B0604030504040204" pitchFamily="34" charset="0"/>
                    <a:cs typeface="Verdana" panose="020B0604030504040204" pitchFamily="34" charset="0"/>
                  </a:rPr>
                  <a:t>correu.</a:t>
                </a:r>
                <a:endParaRPr lang="ca-ES" sz="1600" dirty="0">
                  <a:solidFill>
                    <a:schemeClr val="bg1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cxnSp>
            <p:nvCxnSpPr>
              <p:cNvPr id="7" name="Connector de fletxa recta 6"/>
              <p:cNvCxnSpPr/>
              <p:nvPr/>
            </p:nvCxnSpPr>
            <p:spPr>
              <a:xfrm flipH="1">
                <a:off x="5498384" y="2547257"/>
                <a:ext cx="405023" cy="597144"/>
              </a:xfrm>
              <a:prstGeom prst="straightConnector1">
                <a:avLst/>
              </a:prstGeom>
              <a:ln w="34925">
                <a:solidFill>
                  <a:srgbClr val="327DC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7" name="Connector de fletxa recta 16"/>
          <p:cNvCxnSpPr/>
          <p:nvPr/>
        </p:nvCxnSpPr>
        <p:spPr>
          <a:xfrm flipV="1">
            <a:off x="7554456" y="2060812"/>
            <a:ext cx="723322" cy="380392"/>
          </a:xfrm>
          <a:prstGeom prst="straightConnector1">
            <a:avLst/>
          </a:prstGeom>
          <a:ln w="34925">
            <a:solidFill>
              <a:srgbClr val="327DC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52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90582" y="2987749"/>
            <a:ext cx="31396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a-ES" sz="16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Camp on figura l’adreça electrònica on </a:t>
            </a:r>
            <a:r>
              <a:rPr lang="ca-ES" sz="1600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es reben els avisos del campus.</a:t>
            </a:r>
            <a:endParaRPr lang="ca-ES" sz="2000" dirty="0"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Agrupa 8"/>
          <p:cNvGrpSpPr/>
          <p:nvPr/>
        </p:nvGrpSpPr>
        <p:grpSpPr>
          <a:xfrm>
            <a:off x="1826162" y="1747391"/>
            <a:ext cx="5086350" cy="2286000"/>
            <a:chOff x="1826162" y="1747391"/>
            <a:chExt cx="5086350" cy="2286000"/>
          </a:xfrm>
        </p:grpSpPr>
        <p:pic>
          <p:nvPicPr>
            <p:cNvPr id="7" name="Imatg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6162" y="1747391"/>
              <a:ext cx="5086350" cy="2286000"/>
            </a:xfrm>
            <a:prstGeom prst="rect">
              <a:avLst/>
            </a:prstGeom>
          </p:spPr>
        </p:pic>
        <p:sp>
          <p:nvSpPr>
            <p:cNvPr id="8" name="Rectangle arrodonit 7"/>
            <p:cNvSpPr/>
            <p:nvPr/>
          </p:nvSpPr>
          <p:spPr>
            <a:xfrm>
              <a:off x="1939797" y="2987749"/>
              <a:ext cx="4859080" cy="520995"/>
            </a:xfrm>
            <a:prstGeom prst="roundRect">
              <a:avLst/>
            </a:prstGeom>
            <a:noFill/>
            <a:ln w="28575">
              <a:solidFill>
                <a:srgbClr val="FAC8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1714693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 15"/>
          <p:cNvGrpSpPr/>
          <p:nvPr/>
        </p:nvGrpSpPr>
        <p:grpSpPr>
          <a:xfrm>
            <a:off x="702746" y="1722696"/>
            <a:ext cx="10142464" cy="3752850"/>
            <a:chOff x="702746" y="1722696"/>
            <a:chExt cx="10142464" cy="3752850"/>
          </a:xfrm>
        </p:grpSpPr>
        <p:pic>
          <p:nvPicPr>
            <p:cNvPr id="7" name="Imatg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2746" y="1722696"/>
              <a:ext cx="6448425" cy="3752850"/>
            </a:xfrm>
            <a:prstGeom prst="rect">
              <a:avLst/>
            </a:prstGeom>
          </p:spPr>
        </p:pic>
        <p:grpSp>
          <p:nvGrpSpPr>
            <p:cNvPr id="10" name="Agrupa 9"/>
            <p:cNvGrpSpPr/>
            <p:nvPr/>
          </p:nvGrpSpPr>
          <p:grpSpPr>
            <a:xfrm>
              <a:off x="6913302" y="1968126"/>
              <a:ext cx="3931908" cy="1077218"/>
              <a:chOff x="6913302" y="1968126"/>
              <a:chExt cx="3931908" cy="1077218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8017327" y="1968126"/>
                <a:ext cx="2827883" cy="1077218"/>
              </a:xfrm>
              <a:prstGeom prst="rect">
                <a:avLst/>
              </a:prstGeom>
              <a:solidFill>
                <a:srgbClr val="327DC1"/>
              </a:solidFill>
            </p:spPr>
            <p:txBody>
              <a:bodyPr wrap="square">
                <a:spAutoFit/>
              </a:bodyPr>
              <a:lstStyle/>
              <a:p>
                <a:r>
                  <a:rPr lang="ca-ES" sz="1600" dirty="0" smtClean="0">
                    <a:solidFill>
                      <a:schemeClr val="bg1"/>
                    </a:solidFill>
                    <a:latin typeface="Articulate Narrow" panose="02000506040000020004" pitchFamily="2" charset="0"/>
                    <a:ea typeface="Verdana" panose="020B0604030504040204" pitchFamily="34" charset="0"/>
                    <a:cs typeface="Verdana" panose="020B0604030504040204" pitchFamily="34" charset="0"/>
                  </a:rPr>
                  <a:t>Si volem protegir-nos de l’enviament massiu d’avisos dels fòrums, podem triar sols rebre un correu.</a:t>
                </a:r>
                <a:endParaRPr lang="ca-ES" sz="20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cxnSp>
            <p:nvCxnSpPr>
              <p:cNvPr id="6" name="Connector de fletxa recta 5"/>
              <p:cNvCxnSpPr>
                <a:stCxn id="5" idx="1"/>
              </p:cNvCxnSpPr>
              <p:nvPr/>
            </p:nvCxnSpPr>
            <p:spPr>
              <a:xfrm flipH="1">
                <a:off x="6913302" y="2506735"/>
                <a:ext cx="1104025" cy="321182"/>
              </a:xfrm>
              <a:prstGeom prst="straightConnector1">
                <a:avLst/>
              </a:prstGeom>
              <a:ln w="34925">
                <a:solidFill>
                  <a:srgbClr val="327DC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Rectangle 11"/>
            <p:cNvSpPr/>
            <p:nvPr/>
          </p:nvSpPr>
          <p:spPr>
            <a:xfrm>
              <a:off x="8017327" y="4122627"/>
              <a:ext cx="2827883" cy="830997"/>
            </a:xfrm>
            <a:prstGeom prst="rect">
              <a:avLst/>
            </a:prstGeom>
            <a:solidFill>
              <a:srgbClr val="327DC1"/>
            </a:solidFill>
          </p:spPr>
          <p:txBody>
            <a:bodyPr wrap="square">
              <a:spAutoFit/>
            </a:bodyPr>
            <a:lstStyle/>
            <a:p>
              <a:r>
                <a:rPr lang="ca-ES" sz="1600" dirty="0" smtClean="0">
                  <a:solidFill>
                    <a:schemeClr val="bg1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Per marcar els missatges nous als fòrums des de la darrera entrada al campus.</a:t>
              </a:r>
              <a:endParaRPr lang="ca-ES" sz="20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13" name="Connector de fletxa recta 12"/>
            <p:cNvCxnSpPr>
              <a:stCxn id="12" idx="1"/>
            </p:cNvCxnSpPr>
            <p:nvPr/>
          </p:nvCxnSpPr>
          <p:spPr>
            <a:xfrm flipH="1" flipV="1">
              <a:off x="6507127" y="4061638"/>
              <a:ext cx="1510200" cy="476488"/>
            </a:xfrm>
            <a:prstGeom prst="straightConnector1">
              <a:avLst/>
            </a:prstGeom>
            <a:ln w="34925">
              <a:solidFill>
                <a:srgbClr val="327DC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7208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64768" y="4424420"/>
            <a:ext cx="426416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770">
              <a:spcAft>
                <a:spcPts val="0"/>
              </a:spcAft>
            </a:pPr>
            <a:r>
              <a:rPr lang="ca-ES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ca-ES" sz="2000" b="1" dirty="0">
                <a:solidFill>
                  <a:srgbClr val="327DC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Preferències</a:t>
            </a:r>
            <a:r>
              <a:rPr lang="ca-ES" sz="2400" b="1" dirty="0">
                <a:solidFill>
                  <a:srgbClr val="327DC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dirty="0" smtClean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hi </a:t>
            </a:r>
            <a:r>
              <a:rPr lang="ca-ES" dirty="0"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ha tots els paràmetres que es poden definir per adaptar els diferents apartats segons les nostres necessitats.</a:t>
            </a:r>
            <a:r>
              <a:rPr lang="ca-ES" sz="2400" dirty="0">
                <a:latin typeface="Articulate Narrow" panose="02000506040000020004" pitchFamily="2" charset="0"/>
                <a:ea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endParaRPr lang="es-ES" sz="2400" dirty="0">
              <a:effectLst/>
              <a:latin typeface="Articulate Narrow" panose="02000506040000020004" pitchFamily="2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731" y="1273581"/>
            <a:ext cx="1724025" cy="3800475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0720" y="1273581"/>
            <a:ext cx="1952625" cy="1733550"/>
          </a:xfrm>
          <a:prstGeom prst="rect">
            <a:avLst/>
          </a:prstGeom>
        </p:spPr>
      </p:pic>
      <p:pic>
        <p:nvPicPr>
          <p:cNvPr id="7" name="Imat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5007" y="3173818"/>
            <a:ext cx="1924050" cy="1943100"/>
          </a:xfrm>
          <a:prstGeom prst="rect">
            <a:avLst/>
          </a:prstGeom>
        </p:spPr>
      </p:pic>
      <p:grpSp>
        <p:nvGrpSpPr>
          <p:cNvPr id="10" name="Agrupa 9"/>
          <p:cNvGrpSpPr/>
          <p:nvPr/>
        </p:nvGrpSpPr>
        <p:grpSpPr>
          <a:xfrm>
            <a:off x="675910" y="1803171"/>
            <a:ext cx="2901696" cy="2407920"/>
            <a:chOff x="675910" y="1803171"/>
            <a:chExt cx="2901696" cy="2407920"/>
          </a:xfrm>
        </p:grpSpPr>
        <p:pic>
          <p:nvPicPr>
            <p:cNvPr id="8" name="Imatg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10" y="1803171"/>
              <a:ext cx="2901696" cy="2407920"/>
            </a:xfrm>
            <a:prstGeom prst="rect">
              <a:avLst/>
            </a:prstGeom>
          </p:spPr>
        </p:pic>
        <p:sp>
          <p:nvSpPr>
            <p:cNvPr id="9" name="Rectangle arrodonit 8"/>
            <p:cNvSpPr/>
            <p:nvPr/>
          </p:nvSpPr>
          <p:spPr>
            <a:xfrm>
              <a:off x="1977657" y="3285460"/>
              <a:ext cx="1286538" cy="297712"/>
            </a:xfrm>
            <a:prstGeom prst="roundRect">
              <a:avLst/>
            </a:prstGeom>
            <a:noFill/>
            <a:ln w="28575">
              <a:solidFill>
                <a:srgbClr val="FAC8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646547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943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215</Words>
  <Application>Microsoft Office PowerPoint</Application>
  <PresentationFormat>Pantalla panoràmica</PresentationFormat>
  <Paragraphs>22</Paragraphs>
  <Slides>8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9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8</vt:i4>
      </vt:variant>
    </vt:vector>
  </HeadingPairs>
  <TitlesOfParts>
    <vt:vector size="18" baseType="lpstr">
      <vt:lpstr>Arial</vt:lpstr>
      <vt:lpstr>Articulate Narrow</vt:lpstr>
      <vt:lpstr>Bebas Neue Bold</vt:lpstr>
      <vt:lpstr>Bebas Neue Regular</vt:lpstr>
      <vt:lpstr>Calibri</vt:lpstr>
      <vt:lpstr>Calibri Light</vt:lpstr>
      <vt:lpstr>Times New Roman</vt:lpstr>
      <vt:lpstr>Trebuchet MS</vt:lpstr>
      <vt:lpstr>Verdana</vt:lpstr>
      <vt:lpstr>Tema de l'Office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Maria Dolores Yañez Agustiño</dc:creator>
  <cp:lastModifiedBy>Maria Dolores Yañez Agustiño</cp:lastModifiedBy>
  <cp:revision>63</cp:revision>
  <dcterms:created xsi:type="dcterms:W3CDTF">2017-07-07T12:15:00Z</dcterms:created>
  <dcterms:modified xsi:type="dcterms:W3CDTF">2017-09-26T18:16:55Z</dcterms:modified>
</cp:coreProperties>
</file>