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83" r:id="rId3"/>
    <p:sldId id="272" r:id="rId4"/>
    <p:sldId id="270" r:id="rId5"/>
    <p:sldId id="277" r:id="rId6"/>
    <p:sldId id="278" r:id="rId7"/>
    <p:sldId id="279" r:id="rId8"/>
    <p:sldId id="280" r:id="rId9"/>
    <p:sldId id="281" r:id="rId10"/>
    <p:sldId id="282" r:id="rId11"/>
    <p:sldId id="268" r:id="rId12"/>
    <p:sldId id="267" r:id="rId13"/>
    <p:sldId id="276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  <a:srgbClr val="FDFDFD"/>
    <a:srgbClr val="327DC1"/>
    <a:srgbClr val="0D5485"/>
    <a:srgbClr val="203864"/>
    <a:srgbClr val="F7C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14/07/2017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hyperlink" Target="http://bit.ly/2sO5WCQ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14/07/2017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390023" y="2506450"/>
            <a:ext cx="489109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Novetats </a:t>
            </a:r>
            <a:r>
              <a:rPr lang="ca-ES" altLang="ca-ES" sz="5400" dirty="0" err="1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Moodle</a:t>
            </a: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 3.2</a:t>
            </a:r>
            <a:endParaRPr lang="ca-ES" altLang="ca-ES" sz="5400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/>
          <p:nvPr/>
        </p:nvSpPr>
        <p:spPr>
          <a:xfrm>
            <a:off x="347730" y="2434012"/>
            <a:ext cx="372199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sz="24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temps d'edició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d'un debat es modifica a 5 minuts per evitar acumulació de debats en les “hores punta” del Campus Virtual (entre les 12 i 14h) i millorar així els temps de recepció en el correu d’aquells fòrums on s'està subscrit. </a:t>
            </a:r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069724" y="2809816"/>
            <a:ext cx="3837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Bloqueig del </a:t>
            </a:r>
            <a:r>
              <a:rPr lang="ca-ES" sz="20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debat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els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debats es poden bloquejar de manera automàtica després que hagi transcorregut un temps indicat des de la darrera resposta. Els usuaris amb capacitat per respondre els debats bloquejats poden desbloquejar-los responent-hi.</a:t>
            </a:r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7907628" y="2808217"/>
            <a:ext cx="39538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Gràcies a </a:t>
            </a:r>
            <a:r>
              <a:rPr lang="ca-ES" sz="20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Enllaç permanent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és pot obtenir l’adreça URL del missatge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escrit al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fòrum per compartir-lo. </a:t>
            </a:r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442" y="2407298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933" y="5212752"/>
            <a:ext cx="4259949" cy="647756"/>
          </a:xfrm>
          <a:prstGeom prst="rect">
            <a:avLst/>
          </a:prstGeom>
        </p:spPr>
      </p:pic>
      <p:pic>
        <p:nvPicPr>
          <p:cNvPr id="10" name="Imat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60" y="3948033"/>
            <a:ext cx="3489679" cy="33707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946760" y="2421299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Rectangle 11"/>
          <p:cNvSpPr/>
          <p:nvPr/>
        </p:nvSpPr>
        <p:spPr>
          <a:xfrm>
            <a:off x="4166436" y="2434012"/>
            <a:ext cx="327122" cy="263341"/>
          </a:xfrm>
          <a:prstGeom prst="rect">
            <a:avLst/>
          </a:prstGeom>
          <a:solidFill>
            <a:srgbClr val="317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Rectangle 12"/>
          <p:cNvSpPr/>
          <p:nvPr/>
        </p:nvSpPr>
        <p:spPr>
          <a:xfrm>
            <a:off x="347730" y="1543493"/>
            <a:ext cx="1310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FÒRUM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88063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uadreDeText 8"/>
          <p:cNvSpPr txBox="1"/>
          <p:nvPr/>
        </p:nvSpPr>
        <p:spPr>
          <a:xfrm>
            <a:off x="321972" y="1223493"/>
            <a:ext cx="584028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Tasques</a:t>
            </a: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S'incorporen les opcions d'</a:t>
            </a:r>
            <a:r>
              <a:rPr lang="ca-ES" sz="2400" b="1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excepcions de grup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ca-ES" sz="2400" b="1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excepcions d'usuari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poder donar un tractament diferenciat, igual que es pot </a:t>
            </a:r>
            <a:endParaRPr lang="ca-ES" sz="2400" dirty="0" smtClean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fer amb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els qüestionaris</a:t>
            </a:r>
            <a:endParaRPr lang="ca-ES" sz="2400" dirty="0">
              <a:latin typeface="Articulate Narrow" panose="02000506040000020004" pitchFamily="2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5653156" y="1967190"/>
            <a:ext cx="517057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Etiquetes</a:t>
            </a:r>
            <a:r>
              <a:rPr lang="es-ES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Es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poden afegir </a:t>
            </a:r>
            <a:r>
              <a:rPr lang="ca-ES" sz="2400" b="1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etiquetes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en les </a:t>
            </a:r>
            <a:endParaRPr lang="ca-ES" sz="2400" dirty="0" smtClean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activitats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 recursos del curs per facilitar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la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cerca de contingut relacionat. </a:t>
            </a:r>
          </a:p>
        </p:txBody>
      </p:sp>
      <p:sp>
        <p:nvSpPr>
          <p:cNvPr id="11" name="QuadreDeText 10"/>
          <p:cNvSpPr txBox="1"/>
          <p:nvPr/>
        </p:nvSpPr>
        <p:spPr>
          <a:xfrm>
            <a:off x="3730644" y="4721409"/>
            <a:ext cx="79173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Qualificacions </a:t>
            </a:r>
            <a:endParaRPr lang="ca-ES" sz="2800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Es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permet donar </a:t>
            </a:r>
            <a:r>
              <a:rPr lang="ca-ES" sz="2400" b="1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qualificacions negatives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quan es fa servir </a:t>
            </a:r>
            <a:endParaRPr lang="ca-ES" sz="2400" dirty="0" smtClean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com </a:t>
            </a:r>
            <a:r>
              <a:rPr lang="ca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 mètode de qualificació la rúbrica</a:t>
            </a:r>
            <a:r>
              <a:rPr lang="es-ES" sz="2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3777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adreDeText 6"/>
          <p:cNvSpPr txBox="1"/>
          <p:nvPr/>
        </p:nvSpPr>
        <p:spPr>
          <a:xfrm>
            <a:off x="395593" y="4093890"/>
            <a:ext cx="5245353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perfil d'usuari</a:t>
            </a:r>
          </a:p>
          <a:p>
            <a:endParaRPr lang="ca-ES" sz="700" b="1" dirty="0">
              <a:solidFill>
                <a:srgbClr val="000000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S'ha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fet un canvi en la configuració del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CV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perquè els usuaris PAS o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PDI que tenen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lletres en el seu identificador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d'usuari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puguin modificar les dades del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seu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perfil, com el correu o la imatge,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sense haver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d'obrir cap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incidència.</a:t>
            </a:r>
            <a:endParaRPr lang="ca-ES" b="1" dirty="0">
              <a:solidFill>
                <a:srgbClr val="000000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395593" y="1020264"/>
            <a:ext cx="726733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Llistes de </a:t>
            </a:r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matrícula</a:t>
            </a:r>
            <a:endParaRPr lang="ca-ES" sz="6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La pàgina de llistes de matrícula amb les dades dels alumnes matriculats en el GIGA deixa de ser una funcionalitat del Campus Virtual (CV). </a:t>
            </a:r>
          </a:p>
          <a:p>
            <a:endParaRPr lang="ca-ES" sz="20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CV, que no és l'origen d'aquesta informació, la fa servir per poder assignar correctament els alumnes matriculats al GIGA </a:t>
            </a:r>
            <a:endParaRPr lang="ca-ES" sz="20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els corresponents cursos del CV i a partir d'ara només les utilitzarà amb aquest objectiu. </a:t>
            </a:r>
            <a:endParaRPr lang="ca-ES" b="1" dirty="0">
              <a:solidFill>
                <a:srgbClr val="000000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33587" y="1042966"/>
            <a:ext cx="3893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000" b="1" spc="300" dirty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(funcionalitat no mantinguda)</a:t>
            </a:r>
            <a:endParaRPr lang="ca-ES" sz="3200" b="1" spc="300" dirty="0">
              <a:solidFill>
                <a:srgbClr val="0D5485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6600421" y="3497041"/>
            <a:ext cx="5591579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Sincronització </a:t>
            </a:r>
            <a:r>
              <a:rPr lang="ca-ES" sz="32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UB Giga </a:t>
            </a:r>
            <a:endParaRPr lang="ca-ES" sz="3200" b="1" dirty="0" smtClean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sz="700" b="1" dirty="0" smtClean="0">
              <a:solidFill>
                <a:srgbClr val="000000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S'han actualitzat els components del mòdul de </a:t>
            </a:r>
          </a:p>
          <a:p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sincronització de les dades de la matrícula GIGA en </a:t>
            </a:r>
          </a:p>
          <a:p>
            <a:r>
              <a: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els cursos del campus per optimitzar-los incorporant </a:t>
            </a: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els canvis de grup i anul·lació de matrícula per interès  </a:t>
            </a:r>
          </a:p>
          <a:p>
            <a:r>
              <a:rPr lang="ca-ES" sz="20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propi. 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111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44171" y="1736802"/>
            <a:ext cx="546117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Temes UB</a:t>
            </a:r>
          </a:p>
          <a:p>
            <a:endParaRPr lang="ca-ES" sz="700" b="1" dirty="0">
              <a:solidFill>
                <a:srgbClr val="0D5485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S'ha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modificat la visualització de les pàgines amb els temes UB per adaptar-nos als nous dissenys de </a:t>
            </a:r>
            <a:r>
              <a:rPr lang="ca-ES" sz="2400" dirty="0" err="1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Moodle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que incorporen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ca-ES" sz="3600" b="1" dirty="0">
              <a:solidFill>
                <a:srgbClr val="00206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5879855" y="3317831"/>
            <a:ext cx="3817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Millores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 l'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ACCESSIBILITAT</a:t>
            </a:r>
            <a:r>
              <a:rPr lang="ca-ES" sz="28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sz="24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5300305" y="4070639"/>
            <a:ext cx="518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illores en la 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navegació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entre cursos</a:t>
            </a:r>
            <a:endParaRPr lang="ca-ES" sz="28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6376343" y="2565023"/>
            <a:ext cx="3527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Més 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espai</a:t>
            </a:r>
            <a:r>
              <a:rPr lang="ca-ES" sz="28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 la pantalla </a:t>
            </a:r>
            <a:endParaRPr lang="ca-ES" sz="24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4576371" y="4823447"/>
            <a:ext cx="6679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Unificació</a:t>
            </a:r>
            <a:r>
              <a:rPr lang="ca-ES" sz="28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l'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experiència</a:t>
            </a:r>
            <a:r>
              <a:rPr lang="ca-ES" sz="2400" dirty="0" smtClean="0">
                <a:solidFill>
                  <a:srgbClr val="000000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d'usuari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amb </a:t>
            </a:r>
            <a:r>
              <a:rPr lang="ca-ES" sz="2400" dirty="0" err="1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l'</a:t>
            </a:r>
            <a:r>
              <a:rPr lang="ca-ES" sz="2400" i="1" dirty="0" err="1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app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mòbil</a:t>
            </a:r>
          </a:p>
        </p:txBody>
      </p:sp>
    </p:spTree>
    <p:extLst>
      <p:ext uri="{BB962C8B-B14F-4D97-AF65-F5344CB8AC3E}">
        <p14:creationId xmlns:p14="http://schemas.microsoft.com/office/powerpoint/2010/main" val="301094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6422926" y="1145343"/>
            <a:ext cx="55556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 Tauler:</a:t>
            </a:r>
          </a:p>
          <a:p>
            <a:endParaRPr lang="ca-ES" sz="2400" dirty="0">
              <a:solidFill>
                <a:srgbClr val="0D548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3600" dirty="0" smtClean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</a:t>
            </a:r>
            <a:r>
              <a:rPr lang="ca-ES" sz="2800" dirty="0" smtClean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 UB</a:t>
            </a:r>
            <a:r>
              <a:rPr lang="ca-ES" sz="2800" dirty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800" dirty="0" smtClean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Noticies</a:t>
            </a:r>
            <a:endParaRPr lang="ca-ES" sz="2800" dirty="0">
              <a:solidFill>
                <a:srgbClr val="0D5485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dirty="0" smtClean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a-ES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mostren  notícies com les dates en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que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Campus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Virtual estarà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aturat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	          manteniment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	         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Aquest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bloc apareix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sempre que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hi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		      hagi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notícies </a:t>
            </a:r>
            <a:r>
              <a:rPr lang="ca-ES" sz="20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</a:t>
            </a:r>
            <a:r>
              <a: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mostrar. </a:t>
            </a:r>
          </a:p>
          <a:p>
            <a:endParaRPr lang="ca-E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</a:t>
            </a:r>
            <a:endParaRPr lang="ca-ES" dirty="0"/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54" y="1271955"/>
            <a:ext cx="5928836" cy="52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51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50" y="890182"/>
            <a:ext cx="8864440" cy="5918336"/>
          </a:xfrm>
          <a:prstGeom prst="rect">
            <a:avLst/>
          </a:prstGeom>
        </p:spPr>
      </p:pic>
      <p:sp>
        <p:nvSpPr>
          <p:cNvPr id="3" name="QuadreDeText 2"/>
          <p:cNvSpPr txBox="1"/>
          <p:nvPr/>
        </p:nvSpPr>
        <p:spPr>
          <a:xfrm>
            <a:off x="218832" y="2218917"/>
            <a:ext cx="20864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Organització de les diferents parts d’un </a:t>
            </a:r>
            <a:r>
              <a:rPr lang="ca-ES" sz="3200" b="1" dirty="0" smtClean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</a:t>
            </a:r>
            <a:endParaRPr lang="ca-ES" dirty="0">
              <a:solidFill>
                <a:srgbClr val="327D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04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307" y="1094704"/>
            <a:ext cx="8636806" cy="5763296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656823" y="1330799"/>
            <a:ext cx="2009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>
                <a:latin typeface="Articulate Narrow" panose="02000506040000020004" pitchFamily="2" charset="0"/>
              </a:rPr>
              <a:t>Clicant</a:t>
            </a:r>
            <a:r>
              <a:rPr lang="es-ES" sz="2400" dirty="0">
                <a:latin typeface="Articulate Narrow" panose="02000506040000020004" pitchFamily="2" charset="0"/>
              </a:rPr>
              <a:t> el</a:t>
            </a:r>
            <a:r>
              <a:rPr lang="es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 </a:t>
            </a:r>
            <a:r>
              <a:rPr lang="es-ES" sz="2400" dirty="0" smtClean="0">
                <a:solidFill>
                  <a:srgbClr val="327DC1"/>
                </a:solidFill>
                <a:latin typeface="Bebas Neue Bold" panose="020B0606020202050201" pitchFamily="34" charset="0"/>
              </a:rPr>
              <a:t>botó </a:t>
            </a:r>
            <a:r>
              <a:rPr lang="es-ES" sz="2400" dirty="0">
                <a:solidFill>
                  <a:srgbClr val="327DC1"/>
                </a:solidFill>
                <a:latin typeface="Bebas Neue Bold" panose="020B0606020202050201" pitchFamily="34" charset="0"/>
              </a:rPr>
              <a:t>de </a:t>
            </a:r>
            <a:r>
              <a:rPr lang="es-ES" sz="2400" dirty="0" smtClean="0">
                <a:solidFill>
                  <a:srgbClr val="327DC1"/>
                </a:solidFill>
                <a:latin typeface="Bebas Neue Bold" panose="020B0606020202050201" pitchFamily="34" charset="0"/>
              </a:rPr>
              <a:t>la </a:t>
            </a:r>
            <a:r>
              <a:rPr lang="es-ES" sz="2400" dirty="0" err="1" smtClean="0">
                <a:solidFill>
                  <a:srgbClr val="327DC1"/>
                </a:solidFill>
                <a:latin typeface="Bebas Neue Bold" panose="020B0606020202050201" pitchFamily="34" charset="0"/>
              </a:rPr>
              <a:t>capçalera</a:t>
            </a:r>
            <a:r>
              <a:rPr lang="es-ES" sz="2400" dirty="0" smtClean="0">
                <a:solidFill>
                  <a:srgbClr val="327DC1"/>
                </a:solidFill>
                <a:latin typeface="Articulate Narrow" panose="02000506040000020004" pitchFamily="2" charset="0"/>
              </a:rPr>
              <a:t> </a:t>
            </a:r>
            <a:r>
              <a:rPr lang="es-ES" sz="2400" dirty="0" err="1" smtClean="0">
                <a:latin typeface="Articulate Narrow" panose="02000506040000020004" pitchFamily="2" charset="0"/>
              </a:rPr>
              <a:t>s’amaguen</a:t>
            </a:r>
            <a:r>
              <a:rPr lang="es-ES" sz="2400" dirty="0" smtClean="0">
                <a:latin typeface="Articulate Narrow" panose="02000506040000020004" pitchFamily="2" charset="0"/>
              </a:rPr>
              <a:t> o </a:t>
            </a:r>
            <a:r>
              <a:rPr lang="es-ES" sz="2400" dirty="0" err="1" smtClean="0">
                <a:latin typeface="Articulate Narrow" panose="02000506040000020004" pitchFamily="2" charset="0"/>
              </a:rPr>
              <a:t>mostren</a:t>
            </a:r>
            <a:r>
              <a:rPr lang="es-ES" sz="2400" dirty="0" smtClean="0">
                <a:latin typeface="Articulate Narrow" panose="02000506040000020004" pitchFamily="2" charset="0"/>
              </a:rPr>
              <a:t> </a:t>
            </a:r>
            <a:r>
              <a:rPr lang="es-ES" sz="2400" dirty="0" err="1">
                <a:latin typeface="Articulate Narrow" panose="02000506040000020004" pitchFamily="2" charset="0"/>
              </a:rPr>
              <a:t>els</a:t>
            </a:r>
            <a:r>
              <a:rPr lang="es-ES" sz="2400" dirty="0">
                <a:latin typeface="Articulate Narrow" panose="02000506040000020004" pitchFamily="2" charset="0"/>
              </a:rPr>
              <a:t> </a:t>
            </a:r>
            <a:r>
              <a:rPr lang="es-ES" sz="2400" dirty="0" smtClean="0">
                <a:latin typeface="Articulate Narrow" panose="02000506040000020004" pitchFamily="2" charset="0"/>
              </a:rPr>
              <a:t>dos blocs de </a:t>
            </a:r>
            <a:r>
              <a:rPr lang="es-ES" sz="2400" dirty="0" err="1" smtClean="0">
                <a:latin typeface="Articulate Narrow" panose="02000506040000020004" pitchFamily="2" charset="0"/>
              </a:rPr>
              <a:t>navegació</a:t>
            </a:r>
            <a:r>
              <a:rPr lang="es-ES" sz="2400" dirty="0">
                <a:latin typeface="Articulate Narrow" panose="02000506040000020004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53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36" y="4025939"/>
            <a:ext cx="3756157" cy="706733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541" y="2588654"/>
            <a:ext cx="4068534" cy="3386180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535455" y="2596726"/>
            <a:ext cx="4491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solidFill>
                  <a:srgbClr val="0D5485"/>
                </a:solidFill>
                <a:latin typeface="Bebas Neue Bold" panose="020B0606020202050201" pitchFamily="34" charset="0"/>
              </a:rPr>
              <a:t>Icones</a:t>
            </a:r>
            <a:r>
              <a:rPr lang="es-ES" sz="2800" dirty="0" smtClean="0">
                <a:solidFill>
                  <a:srgbClr val="0D5485"/>
                </a:solidFill>
                <a:latin typeface="Bebas Neue Bold" panose="020B0606020202050201" pitchFamily="34" charset="0"/>
              </a:rPr>
              <a:t> de </a:t>
            </a:r>
            <a:r>
              <a:rPr lang="es-ES" sz="2800" dirty="0" err="1">
                <a:solidFill>
                  <a:srgbClr val="0D5485"/>
                </a:solidFill>
                <a:latin typeface="Bebas Neue Bold" panose="020B0606020202050201" pitchFamily="34" charset="0"/>
              </a:rPr>
              <a:t>notificacions</a:t>
            </a:r>
            <a:r>
              <a:rPr lang="es-ES" sz="2800" dirty="0">
                <a:solidFill>
                  <a:srgbClr val="0D5485"/>
                </a:solidFill>
                <a:latin typeface="Bebas Neue Bold" panose="020B0606020202050201" pitchFamily="34" charset="0"/>
              </a:rPr>
              <a:t> </a:t>
            </a:r>
            <a:r>
              <a:rPr lang="es-ES" sz="2800" dirty="0" smtClean="0">
                <a:solidFill>
                  <a:srgbClr val="0D5485"/>
                </a:solidFill>
                <a:latin typeface="Bebas Neue Bold" panose="020B0606020202050201" pitchFamily="34" charset="0"/>
              </a:rPr>
              <a:t>i </a:t>
            </a:r>
            <a:r>
              <a:rPr lang="es-ES" sz="2800" dirty="0" err="1" smtClean="0">
                <a:solidFill>
                  <a:srgbClr val="0D5485"/>
                </a:solidFill>
                <a:latin typeface="Bebas Neue Bold" panose="020B0606020202050201" pitchFamily="34" charset="0"/>
              </a:rPr>
              <a:t>missatges</a:t>
            </a:r>
            <a:r>
              <a:rPr lang="es-ES" sz="2800" dirty="0" smtClean="0">
                <a:solidFill>
                  <a:srgbClr val="0D5485"/>
                </a:solidFill>
                <a:latin typeface="Bebas Neue Bold" panose="020B0606020202050201" pitchFamily="34" charset="0"/>
              </a:rPr>
              <a:t> </a:t>
            </a:r>
            <a:r>
              <a:rPr lang="es-ES" sz="2800" dirty="0" err="1" smtClean="0">
                <a:solidFill>
                  <a:srgbClr val="0D5485"/>
                </a:solidFill>
                <a:latin typeface="Bebas Neue Bold" panose="020B0606020202050201" pitchFamily="34" charset="0"/>
              </a:rPr>
              <a:t>pendents</a:t>
            </a:r>
            <a:r>
              <a:rPr lang="es-ES" sz="2800" dirty="0" smtClean="0">
                <a:solidFill>
                  <a:srgbClr val="0D5485"/>
                </a:solidFill>
                <a:latin typeface="Bebas Neue Bold" panose="020B0606020202050201" pitchFamily="34" charset="0"/>
              </a:rPr>
              <a:t> </a:t>
            </a:r>
            <a:r>
              <a:rPr lang="es-ES" sz="2800" dirty="0">
                <a:solidFill>
                  <a:srgbClr val="0D5485"/>
                </a:solidFill>
                <a:latin typeface="Bebas Neue Bold" panose="020B0606020202050201" pitchFamily="34" charset="0"/>
              </a:rPr>
              <a:t>de </a:t>
            </a:r>
            <a:r>
              <a:rPr lang="es-ES" sz="2800" dirty="0" err="1">
                <a:solidFill>
                  <a:srgbClr val="0D5485"/>
                </a:solidFill>
                <a:latin typeface="Bebas Neue Bold" panose="020B0606020202050201" pitchFamily="34" charset="0"/>
              </a:rPr>
              <a:t>llegir</a:t>
            </a:r>
            <a:endParaRPr lang="ca-ES" sz="2800" dirty="0">
              <a:solidFill>
                <a:srgbClr val="0D5485"/>
              </a:solidFill>
              <a:latin typeface="Bebas Neue Bold" panose="020B0606020202050201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6377507" y="3778980"/>
            <a:ext cx="1929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0D5485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Menú d’usuari</a:t>
            </a:r>
            <a:endParaRPr lang="ca-ES" sz="2800" dirty="0">
              <a:solidFill>
                <a:srgbClr val="0D5485"/>
              </a:solidFill>
              <a:latin typeface="Bebas Neue Bold" panose="020B0606020202050201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5455" y="14304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 smtClean="0">
                <a:latin typeface="Articulate Narrow" panose="02000506040000020004" pitchFamily="2" charset="0"/>
              </a:rPr>
              <a:t>També a la </a:t>
            </a:r>
            <a:r>
              <a:rPr lang="es-ES" sz="2400" dirty="0" err="1" smtClean="0">
                <a:latin typeface="Articulate Narrow" panose="02000506040000020004" pitchFamily="2" charset="0"/>
              </a:rPr>
              <a:t>capçalera</a:t>
            </a:r>
            <a:r>
              <a:rPr lang="es-ES" dirty="0" smtClean="0">
                <a:latin typeface="Articulate Narrow" panose="02000506040000020004" pitchFamily="2" charset="0"/>
              </a:rPr>
              <a:t>:</a:t>
            </a:r>
            <a:endParaRPr lang="es-ES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8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2688661"/>
            <a:ext cx="5842106" cy="1709188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380" y="3857698"/>
            <a:ext cx="5876481" cy="2682018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413810" y="1281013"/>
            <a:ext cx="5883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Les </a:t>
            </a:r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</a:rPr>
              <a:t>opcions d‘administració/edició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s'han agrupat en un únic lloc indicat amb la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</a:rPr>
              <a:t>icona        situada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en la part superior dreta de la pàgina. </a:t>
            </a:r>
            <a:endParaRPr lang="ca-ES" sz="2400" dirty="0">
              <a:latin typeface="Articulate Narrow" panose="02000506040000020004" pitchFamily="2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85" y="1727371"/>
            <a:ext cx="458662" cy="369167"/>
          </a:xfrm>
          <a:prstGeom prst="rect">
            <a:avLst/>
          </a:prstGeom>
        </p:spPr>
      </p:pic>
      <p:sp>
        <p:nvSpPr>
          <p:cNvPr id="11" name="QuadreDeText 10"/>
          <p:cNvSpPr txBox="1"/>
          <p:nvPr/>
        </p:nvSpPr>
        <p:spPr>
          <a:xfrm>
            <a:off x="6189380" y="3281645"/>
            <a:ext cx="573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</a:rPr>
              <a:t>Opcions d‘administració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d’una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</a:rPr>
              <a:t>Tasca:</a:t>
            </a:r>
            <a:endParaRPr lang="ca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127" y="1355246"/>
            <a:ext cx="7498730" cy="2688569"/>
          </a:xfrm>
          <a:prstGeom prst="rect">
            <a:avLst/>
          </a:prstGeom>
        </p:spPr>
      </p:pic>
      <p:sp>
        <p:nvSpPr>
          <p:cNvPr id="3" name="QuadreDeText 2"/>
          <p:cNvSpPr txBox="1"/>
          <p:nvPr/>
        </p:nvSpPr>
        <p:spPr>
          <a:xfrm>
            <a:off x="402552" y="1355246"/>
            <a:ext cx="399457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La</a:t>
            </a:r>
            <a:r>
              <a:rPr lang="ca-ES" sz="3200" dirty="0" smtClean="0">
                <a:solidFill>
                  <a:srgbClr val="000000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Paperera </a:t>
            </a:r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reciclatge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ermet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recuperar recursos o activitats que han estat esborrats. </a:t>
            </a:r>
          </a:p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Un cop esborrats, el sistema mostrarà en la paperera els elements eliminats després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d’uns </a:t>
            </a:r>
            <a:r>
              <a:rPr lang="ca-ES" sz="2400" b="1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5-10 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minuts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sz="2400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Els elements restaran a la paperera 90 dies. Desprès el sistema els esborrarà definitivament.</a:t>
            </a:r>
            <a:endParaRPr lang="ca-ES" sz="24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77" y="4830404"/>
            <a:ext cx="7233580" cy="131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26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530810" y="2880013"/>
            <a:ext cx="4646498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Activitat Consulta</a:t>
            </a:r>
          </a:p>
          <a:p>
            <a:endParaRPr lang="ca-ES" sz="700" b="1" dirty="0">
              <a:solidFill>
                <a:srgbClr val="0D5485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Permet al professor fer la tria en nom dels seus alumnes tant si ells l’han fet com si no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dirty="0"/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552" y="1237957"/>
            <a:ext cx="6301922" cy="5289451"/>
          </a:xfrm>
          <a:prstGeom prst="rect">
            <a:avLst/>
          </a:prstGeom>
        </p:spPr>
      </p:pic>
      <p:cxnSp>
        <p:nvCxnSpPr>
          <p:cNvPr id="5" name="Connector de fletxa recta 4"/>
          <p:cNvCxnSpPr/>
          <p:nvPr/>
        </p:nvCxnSpPr>
        <p:spPr>
          <a:xfrm flipV="1">
            <a:off x="5036532" y="6261007"/>
            <a:ext cx="734096" cy="12879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4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529</Words>
  <Application>Microsoft Office PowerPoint</Application>
  <PresentationFormat>Pantalla panoràmica</PresentationFormat>
  <Paragraphs>62</Paragraphs>
  <Slides>13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21" baseType="lpstr">
      <vt:lpstr>Arial</vt:lpstr>
      <vt:lpstr>Articulate Narrow</vt:lpstr>
      <vt:lpstr>Bebas Neue Bold</vt:lpstr>
      <vt:lpstr>Bebas Neue Regular</vt:lpstr>
      <vt:lpstr>Calibri</vt:lpstr>
      <vt:lpstr>Calibri Light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51</cp:revision>
  <dcterms:created xsi:type="dcterms:W3CDTF">2017-07-07T12:15:00Z</dcterms:created>
  <dcterms:modified xsi:type="dcterms:W3CDTF">2017-07-14T14:33:12Z</dcterms:modified>
</cp:coreProperties>
</file>