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2" r:id="rId1"/>
  </p:sldMasterIdLst>
  <p:notesMasterIdLst>
    <p:notesMasterId r:id="rId20"/>
  </p:notesMasterIdLst>
  <p:sldIdLst>
    <p:sldId id="256" r:id="rId2"/>
    <p:sldId id="286" r:id="rId3"/>
    <p:sldId id="313" r:id="rId4"/>
    <p:sldId id="309" r:id="rId5"/>
    <p:sldId id="295" r:id="rId6"/>
    <p:sldId id="292" r:id="rId7"/>
    <p:sldId id="296" r:id="rId8"/>
    <p:sldId id="297" r:id="rId9"/>
    <p:sldId id="298" r:id="rId10"/>
    <p:sldId id="306" r:id="rId11"/>
    <p:sldId id="300" r:id="rId12"/>
    <p:sldId id="301" r:id="rId13"/>
    <p:sldId id="302" r:id="rId14"/>
    <p:sldId id="316" r:id="rId15"/>
    <p:sldId id="315" r:id="rId16"/>
    <p:sldId id="307" r:id="rId17"/>
    <p:sldId id="310" r:id="rId18"/>
    <p:sldId id="258" r:id="rId19"/>
  </p:sldIdLst>
  <p:sldSz cx="9144000" cy="6858000" type="screen4x3"/>
  <p:notesSz cx="7099300" cy="10234613"/>
  <p:defaultTextStyle>
    <a:defPPr>
      <a:defRPr lang="ca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A4"/>
    <a:srgbClr val="4D4D4D"/>
    <a:srgbClr val="88AD13"/>
    <a:srgbClr val="004F8A"/>
    <a:srgbClr val="BFBD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37" autoAdjust="0"/>
    <p:restoredTop sz="94670" autoAdjust="0"/>
  </p:normalViewPr>
  <p:slideViewPr>
    <p:cSldViewPr>
      <p:cViewPr varScale="1">
        <p:scale>
          <a:sx n="94" d="100"/>
          <a:sy n="94" d="100"/>
        </p:scale>
        <p:origin x="88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a-ES" noProof="0" smtClean="0"/>
              <a:t>Feu clic aquí per editar els estils de text del patró</a:t>
            </a:r>
          </a:p>
          <a:p>
            <a:pPr lvl="1"/>
            <a:r>
              <a:rPr lang="ca-ES" noProof="0" smtClean="0"/>
              <a:t>Segon nivell</a:t>
            </a:r>
          </a:p>
          <a:p>
            <a:pPr lvl="2"/>
            <a:r>
              <a:rPr lang="ca-ES" noProof="0" smtClean="0"/>
              <a:t>Tercer nivell</a:t>
            </a:r>
          </a:p>
          <a:p>
            <a:pPr lvl="3"/>
            <a:r>
              <a:rPr lang="ca-ES" noProof="0" smtClean="0"/>
              <a:t>Quart nivell</a:t>
            </a:r>
          </a:p>
          <a:p>
            <a:pPr lvl="4"/>
            <a:r>
              <a:rPr lang="ca-ES" noProof="0" smtClean="0"/>
              <a:t>Cinquè nivell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fld id="{E23651FE-E204-4A96-B627-54EA9A7D30EA}" type="slidenum">
              <a:rPr lang="ca-ES" altLang="es-ES"/>
              <a:pPr>
                <a:defRPr/>
              </a:pPr>
              <a:t>‹Nº›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23554013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09457-C67A-44E4-8E38-2C5C3F5F358D}" type="slidenum">
              <a:rPr lang="ca-ES" altLang="es-ES"/>
              <a:pPr>
                <a:defRPr/>
              </a:pPr>
              <a:t>‹Nº›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2865202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4EBEA5-8185-48B4-918E-8E013C98F9C5}" type="slidenum">
              <a:rPr lang="ca-ES" altLang="es-ES"/>
              <a:pPr>
                <a:defRPr/>
              </a:pPr>
              <a:t>‹Nº›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1246595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566AB4-4ABE-4C05-859F-134DB8A2043B}" type="slidenum">
              <a:rPr lang="ca-ES" altLang="es-ES"/>
              <a:pPr>
                <a:defRPr/>
              </a:pPr>
              <a:t>‹Nº›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2216308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60A0E-BF2E-4834-BF8D-729D65C97D4E}" type="slidenum">
              <a:rPr lang="ca-ES" altLang="es-ES"/>
              <a:pPr>
                <a:defRPr/>
              </a:pPr>
              <a:t>‹Nº›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257814878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4E108-5866-4C87-BD41-1EA7B81E8F94}" type="slidenum">
              <a:rPr lang="ca-ES" altLang="es-ES"/>
              <a:pPr>
                <a:defRPr/>
              </a:pPr>
              <a:t>‹Nº›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1764376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A85476-8BCB-4691-AB82-1EFA690BC1EC}" type="slidenum">
              <a:rPr lang="ca-ES" altLang="es-ES"/>
              <a:pPr>
                <a:defRPr/>
              </a:pPr>
              <a:t>‹Nº›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1757123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9B97E-26EE-466B-A4F8-B4ADD3AEBA7A}" type="slidenum">
              <a:rPr lang="ca-ES" altLang="es-ES"/>
              <a:pPr>
                <a:defRPr/>
              </a:pPr>
              <a:t>‹Nº›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2278285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6ACFD-AD46-4FCB-A6CC-FBD44152087D}" type="slidenum">
              <a:rPr lang="ca-ES" altLang="es-ES"/>
              <a:pPr>
                <a:defRPr/>
              </a:pPr>
              <a:t>‹Nº›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232705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9A691-F84C-48A4-8099-1D00BAD41D53}" type="slidenum">
              <a:rPr lang="ca-ES" altLang="es-ES"/>
              <a:pPr>
                <a:defRPr/>
              </a:pPr>
              <a:t>‹Nº›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1348206050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93399-9E3A-4D37-B537-B0FAF44FABDD}" type="slidenum">
              <a:rPr lang="ca-ES" altLang="es-ES"/>
              <a:pPr>
                <a:defRPr/>
              </a:pPr>
              <a:t>‹Nº›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223459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E99BF8-1BE0-42D6-81DE-DAB4C733E979}" type="slidenum">
              <a:rPr lang="ca-ES" altLang="es-ES"/>
              <a:pPr>
                <a:defRPr/>
              </a:pPr>
              <a:t>‹Nº›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544937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31FCE-79AF-473C-97A1-4F97813446F8}" type="slidenum">
              <a:rPr lang="ca-ES" altLang="es-ES"/>
              <a:pPr>
                <a:defRPr/>
              </a:pPr>
              <a:t>‹Nº›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388317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título del patrón</a:t>
            </a:r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0E48541-BA68-4226-B32B-F6BECB68BD14}" type="slidenum">
              <a:rPr lang="ca-ES" altLang="es-ES"/>
              <a:pPr>
                <a:defRPr/>
              </a:pPr>
              <a:t>‹Nº›</a:t>
            </a:fld>
            <a:endParaRPr lang="ca-ES" altLang="es-ES"/>
          </a:p>
        </p:txBody>
      </p:sp>
      <p:pic>
        <p:nvPicPr>
          <p:cNvPr id="1031" name="Picture 8" descr="CAPÇALERA APAISADA_CRAI_2015_CRAI_CRAIsenseliniainferior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98425"/>
            <a:ext cx="8496300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  <p:sldLayoutId id="2147483944" r:id="rId2"/>
    <p:sldLayoutId id="2147483945" r:id="rId3"/>
    <p:sldLayoutId id="2147483946" r:id="rId4"/>
    <p:sldLayoutId id="2147483947" r:id="rId5"/>
    <p:sldLayoutId id="2147483948" r:id="rId6"/>
    <p:sldLayoutId id="2147483949" r:id="rId7"/>
    <p:sldLayoutId id="2147483950" r:id="rId8"/>
    <p:sldLayoutId id="2147483951" r:id="rId9"/>
    <p:sldLayoutId id="2147483952" r:id="rId10"/>
    <p:sldLayoutId id="2147483953" r:id="rId11"/>
    <p:sldLayoutId id="2147483954" r:id="rId12"/>
  </p:sldLayoutIdLst>
  <p:hf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Grp="1" noChangeArrowheads="1"/>
          </p:cNvSpPr>
          <p:nvPr>
            <p:ph idx="1"/>
          </p:nvPr>
        </p:nvSpPr>
        <p:spPr>
          <a:xfrm>
            <a:off x="468313" y="1628775"/>
            <a:ext cx="8229600" cy="3168650"/>
          </a:xfrm>
        </p:spPr>
        <p:txBody>
          <a:bodyPr/>
          <a:lstStyle/>
          <a:p>
            <a:pPr eaLnBrk="1" hangingPunct="1"/>
            <a:endParaRPr lang="en-US" altLang="ca-ES" smtClean="0"/>
          </a:p>
        </p:txBody>
      </p:sp>
      <p:pic>
        <p:nvPicPr>
          <p:cNvPr id="3075" name="Picture 13" descr="Coberta 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 Box 14"/>
          <p:cNvSpPr txBox="1">
            <a:spLocks noChangeArrowheads="1"/>
          </p:cNvSpPr>
          <p:nvPr/>
        </p:nvSpPr>
        <p:spPr bwMode="auto">
          <a:xfrm>
            <a:off x="1403350" y="3429000"/>
            <a:ext cx="7056438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s-ES" altLang="es-ES" sz="2400" b="1" dirty="0">
                <a:solidFill>
                  <a:schemeClr val="bg1"/>
                </a:solidFill>
                <a:latin typeface="Verdana" panose="020B0604030504040204" pitchFamily="34" charset="0"/>
              </a:rPr>
              <a:t>WISC-V : Escala </a:t>
            </a:r>
            <a:r>
              <a:rPr lang="es-ES" altLang="es-ES" sz="2400" b="1" dirty="0" err="1">
                <a:solidFill>
                  <a:schemeClr val="bg1"/>
                </a:solidFill>
                <a:latin typeface="Verdana" panose="020B0604030504040204" pitchFamily="34" charset="0"/>
              </a:rPr>
              <a:t>d’Intel·ligència</a:t>
            </a:r>
            <a:r>
              <a:rPr lang="es-ES" altLang="es-ES" sz="2400" b="1" dirty="0">
                <a:solidFill>
                  <a:schemeClr val="bg1"/>
                </a:solidFill>
                <a:latin typeface="Verdana" panose="020B0604030504040204" pitchFamily="34" charset="0"/>
              </a:rPr>
              <a:t> de </a:t>
            </a:r>
            <a:r>
              <a:rPr lang="es-ES" altLang="es-ES" sz="2400" b="1" dirty="0" err="1">
                <a:solidFill>
                  <a:schemeClr val="bg1"/>
                </a:solidFill>
                <a:latin typeface="Verdana" panose="020B0604030504040204" pitchFamily="34" charset="0"/>
              </a:rPr>
              <a:t>Wechsler</a:t>
            </a:r>
            <a:r>
              <a:rPr lang="es-ES" altLang="es-ES" sz="2400" b="1" dirty="0">
                <a:solidFill>
                  <a:schemeClr val="bg1"/>
                </a:solidFill>
                <a:latin typeface="Verdana" panose="020B0604030504040204" pitchFamily="34" charset="0"/>
              </a:rPr>
              <a:t> per a </a:t>
            </a:r>
            <a:r>
              <a:rPr lang="es-ES" altLang="es-ES" sz="2400" b="1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Nens</a:t>
            </a:r>
            <a:r>
              <a:rPr lang="es-ES" altLang="es-ES" sz="24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-V</a:t>
            </a:r>
          </a:p>
          <a:p>
            <a:pPr algn="ctr">
              <a:spcBef>
                <a:spcPct val="50000"/>
              </a:spcBef>
            </a:pPr>
            <a:r>
              <a:rPr lang="ca-ES" altLang="es-ES" sz="2400" b="1" dirty="0">
                <a:solidFill>
                  <a:schemeClr val="bg1"/>
                </a:solidFill>
                <a:latin typeface="Verdana" panose="020B0604030504040204" pitchFamily="34" charset="0"/>
              </a:rPr>
              <a:t>(Guia per la correcció </a:t>
            </a:r>
            <a:r>
              <a:rPr lang="ca-ES" altLang="es-ES" sz="24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en línia)</a:t>
            </a:r>
            <a:endParaRPr lang="es-ES" altLang="es-ES" sz="2400" b="1" dirty="0" smtClean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uadroTexto 9"/>
          <p:cNvSpPr txBox="1">
            <a:spLocks noChangeArrowheads="1"/>
          </p:cNvSpPr>
          <p:nvPr/>
        </p:nvSpPr>
        <p:spPr bwMode="auto">
          <a:xfrm>
            <a:off x="900113" y="1135063"/>
            <a:ext cx="74168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s-ES" altLang="es-ES" sz="2800" dirty="0" err="1" smtClean="0"/>
              <a:t>Introduïu</a:t>
            </a:r>
            <a:r>
              <a:rPr lang="es-ES" altLang="es-ES" sz="2800" dirty="0" smtClean="0"/>
              <a:t> </a:t>
            </a:r>
            <a:r>
              <a:rPr lang="es-ES" altLang="es-ES" sz="2800" dirty="0"/>
              <a:t>les </a:t>
            </a:r>
            <a:r>
              <a:rPr lang="es-ES" altLang="es-ES" sz="2800" dirty="0" err="1"/>
              <a:t>dades</a:t>
            </a:r>
            <a:r>
              <a:rPr lang="es-ES" altLang="es-ES" sz="2800" dirty="0"/>
              <a:t> de </a:t>
            </a:r>
            <a:r>
              <a:rPr lang="es-ES" altLang="es-ES" sz="2800" dirty="0" err="1"/>
              <a:t>l’examinador</a:t>
            </a:r>
            <a:r>
              <a:rPr lang="es-ES" altLang="es-ES" sz="2800" dirty="0"/>
              <a:t> i </a:t>
            </a:r>
            <a:r>
              <a:rPr lang="es-ES" altLang="es-ES" sz="2800" dirty="0" err="1" smtClean="0"/>
              <a:t>seleccioneu</a:t>
            </a:r>
            <a:r>
              <a:rPr lang="es-ES" altLang="es-ES" sz="2800" dirty="0" smtClean="0"/>
              <a:t>-lo.</a:t>
            </a:r>
            <a:endParaRPr lang="es-ES" altLang="es-ES" sz="2800" dirty="0"/>
          </a:p>
        </p:txBody>
      </p:sp>
      <p:pic>
        <p:nvPicPr>
          <p:cNvPr id="12291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257" y="2204864"/>
            <a:ext cx="6938962" cy="436721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6300192" y="2492896"/>
            <a:ext cx="432048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1</a:t>
            </a:r>
          </a:p>
        </p:txBody>
      </p:sp>
      <p:sp>
        <p:nvSpPr>
          <p:cNvPr id="6" name="Rectángulo 5"/>
          <p:cNvSpPr/>
          <p:nvPr/>
        </p:nvSpPr>
        <p:spPr>
          <a:xfrm>
            <a:off x="5436096" y="5517232"/>
            <a:ext cx="432048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uadroTexto 9"/>
          <p:cNvSpPr txBox="1">
            <a:spLocks noChangeArrowheads="1"/>
          </p:cNvSpPr>
          <p:nvPr/>
        </p:nvSpPr>
        <p:spPr bwMode="auto">
          <a:xfrm>
            <a:off x="900113" y="1268413"/>
            <a:ext cx="7416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s-ES" altLang="es-ES" sz="2800" dirty="0" err="1"/>
              <a:t>Completeu</a:t>
            </a:r>
            <a:r>
              <a:rPr lang="es-ES" altLang="es-ES" sz="2800" dirty="0"/>
              <a:t> </a:t>
            </a:r>
            <a:r>
              <a:rPr lang="es-ES" altLang="es-ES" sz="2800" dirty="0" err="1"/>
              <a:t>l’apartat</a:t>
            </a:r>
            <a:r>
              <a:rPr lang="es-ES" altLang="es-ES" sz="2800" dirty="0"/>
              <a:t> </a:t>
            </a:r>
            <a:r>
              <a:rPr lang="es-ES" altLang="es-ES" sz="2800" b="1" i="1" dirty="0"/>
              <a:t>Datos </a:t>
            </a:r>
            <a:r>
              <a:rPr lang="es-ES" altLang="es-ES" sz="2800" b="1" i="1" dirty="0" smtClean="0"/>
              <a:t>demográficos</a:t>
            </a:r>
            <a:r>
              <a:rPr lang="es-ES" altLang="es-ES" sz="2800" dirty="0" smtClean="0"/>
              <a:t>.</a:t>
            </a:r>
            <a:r>
              <a:rPr lang="es-ES" altLang="es-ES" sz="2800" b="1" dirty="0" smtClean="0"/>
              <a:t> </a:t>
            </a:r>
            <a:endParaRPr lang="es-ES" altLang="es-ES" sz="2800" dirty="0"/>
          </a:p>
        </p:txBody>
      </p:sp>
      <p:pic>
        <p:nvPicPr>
          <p:cNvPr id="13315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4" t="9052" r="18500" b="19550"/>
          <a:stretch>
            <a:fillRect/>
          </a:stretch>
        </p:blipFill>
        <p:spPr bwMode="auto">
          <a:xfrm>
            <a:off x="1404938" y="1792288"/>
            <a:ext cx="6407150" cy="489585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uadroTexto 9"/>
          <p:cNvSpPr txBox="1">
            <a:spLocks noChangeArrowheads="1"/>
          </p:cNvSpPr>
          <p:nvPr/>
        </p:nvSpPr>
        <p:spPr bwMode="auto">
          <a:xfrm>
            <a:off x="539750" y="1268413"/>
            <a:ext cx="80645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ca-ES" altLang="es-ES" sz="2800" dirty="0"/>
              <a:t>Introduïu les </a:t>
            </a:r>
            <a:r>
              <a:rPr lang="ca-ES" altLang="es-ES" sz="2800" dirty="0" smtClean="0"/>
              <a:t>dades </a:t>
            </a:r>
            <a:r>
              <a:rPr lang="ca-ES" altLang="es-ES" sz="2800" dirty="0"/>
              <a:t>a </a:t>
            </a:r>
            <a:r>
              <a:rPr lang="ca-ES" altLang="es-ES" sz="2800" b="1" i="1" dirty="0" err="1" smtClean="0"/>
              <a:t>Puntuaciones</a:t>
            </a:r>
            <a:r>
              <a:rPr lang="ca-ES" altLang="es-ES" sz="2800" b="1" i="1" dirty="0" smtClean="0"/>
              <a:t> </a:t>
            </a:r>
            <a:r>
              <a:rPr lang="ca-ES" altLang="es-ES" sz="2800" b="1" i="1" dirty="0" err="1"/>
              <a:t>directas</a:t>
            </a:r>
            <a:r>
              <a:rPr lang="ca-ES" altLang="es-ES" sz="2800" b="1" dirty="0"/>
              <a:t> </a:t>
            </a:r>
            <a:r>
              <a:rPr lang="ca-ES" altLang="es-ES" sz="2800" dirty="0"/>
              <a:t>i quan acabeu trieu </a:t>
            </a:r>
            <a:r>
              <a:rPr lang="ca-ES" altLang="es-ES" sz="2800" dirty="0" smtClean="0"/>
              <a:t>l’opció </a:t>
            </a:r>
            <a:r>
              <a:rPr lang="ca-ES" altLang="es-ES" sz="2800" b="1" i="1" dirty="0"/>
              <a:t>Guardar y </a:t>
            </a:r>
            <a:r>
              <a:rPr lang="ca-ES" altLang="es-ES" sz="2800" b="1" i="1" dirty="0" err="1" smtClean="0"/>
              <a:t>cerrar</a:t>
            </a:r>
            <a:r>
              <a:rPr lang="ca-ES" altLang="es-ES" sz="2800" dirty="0" smtClean="0"/>
              <a:t>.</a:t>
            </a:r>
            <a:endParaRPr lang="ca-ES" altLang="es-ES" sz="2800" i="1" dirty="0"/>
          </a:p>
        </p:txBody>
      </p:sp>
      <p:pic>
        <p:nvPicPr>
          <p:cNvPr id="14339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" t="31100" r="2750" b="16400"/>
          <a:stretch>
            <a:fillRect/>
          </a:stretch>
        </p:blipFill>
        <p:spPr bwMode="auto">
          <a:xfrm>
            <a:off x="179387" y="2420888"/>
            <a:ext cx="8785225" cy="360045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uadroTexto 9"/>
          <p:cNvSpPr txBox="1">
            <a:spLocks noChangeArrowheads="1"/>
          </p:cNvSpPr>
          <p:nvPr/>
        </p:nvSpPr>
        <p:spPr bwMode="auto">
          <a:xfrm>
            <a:off x="539750" y="1268413"/>
            <a:ext cx="8064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ca-ES" altLang="es-ES" sz="2800" dirty="0"/>
              <a:t>Creeu l’informe a </a:t>
            </a:r>
            <a:r>
              <a:rPr lang="ca-ES" altLang="es-ES" sz="2800" b="1" i="1" dirty="0"/>
              <a:t>Generar </a:t>
            </a:r>
            <a:r>
              <a:rPr lang="ca-ES" altLang="es-ES" sz="2800" b="1" i="1" dirty="0" smtClean="0"/>
              <a:t>informe</a:t>
            </a:r>
            <a:r>
              <a:rPr lang="ca-ES" altLang="es-ES" sz="2800" dirty="0" smtClean="0"/>
              <a:t>.</a:t>
            </a:r>
            <a:endParaRPr lang="ca-ES" altLang="es-ES" sz="2800" dirty="0"/>
          </a:p>
        </p:txBody>
      </p:sp>
      <p:pic>
        <p:nvPicPr>
          <p:cNvPr id="15363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95736"/>
            <a:ext cx="5549900" cy="4445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348880"/>
            <a:ext cx="4473657" cy="230425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107504" y="1268760"/>
            <a:ext cx="4054252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a-ES" altLang="es-ES" dirty="0" smtClean="0"/>
              <a:t>Els valors d’aquest quadre apareixen per defecte.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ca-ES" altLang="es-ES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a-ES" altLang="es-ES" dirty="0" smtClean="0"/>
              <a:t>Es poden canviar els intervals de confiança, els valors crítics, el nivell de significació o el grup de referència.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ca-ES" altLang="es-ES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a-ES" altLang="es-ES" dirty="0" smtClean="0"/>
              <a:t>Els canvis han d’estar relacionats amb l’objectiu de l’avaluació.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ca-ES" altLang="es-ES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a-ES" altLang="es-ES" dirty="0" smtClean="0"/>
              <a:t>Al manual d’aplicació </a:t>
            </a:r>
            <a:r>
              <a:rPr lang="ca-ES" altLang="es-ES" dirty="0"/>
              <a:t>(pàgines: de la 48 a la 68</a:t>
            </a:r>
            <a:r>
              <a:rPr lang="ca-ES" altLang="es-ES" dirty="0" smtClean="0"/>
              <a:t>), trobareu més </a:t>
            </a:r>
            <a:r>
              <a:rPr lang="ca-ES" altLang="es-ES" dirty="0"/>
              <a:t>informació sobre les condicions i fonamentació dels </a:t>
            </a:r>
            <a:r>
              <a:rPr lang="ca-ES" altLang="es-ES" dirty="0" smtClean="0"/>
              <a:t>paràmetres adequats per a </a:t>
            </a:r>
            <a:r>
              <a:rPr lang="ca-ES" altLang="es-ES" dirty="0"/>
              <a:t>l’elaboració del </a:t>
            </a:r>
            <a:r>
              <a:rPr lang="ca-ES" altLang="es-ES" dirty="0" smtClean="0"/>
              <a:t>perfil. </a:t>
            </a:r>
            <a:endParaRPr lang="ca-ES" altLang="es-ES" dirty="0"/>
          </a:p>
        </p:txBody>
      </p:sp>
    </p:spTree>
    <p:extLst>
      <p:ext uri="{BB962C8B-B14F-4D97-AF65-F5344CB8AC3E}">
        <p14:creationId xmlns:p14="http://schemas.microsoft.com/office/powerpoint/2010/main" val="30572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uadroTexto 9"/>
          <p:cNvSpPr txBox="1">
            <a:spLocks noChangeArrowheads="1"/>
          </p:cNvSpPr>
          <p:nvPr/>
        </p:nvSpPr>
        <p:spPr bwMode="auto">
          <a:xfrm>
            <a:off x="539750" y="1268413"/>
            <a:ext cx="80645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ca-ES" altLang="es-ES" sz="2800" dirty="0" smtClean="0"/>
              <a:t>Un cop definits els valors, cliqueu a </a:t>
            </a:r>
          </a:p>
          <a:p>
            <a:pPr algn="ctr"/>
            <a:r>
              <a:rPr lang="ca-ES" altLang="es-ES" sz="2800" b="1" i="1" dirty="0" smtClean="0"/>
              <a:t>Generar informe</a:t>
            </a:r>
            <a:r>
              <a:rPr lang="ca-ES" altLang="es-ES" sz="2800" dirty="0" smtClean="0"/>
              <a:t>.</a:t>
            </a:r>
            <a:endParaRPr lang="ca-ES" altLang="es-ES" sz="2800" dirty="0"/>
          </a:p>
        </p:txBody>
      </p:sp>
      <p:pic>
        <p:nvPicPr>
          <p:cNvPr id="16387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 bwMode="auto">
          <a:xfrm>
            <a:off x="1743075" y="2276872"/>
            <a:ext cx="5657850" cy="4302175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509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uadroTexto 9"/>
          <p:cNvSpPr txBox="1">
            <a:spLocks noChangeArrowheads="1"/>
          </p:cNvSpPr>
          <p:nvPr/>
        </p:nvSpPr>
        <p:spPr bwMode="auto">
          <a:xfrm>
            <a:off x="539750" y="1268413"/>
            <a:ext cx="80645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ca-ES" altLang="es-ES" sz="2800" dirty="0"/>
              <a:t>Obriu </a:t>
            </a:r>
            <a:r>
              <a:rPr lang="ca-ES" altLang="es-ES" sz="2800" dirty="0" smtClean="0"/>
              <a:t>l’informe, guardeu-lo (</a:t>
            </a:r>
            <a:r>
              <a:rPr lang="ca-ES" altLang="es-ES" sz="2800" dirty="0"/>
              <a:t>Ex. </a:t>
            </a:r>
            <a:r>
              <a:rPr lang="ca-ES" altLang="es-ES" sz="2800" dirty="0" smtClean="0"/>
              <a:t> A un </a:t>
            </a:r>
            <a:r>
              <a:rPr lang="ca-ES" altLang="es-ES" sz="2800" dirty="0" err="1" smtClean="0"/>
              <a:t>pendrive</a:t>
            </a:r>
            <a:r>
              <a:rPr lang="ca-ES" altLang="es-ES" sz="2800" dirty="0"/>
              <a:t>, </a:t>
            </a:r>
            <a:r>
              <a:rPr lang="ca-ES" altLang="es-ES" sz="2800" dirty="0" smtClean="0"/>
              <a:t>a l’escriptori...) i/o imprimiu-lo.</a:t>
            </a:r>
            <a:endParaRPr lang="ca-ES" altLang="es-ES" sz="2800" b="1" i="1" dirty="0"/>
          </a:p>
        </p:txBody>
      </p:sp>
      <p:pic>
        <p:nvPicPr>
          <p:cNvPr id="17411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2222500"/>
            <a:ext cx="5905500" cy="442753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uadroTexto 9"/>
          <p:cNvSpPr txBox="1">
            <a:spLocks noChangeArrowheads="1"/>
          </p:cNvSpPr>
          <p:nvPr/>
        </p:nvSpPr>
        <p:spPr bwMode="auto">
          <a:xfrm>
            <a:off x="827087" y="1268760"/>
            <a:ext cx="8066087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ca-ES" altLang="es-ES" sz="2800" dirty="0" err="1"/>
              <a:t>Desde</a:t>
            </a:r>
            <a:r>
              <a:rPr lang="ca-ES" altLang="es-ES" sz="2800" dirty="0"/>
              <a:t> </a:t>
            </a:r>
            <a:r>
              <a:rPr lang="ca-ES" altLang="es-ES" sz="2800" b="1" i="1" dirty="0"/>
              <a:t>ID </a:t>
            </a:r>
            <a:r>
              <a:rPr lang="ca-ES" altLang="es-ES" sz="2800" b="1" i="1" dirty="0" smtClean="0"/>
              <a:t>del </a:t>
            </a:r>
            <a:r>
              <a:rPr lang="ca-ES" altLang="es-ES" sz="2800" b="1" i="1" dirty="0" err="1" smtClean="0"/>
              <a:t>Examinando</a:t>
            </a:r>
            <a:r>
              <a:rPr lang="ca-ES" altLang="es-ES" sz="2800" b="1" i="1" dirty="0" smtClean="0"/>
              <a:t> </a:t>
            </a:r>
            <a:r>
              <a:rPr lang="ca-ES" altLang="es-ES" sz="2800" dirty="0"/>
              <a:t>podeu </a:t>
            </a:r>
          </a:p>
          <a:p>
            <a:pPr algn="ctr"/>
            <a:r>
              <a:rPr lang="ca-ES" altLang="es-ES" sz="2800" dirty="0"/>
              <a:t>tornar a generar </a:t>
            </a:r>
            <a:r>
              <a:rPr lang="ca-ES" altLang="es-ES" sz="2800" dirty="0" smtClean="0"/>
              <a:t>l’informe. </a:t>
            </a:r>
            <a:endParaRPr lang="ca-ES" altLang="es-ES" sz="28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30" y="2243643"/>
            <a:ext cx="5904000" cy="4428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idx="1"/>
          </p:nvPr>
        </p:nvSpPr>
        <p:spPr>
          <a:xfrm>
            <a:off x="468313" y="1628775"/>
            <a:ext cx="8229600" cy="3168650"/>
          </a:xfrm>
        </p:spPr>
        <p:txBody>
          <a:bodyPr/>
          <a:lstStyle/>
          <a:p>
            <a:pPr eaLnBrk="1" hangingPunct="1"/>
            <a:endParaRPr lang="en-US" altLang="ca-ES" smtClean="0"/>
          </a:p>
        </p:txBody>
      </p:sp>
      <p:pic>
        <p:nvPicPr>
          <p:cNvPr id="19459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6165850"/>
            <a:ext cx="79057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18" descr="Coberta pp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Text Box 16"/>
          <p:cNvSpPr txBox="1">
            <a:spLocks noChangeArrowheads="1"/>
          </p:cNvSpPr>
          <p:nvPr/>
        </p:nvSpPr>
        <p:spPr bwMode="auto">
          <a:xfrm>
            <a:off x="1835150" y="6119813"/>
            <a:ext cx="49688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a-ES" altLang="es-ES" sz="1200" b="1" dirty="0">
                <a:solidFill>
                  <a:schemeClr val="bg1"/>
                </a:solidFill>
                <a:latin typeface="Verdana" panose="020B0604030504040204" pitchFamily="34" charset="0"/>
              </a:rPr>
              <a:t>© CRAI Universitat de Barcelona, curs </a:t>
            </a:r>
            <a:r>
              <a:rPr lang="ca-ES" altLang="es-ES" sz="12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2016-17</a:t>
            </a:r>
            <a:endParaRPr lang="ca-ES" altLang="es-ES" sz="1200" b="1" dirty="0">
              <a:solidFill>
                <a:schemeClr val="bg1"/>
              </a:solidFill>
              <a:latin typeface="Verdana" panose="020B0604030504040204" pitchFamily="34" charset="0"/>
            </a:endParaRPr>
          </a:p>
          <a:p>
            <a:pPr>
              <a:spcBef>
                <a:spcPct val="50000"/>
              </a:spcBef>
            </a:pPr>
            <a:endParaRPr lang="ca-ES" altLang="es-ES" sz="12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19462" name="Text Box 17"/>
          <p:cNvSpPr txBox="1">
            <a:spLocks noChangeArrowheads="1"/>
          </p:cNvSpPr>
          <p:nvPr/>
        </p:nvSpPr>
        <p:spPr bwMode="auto">
          <a:xfrm>
            <a:off x="1336951" y="3013501"/>
            <a:ext cx="741682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a-ES" altLang="es-ES" sz="1600" dirty="0" smtClean="0">
                <a:solidFill>
                  <a:schemeClr val="bg1"/>
                </a:solidFill>
                <a:latin typeface="Verdana" panose="020B0604030504040204" pitchFamily="34" charset="0"/>
              </a:rPr>
              <a:t>Guia elaborada pel </a:t>
            </a:r>
            <a:r>
              <a:rPr lang="ca-ES" altLang="es-ES" sz="16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CRAI Biblioteca del Campus de Mundet</a:t>
            </a:r>
            <a:r>
              <a:rPr lang="ca-ES" altLang="es-ES" sz="1600" dirty="0" smtClean="0">
                <a:solidFill>
                  <a:schemeClr val="bg1"/>
                </a:solidFill>
                <a:latin typeface="Verdana" panose="020B0604030504040204" pitchFamily="34" charset="0"/>
              </a:rPr>
              <a:t> amb la col·laboració del </a:t>
            </a:r>
            <a:r>
              <a:rPr lang="ca-ES" altLang="es-ES" sz="16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Dr.  Juan Antonio Amador Campos</a:t>
            </a:r>
            <a:r>
              <a:rPr lang="ca-ES" altLang="es-ES" sz="1600" dirty="0" smtClean="0">
                <a:solidFill>
                  <a:schemeClr val="bg1"/>
                </a:solidFill>
                <a:latin typeface="Verdana" panose="020B0604030504040204" pitchFamily="34" charset="0"/>
              </a:rPr>
              <a:t>, professor titular del Departament de Psicologia Clínica i Psicobiologia de la UB.</a:t>
            </a:r>
            <a:endParaRPr lang="ca-ES" altLang="es-ES" sz="1600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19463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6165850"/>
            <a:ext cx="79057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539552" y="1484784"/>
            <a:ext cx="770485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es-ES" dirty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ca-ES" sz="2400" dirty="0" smtClean="0"/>
              <a:t>WISC-V és una mesura de l’aptitud intel·lectual. Es pot aplicar a nens i adolescents entre </a:t>
            </a:r>
            <a:r>
              <a:rPr lang="ca-ES" sz="2400" dirty="0"/>
              <a:t>6 </a:t>
            </a:r>
            <a:r>
              <a:rPr lang="ca-ES" sz="2400" dirty="0" smtClean="0"/>
              <a:t>a 16 </a:t>
            </a:r>
            <a:r>
              <a:rPr lang="ca-ES" sz="2400" dirty="0"/>
              <a:t>anys i 11 </a:t>
            </a:r>
            <a:r>
              <a:rPr lang="ca-ES" sz="2400" dirty="0" smtClean="0"/>
              <a:t>mesos. </a:t>
            </a:r>
            <a:endParaRPr lang="ca-ES" sz="2400" dirty="0"/>
          </a:p>
          <a:p>
            <a:pPr algn="just">
              <a:defRPr/>
            </a:pPr>
            <a:r>
              <a:rPr lang="ca-ES" sz="2400" dirty="0" smtClean="0"/>
              <a:t> </a:t>
            </a:r>
            <a:endParaRPr lang="ca-ES" sz="2400" dirty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ca-ES" sz="2400" dirty="0"/>
              <a:t>La correcció </a:t>
            </a:r>
            <a:r>
              <a:rPr lang="ca-ES" sz="2400" dirty="0" smtClean="0"/>
              <a:t>en línia s’ha de fer </a:t>
            </a:r>
            <a:r>
              <a:rPr lang="ca-ES" sz="2400" dirty="0"/>
              <a:t>des de l’ordinador de </a:t>
            </a:r>
            <a:r>
              <a:rPr lang="ca-ES" sz="2400" dirty="0" smtClean="0"/>
              <a:t>tests </a:t>
            </a:r>
            <a:r>
              <a:rPr lang="ca-ES" sz="2400" dirty="0"/>
              <a:t>del CRAI </a:t>
            </a:r>
            <a:r>
              <a:rPr lang="ca-ES" sz="2400" dirty="0" smtClean="0"/>
              <a:t>Biblioteca del Campus de Mundet.</a:t>
            </a:r>
            <a:endParaRPr lang="ca-E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395536" y="1124744"/>
            <a:ext cx="4536503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es-ES" dirty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ca-ES" sz="2400" dirty="0" smtClean="0"/>
              <a:t>Un cop administrada la WISC-V, corregiu els tests aplicats i obteniu la puntuació directa (PD) de cada un d’ells.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ca-ES" sz="2400" dirty="0" smtClean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ca-ES" sz="2400" dirty="0" smtClean="0"/>
              <a:t>Per corregir </a:t>
            </a:r>
            <a:r>
              <a:rPr lang="ca-ES" sz="2400" dirty="0"/>
              <a:t>i obtenir la </a:t>
            </a:r>
            <a:r>
              <a:rPr lang="ca-ES" sz="2400" dirty="0" smtClean="0"/>
              <a:t>PD, consulteu el capítol III del </a:t>
            </a:r>
            <a:r>
              <a:rPr lang="ca-ES" sz="2400" b="1" i="1" dirty="0" smtClean="0"/>
              <a:t>Manual de </a:t>
            </a:r>
            <a:r>
              <a:rPr lang="ca-ES" sz="2400" b="1" i="1" dirty="0" err="1" smtClean="0"/>
              <a:t>aplicación</a:t>
            </a:r>
            <a:r>
              <a:rPr lang="ca-ES" sz="2400" b="1" i="1" dirty="0" smtClean="0"/>
              <a:t> </a:t>
            </a:r>
            <a:r>
              <a:rPr lang="ca-ES" sz="2400" b="1" i="1" dirty="0"/>
              <a:t>y</a:t>
            </a:r>
            <a:r>
              <a:rPr lang="ca-ES" sz="2400" b="1" i="1" dirty="0" smtClean="0"/>
              <a:t> </a:t>
            </a:r>
            <a:r>
              <a:rPr lang="ca-ES" sz="2400" b="1" i="1" dirty="0" err="1" smtClean="0"/>
              <a:t>corrección</a:t>
            </a:r>
            <a:r>
              <a:rPr lang="ca-ES" sz="2400" dirty="0" smtClean="0"/>
              <a:t>.</a:t>
            </a:r>
            <a:endParaRPr lang="ca-ES" sz="2400" dirty="0"/>
          </a:p>
        </p:txBody>
      </p:sp>
      <p:pic>
        <p:nvPicPr>
          <p:cNvPr id="3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340768"/>
            <a:ext cx="3524250" cy="439261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761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uadroTexto 9"/>
          <p:cNvSpPr txBox="1">
            <a:spLocks noChangeArrowheads="1"/>
          </p:cNvSpPr>
          <p:nvPr/>
        </p:nvSpPr>
        <p:spPr bwMode="auto">
          <a:xfrm>
            <a:off x="0" y="1412875"/>
            <a:ext cx="9144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ca-ES" altLang="es-ES" sz="2800" dirty="0" smtClean="0"/>
              <a:t>Demaneu </a:t>
            </a:r>
            <a:r>
              <a:rPr lang="ca-ES" altLang="es-ES" sz="2800" dirty="0"/>
              <a:t>al personal del CRAI Biblioteca </a:t>
            </a:r>
            <a:endParaRPr lang="ca-ES" altLang="es-ES" sz="2800" dirty="0" smtClean="0"/>
          </a:p>
          <a:p>
            <a:pPr algn="ctr"/>
            <a:r>
              <a:rPr lang="ca-ES" altLang="es-ES" sz="2800" dirty="0" smtClean="0"/>
              <a:t>del Campus de </a:t>
            </a:r>
            <a:r>
              <a:rPr lang="ca-ES" altLang="es-ES" sz="2800" dirty="0"/>
              <a:t>Mundet que us obri una </a:t>
            </a:r>
            <a:r>
              <a:rPr lang="ca-ES" altLang="es-ES" sz="2800" dirty="0" smtClean="0"/>
              <a:t>sessió.</a:t>
            </a:r>
            <a:endParaRPr lang="ca-ES" altLang="es-ES" sz="2400" dirty="0"/>
          </a:p>
        </p:txBody>
      </p:sp>
      <p:pic>
        <p:nvPicPr>
          <p:cNvPr id="6147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636912"/>
            <a:ext cx="6875463" cy="4052887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3136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adroTexto 9"/>
          <p:cNvSpPr txBox="1">
            <a:spLocks noChangeArrowheads="1"/>
          </p:cNvSpPr>
          <p:nvPr/>
        </p:nvSpPr>
        <p:spPr bwMode="auto">
          <a:xfrm>
            <a:off x="107505" y="1268413"/>
            <a:ext cx="856895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ca-ES" altLang="es-ES" sz="2800" dirty="0" smtClean="0"/>
              <a:t>A </a:t>
            </a:r>
            <a:r>
              <a:rPr lang="ca-ES" altLang="es-ES" sz="2800" b="1" i="1" dirty="0" err="1"/>
              <a:t>Nuevo</a:t>
            </a:r>
            <a:r>
              <a:rPr lang="ca-ES" altLang="es-ES" sz="2800" b="1" i="1" dirty="0"/>
              <a:t> </a:t>
            </a:r>
            <a:r>
              <a:rPr lang="ca-ES" altLang="es-ES" sz="2800" b="1" i="1" dirty="0" err="1"/>
              <a:t>Examinando</a:t>
            </a:r>
            <a:r>
              <a:rPr lang="ca-ES" altLang="es-ES" sz="2800" b="1" i="1" dirty="0"/>
              <a:t> </a:t>
            </a:r>
            <a:r>
              <a:rPr lang="ca-ES" altLang="es-ES" sz="2800" dirty="0" smtClean="0"/>
              <a:t>entreu </a:t>
            </a:r>
            <a:r>
              <a:rPr lang="ca-ES" altLang="es-ES" sz="2800" dirty="0"/>
              <a:t>les dades de la persona </a:t>
            </a:r>
            <a:r>
              <a:rPr lang="ca-ES" altLang="es-ES" sz="2800" dirty="0" smtClean="0"/>
              <a:t>a la que s’ha administrat la WISC-V. </a:t>
            </a:r>
            <a:endParaRPr lang="ca-ES" altLang="es-ES" sz="2800" b="1" i="1" dirty="0"/>
          </a:p>
        </p:txBody>
      </p:sp>
      <p:pic>
        <p:nvPicPr>
          <p:cNvPr id="7171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450" y="2349500"/>
            <a:ext cx="6591300" cy="405288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06" y="1124744"/>
            <a:ext cx="8856662" cy="512603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lecha doblada 8"/>
          <p:cNvSpPr/>
          <p:nvPr/>
        </p:nvSpPr>
        <p:spPr>
          <a:xfrm rot="10800000">
            <a:off x="3883025" y="4210050"/>
            <a:ext cx="1368425" cy="433388"/>
          </a:xfrm>
          <a:prstGeom prst="ben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1" name="Rectángulo redondeado 10"/>
          <p:cNvSpPr/>
          <p:nvPr/>
        </p:nvSpPr>
        <p:spPr>
          <a:xfrm>
            <a:off x="4140200" y="3309938"/>
            <a:ext cx="4248224" cy="900112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a-ES" dirty="0"/>
              <a:t>És aconsellable que no siguin dades reals</a:t>
            </a:r>
            <a:endParaRPr lang="es-ES" dirty="0"/>
          </a:p>
        </p:txBody>
      </p:sp>
      <p:sp>
        <p:nvSpPr>
          <p:cNvPr id="15" name="Flecha doblada 14"/>
          <p:cNvSpPr/>
          <p:nvPr/>
        </p:nvSpPr>
        <p:spPr>
          <a:xfrm rot="10800000" flipV="1">
            <a:off x="3883024" y="4918219"/>
            <a:ext cx="1368426" cy="449263"/>
          </a:xfrm>
          <a:prstGeom prst="ben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7" name="Rectángulo redondeado 16"/>
          <p:cNvSpPr/>
          <p:nvPr/>
        </p:nvSpPr>
        <p:spPr>
          <a:xfrm>
            <a:off x="4140200" y="5304554"/>
            <a:ext cx="4248224" cy="716575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a-ES" dirty="0" smtClean="0"/>
              <a:t>6 </a:t>
            </a:r>
            <a:r>
              <a:rPr lang="ca-ES" dirty="0"/>
              <a:t>anys </a:t>
            </a:r>
            <a:r>
              <a:rPr lang="ca-ES" b="1" dirty="0">
                <a:solidFill>
                  <a:schemeClr val="tx1"/>
                </a:solidFill>
              </a:rPr>
              <a:t>≤</a:t>
            </a:r>
            <a:r>
              <a:rPr lang="ca-ES" dirty="0"/>
              <a:t>  Edat </a:t>
            </a:r>
            <a:r>
              <a:rPr lang="ca-ES" b="1" dirty="0">
                <a:solidFill>
                  <a:schemeClr val="tx1"/>
                </a:solidFill>
              </a:rPr>
              <a:t>≤ </a:t>
            </a:r>
            <a:r>
              <a:rPr lang="ca-ES" dirty="0"/>
              <a:t>16 anys i 11 mesos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uadroTexto 9"/>
          <p:cNvSpPr txBox="1">
            <a:spLocks noChangeArrowheads="1"/>
          </p:cNvSpPr>
          <p:nvPr/>
        </p:nvSpPr>
        <p:spPr bwMode="auto">
          <a:xfrm>
            <a:off x="827087" y="1340768"/>
            <a:ext cx="806608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ca-ES" altLang="es-ES" sz="2800" dirty="0"/>
              <a:t>Podeu modificar les dades </a:t>
            </a:r>
            <a:r>
              <a:rPr lang="ca-ES" altLang="es-ES" sz="2800" dirty="0" smtClean="0"/>
              <a:t>clicant</a:t>
            </a:r>
            <a:endParaRPr lang="ca-ES" altLang="es-ES" sz="2800" dirty="0"/>
          </a:p>
          <a:p>
            <a:pPr algn="ctr"/>
            <a:r>
              <a:rPr lang="ca-ES" altLang="es-ES" sz="2800" dirty="0"/>
              <a:t>a </a:t>
            </a:r>
            <a:r>
              <a:rPr lang="ca-ES" altLang="es-ES" sz="2800" b="1" i="1" dirty="0"/>
              <a:t>ID </a:t>
            </a:r>
            <a:r>
              <a:rPr lang="ca-ES" altLang="es-ES" sz="2800" b="1" i="1" dirty="0" smtClean="0"/>
              <a:t>del </a:t>
            </a:r>
            <a:r>
              <a:rPr lang="ca-ES" altLang="es-ES" sz="2800" b="1" i="1" dirty="0" err="1" smtClean="0"/>
              <a:t>Examinando</a:t>
            </a:r>
            <a:r>
              <a:rPr lang="ca-ES" altLang="es-ES" sz="2800" dirty="0" smtClean="0"/>
              <a:t>.</a:t>
            </a:r>
            <a:endParaRPr lang="ca-ES" altLang="es-ES" sz="2800" dirty="0"/>
          </a:p>
        </p:txBody>
      </p:sp>
      <p:pic>
        <p:nvPicPr>
          <p:cNvPr id="9219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" b="6721"/>
          <a:stretch>
            <a:fillRect/>
          </a:stretch>
        </p:blipFill>
        <p:spPr bwMode="auto">
          <a:xfrm>
            <a:off x="1835148" y="2492896"/>
            <a:ext cx="6049963" cy="4052888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uadroTexto 9"/>
          <p:cNvSpPr txBox="1">
            <a:spLocks noChangeArrowheads="1"/>
          </p:cNvSpPr>
          <p:nvPr/>
        </p:nvSpPr>
        <p:spPr bwMode="auto">
          <a:xfrm>
            <a:off x="1124601" y="1196752"/>
            <a:ext cx="74168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s-ES" altLang="es-ES" sz="2800" dirty="0" err="1"/>
              <a:t>Inicieu</a:t>
            </a:r>
            <a:r>
              <a:rPr lang="es-ES" altLang="es-ES" sz="2800" dirty="0"/>
              <a:t> </a:t>
            </a:r>
            <a:r>
              <a:rPr lang="es-ES" altLang="es-ES" sz="2800" dirty="0" err="1"/>
              <a:t>l’avaluació</a:t>
            </a:r>
            <a:r>
              <a:rPr lang="es-ES" altLang="es-ES" sz="2800" dirty="0"/>
              <a:t> a </a:t>
            </a:r>
          </a:p>
          <a:p>
            <a:pPr algn="ctr"/>
            <a:r>
              <a:rPr lang="es-ES" altLang="es-ES" sz="2800" b="1" i="1" dirty="0"/>
              <a:t>Asignar nueva </a:t>
            </a:r>
            <a:r>
              <a:rPr lang="es-ES" altLang="es-ES" sz="2800" b="1" i="1" dirty="0" smtClean="0"/>
              <a:t>evaluación</a:t>
            </a:r>
            <a:r>
              <a:rPr lang="es-ES" altLang="es-ES" sz="2800" dirty="0" smtClean="0"/>
              <a:t>.</a:t>
            </a:r>
            <a:endParaRPr lang="es-ES" altLang="es-ES" sz="2800" dirty="0"/>
          </a:p>
        </p:txBody>
      </p:sp>
      <p:pic>
        <p:nvPicPr>
          <p:cNvPr id="10243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063" y="2492375"/>
            <a:ext cx="6800850" cy="405447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268413"/>
            <a:ext cx="8759825" cy="532765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2709</TotalTime>
  <Words>355</Words>
  <Application>Microsoft Office PowerPoint</Application>
  <PresentationFormat>Presentación en pantalla (4:3)</PresentationFormat>
  <Paragraphs>39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Universitat de Barcelona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WISC-V: Escala d'Intel·ligència de Wechsler per a nens-V: guia per la correcció en línia. Curs 2016-17</dc:title>
  <dc:creator>CRAI Biblioteca del Campus de Mundet</dc:creator>
  <cp:keywords>CRAI, Formació d'usuaris, WISC-V</cp:keywords>
  <cp:lastModifiedBy>ROSA M. MANRESA NOVELL</cp:lastModifiedBy>
  <cp:revision>189</cp:revision>
  <dcterms:created xsi:type="dcterms:W3CDTF">2011-04-27T09:10:14Z</dcterms:created>
  <dcterms:modified xsi:type="dcterms:W3CDTF">2016-09-19T15:41:23Z</dcterms:modified>
</cp:coreProperties>
</file>