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57" r:id="rId4"/>
    <p:sldId id="258" r:id="rId5"/>
    <p:sldId id="260" r:id="rId6"/>
  </p:sldIdLst>
  <p:sldSz cx="9144000" cy="6858000" type="screen4x3"/>
  <p:notesSz cx="6858000" cy="9144000"/>
  <p:defaultTextStyle>
    <a:defPPr>
      <a:defRPr lang="ca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FF"/>
    <a:srgbClr val="FFFFFF"/>
    <a:srgbClr val="CCFFCC"/>
    <a:srgbClr val="FF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64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745073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1335110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248356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1153412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4283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3264599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4194044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127473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551862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4261135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2253468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a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EFE7D-3C80-4062-B8D9-5B78C6490773}" type="datetimeFigureOut">
              <a:rPr lang="ca-ES" smtClean="0"/>
              <a:pPr/>
              <a:t>19/11/2014</a:t>
            </a:fld>
            <a:endParaRPr lang="ca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66007-9025-4CFE-8F0B-31A3D11C0210}" type="slidenum">
              <a:rPr lang="ca-ES" smtClean="0"/>
              <a:pPr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xmlns="" val="949637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-228600" y="1340768"/>
            <a:ext cx="8686800" cy="12160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0" tIns="93600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9pPr>
          </a:lstStyle>
          <a:p>
            <a:pPr algn="ctr" eaLnBrk="1" hangingPunct="1"/>
            <a:r>
              <a:rPr lang="es-ES" sz="3600" dirty="0" smtClean="0">
                <a:solidFill>
                  <a:schemeClr val="bg1"/>
                </a:solidFill>
              </a:rPr>
              <a:t>Asignación de metadatos </a:t>
            </a:r>
            <a:br>
              <a:rPr lang="es-ES" sz="3600" dirty="0" smtClean="0">
                <a:solidFill>
                  <a:schemeClr val="bg1"/>
                </a:solidFill>
              </a:rPr>
            </a:br>
            <a:r>
              <a:rPr lang="es-ES" sz="3600" dirty="0" smtClean="0">
                <a:solidFill>
                  <a:schemeClr val="bg1"/>
                </a:solidFill>
              </a:rPr>
              <a:t>de accesibilidad a vídeos docentes</a:t>
            </a:r>
            <a:endParaRPr lang="es-ES_tradnl" altLang="ca-ES" sz="3600" dirty="0">
              <a:solidFill>
                <a:schemeClr val="bg1"/>
              </a:solidFill>
              <a:latin typeface="Tiresias Infofont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-76200" y="2709193"/>
            <a:ext cx="5257800" cy="9937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lIns="0" tIns="93600"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charset="-128"/>
              </a:defRPr>
            </a:lvl9pPr>
          </a:lstStyle>
          <a:p>
            <a:pPr algn="ctr"/>
            <a:r>
              <a:rPr lang="es-ES" sz="1600" dirty="0" smtClean="0">
                <a:solidFill>
                  <a:schemeClr val="bg1"/>
                </a:solidFill>
              </a:rPr>
              <a:t>Miquel Centelles Velilla</a:t>
            </a:r>
            <a:r>
              <a:rPr lang="es-ES" sz="1600" baseline="30000" dirty="0" smtClean="0">
                <a:solidFill>
                  <a:schemeClr val="bg1"/>
                </a:solidFill>
              </a:rPr>
              <a:t>1</a:t>
            </a:r>
            <a:r>
              <a:rPr lang="es-ES" sz="1600" dirty="0" smtClean="0">
                <a:solidFill>
                  <a:schemeClr val="bg1"/>
                </a:solidFill>
              </a:rPr>
              <a:t>, Carlos </a:t>
            </a:r>
            <a:r>
              <a:rPr lang="es-ES" sz="1600" dirty="0" smtClean="0">
                <a:solidFill>
                  <a:schemeClr val="bg1"/>
                </a:solidFill>
              </a:rPr>
              <a:t>Vázquez Guzmán</a:t>
            </a:r>
            <a:r>
              <a:rPr lang="es-ES" sz="1600" baseline="30000" dirty="0" smtClean="0">
                <a:solidFill>
                  <a:schemeClr val="bg1"/>
                </a:solidFill>
              </a:rPr>
              <a:t>1</a:t>
            </a:r>
            <a:r>
              <a:rPr lang="es-ES" sz="1600" dirty="0" smtClean="0">
                <a:solidFill>
                  <a:schemeClr val="bg1"/>
                </a:solidFill>
              </a:rPr>
              <a:t>, </a:t>
            </a:r>
            <a:r>
              <a:rPr lang="es-ES" sz="1600" dirty="0" smtClean="0">
                <a:solidFill>
                  <a:schemeClr val="bg1"/>
                </a:solidFill>
              </a:rPr>
              <a:t/>
            </a:r>
            <a:br>
              <a:rPr lang="es-ES" sz="1600" dirty="0" smtClean="0">
                <a:solidFill>
                  <a:schemeClr val="bg1"/>
                </a:solidFill>
              </a:rPr>
            </a:br>
            <a:r>
              <a:rPr lang="es-ES" sz="1600" dirty="0" smtClean="0">
                <a:solidFill>
                  <a:schemeClr val="bg1"/>
                </a:solidFill>
              </a:rPr>
              <a:t>Mireia Ribera</a:t>
            </a:r>
            <a:r>
              <a:rPr lang="es-ES" sz="1600" baseline="30000" dirty="0" smtClean="0">
                <a:solidFill>
                  <a:schemeClr val="bg1"/>
                </a:solidFill>
              </a:rPr>
              <a:t>1</a:t>
            </a:r>
            <a:r>
              <a:rPr lang="es-ES" sz="1600" dirty="0" smtClean="0">
                <a:solidFill>
                  <a:schemeClr val="bg1"/>
                </a:solidFill>
              </a:rPr>
              <a:t>, Iván Pérez Pineda</a:t>
            </a:r>
            <a:r>
              <a:rPr lang="es-ES" sz="1600" baseline="30000" dirty="0" smtClean="0">
                <a:solidFill>
                  <a:schemeClr val="bg1"/>
                </a:solidFill>
              </a:rPr>
              <a:t>2</a:t>
            </a:r>
            <a:endParaRPr lang="ca-ES" sz="1600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aseline="30000" dirty="0" smtClean="0">
                <a:solidFill>
                  <a:schemeClr val="bg1"/>
                </a:solidFill>
              </a:rPr>
              <a:t>1</a:t>
            </a:r>
            <a:r>
              <a:rPr lang="es-ES" sz="1200" dirty="0" smtClean="0">
                <a:solidFill>
                  <a:schemeClr val="bg1"/>
                </a:solidFill>
              </a:rPr>
              <a:t>Universidad de Barcelona (España)</a:t>
            </a:r>
            <a:endParaRPr lang="ca-ES" sz="1200" dirty="0" smtClean="0">
              <a:solidFill>
                <a:schemeClr val="bg1"/>
              </a:solidFill>
            </a:endParaRPr>
          </a:p>
          <a:p>
            <a:pPr algn="ctr"/>
            <a:r>
              <a:rPr lang="es-ES" sz="1200" baseline="30000" dirty="0" smtClean="0">
                <a:solidFill>
                  <a:schemeClr val="bg1"/>
                </a:solidFill>
              </a:rPr>
              <a:t>2</a:t>
            </a:r>
            <a:r>
              <a:rPr lang="es-ES" sz="1200" dirty="0" smtClean="0">
                <a:solidFill>
                  <a:schemeClr val="bg1"/>
                </a:solidFill>
              </a:rPr>
              <a:t>Benemérita Universidad Autónoma de Puebla (Méjico)</a:t>
            </a:r>
            <a:endParaRPr lang="es-ES_tradnl" altLang="ca-ES" sz="1200" dirty="0">
              <a:solidFill>
                <a:schemeClr val="bg1"/>
              </a:solidFill>
              <a:latin typeface="Tiresias Infofont" charset="0"/>
            </a:endParaRPr>
          </a:p>
        </p:txBody>
      </p:sp>
      <p:pic>
        <p:nvPicPr>
          <p:cNvPr id="6" name="Picture 2" descr="Logotipo Congreso Internacional Universidad y discapacid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17529" y="58713"/>
            <a:ext cx="3990975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5940152" y="63755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27 y 28 de noviembre 2014</a:t>
            </a:r>
            <a:endParaRPr lang="ca-ES" dirty="0">
              <a:solidFill>
                <a:schemeClr val="bg1"/>
              </a:solidFill>
            </a:endParaRPr>
          </a:p>
        </p:txBody>
      </p:sp>
      <p:pic>
        <p:nvPicPr>
          <p:cNvPr id="3" name="2 Imagen" descr="Logotipo adaptabit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8373" y="5301208"/>
            <a:ext cx="2250197" cy="2250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4609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 descr=" 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_tradnl" dirty="0" smtClean="0">
                <a:solidFill>
                  <a:schemeClr val="tx2"/>
                </a:solidFill>
              </a:rPr>
              <a:t>Accesibilidad=Contenido </a:t>
            </a:r>
            <a:r>
              <a:rPr lang="es-ES_tradnl" dirty="0" smtClean="0">
                <a:solidFill>
                  <a:schemeClr val="accent2">
                    <a:lumMod val="75000"/>
                  </a:schemeClr>
                </a:solidFill>
              </a:rPr>
              <a:t>+</a:t>
            </a:r>
            <a:r>
              <a:rPr lang="es-ES_tradnl" dirty="0" err="1" smtClean="0">
                <a:solidFill>
                  <a:schemeClr val="accent2">
                    <a:lumMod val="75000"/>
                  </a:schemeClr>
                </a:solidFill>
              </a:rPr>
              <a:t>Buscabilidad</a:t>
            </a:r>
            <a:endParaRPr lang="es-ES_tradnl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536504"/>
          </a:xfrm>
        </p:spPr>
        <p:txBody>
          <a:bodyPr>
            <a:normAutofit fontScale="85000" lnSpcReduction="10000"/>
          </a:bodyPr>
          <a:lstStyle/>
          <a:p>
            <a:r>
              <a:rPr lang="es-ES_tradnl" dirty="0" smtClean="0"/>
              <a:t>¿Cómo indicar que un </a:t>
            </a:r>
            <a:r>
              <a:rPr lang="es-ES_tradnl" b="1" dirty="0" smtClean="0"/>
              <a:t>recurso</a:t>
            </a:r>
            <a:r>
              <a:rPr lang="es-ES_tradnl" dirty="0" smtClean="0"/>
              <a:t> de aprendizaje es </a:t>
            </a:r>
            <a:r>
              <a:rPr lang="es-ES_tradnl" b="1" dirty="0" smtClean="0"/>
              <a:t>accesible</a:t>
            </a:r>
            <a:r>
              <a:rPr lang="es-ES_tradnl" dirty="0" smtClean="0"/>
              <a:t>? </a:t>
            </a:r>
          </a:p>
          <a:p>
            <a:pPr marL="457200" lvl="1" indent="0" algn="ctr">
              <a:buNone/>
            </a:pPr>
            <a:r>
              <a:rPr lang="es-ES_tradnl" i="1" dirty="0" err="1" smtClean="0">
                <a:solidFill>
                  <a:schemeClr val="accent2">
                    <a:lumMod val="75000"/>
                  </a:schemeClr>
                </a:solidFill>
              </a:rPr>
              <a:t>Accessible</a:t>
            </a:r>
            <a:r>
              <a:rPr lang="es-ES_tradnl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s-ES_tradnl" i="1" dirty="0" err="1" smtClean="0">
                <a:solidFill>
                  <a:schemeClr val="accent2">
                    <a:lumMod val="75000"/>
                  </a:schemeClr>
                </a:solidFill>
              </a:rPr>
              <a:t>Metadata</a:t>
            </a:r>
            <a:r>
              <a:rPr lang="es-ES_tradnl" i="1" dirty="0" smtClean="0">
                <a:solidFill>
                  <a:schemeClr val="accent2">
                    <a:lumMod val="75000"/>
                  </a:schemeClr>
                </a:solidFill>
              </a:rPr>
              <a:t> Project (AMP)</a:t>
            </a:r>
          </a:p>
          <a:p>
            <a:pPr marL="457200" lvl="1" indent="0" algn="ctr">
              <a:buNone/>
            </a:pPr>
            <a:endParaRPr lang="es-ES_tradnl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s-ES_tradnl" dirty="0" smtClean="0"/>
              <a:t>¿Cómo </a:t>
            </a:r>
            <a:r>
              <a:rPr lang="es-ES_tradnl" b="1" dirty="0" smtClean="0"/>
              <a:t>incorporar</a:t>
            </a:r>
            <a:r>
              <a:rPr lang="es-ES_tradnl" dirty="0" smtClean="0"/>
              <a:t> características de </a:t>
            </a:r>
            <a:r>
              <a:rPr lang="es-ES_tradnl" b="1" dirty="0" smtClean="0"/>
              <a:t>accesibilidad</a:t>
            </a:r>
            <a:r>
              <a:rPr lang="es-ES_tradnl" dirty="0" smtClean="0"/>
              <a:t> en un </a:t>
            </a:r>
            <a:r>
              <a:rPr lang="es-ES_tradnl" b="1" dirty="0" smtClean="0"/>
              <a:t>repositorio digital</a:t>
            </a:r>
            <a:r>
              <a:rPr lang="es-ES_tradnl" dirty="0" smtClean="0"/>
              <a:t>?</a:t>
            </a:r>
          </a:p>
          <a:p>
            <a:pPr marL="457200" lvl="1" indent="0" algn="ctr">
              <a:buNone/>
            </a:pPr>
            <a:r>
              <a:rPr lang="es-ES_tradnl" i="1" dirty="0" smtClean="0">
                <a:solidFill>
                  <a:schemeClr val="accent2">
                    <a:lumMod val="75000"/>
                  </a:schemeClr>
                </a:solidFill>
              </a:rPr>
              <a:t>Extensión de </a:t>
            </a:r>
            <a:r>
              <a:rPr lang="es-ES_tradnl" i="1" dirty="0" err="1" smtClean="0">
                <a:solidFill>
                  <a:schemeClr val="accent2">
                    <a:lumMod val="75000"/>
                  </a:schemeClr>
                </a:solidFill>
              </a:rPr>
              <a:t>Dublin</a:t>
            </a:r>
            <a:r>
              <a:rPr lang="es-ES_tradnl" i="1" dirty="0" smtClean="0">
                <a:solidFill>
                  <a:schemeClr val="accent2">
                    <a:lumMod val="75000"/>
                  </a:schemeClr>
                </a:solidFill>
              </a:rPr>
              <a:t> Core </a:t>
            </a:r>
            <a:r>
              <a:rPr lang="es-ES_tradnl" i="1" dirty="0" err="1" smtClean="0">
                <a:solidFill>
                  <a:schemeClr val="accent2">
                    <a:lumMod val="75000"/>
                  </a:schemeClr>
                </a:solidFill>
              </a:rPr>
              <a:t>Terms</a:t>
            </a:r>
            <a:endParaRPr lang="es-ES_tradnl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 algn="ctr">
              <a:buNone/>
            </a:pPr>
            <a:endParaRPr lang="es-ES_tradnl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s-ES_tradnl" dirty="0" smtClean="0"/>
              <a:t>¿Cómo facilitar que los </a:t>
            </a:r>
            <a:r>
              <a:rPr lang="es-ES_tradnl" b="1" dirty="0" smtClean="0"/>
              <a:t>buscadores web</a:t>
            </a:r>
            <a:r>
              <a:rPr lang="es-ES_tradnl" dirty="0" smtClean="0"/>
              <a:t> encuentren el recurso más adecuado  a mis preferencias?</a:t>
            </a:r>
            <a:endParaRPr lang="es-ES_tradnl" dirty="0">
              <a:solidFill>
                <a:schemeClr val="accent2">
                  <a:lumMod val="75000"/>
                </a:schemeClr>
              </a:solidFill>
            </a:endParaRPr>
          </a:p>
          <a:p>
            <a:pPr marL="457200" lvl="1" indent="0" algn="ctr">
              <a:buNone/>
            </a:pPr>
            <a:r>
              <a:rPr lang="es-ES_tradnl" i="1" dirty="0" smtClean="0">
                <a:solidFill>
                  <a:schemeClr val="accent2">
                    <a:lumMod val="75000"/>
                  </a:schemeClr>
                </a:solidFill>
              </a:rPr>
              <a:t>Schema.org</a:t>
            </a:r>
          </a:p>
          <a:p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xmlns="" val="19955931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 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>
                <a:solidFill>
                  <a:schemeClr val="tx2"/>
                </a:solidFill>
              </a:rPr>
              <a:t>Extensión </a:t>
            </a:r>
            <a:r>
              <a:rPr lang="es-ES_tradnl" dirty="0" err="1" smtClean="0">
                <a:solidFill>
                  <a:schemeClr val="tx2"/>
                </a:solidFill>
              </a:rPr>
              <a:t>Dublin</a:t>
            </a:r>
            <a:r>
              <a:rPr lang="es-ES_tradnl" dirty="0" smtClean="0">
                <a:solidFill>
                  <a:schemeClr val="tx2"/>
                </a:solidFill>
              </a:rPr>
              <a:t> Core</a:t>
            </a:r>
            <a:endParaRPr lang="es-ES_tradnl" dirty="0">
              <a:solidFill>
                <a:schemeClr val="tx2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2"/>
                </a:solidFill>
              </a:rPr>
              <a:t>Learning Resources Metadata Initiative (LRMI)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err="1" smtClean="0"/>
              <a:t>educationalAlignment</a:t>
            </a:r>
            <a:endParaRPr lang="en-US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err="1" smtClean="0"/>
              <a:t>educationalUse</a:t>
            </a:r>
            <a:endParaRPr lang="en-US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err="1" smtClean="0"/>
              <a:t>timeRequired</a:t>
            </a:r>
            <a:endParaRPr lang="en-US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smtClean="0"/>
              <a:t>audience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err="1" smtClean="0"/>
              <a:t>typicalAgeRange</a:t>
            </a:r>
            <a:endParaRPr lang="en-US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err="1" smtClean="0"/>
              <a:t>interactivityType</a:t>
            </a:r>
            <a:endParaRPr lang="en-US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smtClean="0"/>
              <a:t>citation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err="1" smtClean="0"/>
              <a:t>isBasedOn</a:t>
            </a:r>
            <a:endParaRPr lang="en-US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514350" indent="-457200"/>
            <a:r>
              <a:rPr lang="en-US" sz="2000" dirty="0" smtClean="0">
                <a:solidFill>
                  <a:schemeClr val="tx2"/>
                </a:solidFill>
              </a:rPr>
              <a:t>Accessible Metadata Project (AMP</a:t>
            </a:r>
            <a:r>
              <a:rPr lang="en-US" sz="2000" dirty="0" smtClean="0">
                <a:solidFill>
                  <a:schemeClr val="tx2"/>
                </a:solidFill>
              </a:rPr>
              <a:t>)  </a:t>
            </a:r>
            <a:endParaRPr lang="en-US" sz="2000" dirty="0" smtClean="0">
              <a:solidFill>
                <a:schemeClr val="tx2"/>
              </a:solidFill>
            </a:endParaRP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dirty="0" err="1" smtClean="0"/>
              <a:t>accessibilityAPI</a:t>
            </a:r>
            <a:endParaRPr lang="en-US" dirty="0" smtClean="0"/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dirty="0" err="1" smtClean="0"/>
              <a:t>accessibilityControl</a:t>
            </a:r>
            <a:endParaRPr lang="en-US" dirty="0" smtClean="0"/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dirty="0" err="1" smtClean="0"/>
              <a:t>accessibilityFeature</a:t>
            </a:r>
            <a:endParaRPr lang="en-US" dirty="0" smtClean="0"/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dirty="0" err="1" smtClean="0"/>
              <a:t>accessibilityHazard</a:t>
            </a:r>
            <a:endParaRPr lang="en-US" dirty="0" smtClean="0"/>
          </a:p>
          <a:p>
            <a:r>
              <a:rPr lang="en-US" sz="2000" dirty="0" smtClean="0">
                <a:solidFill>
                  <a:schemeClr val="tx2"/>
                </a:solidFill>
              </a:rPr>
              <a:t>Dublin Core Terms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dirty="0" err="1" smtClean="0"/>
              <a:t>dc.date.created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1082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Imagen 4" descr=" 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>
                <a:solidFill>
                  <a:schemeClr val="tx2"/>
                </a:solidFill>
              </a:rPr>
              <a:t>Mapeo</a:t>
            </a:r>
            <a:endParaRPr lang="es-ES_tradnl" dirty="0">
              <a:solidFill>
                <a:schemeClr val="tx2"/>
              </a:solidFill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90872" y="1535113"/>
            <a:ext cx="4040188" cy="639762"/>
          </a:xfrm>
        </p:spPr>
        <p:txBody>
          <a:bodyPr>
            <a:normAutofit/>
          </a:bodyPr>
          <a:lstStyle/>
          <a:p>
            <a:r>
              <a:rPr lang="es-ES_tradnl" dirty="0" err="1" smtClean="0"/>
              <a:t>Dublin</a:t>
            </a:r>
            <a:r>
              <a:rPr lang="es-ES_tradnl" dirty="0" smtClean="0"/>
              <a:t> Core extendido</a:t>
            </a:r>
            <a:endParaRPr lang="es-ES_tradnl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590872" y="2174875"/>
            <a:ext cx="4040188" cy="395128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s-ES_tradnl" dirty="0" err="1" smtClean="0"/>
              <a:t>Dc.title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Dc.contributor</a:t>
            </a:r>
            <a:r>
              <a:rPr lang="es-ES_tradnl" dirty="0" smtClean="0"/>
              <a:t>, </a:t>
            </a:r>
            <a:r>
              <a:rPr lang="es-ES_tradnl" dirty="0" err="1" smtClean="0"/>
              <a:t>dc.contributor.author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Dc.subject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Dc.date.issued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Dc.date.created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Dc.date</a:t>
            </a:r>
            <a:r>
              <a:rPr lang="es-ES_tradnl" dirty="0" smtClean="0"/>
              <a:t>[.</a:t>
            </a:r>
            <a:r>
              <a:rPr lang="es-ES_tradnl" dirty="0" err="1" smtClean="0"/>
              <a:t>accessioned</a:t>
            </a:r>
            <a:r>
              <a:rPr lang="es-ES_tradnl" dirty="0" smtClean="0"/>
              <a:t>]</a:t>
            </a:r>
          </a:p>
          <a:p>
            <a:pPr marL="0" indent="0">
              <a:buNone/>
            </a:pPr>
            <a:r>
              <a:rPr lang="es-ES_tradnl" dirty="0" err="1" smtClean="0"/>
              <a:t>Dc.date.available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Dc.publisher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Dc.rights.accsRights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Dc.relation.ispartofseries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Dc.description</a:t>
            </a:r>
            <a:r>
              <a:rPr lang="es-ES_tradnl" dirty="0" smtClean="0"/>
              <a:t>, </a:t>
            </a:r>
            <a:r>
              <a:rPr lang="es-ES_tradnl" dirty="0" err="1" smtClean="0"/>
              <a:t>dc.description.abstract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Dc.identifier</a:t>
            </a:r>
            <a:r>
              <a:rPr lang="es-ES_tradnl" dirty="0" smtClean="0"/>
              <a:t>[.</a:t>
            </a:r>
            <a:r>
              <a:rPr lang="es-ES_tradnl" dirty="0" err="1" smtClean="0"/>
              <a:t>uri</a:t>
            </a:r>
            <a:r>
              <a:rPr lang="es-ES_tradnl" dirty="0" smtClean="0"/>
              <a:t>]</a:t>
            </a:r>
          </a:p>
          <a:p>
            <a:pPr marL="0" indent="0">
              <a:buNone/>
            </a:pPr>
            <a:r>
              <a:rPr lang="es-ES_tradnl" dirty="0" err="1" smtClean="0"/>
              <a:t>Dc.description</a:t>
            </a:r>
            <a:r>
              <a:rPr lang="es-ES_tradnl" dirty="0" smtClean="0"/>
              <a:t>[.</a:t>
            </a:r>
            <a:r>
              <a:rPr lang="es-ES_tradnl" dirty="0" err="1" smtClean="0"/>
              <a:t>accessibilityapi</a:t>
            </a:r>
            <a:r>
              <a:rPr lang="es-ES_tradnl" dirty="0" smtClean="0"/>
              <a:t>]</a:t>
            </a:r>
          </a:p>
          <a:p>
            <a:pPr marL="0" indent="0">
              <a:buNone/>
            </a:pPr>
            <a:r>
              <a:rPr lang="es-ES_tradnl" dirty="0" err="1" smtClean="0"/>
              <a:t>Dc.description</a:t>
            </a:r>
            <a:r>
              <a:rPr lang="es-ES_tradnl" dirty="0" smtClean="0"/>
              <a:t>[.</a:t>
            </a:r>
            <a:r>
              <a:rPr lang="es-ES_tradnl" dirty="0" err="1" smtClean="0"/>
              <a:t>accessibilitycontrol</a:t>
            </a:r>
            <a:r>
              <a:rPr lang="es-ES_tradnl" dirty="0" smtClean="0"/>
              <a:t>]</a:t>
            </a:r>
          </a:p>
          <a:p>
            <a:pPr marL="0" indent="0">
              <a:buNone/>
            </a:pPr>
            <a:r>
              <a:rPr lang="es-ES_tradnl" dirty="0" err="1" smtClean="0"/>
              <a:t>Dc.description</a:t>
            </a:r>
            <a:r>
              <a:rPr lang="es-ES_tradnl" dirty="0" smtClean="0"/>
              <a:t>[.</a:t>
            </a:r>
            <a:r>
              <a:rPr lang="es-ES_tradnl" dirty="0" err="1" smtClean="0"/>
              <a:t>accessibilityfeature</a:t>
            </a:r>
            <a:r>
              <a:rPr lang="es-ES_tradnl" dirty="0" smtClean="0"/>
              <a:t>]</a:t>
            </a:r>
          </a:p>
          <a:p>
            <a:pPr marL="0" indent="0">
              <a:buNone/>
            </a:pPr>
            <a:r>
              <a:rPr lang="es-ES_tradnl" dirty="0" err="1" smtClean="0"/>
              <a:t>Dc.description</a:t>
            </a:r>
            <a:r>
              <a:rPr lang="es-ES_tradnl" dirty="0" smtClean="0"/>
              <a:t> [.</a:t>
            </a:r>
            <a:r>
              <a:rPr lang="es-ES_tradnl" dirty="0" err="1" smtClean="0"/>
              <a:t>accessibilityhazard</a:t>
            </a:r>
            <a:r>
              <a:rPr lang="es-ES_tradnl" dirty="0" smtClean="0"/>
              <a:t>]</a:t>
            </a:r>
          </a:p>
          <a:p>
            <a:pPr marL="0" indent="0">
              <a:buNone/>
            </a:pPr>
            <a:r>
              <a:rPr lang="es-ES_tradnl" dirty="0" err="1" smtClean="0"/>
              <a:t>Dc.relation.ispartof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Dc.relation.ispartofseries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Dc.format.extent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Dc.format.mimetype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Dc.type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Dc.language</a:t>
            </a:r>
            <a:r>
              <a:rPr lang="es-ES_tradnl" dirty="0" smtClean="0"/>
              <a:t>[.</a:t>
            </a:r>
            <a:r>
              <a:rPr lang="es-ES_tradnl" dirty="0" err="1" smtClean="0"/>
              <a:t>iso</a:t>
            </a:r>
            <a:r>
              <a:rPr lang="es-ES_tradnl" dirty="0" smtClean="0"/>
              <a:t>]</a:t>
            </a:r>
          </a:p>
          <a:p>
            <a:pPr marL="0" indent="0">
              <a:buNone/>
            </a:pPr>
            <a:r>
              <a:rPr lang="es-ES_tradnl" dirty="0" err="1" smtClean="0"/>
              <a:t>Dc.description.educationalalignment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Dc.description.educationaluse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Dc.description.timerequired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Dc.audience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Dc.audience.typpicalagerange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Dc.type.interactivitytype</a:t>
            </a:r>
            <a:endParaRPr lang="es-ES_tradnl" dirty="0" smtClean="0"/>
          </a:p>
          <a:p>
            <a:endParaRPr lang="es-ES_tradnl" dirty="0" smtClean="0"/>
          </a:p>
          <a:p>
            <a:endParaRPr lang="es-ES_tradnl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5138737" y="1535113"/>
            <a:ext cx="4041775" cy="639762"/>
          </a:xfrm>
        </p:spPr>
        <p:txBody>
          <a:bodyPr/>
          <a:lstStyle/>
          <a:p>
            <a:r>
              <a:rPr lang="es-ES_tradnl" dirty="0" smtClean="0"/>
              <a:t>Schema.org</a:t>
            </a:r>
            <a:endParaRPr lang="es-ES_tradnl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5138737" y="2174875"/>
            <a:ext cx="4041775" cy="3951288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es-ES_tradnl" dirty="0" smtClean="0"/>
              <a:t>Schema.org.name</a:t>
            </a:r>
          </a:p>
          <a:p>
            <a:pPr marL="0" indent="0">
              <a:buNone/>
            </a:pPr>
            <a:r>
              <a:rPr lang="es-ES_tradnl" dirty="0" err="1" smtClean="0"/>
              <a:t>Schema.org.author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Schema.org.about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Schema.org.datepublished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Schema.org.dateCreated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Schema.org.uploadDate</a:t>
            </a:r>
            <a:endParaRPr lang="es-ES_tradnl" dirty="0" smtClean="0"/>
          </a:p>
          <a:p>
            <a:pPr marL="0" indent="0">
              <a:buNone/>
            </a:pP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Schema.org.publisher</a:t>
            </a:r>
            <a:endParaRPr lang="es-ES_tradnl" dirty="0" smtClean="0"/>
          </a:p>
          <a:p>
            <a:pPr marL="0" indent="0">
              <a:buNone/>
            </a:pP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Schema.org.ispartof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Schema.org.description</a:t>
            </a:r>
            <a:endParaRPr lang="es-ES_tradnl" dirty="0" smtClean="0"/>
          </a:p>
          <a:p>
            <a:pPr marL="0" indent="0">
              <a:buNone/>
            </a:pPr>
            <a:endParaRPr lang="es-ES_tradnl" dirty="0" smtClean="0"/>
          </a:p>
          <a:p>
            <a:pPr marL="0" indent="0">
              <a:buNone/>
            </a:pPr>
            <a:r>
              <a:rPr lang="es-ES_tradnl" dirty="0" smtClean="0"/>
              <a:t>Schema.org.url</a:t>
            </a:r>
          </a:p>
          <a:p>
            <a:pPr marL="0" indent="0">
              <a:buNone/>
            </a:pPr>
            <a:r>
              <a:rPr lang="es-ES_tradnl" dirty="0" err="1" smtClean="0"/>
              <a:t>Schema.org.accessibilityapi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Schema.org.accessibilitycontrol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Schema.org.accessibilityfeature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Schema.org.accessibilityhazard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Schema.org.ispartof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Schema.org.pagination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Schema.org.associatedMedia</a:t>
            </a:r>
            <a:r>
              <a:rPr lang="es-ES_tradnl" dirty="0" smtClean="0"/>
              <a:t>, 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schema.org.encondingFormat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Schema.org.additionalType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Schema.org.inLanguage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smtClean="0"/>
              <a:t>Schema.org .</a:t>
            </a:r>
            <a:r>
              <a:rPr lang="es-ES_tradnl" dirty="0" err="1" smtClean="0"/>
              <a:t>educationalalignment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Schema.org.educationaluse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Schema.org.timerequired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smtClean="0"/>
              <a:t>Schema.</a:t>
            </a:r>
            <a:r>
              <a:rPr lang="es-ES_tradnl" dirty="0" err="1" smtClean="0"/>
              <a:t>org</a:t>
            </a:r>
            <a:r>
              <a:rPr lang="es-ES_tradnl" dirty="0" smtClean="0"/>
              <a:t>..</a:t>
            </a:r>
            <a:r>
              <a:rPr lang="es-ES_tradnl" dirty="0" err="1" smtClean="0"/>
              <a:t>audience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Schema.org.typpicalagerange</a:t>
            </a:r>
            <a:endParaRPr lang="es-ES_tradnl" dirty="0" smtClean="0"/>
          </a:p>
          <a:p>
            <a:pPr marL="0" indent="0">
              <a:buNone/>
            </a:pPr>
            <a:r>
              <a:rPr lang="es-ES_tradnl" dirty="0" err="1" smtClean="0"/>
              <a:t>Schema.org.interactivitytype</a:t>
            </a:r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 smtClean="0"/>
          </a:p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601216" y="2196480"/>
            <a:ext cx="2160240" cy="1460258"/>
          </a:xfrm>
          <a:prstGeom prst="rect">
            <a:avLst/>
          </a:prstGeom>
          <a:noFill/>
          <a:ln w="254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9" name="8 Rectángulo"/>
          <p:cNvSpPr/>
          <p:nvPr/>
        </p:nvSpPr>
        <p:spPr>
          <a:xfrm>
            <a:off x="2987824" y="2276872"/>
            <a:ext cx="1681844" cy="432048"/>
          </a:xfrm>
          <a:prstGeom prst="rect">
            <a:avLst/>
          </a:prstGeom>
          <a:solidFill>
            <a:srgbClr val="FFFF99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 smtClean="0">
                <a:solidFill>
                  <a:schemeClr val="tx1"/>
                </a:solidFill>
              </a:rPr>
              <a:t>Datos bibliográficos</a:t>
            </a:r>
            <a:endParaRPr lang="es-ES_tradnl" sz="1400" dirty="0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137720" y="2183586"/>
            <a:ext cx="2160240" cy="1605454"/>
          </a:xfrm>
          <a:prstGeom prst="rect">
            <a:avLst/>
          </a:prstGeom>
          <a:noFill/>
          <a:ln w="254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cxnSp>
        <p:nvCxnSpPr>
          <p:cNvPr id="14" name="13 Conector recto"/>
          <p:cNvCxnSpPr>
            <a:endCxn id="12" idx="1"/>
          </p:cNvCxnSpPr>
          <p:nvPr/>
        </p:nvCxnSpPr>
        <p:spPr>
          <a:xfrm>
            <a:off x="3995936" y="2708920"/>
            <a:ext cx="1141784" cy="27739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Rectángulo"/>
          <p:cNvSpPr/>
          <p:nvPr/>
        </p:nvSpPr>
        <p:spPr>
          <a:xfrm>
            <a:off x="601216" y="3645024"/>
            <a:ext cx="2160240" cy="492342"/>
          </a:xfrm>
          <a:prstGeom prst="rect">
            <a:avLst/>
          </a:prstGeom>
          <a:noFill/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0" name="19 Rectángulo"/>
          <p:cNvSpPr/>
          <p:nvPr/>
        </p:nvSpPr>
        <p:spPr>
          <a:xfrm>
            <a:off x="2987824" y="3645024"/>
            <a:ext cx="1682352" cy="432048"/>
          </a:xfrm>
          <a:prstGeom prst="rect">
            <a:avLst/>
          </a:prstGeom>
          <a:solidFill>
            <a:srgbClr val="CCFFCC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 smtClean="0">
                <a:solidFill>
                  <a:schemeClr val="tx1"/>
                </a:solidFill>
              </a:rPr>
              <a:t>Accesibilidad</a:t>
            </a:r>
            <a:endParaRPr lang="es-ES_tradnl" sz="1400" dirty="0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5137720" y="3789040"/>
            <a:ext cx="2160240" cy="504056"/>
          </a:xfrm>
          <a:prstGeom prst="rect">
            <a:avLst/>
          </a:prstGeom>
          <a:noFill/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5" name="24 Rectángulo"/>
          <p:cNvSpPr/>
          <p:nvPr/>
        </p:nvSpPr>
        <p:spPr>
          <a:xfrm>
            <a:off x="601216" y="4149080"/>
            <a:ext cx="2160240" cy="1504706"/>
          </a:xfrm>
          <a:prstGeom prst="rect">
            <a:avLst/>
          </a:prstGeom>
          <a:noFill/>
          <a:ln w="2540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26" name="25 Rectángulo"/>
          <p:cNvSpPr/>
          <p:nvPr/>
        </p:nvSpPr>
        <p:spPr>
          <a:xfrm>
            <a:off x="2987824" y="5445224"/>
            <a:ext cx="1681844" cy="2880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400" dirty="0" smtClean="0">
                <a:solidFill>
                  <a:schemeClr val="tx1"/>
                </a:solidFill>
              </a:rPr>
              <a:t>Pedagogía</a:t>
            </a:r>
            <a:endParaRPr lang="es-ES_tradnl" sz="1400" dirty="0">
              <a:solidFill>
                <a:schemeClr val="tx1"/>
              </a:solidFill>
            </a:endParaRPr>
          </a:p>
        </p:txBody>
      </p:sp>
      <p:cxnSp>
        <p:nvCxnSpPr>
          <p:cNvPr id="27" name="26 Conector recto"/>
          <p:cNvCxnSpPr>
            <a:stCxn id="26" idx="0"/>
            <a:endCxn id="25" idx="3"/>
          </p:cNvCxnSpPr>
          <p:nvPr/>
        </p:nvCxnSpPr>
        <p:spPr>
          <a:xfrm flipH="1" flipV="1">
            <a:off x="2761456" y="4901433"/>
            <a:ext cx="1067290" cy="5437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27 Rectángulo"/>
          <p:cNvSpPr/>
          <p:nvPr/>
        </p:nvSpPr>
        <p:spPr>
          <a:xfrm>
            <a:off x="5137720" y="4293096"/>
            <a:ext cx="2160240" cy="1512168"/>
          </a:xfrm>
          <a:prstGeom prst="rect">
            <a:avLst/>
          </a:prstGeom>
          <a:noFill/>
          <a:ln w="2540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cxnSp>
        <p:nvCxnSpPr>
          <p:cNvPr id="29" name="28 Conector recto"/>
          <p:cNvCxnSpPr>
            <a:endCxn id="28" idx="1"/>
          </p:cNvCxnSpPr>
          <p:nvPr/>
        </p:nvCxnSpPr>
        <p:spPr>
          <a:xfrm flipV="1">
            <a:off x="4201616" y="5049180"/>
            <a:ext cx="936104" cy="5475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>
            <a:off x="2411760" y="3861048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>
            <a:off x="4572000" y="3933056"/>
            <a:ext cx="5760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/>
          <p:cNvCxnSpPr/>
          <p:nvPr/>
        </p:nvCxnSpPr>
        <p:spPr>
          <a:xfrm flipV="1">
            <a:off x="2761456" y="2708920"/>
            <a:ext cx="1080120" cy="27739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7548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>
                <a:solidFill>
                  <a:schemeClr val="bg1"/>
                </a:solidFill>
              </a:rPr>
              <a:t>¿Preguntas?</a:t>
            </a:r>
            <a:endParaRPr lang="es-ES_tradnl" dirty="0">
              <a:solidFill>
                <a:schemeClr val="bg1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ES_tradnl" dirty="0" smtClean="0">
                <a:solidFill>
                  <a:srgbClr val="FFFFFF"/>
                </a:solidFill>
              </a:rPr>
              <a:t>Buscamos centros piloto ¿os interesa?</a:t>
            </a:r>
          </a:p>
          <a:p>
            <a:pPr marL="0" indent="0">
              <a:buNone/>
            </a:pPr>
            <a:endParaRPr lang="es-ES_tradnl" dirty="0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s-ES_tradnl" dirty="0" smtClean="0">
              <a:solidFill>
                <a:srgbClr val="FFFFFF"/>
              </a:solidFill>
            </a:endParaRPr>
          </a:p>
          <a:p>
            <a:pPr marL="0" indent="0" algn="ctr">
              <a:buNone/>
            </a:pPr>
            <a:r>
              <a:rPr lang="es-ES_tradnl" sz="5400" dirty="0" smtClean="0">
                <a:solidFill>
                  <a:srgbClr val="FFFFFF"/>
                </a:solidFill>
              </a:rPr>
              <a:t>!Gracias!</a:t>
            </a:r>
          </a:p>
        </p:txBody>
      </p:sp>
      <p:pic>
        <p:nvPicPr>
          <p:cNvPr id="5" name="4 Imagen" descr="Logotipo adaptabit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926" b="31498"/>
          <a:stretch/>
        </p:blipFill>
        <p:spPr>
          <a:xfrm>
            <a:off x="3245633" y="4581127"/>
            <a:ext cx="2766527" cy="115748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245633" y="5657888"/>
            <a:ext cx="2766527" cy="64633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/>
            <a:r>
              <a:rPr lang="es-ES_tradnl" dirty="0" smtClean="0">
                <a:solidFill>
                  <a:schemeClr val="bg1"/>
                </a:solidFill>
              </a:rPr>
              <a:t>http://bd.ub.edu/adaptabit</a:t>
            </a:r>
          </a:p>
          <a:p>
            <a:pPr algn="ctr"/>
            <a:r>
              <a:rPr lang="es-ES_tradnl" dirty="0" smtClean="0">
                <a:solidFill>
                  <a:schemeClr val="bg1"/>
                </a:solidFill>
              </a:rPr>
              <a:t>adaptabit@ub.edu</a:t>
            </a:r>
            <a:endParaRPr lang="es-ES_tradn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777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212</Words>
  <Application>Microsoft Office PowerPoint</Application>
  <PresentationFormat>Presentación en pantalla (4:3)</PresentationFormat>
  <Paragraphs>103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Diapositiva 1</vt:lpstr>
      <vt:lpstr>Accesibilidad=Contenido +Buscabilidad</vt:lpstr>
      <vt:lpstr>Extensión Dublin Core</vt:lpstr>
      <vt:lpstr>Mapeo</vt:lpstr>
      <vt:lpstr>¿Preguntas?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Asignación de metadatos de accesibilidad a vídeos docentes</dc:title>
  <dc:subject>CIUD 2014</dc:subject>
  <dc:creator>Miquel Centelles y Mireia Ribera</dc:creator>
  <cp:keywords>metadatos, accesibilidad, schema.org, Dspace, Dublin Core, LRMI</cp:keywords>
  <cp:lastModifiedBy>Mireia Ribera</cp:lastModifiedBy>
  <cp:revision>18</cp:revision>
  <dcterms:created xsi:type="dcterms:W3CDTF">2014-11-17T11:08:07Z</dcterms:created>
  <dcterms:modified xsi:type="dcterms:W3CDTF">2014-11-19T21:29:31Z</dcterms:modified>
</cp:coreProperties>
</file>