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77" r:id="rId2"/>
    <p:sldId id="305" r:id="rId3"/>
    <p:sldId id="279" r:id="rId4"/>
    <p:sldId id="280" r:id="rId5"/>
    <p:sldId id="306" r:id="rId6"/>
    <p:sldId id="281" r:id="rId7"/>
    <p:sldId id="278" r:id="rId8"/>
    <p:sldId id="282" r:id="rId9"/>
    <p:sldId id="307" r:id="rId10"/>
    <p:sldId id="284" r:id="rId11"/>
    <p:sldId id="285" r:id="rId12"/>
    <p:sldId id="287" r:id="rId13"/>
    <p:sldId id="286" r:id="rId14"/>
    <p:sldId id="288" r:id="rId15"/>
    <p:sldId id="289" r:id="rId16"/>
    <p:sldId id="283" r:id="rId17"/>
    <p:sldId id="308" r:id="rId18"/>
    <p:sldId id="309" r:id="rId19"/>
    <p:sldId id="294" r:id="rId20"/>
    <p:sldId id="295" r:id="rId21"/>
    <p:sldId id="296" r:id="rId22"/>
    <p:sldId id="311" r:id="rId23"/>
    <p:sldId id="312" r:id="rId24"/>
    <p:sldId id="300" r:id="rId25"/>
    <p:sldId id="297" r:id="rId26"/>
    <p:sldId id="314" r:id="rId27"/>
    <p:sldId id="303" r:id="rId28"/>
    <p:sldId id="304" r:id="rId29"/>
    <p:sldId id="315" r:id="rId30"/>
    <p:sldId id="276" r:id="rId3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93CA"/>
    <a:srgbClr val="327DC1"/>
    <a:srgbClr val="25477B"/>
    <a:srgbClr val="303030"/>
    <a:srgbClr val="B59A78"/>
    <a:srgbClr val="F9C880"/>
    <a:srgbClr val="317ABE"/>
    <a:srgbClr val="F7C053"/>
    <a:srgbClr val="1F4E79"/>
    <a:srgbClr val="C1B9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4" d="100"/>
          <a:sy n="74" d="100"/>
        </p:scale>
        <p:origin x="72" y="7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Contenidor de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A5E8CF-E70B-41D7-BD64-47255026C2FF}" type="datetimeFigureOut">
              <a:rPr lang="es-ES" smtClean="0"/>
              <a:t>25/01/2018</a:t>
            </a:fld>
            <a:endParaRPr lang="es-ES"/>
          </a:p>
        </p:txBody>
      </p:sp>
      <p:sp>
        <p:nvSpPr>
          <p:cNvPr id="4" name="Contenidor d'imatge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Contenidor de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6" name="Contenidor de peu de pà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Conteni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8C83D-9AF8-47CD-877A-074DC2DCB811}" type="slidenum">
              <a:rPr lang="es-ES" smtClean="0"/>
              <a:t>‹#›</a:t>
            </a:fld>
            <a:endParaRPr lang="es-ES"/>
          </a:p>
        </p:txBody>
      </p:sp>
    </p:spTree>
    <p:extLst>
      <p:ext uri="{BB962C8B-B14F-4D97-AF65-F5344CB8AC3E}">
        <p14:creationId xmlns:p14="http://schemas.microsoft.com/office/powerpoint/2010/main" val="67019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hyperlink" Target="http://bit.ly/2sO5WCQ"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ol">
    <p:spTree>
      <p:nvGrpSpPr>
        <p:cNvPr id="1" name=""/>
        <p:cNvGrpSpPr/>
        <p:nvPr/>
      </p:nvGrpSpPr>
      <p:grpSpPr>
        <a:xfrm>
          <a:off x="0" y="0"/>
          <a:ext cx="0" cy="0"/>
          <a:chOff x="0" y="0"/>
          <a:chExt cx="0" cy="0"/>
        </a:xfrm>
      </p:grpSpPr>
      <p:pic>
        <p:nvPicPr>
          <p:cNvPr id="7" name="Imatg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15910"/>
            <a:ext cx="122809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9039739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3" name="Imatge 2"/>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472641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
            <a:ext cx="12230100" cy="7114317"/>
          </a:xfrm>
          <a:prstGeom prst="rect">
            <a:avLst/>
          </a:prstGeom>
        </p:spPr>
      </p:pic>
      <p:pic>
        <p:nvPicPr>
          <p:cNvPr id="9" name="Imagen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0703" y="6351062"/>
            <a:ext cx="1080000" cy="375254"/>
          </a:xfrm>
          <a:prstGeom prst="rect">
            <a:avLst/>
          </a:prstGeom>
        </p:spPr>
      </p:pic>
      <p:sp>
        <p:nvSpPr>
          <p:cNvPr id="10" name="CuadroTexto 9"/>
          <p:cNvSpPr txBox="1"/>
          <p:nvPr userDrawn="1"/>
        </p:nvSpPr>
        <p:spPr>
          <a:xfrm>
            <a:off x="1701800" y="6264651"/>
            <a:ext cx="8001000" cy="461665"/>
          </a:xfrm>
          <a:prstGeom prst="rect">
            <a:avLst/>
          </a:prstGeom>
          <a:noFill/>
        </p:spPr>
        <p:txBody>
          <a:bodyPr wrap="square" rtlCol="0">
            <a:spAutoFit/>
          </a:bodyPr>
          <a:lstStyle/>
          <a:p>
            <a:r>
              <a:rPr lang="ca-ES" altLang="ca-ES" sz="2400" b="1" dirty="0">
                <a:solidFill>
                  <a:srgbClr val="203864"/>
                </a:solidFill>
                <a:latin typeface="Verdana" panose="020B0604030504040204" pitchFamily="34" charset="0"/>
                <a:cs typeface="Arial" panose="020B0604020202020204" pitchFamily="34" charset="0"/>
              </a:rPr>
              <a:t>© </a:t>
            </a:r>
            <a:r>
              <a:rPr lang="es-ES" sz="2400" dirty="0" err="1">
                <a:solidFill>
                  <a:schemeClr val="accent5">
                    <a:lumMod val="50000"/>
                  </a:schemeClr>
                </a:solidFill>
                <a:latin typeface="Bebas Neue Bold" panose="020B0606020202050201" pitchFamily="34" charset="0"/>
              </a:rPr>
              <a:t>CRAi</a:t>
            </a:r>
            <a:r>
              <a:rPr lang="es-ES" sz="2400" dirty="0">
                <a:solidFill>
                  <a:schemeClr val="accent5">
                    <a:lumMod val="50000"/>
                  </a:schemeClr>
                </a:solidFill>
                <a:latin typeface="Bebas Neue Bold" panose="020B0606020202050201" pitchFamily="34" charset="0"/>
              </a:rPr>
              <a:t>, </a:t>
            </a:r>
            <a:r>
              <a:rPr lang="es-ES" sz="2400" dirty="0" err="1">
                <a:solidFill>
                  <a:schemeClr val="accent5">
                    <a:lumMod val="50000"/>
                  </a:schemeClr>
                </a:solidFill>
                <a:latin typeface="Bebas Neue Bold" panose="020B0606020202050201" pitchFamily="34" charset="0"/>
              </a:rPr>
              <a:t>universitat</a:t>
            </a:r>
            <a:r>
              <a:rPr lang="es-ES" sz="2400" dirty="0">
                <a:solidFill>
                  <a:schemeClr val="accent5">
                    <a:lumMod val="50000"/>
                  </a:schemeClr>
                </a:solidFill>
                <a:latin typeface="Bebas Neue Bold" panose="020B0606020202050201" pitchFamily="34" charset="0"/>
              </a:rPr>
              <a:t> de Barcelona, </a:t>
            </a:r>
            <a:r>
              <a:rPr lang="es-ES" sz="2400" dirty="0" err="1">
                <a:solidFill>
                  <a:schemeClr val="accent5">
                    <a:lumMod val="50000"/>
                  </a:schemeClr>
                </a:solidFill>
                <a:latin typeface="Bebas Neue Bold" panose="020B0606020202050201" pitchFamily="34" charset="0"/>
              </a:rPr>
              <a:t>curs</a:t>
            </a:r>
            <a:r>
              <a:rPr lang="es-ES" sz="2400" dirty="0">
                <a:solidFill>
                  <a:schemeClr val="accent5">
                    <a:lumMod val="50000"/>
                  </a:schemeClr>
                </a:solidFill>
                <a:latin typeface="Bebas Neue Bold" panose="020B0606020202050201" pitchFamily="34" charset="0"/>
              </a:rPr>
              <a:t> 2017-18 </a:t>
            </a:r>
          </a:p>
        </p:txBody>
      </p:sp>
      <p:pic>
        <p:nvPicPr>
          <p:cNvPr id="11" name="Imagen 1">
            <a:hlinkClick r:id="rId4"/>
          </p:cNvPr>
          <p:cNvPicPr>
            <a:picLocks noChangeAspect="1"/>
          </p:cNvPicPr>
          <p:nvPr userDrawn="1"/>
        </p:nvPicPr>
        <p:blipFill>
          <a:blip r:embed="rId5"/>
          <a:stretch>
            <a:fillRect/>
          </a:stretch>
        </p:blipFill>
        <p:spPr>
          <a:xfrm>
            <a:off x="4294225" y="4602823"/>
            <a:ext cx="2817776" cy="762592"/>
          </a:xfrm>
          <a:prstGeom prst="rect">
            <a:avLst/>
          </a:prstGeom>
        </p:spPr>
      </p:pic>
      <p:sp>
        <p:nvSpPr>
          <p:cNvPr id="12" name="QuadreDeText 8"/>
          <p:cNvSpPr txBox="1"/>
          <p:nvPr userDrawn="1"/>
        </p:nvSpPr>
        <p:spPr>
          <a:xfrm>
            <a:off x="3554071" y="1987497"/>
            <a:ext cx="4540776" cy="1569660"/>
          </a:xfrm>
          <a:prstGeom prst="rect">
            <a:avLst/>
          </a:prstGeom>
          <a:noFill/>
        </p:spPr>
        <p:txBody>
          <a:bodyPr wrap="square" rtlCol="0">
            <a:spAutoFit/>
          </a:bodyPr>
          <a:lstStyle/>
          <a:p>
            <a:r>
              <a:rPr lang="ca-ES" sz="6600" dirty="0">
                <a:solidFill>
                  <a:srgbClr val="25477B"/>
                </a:solidFill>
                <a:latin typeface="Bebas Neue Regular" panose="00000500000000000000" pitchFamily="50" charset="0"/>
              </a:rPr>
              <a:t>Moltes gràcies</a:t>
            </a:r>
            <a:r>
              <a:rPr lang="ca-ES" sz="9600" dirty="0">
                <a:solidFill>
                  <a:schemeClr val="bg1"/>
                </a:solidFill>
                <a:latin typeface="Bebas Neue Regular" panose="00000500000000000000" pitchFamily="50" charset="0"/>
              </a:rPr>
              <a:t>!</a:t>
            </a:r>
            <a:endParaRPr lang="es-ES" sz="23900" dirty="0">
              <a:solidFill>
                <a:schemeClr val="bg1"/>
              </a:solidFill>
              <a:latin typeface="Bebas Neue Regular" panose="00000500000000000000" pitchFamily="50" charset="0"/>
            </a:endParaRPr>
          </a:p>
        </p:txBody>
      </p:sp>
      <p:pic>
        <p:nvPicPr>
          <p:cNvPr id="13" name="Imatg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14" name="Imatg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4787642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ol i objectes">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15863765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34468209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24591611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çalera de la secció">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4547"/>
            <a:ext cx="121920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6363062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os objectes">
    <p:spTree>
      <p:nvGrpSpPr>
        <p:cNvPr id="1" name=""/>
        <p:cNvGrpSpPr/>
        <p:nvPr/>
      </p:nvGrpSpPr>
      <p:grpSpPr>
        <a:xfrm>
          <a:off x="0" y="0"/>
          <a:ext cx="0" cy="0"/>
          <a:chOff x="0" y="0"/>
          <a:chExt cx="0" cy="0"/>
        </a:xfrm>
      </p:grpSpPr>
      <p:pic>
        <p:nvPicPr>
          <p:cNvPr id="8" name="Imat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8704077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os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11717689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més títol">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900" y="-142017"/>
            <a:ext cx="12280900" cy="7114317"/>
          </a:xfrm>
          <a:prstGeom prst="rect">
            <a:avLst/>
          </a:prstGeom>
        </p:spPr>
      </p:pic>
      <p:pic>
        <p:nvPicPr>
          <p:cNvPr id="8"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5639290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37108" y="-21635"/>
            <a:ext cx="12266215" cy="6901270"/>
          </a:xfrm>
          <a:prstGeom prst="rect">
            <a:avLst/>
          </a:prstGeom>
        </p:spPr>
      </p:pic>
    </p:spTree>
    <p:extLst>
      <p:ext uri="{BB962C8B-B14F-4D97-AF65-F5344CB8AC3E}">
        <p14:creationId xmlns:p14="http://schemas.microsoft.com/office/powerpoint/2010/main" val="17094839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endParaRPr lang="es-ES"/>
          </a:p>
        </p:txBody>
      </p:sp>
      <p:sp>
        <p:nvSpPr>
          <p:cNvPr id="3" name="Contenidor d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8B6BE-4A2C-4940-AE64-50381964F637}" type="datetimeFigureOut">
              <a:rPr lang="es-ES" smtClean="0"/>
              <a:t>25/01/2018</a:t>
            </a:fld>
            <a:endParaRPr lang="es-ES"/>
          </a:p>
        </p:txBody>
      </p:sp>
      <p:sp>
        <p:nvSpPr>
          <p:cNvPr id="5" name="Contenidor de peu de pà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Conteni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57AE9F-56A0-420A-AAC4-4BB0BB33088A}" type="slidenum">
              <a:rPr lang="es-ES" smtClean="0"/>
              <a:t>‹#›</a:t>
            </a:fld>
            <a:endParaRPr lang="es-ES"/>
          </a:p>
        </p:txBody>
      </p:sp>
    </p:spTree>
    <p:extLst>
      <p:ext uri="{BB962C8B-B14F-4D97-AF65-F5344CB8AC3E}">
        <p14:creationId xmlns:p14="http://schemas.microsoft.com/office/powerpoint/2010/main" val="1029246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1" r:id="rId4"/>
    <p:sldLayoutId id="2147483651" r:id="rId5"/>
    <p:sldLayoutId id="2147483652" r:id="rId6"/>
    <p:sldLayoutId id="2147483660" r:id="rId7"/>
    <p:sldLayoutId id="2147483654" r:id="rId8"/>
    <p:sldLayoutId id="2147483662" r:id="rId9"/>
    <p:sldLayoutId id="2147483663" r:id="rId10"/>
    <p:sldLayoutId id="2147483658"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154617" y="1875385"/>
            <a:ext cx="5882766"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s-ES" altLang="ca-ES" sz="5400" b="1" dirty="0" smtClean="0">
                <a:solidFill>
                  <a:schemeClr val="accent1">
                    <a:lumMod val="50000"/>
                  </a:schemeClr>
                </a:solidFill>
                <a:latin typeface="Bebas Neue Regular"/>
              </a:rPr>
              <a:t>Campus Virtual </a:t>
            </a:r>
            <a:r>
              <a:rPr lang="es-ES" altLang="ca-ES" sz="5400" b="1" dirty="0" smtClean="0">
                <a:solidFill>
                  <a:schemeClr val="accent1">
                    <a:lumMod val="50000"/>
                  </a:schemeClr>
                </a:solidFill>
                <a:latin typeface="Bebas Neue Regular"/>
              </a:rPr>
              <a:t>UB</a:t>
            </a:r>
          </a:p>
          <a:p>
            <a:pPr algn="ctr">
              <a:spcBef>
                <a:spcPct val="0"/>
              </a:spcBef>
              <a:buFontTx/>
              <a:buNone/>
            </a:pPr>
            <a:endParaRPr lang="es-ES" altLang="ca-ES" sz="5400" b="1" dirty="0" smtClean="0">
              <a:solidFill>
                <a:schemeClr val="accent1">
                  <a:lumMod val="50000"/>
                </a:schemeClr>
              </a:solidFill>
              <a:latin typeface="Bebas Neue Regular"/>
            </a:endParaRPr>
          </a:p>
          <a:p>
            <a:pPr algn="ctr">
              <a:spcBef>
                <a:spcPct val="0"/>
              </a:spcBef>
              <a:buFontTx/>
              <a:buNone/>
            </a:pPr>
            <a:r>
              <a:rPr lang="ca-ES" sz="5400" dirty="0" smtClean="0">
                <a:solidFill>
                  <a:srgbClr val="1F4E79"/>
                </a:solidFill>
                <a:latin typeface="Bebas Neue Regular" panose="00000500000000000000"/>
              </a:rPr>
              <a:t>Activitat Qüestionari</a:t>
            </a:r>
            <a:r>
              <a:rPr lang="ca-ES" altLang="ca-ES" sz="5400" dirty="0" smtClean="0">
                <a:solidFill>
                  <a:srgbClr val="1F4E79"/>
                </a:solidFill>
                <a:latin typeface="Bebas Neue Regular"/>
              </a:rPr>
              <a:t> </a:t>
            </a:r>
            <a:endParaRPr lang="ca-ES" altLang="ca-ES" sz="5400" dirty="0" smtClean="0">
              <a:solidFill>
                <a:srgbClr val="1F4E79"/>
              </a:solidFill>
              <a:latin typeface="Bebas Neue Regular"/>
            </a:endParaRPr>
          </a:p>
        </p:txBody>
      </p:sp>
    </p:spTree>
    <p:extLst>
      <p:ext uri="{BB962C8B-B14F-4D97-AF65-F5344CB8AC3E}">
        <p14:creationId xmlns:p14="http://schemas.microsoft.com/office/powerpoint/2010/main" val="18170445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82382" y="917912"/>
            <a:ext cx="10401300" cy="5632311"/>
          </a:xfrm>
          <a:prstGeom prst="rect">
            <a:avLst/>
          </a:prstGeom>
          <a:noFill/>
        </p:spPr>
        <p:txBody>
          <a:bodyPr wrap="square" rtlCol="0">
            <a:spAutoFit/>
          </a:bodyPr>
          <a:lstStyle/>
          <a:p>
            <a:pPr marL="800100" lvl="1" indent="-342900" algn="just">
              <a:buClr>
                <a:srgbClr val="327DC1"/>
              </a:buClr>
              <a:buSzPct val="150000"/>
              <a:buFont typeface="Wingdings" panose="05000000000000000000" pitchFamily="2" charset="2"/>
              <a:buChar char="§"/>
            </a:pPr>
            <a:r>
              <a:rPr lang="ca-ES" sz="2000" dirty="0" smtClean="0">
                <a:solidFill>
                  <a:srgbClr val="327DC1"/>
                </a:solidFill>
                <a:latin typeface="Articulate Narrow" panose="02000506040000020004" pitchFamily="2" charset="0"/>
              </a:rPr>
              <a:t>Mode adaptatiu (sense penalització)</a:t>
            </a:r>
            <a:r>
              <a:rPr lang="ca-ES" sz="2000" dirty="0" smtClean="0">
                <a:latin typeface="Articulate Narrow" panose="02000506040000020004" pitchFamily="2" charset="0"/>
              </a:rPr>
              <a:t>. És com l’anterior però no s’hi apliquen penalitzacions.</a:t>
            </a:r>
            <a:endParaRPr lang="es-ES" sz="2000" dirty="0">
              <a:latin typeface="Articulate Narrow" panose="02000506040000020004" pitchFamily="2" charset="0"/>
            </a:endParaRPr>
          </a:p>
          <a:p>
            <a:pPr marL="800100" lvl="1" indent="-342900" algn="just">
              <a:buClr>
                <a:srgbClr val="327DC1"/>
              </a:buClr>
              <a:buSzPct val="150000"/>
              <a:buFont typeface="Wingdings" panose="05000000000000000000" pitchFamily="2" charset="2"/>
              <a:buChar char="§"/>
            </a:pPr>
            <a:r>
              <a:rPr lang="ca-ES" sz="2000" dirty="0" smtClean="0">
                <a:solidFill>
                  <a:srgbClr val="327DC1"/>
                </a:solidFill>
                <a:latin typeface="Articulate Narrow" panose="02000506040000020004" pitchFamily="2" charset="0"/>
              </a:rPr>
              <a:t>Retroacció posterior a l’intent</a:t>
            </a:r>
            <a:r>
              <a:rPr lang="ca-ES" sz="2000" dirty="0" smtClean="0">
                <a:latin typeface="Articulate Narrow" panose="02000506040000020004" pitchFamily="2" charset="0"/>
              </a:rPr>
              <a:t>. L’estudiant ha de respondre totes les preguntes i enviar el qüestionari complet abans que es creï cap qualificació o que es mostri cap retroacció.</a:t>
            </a:r>
            <a:endParaRPr lang="es-ES" sz="2000" dirty="0">
              <a:latin typeface="Articulate Narrow" panose="02000506040000020004" pitchFamily="2" charset="0"/>
            </a:endParaRPr>
          </a:p>
          <a:p>
            <a:pPr marL="800100" lvl="1" indent="-342900" algn="just">
              <a:buClr>
                <a:srgbClr val="327DC1"/>
              </a:buClr>
              <a:buSzPct val="150000"/>
              <a:buFont typeface="Wingdings" panose="05000000000000000000" pitchFamily="2" charset="2"/>
              <a:buChar char="§"/>
            </a:pPr>
            <a:r>
              <a:rPr lang="ca-ES" sz="2000" dirty="0" smtClean="0">
                <a:solidFill>
                  <a:srgbClr val="327DC1"/>
                </a:solidFill>
                <a:latin typeface="Articulate Narrow" panose="02000506040000020004" pitchFamily="2" charset="0"/>
              </a:rPr>
              <a:t>Retroacció diferida amb qualificació basada en certesa (QBC o CBM). </a:t>
            </a:r>
            <a:r>
              <a:rPr lang="ca-ES" sz="2000" dirty="0" smtClean="0">
                <a:latin typeface="Articulate Narrow" panose="02000506040000020004" pitchFamily="2" charset="0"/>
              </a:rPr>
              <a:t>És com l’anterior, però després de cada pregunta s’afegeix automàticament una pregunta extra com ara «N’estàs segur?», i com a resposta s’ofereixen tres opcions: </a:t>
            </a:r>
            <a:r>
              <a:rPr lang="ca-ES" sz="2000" dirty="0" smtClean="0">
                <a:solidFill>
                  <a:srgbClr val="327DC1"/>
                </a:solidFill>
                <a:latin typeface="Articulate Narrow" panose="02000506040000020004" pitchFamily="2" charset="0"/>
              </a:rPr>
              <a:t>No gaire, Bastant o Molt. </a:t>
            </a:r>
            <a:r>
              <a:rPr lang="ca-ES" sz="2000" dirty="0" smtClean="0">
                <a:latin typeface="Articulate Narrow" panose="02000506040000020004" pitchFamily="2" charset="0"/>
              </a:rPr>
              <a:t>Depenent del que marqui, l’estudiant rep una penalització o no.</a:t>
            </a:r>
            <a:endParaRPr lang="es-ES" sz="2000" dirty="0">
              <a:latin typeface="Articulate Narrow" panose="02000506040000020004" pitchFamily="2" charset="0"/>
            </a:endParaRPr>
          </a:p>
          <a:p>
            <a:pPr marL="800100" lvl="1" indent="-342900" algn="just">
              <a:buClr>
                <a:srgbClr val="327DC1"/>
              </a:buClr>
              <a:buSzPct val="150000"/>
              <a:buFont typeface="Wingdings" panose="05000000000000000000" pitchFamily="2" charset="2"/>
              <a:buChar char="§"/>
            </a:pPr>
            <a:r>
              <a:rPr lang="ca-ES" sz="2000" dirty="0" smtClean="0">
                <a:solidFill>
                  <a:srgbClr val="327DC1"/>
                </a:solidFill>
                <a:latin typeface="Articulate Narrow" panose="02000506040000020004" pitchFamily="2" charset="0"/>
              </a:rPr>
              <a:t>Retroacció immediata.</a:t>
            </a:r>
            <a:r>
              <a:rPr lang="ca-ES" sz="2000" dirty="0" smtClean="0">
                <a:latin typeface="Articulate Narrow" panose="02000506040000020004" pitchFamily="2" charset="0"/>
              </a:rPr>
              <a:t> L’estudiant respon a una pregunta i n’obté retroacció immediata, però no pot modificar la resposta. L’estudiant veu el botó </a:t>
            </a:r>
            <a:r>
              <a:rPr lang="ca-ES" sz="2000" dirty="0" smtClean="0">
                <a:solidFill>
                  <a:srgbClr val="327DC1"/>
                </a:solidFill>
                <a:latin typeface="Articulate Narrow" panose="02000506040000020004" pitchFamily="2" charset="0"/>
              </a:rPr>
              <a:t>Comprova</a:t>
            </a:r>
            <a:r>
              <a:rPr lang="ca-ES" sz="2000" dirty="0" smtClean="0">
                <a:latin typeface="Articulate Narrow" panose="02000506040000020004" pitchFamily="2" charset="0"/>
              </a:rPr>
              <a:t> sota de cada pregunta.</a:t>
            </a:r>
            <a:endParaRPr lang="es-ES" sz="2000" dirty="0">
              <a:latin typeface="Articulate Narrow" panose="02000506040000020004" pitchFamily="2" charset="0"/>
            </a:endParaRPr>
          </a:p>
          <a:p>
            <a:pPr marL="800100" lvl="1" indent="-342900" algn="just">
              <a:buClr>
                <a:srgbClr val="327DC1"/>
              </a:buClr>
              <a:buSzPct val="150000"/>
              <a:buFont typeface="Wingdings" panose="05000000000000000000" pitchFamily="2" charset="2"/>
              <a:buChar char="§"/>
            </a:pPr>
            <a:r>
              <a:rPr lang="ca-ES" sz="2000" dirty="0" smtClean="0">
                <a:solidFill>
                  <a:srgbClr val="327DC1"/>
                </a:solidFill>
                <a:latin typeface="Articulate Narrow" panose="02000506040000020004" pitchFamily="2" charset="0"/>
              </a:rPr>
              <a:t>Retroacció immediata amb QBC (CBM). </a:t>
            </a:r>
            <a:r>
              <a:rPr lang="ca-ES" sz="2000" dirty="0" smtClean="0">
                <a:latin typeface="Articulate Narrow" panose="02000506040000020004" pitchFamily="2" charset="0"/>
              </a:rPr>
              <a:t>És com l’anterior, però després de cada pregunta s’afegeix automàticament una pregunta extra com ara «N’estàs segur?», i com a resposta s’ofereixen tres opcions: </a:t>
            </a:r>
            <a:r>
              <a:rPr lang="ca-ES" sz="2000" dirty="0" smtClean="0">
                <a:solidFill>
                  <a:srgbClr val="327DC1"/>
                </a:solidFill>
                <a:latin typeface="Articulate Narrow" panose="02000506040000020004" pitchFamily="2" charset="0"/>
              </a:rPr>
              <a:t>No gaire, Bastant o Molt. </a:t>
            </a:r>
            <a:r>
              <a:rPr lang="ca-ES" sz="2000" dirty="0" smtClean="0">
                <a:latin typeface="Articulate Narrow" panose="02000506040000020004" pitchFamily="2" charset="0"/>
              </a:rPr>
              <a:t>Depenent del que marqui, l’estudiant rep una penalització o no.</a:t>
            </a:r>
          </a:p>
          <a:p>
            <a:pPr lvl="0" algn="just">
              <a:buClr>
                <a:srgbClr val="F7C053"/>
              </a:buClr>
            </a:pPr>
            <a:r>
              <a:rPr lang="ca-ES" sz="2000" dirty="0">
                <a:solidFill>
                  <a:srgbClr val="327DC1"/>
                </a:solidFill>
                <a:latin typeface="Articulate Narrow" panose="02000506040000020004" pitchFamily="2" charset="0"/>
              </a:rPr>
              <a:t>Permet tornar a respondre a la pregunta dins un mateix intent. </a:t>
            </a:r>
            <a:r>
              <a:rPr lang="ca-ES" sz="2000" dirty="0">
                <a:latin typeface="Articulate Narrow" panose="02000506040000020004" pitchFamily="2" charset="0"/>
              </a:rPr>
              <a:t>L’estudiant pot fer diversos intents de la mateixa pregunta durant la realització d’un sol intent del qüestionari. Requereix que se seleccioni l’opció </a:t>
            </a:r>
            <a:r>
              <a:rPr lang="ca-ES" sz="2000" dirty="0">
                <a:solidFill>
                  <a:srgbClr val="327DC1"/>
                </a:solidFill>
                <a:latin typeface="Articulate Narrow" panose="02000506040000020004" pitchFamily="2" charset="0"/>
              </a:rPr>
              <a:t>Interactiva amb diversos intents</a:t>
            </a:r>
            <a:r>
              <a:rPr lang="ca-ES" sz="2000" dirty="0">
                <a:latin typeface="Articulate Narrow" panose="02000506040000020004" pitchFamily="2" charset="0"/>
              </a:rPr>
              <a:t> en l’apartat </a:t>
            </a:r>
            <a:r>
              <a:rPr lang="ca-ES" sz="2000" dirty="0">
                <a:solidFill>
                  <a:srgbClr val="327DC1"/>
                </a:solidFill>
                <a:latin typeface="Articulate Narrow" panose="02000506040000020004" pitchFamily="2" charset="0"/>
              </a:rPr>
              <a:t>Comportament de les preguntes</a:t>
            </a:r>
            <a:r>
              <a:rPr lang="ca-ES" sz="2000" dirty="0">
                <a:latin typeface="Articulate Narrow" panose="02000506040000020004" pitchFamily="2" charset="0"/>
              </a:rPr>
              <a:t>.</a:t>
            </a:r>
            <a:endParaRPr lang="es-ES" sz="2000" dirty="0">
              <a:latin typeface="Articulate Narrow" panose="02000506040000020004" pitchFamily="2" charset="0"/>
            </a:endParaRPr>
          </a:p>
          <a:p>
            <a:pPr lvl="0" algn="just">
              <a:buClr>
                <a:srgbClr val="F7C053"/>
              </a:buClr>
              <a:buSzPct val="100000"/>
            </a:pPr>
            <a:r>
              <a:rPr lang="ca-ES" sz="2000" dirty="0">
                <a:solidFill>
                  <a:srgbClr val="327DC1"/>
                </a:solidFill>
                <a:latin typeface="Articulate Narrow" panose="02000506040000020004" pitchFamily="2" charset="0"/>
              </a:rPr>
              <a:t>Cada intent reprèn l’anterior. </a:t>
            </a:r>
            <a:r>
              <a:rPr lang="ca-ES" sz="2000" dirty="0">
                <a:latin typeface="Articulate Narrow" panose="02000506040000020004" pitchFamily="2" charset="0"/>
              </a:rPr>
              <a:t>Permet completar un qüestionari amb l’opció de diversos intents. Cada intent successiu comença on s’ha deixat l’intent anterior. </a:t>
            </a:r>
            <a:endParaRPr lang="es-ES" sz="2000" dirty="0">
              <a:latin typeface="Articulate Narrow" panose="02000506040000020004" pitchFamily="2" charset="0"/>
            </a:endParaRPr>
          </a:p>
        </p:txBody>
      </p:sp>
      <p:sp>
        <p:nvSpPr>
          <p:cNvPr id="3" name="Rectangle 9"/>
          <p:cNvSpPr/>
          <p:nvPr/>
        </p:nvSpPr>
        <p:spPr>
          <a:xfrm>
            <a:off x="555260" y="500502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Rectangle 9"/>
          <p:cNvSpPr/>
          <p:nvPr/>
        </p:nvSpPr>
        <p:spPr>
          <a:xfrm>
            <a:off x="555260" y="586567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3814767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122696" y="2761213"/>
            <a:ext cx="10091052" cy="3046988"/>
          </a:xfrm>
          <a:prstGeom prst="rect">
            <a:avLst/>
          </a:prstGeom>
          <a:noFill/>
        </p:spPr>
        <p:txBody>
          <a:bodyPr wrap="square" rtlCol="0">
            <a:spAutoFit/>
          </a:bodyPr>
          <a:lstStyle/>
          <a:p>
            <a:pPr lvl="0" algn="just">
              <a:buClr>
                <a:srgbClr val="F7C053"/>
              </a:buClr>
            </a:pPr>
            <a:r>
              <a:rPr lang="ca-ES" sz="2400" dirty="0" smtClean="0">
                <a:solidFill>
                  <a:srgbClr val="327DC1"/>
                </a:solidFill>
                <a:latin typeface="Articulate Narrow" panose="02000506040000020004" pitchFamily="2" charset="0"/>
              </a:rPr>
              <a:t>Mentre </a:t>
            </a:r>
            <a:r>
              <a:rPr lang="ca-ES" sz="2400" dirty="0">
                <a:solidFill>
                  <a:srgbClr val="327DC1"/>
                </a:solidFill>
                <a:latin typeface="Articulate Narrow" panose="02000506040000020004" pitchFamily="2" charset="0"/>
              </a:rPr>
              <a:t>es fa l’intent.</a:t>
            </a:r>
            <a:r>
              <a:rPr lang="ca-ES" sz="2400" b="1" i="1" dirty="0">
                <a:latin typeface="Articulate Narrow" panose="02000506040000020004" pitchFamily="2" charset="0"/>
              </a:rPr>
              <a:t> </a:t>
            </a:r>
            <a:r>
              <a:rPr lang="ca-ES" sz="2400" dirty="0">
                <a:latin typeface="Articulate Narrow" panose="02000506040000020004" pitchFamily="2" charset="0"/>
              </a:rPr>
              <a:t>Només està disponible per a algunes modalitats de comportament de preguntes.</a:t>
            </a:r>
            <a:endParaRPr lang="es-ES" sz="2400" dirty="0">
              <a:latin typeface="Articulate Narrow" panose="02000506040000020004" pitchFamily="2" charset="0"/>
            </a:endParaRPr>
          </a:p>
          <a:p>
            <a:pPr lvl="0" algn="just">
              <a:buClr>
                <a:srgbClr val="F7C053"/>
              </a:buClr>
            </a:pPr>
            <a:r>
              <a:rPr lang="ca-ES" sz="2400" dirty="0">
                <a:solidFill>
                  <a:srgbClr val="327DC1"/>
                </a:solidFill>
                <a:latin typeface="Articulate Narrow" panose="02000506040000020004" pitchFamily="2" charset="0"/>
              </a:rPr>
              <a:t>Immediatament després de cada intent</a:t>
            </a:r>
            <a:r>
              <a:rPr lang="ca-ES" sz="2400" dirty="0">
                <a:latin typeface="Articulate Narrow" panose="02000506040000020004" pitchFamily="2" charset="0"/>
              </a:rPr>
              <a:t>. La revisió es pot fer en els dos minuts posteriors al final d’un intent.</a:t>
            </a:r>
            <a:endParaRPr lang="es-ES" sz="2400" dirty="0">
              <a:latin typeface="Articulate Narrow" panose="02000506040000020004" pitchFamily="2" charset="0"/>
            </a:endParaRPr>
          </a:p>
          <a:p>
            <a:pPr lvl="0" algn="just">
              <a:buClr>
                <a:srgbClr val="F7C053"/>
              </a:buClr>
            </a:pPr>
            <a:r>
              <a:rPr lang="ca-ES" sz="2400" dirty="0">
                <a:solidFill>
                  <a:srgbClr val="327DC1"/>
                </a:solidFill>
                <a:latin typeface="Articulate Narrow" panose="02000506040000020004" pitchFamily="2" charset="0"/>
              </a:rPr>
              <a:t>Més tard, mentre encara estigui obert el qüestionari</a:t>
            </a:r>
            <a:r>
              <a:rPr lang="ca-ES" sz="2400" dirty="0">
                <a:latin typeface="Articulate Narrow" panose="02000506040000020004" pitchFamily="2" charset="0"/>
              </a:rPr>
              <a:t>. La revisió es pot fer en qualsevol moment abans de la data de tancament del qüestionari.</a:t>
            </a:r>
            <a:endParaRPr lang="es-ES" sz="2400" dirty="0">
              <a:latin typeface="Articulate Narrow" panose="02000506040000020004" pitchFamily="2" charset="0"/>
            </a:endParaRPr>
          </a:p>
          <a:p>
            <a:pPr lvl="0" algn="just">
              <a:buClr>
                <a:srgbClr val="F7C053"/>
              </a:buClr>
            </a:pPr>
            <a:r>
              <a:rPr lang="ca-ES" sz="2400" dirty="0">
                <a:solidFill>
                  <a:srgbClr val="327DC1"/>
                </a:solidFill>
                <a:latin typeface="Articulate Narrow" panose="02000506040000020004" pitchFamily="2" charset="0"/>
              </a:rPr>
              <a:t>Després que es tanqui el qüestionari</a:t>
            </a:r>
            <a:r>
              <a:rPr lang="ca-ES" sz="2400" dirty="0">
                <a:latin typeface="Articulate Narrow" panose="02000506040000020004" pitchFamily="2" charset="0"/>
              </a:rPr>
              <a:t>.</a:t>
            </a:r>
            <a:r>
              <a:rPr lang="ca-ES" sz="2400" b="1" dirty="0">
                <a:latin typeface="Articulate Narrow" panose="02000506040000020004" pitchFamily="2" charset="0"/>
              </a:rPr>
              <a:t> </a:t>
            </a:r>
            <a:r>
              <a:rPr lang="ca-ES" sz="2400" dirty="0">
                <a:latin typeface="Articulate Narrow" panose="02000506040000020004" pitchFamily="2" charset="0"/>
              </a:rPr>
              <a:t>La revisió es pot fer una vegada que ha passat la data de tancament</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
        <p:nvSpPr>
          <p:cNvPr id="7" name="Rectángulo 6"/>
          <p:cNvSpPr/>
          <p:nvPr/>
        </p:nvSpPr>
        <p:spPr>
          <a:xfrm>
            <a:off x="660400" y="1347339"/>
            <a:ext cx="3400290" cy="523220"/>
          </a:xfrm>
          <a:prstGeom prst="rect">
            <a:avLst/>
          </a:prstGeom>
        </p:spPr>
        <p:txBody>
          <a:bodyPr wrap="none">
            <a:spAutoFit/>
          </a:bodyPr>
          <a:lstStyle/>
          <a:p>
            <a:r>
              <a:rPr lang="ca-ES" sz="2800" b="1" dirty="0">
                <a:solidFill>
                  <a:srgbClr val="327DC1"/>
                </a:solidFill>
                <a:latin typeface="Bebas Neue Bold"/>
              </a:rPr>
              <a:t>Opcions de revisió</a:t>
            </a:r>
            <a:endParaRPr lang="es-ES" sz="2800" b="1" dirty="0">
              <a:solidFill>
                <a:srgbClr val="327DC1"/>
              </a:solidFill>
              <a:latin typeface="Bebas Neue Bold"/>
            </a:endParaRPr>
          </a:p>
        </p:txBody>
      </p:sp>
      <p:sp>
        <p:nvSpPr>
          <p:cNvPr id="8" name="Rectangle 9"/>
          <p:cNvSpPr/>
          <p:nvPr/>
        </p:nvSpPr>
        <p:spPr>
          <a:xfrm>
            <a:off x="795574" y="501781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Rectangle 9"/>
          <p:cNvSpPr/>
          <p:nvPr/>
        </p:nvSpPr>
        <p:spPr>
          <a:xfrm>
            <a:off x="795574" y="428470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Rectangle 9"/>
          <p:cNvSpPr/>
          <p:nvPr/>
        </p:nvSpPr>
        <p:spPr>
          <a:xfrm>
            <a:off x="795574" y="294596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Rectangle 9"/>
          <p:cNvSpPr/>
          <p:nvPr/>
        </p:nvSpPr>
        <p:spPr>
          <a:xfrm>
            <a:off x="795574" y="365244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3" name="CuadroTexto 12"/>
          <p:cNvSpPr txBox="1"/>
          <p:nvPr/>
        </p:nvSpPr>
        <p:spPr>
          <a:xfrm>
            <a:off x="660400" y="1946637"/>
            <a:ext cx="10698766" cy="1107996"/>
          </a:xfrm>
          <a:prstGeom prst="rect">
            <a:avLst/>
          </a:prstGeom>
          <a:noFill/>
        </p:spPr>
        <p:txBody>
          <a:bodyPr wrap="square" rtlCol="0">
            <a:spAutoFit/>
          </a:bodyPr>
          <a:lstStyle/>
          <a:p>
            <a:r>
              <a:rPr lang="ca-ES" sz="2400" dirty="0">
                <a:latin typeface="Articulate Narrow" panose="02000506040000020004" pitchFamily="2" charset="0"/>
              </a:rPr>
              <a:t>Aquestes opcions controlen la informació que pot veure l’estudiant a l’hora de fer un intent. </a:t>
            </a:r>
            <a:endParaRPr lang="es-ES" sz="24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391639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005233" y="1414221"/>
            <a:ext cx="6559245" cy="4967556"/>
          </a:xfrm>
          <a:prstGeom prst="rect">
            <a:avLst/>
          </a:prstGeom>
          <a:ln>
            <a:noFill/>
          </a:ln>
          <a:effectLst>
            <a:outerShdw blurRad="292100" dist="139700" dir="2700000" algn="tl" rotWithShape="0">
              <a:srgbClr val="333333">
                <a:alpha val="65000"/>
              </a:srgbClr>
            </a:outerShdw>
          </a:effectLst>
        </p:spPr>
      </p:pic>
      <p:sp>
        <p:nvSpPr>
          <p:cNvPr id="3" name="CuadroTexto 2"/>
          <p:cNvSpPr txBox="1"/>
          <p:nvPr/>
        </p:nvSpPr>
        <p:spPr>
          <a:xfrm>
            <a:off x="519806" y="1414221"/>
            <a:ext cx="4318000" cy="3785652"/>
          </a:xfrm>
          <a:prstGeom prst="rect">
            <a:avLst/>
          </a:prstGeom>
          <a:noFill/>
        </p:spPr>
        <p:txBody>
          <a:bodyPr wrap="square" rtlCol="0">
            <a:spAutoFit/>
          </a:bodyPr>
          <a:lstStyle/>
          <a:p>
            <a:r>
              <a:rPr lang="ca-ES" sz="2000" dirty="0">
                <a:latin typeface="Articulate Narrow" panose="02000506040000020004" pitchFamily="2" charset="0"/>
              </a:rPr>
              <a:t>Les opcions que s’han de revisar són les següents</a:t>
            </a:r>
            <a:r>
              <a:rPr lang="ca-ES" sz="2000" dirty="0" smtClean="0">
                <a:latin typeface="Articulate Narrow" panose="02000506040000020004" pitchFamily="2" charset="0"/>
              </a:rPr>
              <a:t>:</a:t>
            </a:r>
          </a:p>
          <a:p>
            <a:pPr marL="342900" lvl="0" indent="-342900">
              <a:buClr>
                <a:srgbClr val="327DC1"/>
              </a:buClr>
              <a:buSzPct val="150000"/>
              <a:buFont typeface="Wingdings" panose="05000000000000000000" pitchFamily="2" charset="2"/>
              <a:buChar char="§"/>
            </a:pPr>
            <a:r>
              <a:rPr lang="ca-ES" sz="2000" dirty="0" smtClean="0">
                <a:latin typeface="Articulate Narrow" panose="02000506040000020004" pitchFamily="2" charset="0"/>
              </a:rPr>
              <a:t>L’intent</a:t>
            </a:r>
            <a:r>
              <a:rPr lang="ca-ES" sz="2000" dirty="0">
                <a:latin typeface="Articulate Narrow" panose="02000506040000020004" pitchFamily="2" charset="0"/>
              </a:rPr>
              <a:t>; és a dir, les respostes de </a:t>
            </a:r>
            <a:r>
              <a:rPr lang="ca-ES" sz="2000" dirty="0" smtClean="0">
                <a:latin typeface="Articulate Narrow" panose="02000506040000020004" pitchFamily="2" charset="0"/>
              </a:rPr>
              <a:t>l’estudiant.</a:t>
            </a:r>
            <a:endParaRPr lang="es-ES" sz="2000" dirty="0">
              <a:latin typeface="Articulate Narrow" panose="02000506040000020004" pitchFamily="2" charset="0"/>
            </a:endParaRPr>
          </a:p>
          <a:p>
            <a:pPr marL="342900" lvl="0" indent="-342900">
              <a:buClr>
                <a:srgbClr val="327DC1"/>
              </a:buClr>
              <a:buSzPct val="150000"/>
              <a:buFont typeface="Wingdings" panose="05000000000000000000" pitchFamily="2" charset="2"/>
              <a:buChar char="§"/>
            </a:pPr>
            <a:r>
              <a:rPr lang="ca-ES" sz="2000" dirty="0" smtClean="0">
                <a:latin typeface="Articulate Narrow" panose="02000506040000020004" pitchFamily="2" charset="0"/>
              </a:rPr>
              <a:t>Les </a:t>
            </a:r>
            <a:r>
              <a:rPr lang="ca-ES" sz="2000" dirty="0">
                <a:latin typeface="Articulate Narrow" panose="02000506040000020004" pitchFamily="2" charset="0"/>
              </a:rPr>
              <a:t>respostes de l’estudiant (que siguin correctes</a:t>
            </a:r>
            <a:r>
              <a:rPr lang="ca-ES" sz="2000" dirty="0" smtClean="0">
                <a:latin typeface="Articulate Narrow" panose="02000506040000020004" pitchFamily="2" charset="0"/>
              </a:rPr>
              <a:t>).</a:t>
            </a:r>
            <a:endParaRPr lang="es-ES" sz="2000" dirty="0">
              <a:latin typeface="Articulate Narrow" panose="02000506040000020004" pitchFamily="2" charset="0"/>
            </a:endParaRPr>
          </a:p>
          <a:p>
            <a:pPr marL="342900" lvl="0" indent="-342900">
              <a:buClr>
                <a:srgbClr val="327DC1"/>
              </a:buClr>
              <a:buSzPct val="150000"/>
              <a:buFont typeface="Wingdings" panose="05000000000000000000" pitchFamily="2" charset="2"/>
              <a:buChar char="§"/>
            </a:pPr>
            <a:r>
              <a:rPr lang="ca-ES" sz="2000" dirty="0" smtClean="0">
                <a:latin typeface="Articulate Narrow" panose="02000506040000020004" pitchFamily="2" charset="0"/>
              </a:rPr>
              <a:t>La </a:t>
            </a:r>
            <a:r>
              <a:rPr lang="ca-ES" sz="2000" dirty="0">
                <a:latin typeface="Articulate Narrow" panose="02000506040000020004" pitchFamily="2" charset="0"/>
              </a:rPr>
              <a:t>puntuació </a:t>
            </a:r>
            <a:r>
              <a:rPr lang="ca-ES" sz="2000" dirty="0" smtClean="0">
                <a:latin typeface="Articulate Narrow" panose="02000506040000020004" pitchFamily="2" charset="0"/>
              </a:rPr>
              <a:t>obtinguda.</a:t>
            </a:r>
            <a:endParaRPr lang="es-ES" sz="2000" dirty="0">
              <a:latin typeface="Articulate Narrow" panose="02000506040000020004" pitchFamily="2" charset="0"/>
            </a:endParaRPr>
          </a:p>
          <a:p>
            <a:pPr marL="342900" lvl="0" indent="-342900">
              <a:buClr>
                <a:srgbClr val="327DC1"/>
              </a:buClr>
              <a:buSzPct val="150000"/>
              <a:buFont typeface="Wingdings" panose="05000000000000000000" pitchFamily="2" charset="2"/>
              <a:buChar char="§"/>
            </a:pPr>
            <a:r>
              <a:rPr lang="ca-ES" sz="2000" dirty="0" smtClean="0">
                <a:latin typeface="Articulate Narrow" panose="02000506040000020004" pitchFamily="2" charset="0"/>
              </a:rPr>
              <a:t>La </a:t>
            </a:r>
            <a:r>
              <a:rPr lang="ca-ES" sz="2000" dirty="0">
                <a:latin typeface="Articulate Narrow" panose="02000506040000020004" pitchFamily="2" charset="0"/>
              </a:rPr>
              <a:t>retroacció específica de la resposta </a:t>
            </a:r>
            <a:r>
              <a:rPr lang="ca-ES" sz="2000" dirty="0" smtClean="0">
                <a:latin typeface="Articulate Narrow" panose="02000506040000020004" pitchFamily="2" charset="0"/>
              </a:rPr>
              <a:t>triada.</a:t>
            </a:r>
            <a:endParaRPr lang="es-ES" sz="2000" dirty="0">
              <a:latin typeface="Articulate Narrow" panose="02000506040000020004" pitchFamily="2" charset="0"/>
            </a:endParaRPr>
          </a:p>
          <a:p>
            <a:pPr marL="342900" lvl="0" indent="-342900">
              <a:buClr>
                <a:srgbClr val="327DC1"/>
              </a:buClr>
              <a:buSzPct val="150000"/>
              <a:buFont typeface="Wingdings" panose="05000000000000000000" pitchFamily="2" charset="2"/>
              <a:buChar char="§"/>
            </a:pPr>
            <a:r>
              <a:rPr lang="ca-ES" sz="2000" dirty="0" smtClean="0">
                <a:latin typeface="Articulate Narrow" panose="02000506040000020004" pitchFamily="2" charset="0"/>
              </a:rPr>
              <a:t>La </a:t>
            </a:r>
            <a:r>
              <a:rPr lang="ca-ES" sz="2000" dirty="0">
                <a:latin typeface="Articulate Narrow" panose="02000506040000020004" pitchFamily="2" charset="0"/>
              </a:rPr>
              <a:t>retroacció general de la </a:t>
            </a:r>
            <a:r>
              <a:rPr lang="ca-ES" sz="2000" dirty="0" smtClean="0">
                <a:latin typeface="Articulate Narrow" panose="02000506040000020004" pitchFamily="2" charset="0"/>
              </a:rPr>
              <a:t>pregunta.</a:t>
            </a:r>
            <a:endParaRPr lang="es-ES" sz="2000" dirty="0">
              <a:latin typeface="Articulate Narrow" panose="02000506040000020004" pitchFamily="2" charset="0"/>
            </a:endParaRPr>
          </a:p>
          <a:p>
            <a:pPr marL="342900" lvl="0" indent="-342900">
              <a:buClr>
                <a:srgbClr val="327DC1"/>
              </a:buClr>
              <a:buSzPct val="150000"/>
              <a:buFont typeface="Wingdings" panose="05000000000000000000" pitchFamily="2" charset="2"/>
              <a:buChar char="§"/>
            </a:pPr>
            <a:r>
              <a:rPr lang="ca-ES" sz="2000" dirty="0" smtClean="0">
                <a:latin typeface="Articulate Narrow" panose="02000506040000020004" pitchFamily="2" charset="0"/>
              </a:rPr>
              <a:t>Les </a:t>
            </a:r>
            <a:r>
              <a:rPr lang="ca-ES" sz="2000" dirty="0">
                <a:latin typeface="Articulate Narrow" panose="02000506040000020004" pitchFamily="2" charset="0"/>
              </a:rPr>
              <a:t>respostes </a:t>
            </a:r>
            <a:r>
              <a:rPr lang="ca-ES" sz="2000" dirty="0" smtClean="0">
                <a:latin typeface="Articulate Narrow" panose="02000506040000020004" pitchFamily="2" charset="0"/>
              </a:rPr>
              <a:t>correctes.</a:t>
            </a:r>
            <a:endParaRPr lang="es-ES" sz="2000" dirty="0">
              <a:latin typeface="Articulate Narrow" panose="02000506040000020004" pitchFamily="2" charset="0"/>
            </a:endParaRPr>
          </a:p>
          <a:p>
            <a:pPr marL="342900" lvl="0" indent="-342900">
              <a:buClr>
                <a:srgbClr val="327DC1"/>
              </a:buClr>
              <a:buSzPct val="150000"/>
              <a:buFont typeface="Wingdings" panose="05000000000000000000" pitchFamily="2" charset="2"/>
              <a:buChar char="§"/>
            </a:pPr>
            <a:r>
              <a:rPr lang="ca-ES" sz="2000" dirty="0" smtClean="0">
                <a:latin typeface="Articulate Narrow" panose="02000506040000020004" pitchFamily="2" charset="0"/>
              </a:rPr>
              <a:t>La </a:t>
            </a:r>
            <a:r>
              <a:rPr lang="ca-ES" sz="2000" dirty="0">
                <a:latin typeface="Articulate Narrow" panose="02000506040000020004" pitchFamily="2" charset="0"/>
              </a:rPr>
              <a:t>retroacció global del qüestionari</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801408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280618" y="1969231"/>
            <a:ext cx="9537319" cy="3046988"/>
          </a:xfrm>
          <a:prstGeom prst="rect">
            <a:avLst/>
          </a:prstGeom>
          <a:noFill/>
        </p:spPr>
        <p:txBody>
          <a:bodyPr wrap="square" rtlCol="0">
            <a:spAutoFit/>
          </a:bodyPr>
          <a:lstStyle/>
          <a:p>
            <a:pPr lvl="0" algn="just">
              <a:buClr>
                <a:srgbClr val="F7C053"/>
              </a:buClr>
            </a:pPr>
            <a:r>
              <a:rPr lang="ca-ES" sz="2400" dirty="0">
                <a:solidFill>
                  <a:srgbClr val="327DC1"/>
                </a:solidFill>
                <a:latin typeface="Articulate Narrow" panose="02000506040000020004" pitchFamily="2" charset="0"/>
              </a:rPr>
              <a:t>Mostrar la fotografia d’usuari</a:t>
            </a:r>
            <a:r>
              <a:rPr lang="ca-ES" sz="2400" dirty="0">
                <a:latin typeface="Articulate Narrow" panose="02000506040000020004" pitchFamily="2" charset="0"/>
              </a:rPr>
              <a:t>. Durant l’intent i la revisió a la pantalla s’hi mostra el nom i la imatge de l’estudiant.</a:t>
            </a:r>
            <a:endParaRPr lang="es-ES" sz="2400" dirty="0">
              <a:latin typeface="Articulate Narrow" panose="02000506040000020004" pitchFamily="2" charset="0"/>
            </a:endParaRPr>
          </a:p>
          <a:p>
            <a:pPr lvl="0" algn="just">
              <a:buClr>
                <a:srgbClr val="F7C053"/>
              </a:buClr>
            </a:pPr>
            <a:r>
              <a:rPr lang="ca-ES" sz="2400" dirty="0">
                <a:solidFill>
                  <a:srgbClr val="327DC1"/>
                </a:solidFill>
                <a:latin typeface="Articulate Narrow" panose="02000506040000020004" pitchFamily="2" charset="0"/>
              </a:rPr>
              <a:t>Nombre de decimals a les puntuacions</a:t>
            </a:r>
            <a:r>
              <a:rPr lang="ca-ES" sz="2400" dirty="0">
                <a:latin typeface="Articulate Narrow" panose="02000506040000020004" pitchFamily="2" charset="0"/>
              </a:rPr>
              <a:t>. Estableix el nombre de decimals de la qualificació.</a:t>
            </a:r>
            <a:endParaRPr lang="es-ES" sz="2400" dirty="0">
              <a:latin typeface="Articulate Narrow" panose="02000506040000020004" pitchFamily="2" charset="0"/>
            </a:endParaRPr>
          </a:p>
          <a:p>
            <a:pPr lvl="0" algn="just">
              <a:buClr>
                <a:srgbClr val="F7C053"/>
              </a:buClr>
            </a:pPr>
            <a:r>
              <a:rPr lang="ca-ES" sz="2400" dirty="0">
                <a:solidFill>
                  <a:srgbClr val="327DC1"/>
                </a:solidFill>
                <a:latin typeface="Articulate Narrow" panose="02000506040000020004" pitchFamily="2" charset="0"/>
              </a:rPr>
              <a:t>Xifres decimals en les puntuacions de les preguntes</a:t>
            </a:r>
            <a:r>
              <a:rPr lang="ca-ES" sz="2400" dirty="0">
                <a:latin typeface="Articulate Narrow" panose="02000506040000020004" pitchFamily="2" charset="0"/>
              </a:rPr>
              <a:t>. Fixa el nombre de decimals de la qualificació de preguntes individuals.</a:t>
            </a:r>
            <a:endParaRPr lang="es-ES" sz="2400" dirty="0">
              <a:latin typeface="Articulate Narrow" panose="02000506040000020004" pitchFamily="2" charset="0"/>
            </a:endParaRPr>
          </a:p>
          <a:p>
            <a:pPr lvl="0" algn="just">
              <a:buClr>
                <a:srgbClr val="F7C053"/>
              </a:buClr>
            </a:pPr>
            <a:r>
              <a:rPr lang="ca-ES" sz="2400" dirty="0">
                <a:solidFill>
                  <a:srgbClr val="327DC1"/>
                </a:solidFill>
                <a:latin typeface="Articulate Narrow" panose="02000506040000020004" pitchFamily="2" charset="0"/>
              </a:rPr>
              <a:t>Mostra els blocs durant els intents</a:t>
            </a:r>
            <a:r>
              <a:rPr lang="ca-ES" sz="2400" dirty="0">
                <a:latin typeface="Articulate Narrow" panose="02000506040000020004" pitchFamily="2" charset="0"/>
              </a:rPr>
              <a:t>.</a:t>
            </a:r>
            <a:r>
              <a:rPr lang="ca-ES" sz="2400" b="1" i="1" dirty="0">
                <a:latin typeface="Articulate Narrow" panose="02000506040000020004" pitchFamily="2" charset="0"/>
              </a:rPr>
              <a:t> </a:t>
            </a:r>
            <a:r>
              <a:rPr lang="ca-ES" sz="2400" dirty="0">
                <a:latin typeface="Articulate Narrow" panose="02000506040000020004" pitchFamily="2" charset="0"/>
              </a:rPr>
              <a:t>Determina si es mostren els blocs mentre es contesta el qüestionari</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
        <p:nvSpPr>
          <p:cNvPr id="2" name="Rectángulo 1"/>
          <p:cNvSpPr/>
          <p:nvPr/>
        </p:nvSpPr>
        <p:spPr>
          <a:xfrm>
            <a:off x="703200" y="1321470"/>
            <a:ext cx="1824538" cy="523220"/>
          </a:xfrm>
          <a:prstGeom prst="rect">
            <a:avLst/>
          </a:prstGeom>
        </p:spPr>
        <p:txBody>
          <a:bodyPr wrap="none">
            <a:spAutoFit/>
          </a:bodyPr>
          <a:lstStyle/>
          <a:p>
            <a:r>
              <a:rPr lang="ca-ES" sz="2800" b="1" dirty="0">
                <a:solidFill>
                  <a:srgbClr val="327DC1"/>
                </a:solidFill>
                <a:latin typeface="Bebas Neue Bold" panose="020B0606020202050201"/>
              </a:rPr>
              <a:t>Aparença</a:t>
            </a:r>
            <a:endParaRPr lang="es-ES" sz="2800" b="1" dirty="0">
              <a:solidFill>
                <a:srgbClr val="327DC1"/>
              </a:solidFill>
              <a:latin typeface="Bebas Neue Bold" panose="020B0606020202050201"/>
            </a:endParaRPr>
          </a:p>
        </p:txBody>
      </p:sp>
      <p:sp>
        <p:nvSpPr>
          <p:cNvPr id="7" name="Rectangle 9"/>
          <p:cNvSpPr/>
          <p:nvPr/>
        </p:nvSpPr>
        <p:spPr>
          <a:xfrm>
            <a:off x="859968" y="422583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Rectangle 9"/>
          <p:cNvSpPr/>
          <p:nvPr/>
        </p:nvSpPr>
        <p:spPr>
          <a:xfrm>
            <a:off x="859968" y="349272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Rectangle 9"/>
          <p:cNvSpPr/>
          <p:nvPr/>
        </p:nvSpPr>
        <p:spPr>
          <a:xfrm>
            <a:off x="859968" y="215398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Rectangle 9"/>
          <p:cNvSpPr/>
          <p:nvPr/>
        </p:nvSpPr>
        <p:spPr>
          <a:xfrm>
            <a:off x="859968" y="286046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3013208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935162" y="2222168"/>
            <a:ext cx="10639368" cy="3785652"/>
          </a:xfrm>
          <a:prstGeom prst="rect">
            <a:avLst/>
          </a:prstGeom>
          <a:noFill/>
        </p:spPr>
        <p:txBody>
          <a:bodyPr wrap="square" rtlCol="0">
            <a:spAutoFit/>
          </a:bodyPr>
          <a:lstStyle/>
          <a:p>
            <a:pPr lvl="0" algn="just">
              <a:buClr>
                <a:srgbClr val="F7C053"/>
              </a:buClr>
            </a:pPr>
            <a:r>
              <a:rPr lang="ca-ES" sz="2000" dirty="0">
                <a:solidFill>
                  <a:srgbClr val="327DC1"/>
                </a:solidFill>
                <a:latin typeface="Articulate Narrow" panose="02000506040000020004" pitchFamily="2" charset="0"/>
              </a:rPr>
              <a:t>Demana una contrasenya</a:t>
            </a:r>
            <a:r>
              <a:rPr lang="ca-ES" sz="2000" dirty="0">
                <a:latin typeface="Articulate Narrow" panose="02000506040000020004" pitchFamily="2" charset="0"/>
              </a:rPr>
              <a:t>.</a:t>
            </a:r>
            <a:r>
              <a:rPr lang="ca-ES" sz="2000" b="1" dirty="0">
                <a:latin typeface="Articulate Narrow" panose="02000506040000020004" pitchFamily="2" charset="0"/>
              </a:rPr>
              <a:t> </a:t>
            </a:r>
            <a:r>
              <a:rPr lang="ca-ES" sz="2000" dirty="0">
                <a:latin typeface="Articulate Narrow" panose="02000506040000020004" pitchFamily="2" charset="0"/>
              </a:rPr>
              <a:t>Permet establir una contrasenya per accedir al qüestionari.</a:t>
            </a:r>
            <a:endParaRPr lang="es-ES" sz="2000" dirty="0">
              <a:latin typeface="Articulate Narrow" panose="02000506040000020004" pitchFamily="2" charset="0"/>
            </a:endParaRPr>
          </a:p>
          <a:p>
            <a:pPr lvl="0" algn="just">
              <a:buClr>
                <a:srgbClr val="F7C053"/>
              </a:buClr>
            </a:pPr>
            <a:r>
              <a:rPr lang="ca-ES" sz="2000" dirty="0">
                <a:solidFill>
                  <a:srgbClr val="327DC1"/>
                </a:solidFill>
                <a:latin typeface="Articulate Narrow" panose="02000506040000020004" pitchFamily="2" charset="0"/>
              </a:rPr>
              <a:t>Restringeix certes adreces IP</a:t>
            </a:r>
            <a:r>
              <a:rPr lang="ca-ES" sz="2000" dirty="0">
                <a:latin typeface="Articulate Narrow" panose="02000506040000020004" pitchFamily="2" charset="0"/>
              </a:rPr>
              <a:t>. Restringeix l’accés al qüestionari a un rang d’adreces IP. És una opció idònia per a exàmens presencials.</a:t>
            </a:r>
            <a:endParaRPr lang="es-ES" sz="2000" dirty="0">
              <a:latin typeface="Articulate Narrow" panose="02000506040000020004" pitchFamily="2" charset="0"/>
            </a:endParaRPr>
          </a:p>
          <a:p>
            <a:pPr lvl="0" algn="just">
              <a:buClr>
                <a:srgbClr val="F7C053"/>
              </a:buClr>
            </a:pPr>
            <a:r>
              <a:rPr lang="ca-ES" sz="2000" dirty="0">
                <a:solidFill>
                  <a:srgbClr val="327DC1"/>
                </a:solidFill>
                <a:latin typeface="Articulate Narrow" panose="02000506040000020004" pitchFamily="2" charset="0"/>
              </a:rPr>
              <a:t>Retard forçat entre el primer intent i el segon</a:t>
            </a:r>
            <a:r>
              <a:rPr lang="ca-ES" sz="2000" dirty="0">
                <a:latin typeface="Articulate Narrow" panose="02000506040000020004" pitchFamily="2" charset="0"/>
              </a:rPr>
              <a:t>. Determina el temps que ha de passar entre el primer intent i el segon.</a:t>
            </a:r>
            <a:endParaRPr lang="es-ES" sz="2000" dirty="0">
              <a:latin typeface="Articulate Narrow" panose="02000506040000020004" pitchFamily="2" charset="0"/>
            </a:endParaRPr>
          </a:p>
          <a:p>
            <a:pPr lvl="0" algn="just">
              <a:buClr>
                <a:srgbClr val="F7C053"/>
              </a:buClr>
            </a:pPr>
            <a:r>
              <a:rPr lang="ca-ES" sz="2000" dirty="0">
                <a:solidFill>
                  <a:srgbClr val="327DC1"/>
                </a:solidFill>
                <a:latin typeface="Articulate Narrow" panose="02000506040000020004" pitchFamily="2" charset="0"/>
              </a:rPr>
              <a:t>Retard forçat entre els intents posteriors. </a:t>
            </a:r>
            <a:r>
              <a:rPr lang="ca-ES" sz="2000" dirty="0">
                <a:latin typeface="Articulate Narrow" panose="02000506040000020004" pitchFamily="2" charset="0"/>
              </a:rPr>
              <a:t>Limita el temps entre el segon intent i els posteriors.</a:t>
            </a:r>
            <a:endParaRPr lang="es-ES" sz="2000" dirty="0">
              <a:latin typeface="Articulate Narrow" panose="02000506040000020004" pitchFamily="2" charset="0"/>
            </a:endParaRPr>
          </a:p>
          <a:p>
            <a:pPr lvl="0" algn="just">
              <a:buClr>
                <a:srgbClr val="F7C053"/>
              </a:buClr>
            </a:pPr>
            <a:r>
              <a:rPr lang="ca-ES" sz="2000" dirty="0">
                <a:solidFill>
                  <a:srgbClr val="327DC1"/>
                </a:solidFill>
                <a:latin typeface="Articulate Narrow" panose="02000506040000020004" pitchFamily="2" charset="0"/>
              </a:rPr>
              <a:t>Seguretat del navegador</a:t>
            </a:r>
            <a:r>
              <a:rPr lang="ca-ES" sz="2000" dirty="0">
                <a:latin typeface="Articulate Narrow" panose="02000506040000020004" pitchFamily="2" charset="0"/>
              </a:rPr>
              <a:t>. Si està seleccionada l’opció </a:t>
            </a:r>
            <a:r>
              <a:rPr lang="ca-ES" sz="2000" dirty="0">
                <a:solidFill>
                  <a:srgbClr val="327DC1"/>
                </a:solidFill>
                <a:latin typeface="Articulate Narrow" panose="02000506040000020004" pitchFamily="2" charset="0"/>
              </a:rPr>
              <a:t>Pantalla completa emergent amb certa seguretat </a:t>
            </a:r>
            <a:r>
              <a:rPr lang="ca-ES" sz="2000" dirty="0" err="1">
                <a:solidFill>
                  <a:srgbClr val="327DC1"/>
                </a:solidFill>
                <a:latin typeface="Articulate Narrow" panose="02000506040000020004" pitchFamily="2" charset="0"/>
              </a:rPr>
              <a:t>JavaScript</a:t>
            </a:r>
            <a:r>
              <a:rPr lang="ca-ES" sz="2000" dirty="0">
                <a:solidFill>
                  <a:srgbClr val="327DC1"/>
                </a:solidFill>
                <a:latin typeface="Articulate Narrow" panose="02000506040000020004" pitchFamily="2" charset="0"/>
              </a:rPr>
              <a:t>, </a:t>
            </a:r>
            <a:r>
              <a:rPr lang="ca-ES" sz="2000" dirty="0">
                <a:latin typeface="Articulate Narrow" panose="02000506040000020004" pitchFamily="2" charset="0"/>
              </a:rPr>
              <a:t>el qüestionari només s’inicia si l’estudiant té un navegador amb </a:t>
            </a:r>
            <a:r>
              <a:rPr lang="ca-ES" sz="2000" dirty="0" err="1">
                <a:latin typeface="Articulate Narrow" panose="02000506040000020004" pitchFamily="2" charset="0"/>
              </a:rPr>
              <a:t>JavaScript</a:t>
            </a:r>
            <a:r>
              <a:rPr lang="ca-ES" sz="2000" dirty="0">
                <a:latin typeface="Articulate Narrow" panose="02000506040000020004" pitchFamily="2" charset="0"/>
              </a:rPr>
              <a:t> activat.</a:t>
            </a:r>
            <a:endParaRPr lang="es-ES" sz="2000" dirty="0">
              <a:latin typeface="Articulate Narrow" panose="02000506040000020004" pitchFamily="2" charset="0"/>
            </a:endParaRPr>
          </a:p>
          <a:p>
            <a:pPr lvl="0" algn="just">
              <a:buClr>
                <a:srgbClr val="F7C053"/>
              </a:buClr>
            </a:pPr>
            <a:r>
              <a:rPr lang="ca-ES" sz="2000" dirty="0">
                <a:solidFill>
                  <a:srgbClr val="327DC1"/>
                </a:solidFill>
                <a:latin typeface="Articulate Narrow" panose="02000506040000020004" pitchFamily="2" charset="0"/>
              </a:rPr>
              <a:t>Permet fer intents sense connexió fent servir l’aplicació mòbil. </a:t>
            </a:r>
            <a:r>
              <a:rPr lang="ca-ES" sz="2000" dirty="0">
                <a:latin typeface="Articulate Narrow" panose="02000506040000020004" pitchFamily="2" charset="0"/>
              </a:rPr>
              <a:t>Si s’activa aquesta opció, l’estudiant pot descarregar-se el qüestionari amb l’aplicació mòbil i emplenar-lo sense connexió. No es pot habilitar si el qüestionari té un temps límit de realització, si cal una adreça web o si es fa servir un comportament de pregunta que no sigui el de retroacció diferida (amb QBC o CBM o sense</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sp>
        <p:nvSpPr>
          <p:cNvPr id="6" name="Rectángulo 5"/>
          <p:cNvSpPr/>
          <p:nvPr/>
        </p:nvSpPr>
        <p:spPr>
          <a:xfrm>
            <a:off x="687357" y="1296206"/>
            <a:ext cx="6401111" cy="523220"/>
          </a:xfrm>
          <a:prstGeom prst="rect">
            <a:avLst/>
          </a:prstGeom>
        </p:spPr>
        <p:txBody>
          <a:bodyPr wrap="none">
            <a:spAutoFit/>
          </a:bodyPr>
          <a:lstStyle/>
          <a:p>
            <a:r>
              <a:rPr lang="ca-ES" sz="2800" b="1" dirty="0">
                <a:solidFill>
                  <a:srgbClr val="327DC1"/>
                </a:solidFill>
                <a:latin typeface="Bebas Neue Bold" panose="020B0606020202050201"/>
              </a:rPr>
              <a:t>Restriccions extra durant els intents</a:t>
            </a:r>
            <a:endParaRPr lang="es-ES" sz="2800" b="1" dirty="0">
              <a:solidFill>
                <a:srgbClr val="327DC1"/>
              </a:solidFill>
              <a:latin typeface="Bebas Neue Bold" panose="020B0606020202050201"/>
            </a:endParaRPr>
          </a:p>
        </p:txBody>
      </p:sp>
      <p:sp>
        <p:nvSpPr>
          <p:cNvPr id="7" name="Rectangle 9"/>
          <p:cNvSpPr/>
          <p:nvPr/>
        </p:nvSpPr>
        <p:spPr>
          <a:xfrm>
            <a:off x="570443" y="229537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Rectangle 9"/>
          <p:cNvSpPr/>
          <p:nvPr/>
        </p:nvSpPr>
        <p:spPr>
          <a:xfrm>
            <a:off x="583230" y="264111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Rectangle 9"/>
          <p:cNvSpPr/>
          <p:nvPr/>
        </p:nvSpPr>
        <p:spPr>
          <a:xfrm>
            <a:off x="570443" y="325020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Rectangle 9"/>
          <p:cNvSpPr/>
          <p:nvPr/>
        </p:nvSpPr>
        <p:spPr>
          <a:xfrm>
            <a:off x="570443" y="375400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Rectangle 9"/>
          <p:cNvSpPr/>
          <p:nvPr/>
        </p:nvSpPr>
        <p:spPr>
          <a:xfrm>
            <a:off x="570443" y="411499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Rectangle 9"/>
          <p:cNvSpPr/>
          <p:nvPr/>
        </p:nvSpPr>
        <p:spPr>
          <a:xfrm>
            <a:off x="570443" y="473189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1880565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070320" y="2680260"/>
            <a:ext cx="9722802" cy="830997"/>
          </a:xfrm>
          <a:prstGeom prst="rect">
            <a:avLst/>
          </a:prstGeom>
          <a:noFill/>
        </p:spPr>
        <p:txBody>
          <a:bodyPr wrap="square" rtlCol="0">
            <a:spAutoFit/>
          </a:bodyPr>
          <a:lstStyle/>
          <a:p>
            <a:pPr algn="just">
              <a:buClr>
                <a:srgbClr val="F7C053"/>
              </a:buClr>
            </a:pPr>
            <a:r>
              <a:rPr lang="ca-ES" sz="2400" dirty="0">
                <a:solidFill>
                  <a:srgbClr val="327DC1"/>
                </a:solidFill>
                <a:latin typeface="Articulate Narrow" panose="02000506040000020004" pitchFamily="2" charset="0"/>
              </a:rPr>
              <a:t>Retroacció global</a:t>
            </a:r>
            <a:r>
              <a:rPr lang="ca-ES" sz="2400" i="1" dirty="0">
                <a:latin typeface="Articulate Narrow" panose="02000506040000020004" pitchFamily="2" charset="0"/>
              </a:rPr>
              <a:t>. </a:t>
            </a:r>
            <a:r>
              <a:rPr lang="ca-ES" sz="2400" dirty="0">
                <a:latin typeface="Articulate Narrow" panose="02000506040000020004" pitchFamily="2" charset="0"/>
              </a:rPr>
              <a:t>Consisteix en un text que es mostra a l’estudiant i que varia en funció de la puntuació obtinguda en el qüestionari</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
        <p:nvSpPr>
          <p:cNvPr id="10" name="Rectángulo 9"/>
          <p:cNvSpPr/>
          <p:nvPr/>
        </p:nvSpPr>
        <p:spPr>
          <a:xfrm>
            <a:off x="674742" y="1836390"/>
            <a:ext cx="3201517" cy="523220"/>
          </a:xfrm>
          <a:prstGeom prst="rect">
            <a:avLst/>
          </a:prstGeom>
        </p:spPr>
        <p:txBody>
          <a:bodyPr wrap="none">
            <a:spAutoFit/>
          </a:bodyPr>
          <a:lstStyle/>
          <a:p>
            <a:r>
              <a:rPr lang="ca-ES" sz="2800" b="1" dirty="0">
                <a:solidFill>
                  <a:srgbClr val="327DC1"/>
                </a:solidFill>
                <a:latin typeface="Bebas Neue Bold" panose="020B0606020202050201"/>
              </a:rPr>
              <a:t>Retroacció global</a:t>
            </a:r>
            <a:endParaRPr lang="es-ES" sz="2800" b="1" dirty="0">
              <a:solidFill>
                <a:srgbClr val="327DC1"/>
              </a:solidFill>
              <a:latin typeface="Bebas Neue Bold" panose="020B0606020202050201"/>
            </a:endParaRPr>
          </a:p>
        </p:txBody>
      </p:sp>
      <p:sp>
        <p:nvSpPr>
          <p:cNvPr id="12" name="Rectangle 9"/>
          <p:cNvSpPr/>
          <p:nvPr/>
        </p:nvSpPr>
        <p:spPr>
          <a:xfrm>
            <a:off x="743198" y="282183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527319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85610" y="1429558"/>
            <a:ext cx="9981127" cy="707886"/>
          </a:xfrm>
          <a:prstGeom prst="rect">
            <a:avLst/>
          </a:prstGeom>
          <a:noFill/>
        </p:spPr>
        <p:txBody>
          <a:bodyPr wrap="square" rtlCol="0">
            <a:spAutoFit/>
          </a:bodyPr>
          <a:lstStyle/>
          <a:p>
            <a:pPr marL="457200" indent="-457200">
              <a:buClr>
                <a:srgbClr val="327DC1"/>
              </a:buClr>
              <a:buSzPct val="120000"/>
              <a:buFont typeface="+mj-lt"/>
              <a:buAutoNum type="arabicPeriod" startAt="5"/>
            </a:pPr>
            <a:r>
              <a:rPr lang="ca-ES" sz="2000" dirty="0">
                <a:latin typeface="Articulate Narrow" panose="02000506040000020004" pitchFamily="2" charset="0"/>
              </a:rPr>
              <a:t>Es clica al botó </a:t>
            </a:r>
            <a:r>
              <a:rPr lang="ca-ES" sz="2000" dirty="0">
                <a:solidFill>
                  <a:srgbClr val="327DC1"/>
                </a:solidFill>
                <a:latin typeface="Bebas Neue Bold" panose="020B0606020202050201"/>
              </a:rPr>
              <a:t>Desa els canvis i visualitza </a:t>
            </a:r>
            <a:r>
              <a:rPr lang="ca-ES" sz="2000" dirty="0">
                <a:latin typeface="Articulate Narrow" panose="02000506040000020004" pitchFamily="2" charset="0"/>
              </a:rPr>
              <a:t>i apareix una pantalla en què s’avisa que el qüestionari no té cap pregunta</a:t>
            </a:r>
            <a:r>
              <a:rPr lang="ca-ES" sz="2000" dirty="0" smtClean="0">
                <a:latin typeface="Articulate Narrow" panose="02000506040000020004" pitchFamily="2" charset="0"/>
              </a:rPr>
              <a:t>:</a:t>
            </a:r>
            <a:endParaRPr lang="ca-ES" dirty="0"/>
          </a:p>
        </p:txBody>
      </p:sp>
      <p:sp>
        <p:nvSpPr>
          <p:cNvPr id="7" name="CuadroTexto 6"/>
          <p:cNvSpPr txBox="1"/>
          <p:nvPr/>
        </p:nvSpPr>
        <p:spPr>
          <a:xfrm>
            <a:off x="785610" y="5203065"/>
            <a:ext cx="10238705" cy="400110"/>
          </a:xfrm>
          <a:prstGeom prst="rect">
            <a:avLst/>
          </a:prstGeom>
          <a:noFill/>
        </p:spPr>
        <p:txBody>
          <a:bodyPr wrap="square" rtlCol="0">
            <a:spAutoFit/>
          </a:bodyPr>
          <a:lstStyle/>
          <a:p>
            <a:pPr marL="457200" indent="-457200">
              <a:buClr>
                <a:srgbClr val="327DC1"/>
              </a:buClr>
              <a:buSzPct val="120000"/>
              <a:buFont typeface="+mj-lt"/>
              <a:buAutoNum type="arabicPeriod" startAt="6"/>
            </a:pPr>
            <a:r>
              <a:rPr lang="ca-ES" sz="2000" dirty="0">
                <a:latin typeface="Articulate Narrow" panose="02000506040000020004" pitchFamily="2" charset="0"/>
              </a:rPr>
              <a:t>Es clica a </a:t>
            </a:r>
            <a:r>
              <a:rPr lang="ca-ES" sz="2000" dirty="0">
                <a:solidFill>
                  <a:srgbClr val="327DC1"/>
                </a:solidFill>
                <a:latin typeface="Bebas Neue Bold" panose="020B0606020202050201"/>
              </a:rPr>
              <a:t>Edita el qüestionari </a:t>
            </a:r>
            <a:r>
              <a:rPr lang="ca-ES" sz="2000" dirty="0">
                <a:latin typeface="Articulate Narrow" panose="02000506040000020004" pitchFamily="2" charset="0"/>
              </a:rPr>
              <a:t>i apareix l’opció d’afegir-hi preguntes. </a:t>
            </a:r>
            <a:endParaRPr lang="ca-ES" sz="2400" dirty="0">
              <a:latin typeface="Articulate Narrow" panose="02000506040000020004" pitchFamily="2" charset="0"/>
            </a:endParaRPr>
          </a:p>
        </p:txBody>
      </p:sp>
      <p:grpSp>
        <p:nvGrpSpPr>
          <p:cNvPr id="11" name="Agrupa 10"/>
          <p:cNvGrpSpPr/>
          <p:nvPr/>
        </p:nvGrpSpPr>
        <p:grpSpPr>
          <a:xfrm>
            <a:off x="3123126" y="2202700"/>
            <a:ext cx="8947417" cy="2498089"/>
            <a:chOff x="3123126" y="2202700"/>
            <a:chExt cx="8947417" cy="2498089"/>
          </a:xfrm>
        </p:grpSpPr>
        <p:pic>
          <p:nvPicPr>
            <p:cNvPr id="8" name="Imatge 496"/>
            <p:cNvPicPr/>
            <p:nvPr/>
          </p:nvPicPr>
          <p:blipFill>
            <a:blip r:embed="rId2">
              <a:extLst>
                <a:ext uri="{28A0092B-C50C-407E-A947-70E740481C1C}">
                  <a14:useLocalDpi xmlns:a14="http://schemas.microsoft.com/office/drawing/2010/main" val="0"/>
                </a:ext>
              </a:extLst>
            </a:blip>
            <a:srcRect/>
            <a:stretch>
              <a:fillRect/>
            </a:stretch>
          </p:blipFill>
          <p:spPr bwMode="auto">
            <a:xfrm>
              <a:off x="3123126" y="2202700"/>
              <a:ext cx="5563672" cy="2498089"/>
            </a:xfrm>
            <a:prstGeom prst="rect">
              <a:avLst/>
            </a:prstGeom>
            <a:noFill/>
            <a:ln>
              <a:solidFill>
                <a:schemeClr val="bg1">
                  <a:lumMod val="75000"/>
                </a:schemeClr>
              </a:solidFill>
            </a:ln>
          </p:spPr>
        </p:pic>
        <p:sp>
          <p:nvSpPr>
            <p:cNvPr id="9" name="Rectángulo 8"/>
            <p:cNvSpPr/>
            <p:nvPr/>
          </p:nvSpPr>
          <p:spPr>
            <a:xfrm>
              <a:off x="9462930" y="2227922"/>
              <a:ext cx="2607613" cy="1015663"/>
            </a:xfrm>
            <a:prstGeom prst="rect">
              <a:avLst/>
            </a:prstGeom>
          </p:spPr>
          <p:txBody>
            <a:bodyPr wrap="square">
              <a:spAutoFit/>
            </a:bodyPr>
            <a:lstStyle/>
            <a:p>
              <a:r>
                <a:rPr lang="ca-ES" sz="2000" dirty="0" smtClean="0">
                  <a:latin typeface="Articulate Narrow" panose="02000506040000020004" pitchFamily="2" charset="0"/>
                </a:rPr>
                <a:t>Clicar per obrir les opcions </a:t>
              </a:r>
              <a:r>
                <a:rPr lang="ca-ES" sz="2000" dirty="0">
                  <a:latin typeface="Articulate Narrow" panose="02000506040000020004" pitchFamily="2" charset="0"/>
                </a:rPr>
                <a:t>d’administració del </a:t>
              </a:r>
              <a:r>
                <a:rPr lang="ca-ES" sz="2000" dirty="0" smtClean="0">
                  <a:latin typeface="Articulate Narrow" panose="02000506040000020004" pitchFamily="2" charset="0"/>
                </a:rPr>
                <a:t>qüestionari</a:t>
              </a:r>
              <a:endParaRPr lang="es-ES" sz="2000" dirty="0">
                <a:latin typeface="Articulate Narrow" panose="02000506040000020004" pitchFamily="2" charset="0"/>
              </a:endParaRPr>
            </a:p>
          </p:txBody>
        </p:sp>
        <p:cxnSp>
          <p:nvCxnSpPr>
            <p:cNvPr id="4" name="Connector de fletxa recta 3"/>
            <p:cNvCxnSpPr/>
            <p:nvPr/>
          </p:nvCxnSpPr>
          <p:spPr>
            <a:xfrm flipH="1" flipV="1">
              <a:off x="8686798" y="2316482"/>
              <a:ext cx="772731" cy="39462"/>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96512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949003" y="1446182"/>
            <a:ext cx="10319915" cy="400110"/>
            <a:chOff x="949003" y="1446182"/>
            <a:chExt cx="10319915" cy="400110"/>
          </a:xfrm>
        </p:grpSpPr>
        <p:sp>
          <p:nvSpPr>
            <p:cNvPr id="4" name="CuadroTexto 3"/>
            <p:cNvSpPr txBox="1"/>
            <p:nvPr/>
          </p:nvSpPr>
          <p:spPr>
            <a:xfrm>
              <a:off x="949003" y="1446182"/>
              <a:ext cx="10319915" cy="400110"/>
            </a:xfrm>
            <a:prstGeom prst="rect">
              <a:avLst/>
            </a:prstGeom>
            <a:noFill/>
          </p:spPr>
          <p:txBody>
            <a:bodyPr wrap="square" rtlCol="0">
              <a:spAutoFit/>
            </a:bodyPr>
            <a:lstStyle>
              <a:defPPr>
                <a:defRPr lang="es-ES"/>
              </a:defPPr>
              <a:lvl1pPr marL="457200" indent="-457200">
                <a:buClr>
                  <a:srgbClr val="327DC1"/>
                </a:buClr>
                <a:buFont typeface="+mj-lt"/>
                <a:buAutoNum type="arabicPeriod" startAt="7"/>
                <a:defRPr sz="2000">
                  <a:latin typeface="Articulate Narrow" panose="02000506040000020004" pitchFamily="2" charset="0"/>
                </a:defRPr>
              </a:lvl1pPr>
            </a:lstStyle>
            <a:p>
              <a:pPr>
                <a:buSzPct val="120000"/>
              </a:pPr>
              <a:r>
                <a:rPr lang="ca-ES" dirty="0"/>
                <a:t>Es clica </a:t>
              </a:r>
              <a:r>
                <a:rPr lang="ca-ES" dirty="0" smtClean="0"/>
                <a:t>a                perquè es despleguin les tres opcions de preguntes: </a:t>
              </a:r>
              <a:endParaRPr lang="es-ES" dirty="0"/>
            </a:p>
          </p:txBody>
        </p:sp>
        <p:pic>
          <p:nvPicPr>
            <p:cNvPr id="5" name="Imatge 488"/>
            <p:cNvPicPr/>
            <p:nvPr/>
          </p:nvPicPr>
          <p:blipFill>
            <a:blip r:embed="rId2">
              <a:extLst>
                <a:ext uri="{28A0092B-C50C-407E-A947-70E740481C1C}">
                  <a14:useLocalDpi xmlns:a14="http://schemas.microsoft.com/office/drawing/2010/main" val="0"/>
                </a:ext>
              </a:extLst>
            </a:blip>
            <a:srcRect/>
            <a:stretch>
              <a:fillRect/>
            </a:stretch>
          </p:blipFill>
          <p:spPr bwMode="auto">
            <a:xfrm>
              <a:off x="2431310" y="1494571"/>
              <a:ext cx="857568" cy="303332"/>
            </a:xfrm>
            <a:prstGeom prst="rect">
              <a:avLst/>
            </a:prstGeom>
            <a:noFill/>
            <a:ln>
              <a:solidFill>
                <a:schemeClr val="bg1">
                  <a:lumMod val="75000"/>
                </a:schemeClr>
              </a:solidFill>
            </a:ln>
          </p:spPr>
        </p:pic>
      </p:grpSp>
      <p:sp>
        <p:nvSpPr>
          <p:cNvPr id="9" name="Rectangle 9"/>
          <p:cNvSpPr/>
          <p:nvPr/>
        </p:nvSpPr>
        <p:spPr>
          <a:xfrm>
            <a:off x="858422" y="2217498"/>
            <a:ext cx="327122" cy="259030"/>
          </a:xfrm>
          <a:prstGeom prst="rect">
            <a:avLst/>
          </a:prstGeom>
          <a:solidFill>
            <a:srgbClr val="327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14" name="Grupo 13"/>
          <p:cNvGrpSpPr/>
          <p:nvPr/>
        </p:nvGrpSpPr>
        <p:grpSpPr>
          <a:xfrm>
            <a:off x="858422" y="2211309"/>
            <a:ext cx="10449229" cy="3798042"/>
            <a:chOff x="858422" y="2211309"/>
            <a:chExt cx="10449229" cy="3798042"/>
          </a:xfrm>
        </p:grpSpPr>
        <p:sp>
          <p:nvSpPr>
            <p:cNvPr id="6" name="CuadroTexto 5"/>
            <p:cNvSpPr txBox="1"/>
            <p:nvPr/>
          </p:nvSpPr>
          <p:spPr>
            <a:xfrm>
              <a:off x="1185544" y="2211309"/>
              <a:ext cx="10122107" cy="984885"/>
            </a:xfrm>
            <a:prstGeom prst="rect">
              <a:avLst/>
            </a:prstGeom>
            <a:noFill/>
          </p:spPr>
          <p:txBody>
            <a:bodyPr wrap="square" rtlCol="0">
              <a:spAutoFit/>
            </a:bodyPr>
            <a:lstStyle/>
            <a:p>
              <a:r>
                <a:rPr lang="ca-ES" sz="2000" dirty="0">
                  <a:solidFill>
                    <a:srgbClr val="327DC1"/>
                  </a:solidFill>
                  <a:latin typeface="Articulate Narrow" panose="02000506040000020004" pitchFamily="2" charset="0"/>
                </a:rPr>
                <a:t>Afegeix una pregunta</a:t>
              </a:r>
              <a:r>
                <a:rPr lang="ca-ES" sz="2000" i="1" dirty="0">
                  <a:latin typeface="Articulate Narrow" panose="02000506040000020004" pitchFamily="2" charset="0"/>
                </a:rPr>
                <a:t>…</a:t>
              </a:r>
              <a:r>
                <a:rPr lang="ca-ES" sz="2000" dirty="0">
                  <a:latin typeface="Articulate Narrow" panose="02000506040000020004" pitchFamily="2" charset="0"/>
                </a:rPr>
                <a:t>. Permet crear les preguntes del qüestionari al moment (vegeu l’apartat 2.5, «Banc de preguntes»). </a:t>
              </a:r>
              <a:endParaRPr lang="es-ES" sz="2000" dirty="0">
                <a:latin typeface="Articulate Narrow" panose="02000506040000020004" pitchFamily="2" charset="0"/>
              </a:endParaRPr>
            </a:p>
            <a:p>
              <a:endParaRPr lang="ca-ES" dirty="0"/>
            </a:p>
          </p:txBody>
        </p:sp>
        <p:sp>
          <p:nvSpPr>
            <p:cNvPr id="7" name="CuadroTexto 6"/>
            <p:cNvSpPr txBox="1"/>
            <p:nvPr/>
          </p:nvSpPr>
          <p:spPr>
            <a:xfrm>
              <a:off x="1185544" y="3034269"/>
              <a:ext cx="9761498" cy="1292662"/>
            </a:xfrm>
            <a:prstGeom prst="rect">
              <a:avLst/>
            </a:prstGeom>
            <a:noFill/>
          </p:spPr>
          <p:txBody>
            <a:bodyPr wrap="square" rtlCol="0">
              <a:spAutoFit/>
            </a:bodyPr>
            <a:lstStyle/>
            <a:p>
              <a:r>
                <a:rPr lang="ca-ES" sz="2000" dirty="0">
                  <a:solidFill>
                    <a:srgbClr val="327DC1"/>
                  </a:solidFill>
                  <a:latin typeface="Articulate Narrow" panose="02000506040000020004" pitchFamily="2" charset="0"/>
                </a:rPr>
                <a:t>Afegeix una pregunta del banc de preguntes</a:t>
              </a:r>
              <a:r>
                <a:rPr lang="ca-ES" sz="2000" dirty="0">
                  <a:latin typeface="Articulate Narrow" panose="02000506040000020004" pitchFamily="2" charset="0"/>
                </a:rPr>
                <a:t>. Havent creat les preguntes prèviament (vegeu l’apartat 2.5, «Banc de preguntes»), permet afegir-les al qüestionari seleccionant-les del banc de preguntes</a:t>
              </a:r>
              <a:endParaRPr lang="es-ES" sz="2000" dirty="0">
                <a:latin typeface="Articulate Narrow" panose="02000506040000020004" pitchFamily="2" charset="0"/>
              </a:endParaRPr>
            </a:p>
            <a:p>
              <a:endParaRPr lang="ca-ES" dirty="0"/>
            </a:p>
          </p:txBody>
        </p:sp>
        <p:sp>
          <p:nvSpPr>
            <p:cNvPr id="8" name="CuadroTexto 7"/>
            <p:cNvSpPr txBox="1"/>
            <p:nvPr/>
          </p:nvSpPr>
          <p:spPr>
            <a:xfrm>
              <a:off x="1185544" y="4070359"/>
              <a:ext cx="9706118" cy="1938992"/>
            </a:xfrm>
            <a:prstGeom prst="rect">
              <a:avLst/>
            </a:prstGeom>
            <a:noFill/>
          </p:spPr>
          <p:txBody>
            <a:bodyPr wrap="square" rtlCol="0">
              <a:spAutoFit/>
            </a:bodyPr>
            <a:lstStyle/>
            <a:p>
              <a:pPr algn="just">
                <a:buClr>
                  <a:srgbClr val="F7C053"/>
                </a:buClr>
              </a:pPr>
              <a:r>
                <a:rPr lang="ca-ES" sz="2000" dirty="0">
                  <a:solidFill>
                    <a:srgbClr val="327DC1"/>
                  </a:solidFill>
                  <a:latin typeface="Articulate Narrow" panose="02000506040000020004" pitchFamily="2" charset="0"/>
                </a:rPr>
                <a:t>Afegeix una pregunta aleatòria</a:t>
              </a:r>
              <a:r>
                <a:rPr lang="ca-ES" sz="2000" i="1" dirty="0">
                  <a:latin typeface="Articulate Narrow" panose="02000506040000020004" pitchFamily="2" charset="0"/>
                </a:rPr>
                <a:t>. </a:t>
              </a:r>
              <a:r>
                <a:rPr lang="ca-ES" sz="2000" dirty="0">
                  <a:latin typeface="Articulate Narrow" panose="02000506040000020004" pitchFamily="2" charset="0"/>
                </a:rPr>
                <a:t>Permet incloure al qüestionari preguntes a l’atzar del banc de preguntes creat prèviament en el curs. També permet crear una categoria de la qual se seleccionen el nombre de preguntes aleatòries indicat en el qüestionari. Per aquest motiu, una vegada decidida la quantitat de preguntes d’aquesta categoria que es volen afegir al qüestionari de manera aleatòria, cal crear les preguntes que compondran la categoria en qüestió (vegeu l’apartat 2.5, «Banc de preguntes</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sp>
          <p:nvSpPr>
            <p:cNvPr id="10" name="Rectangle 9"/>
            <p:cNvSpPr/>
            <p:nvPr/>
          </p:nvSpPr>
          <p:spPr>
            <a:xfrm>
              <a:off x="858422" y="3076984"/>
              <a:ext cx="327122" cy="263341"/>
            </a:xfrm>
            <a:prstGeom prst="rect">
              <a:avLst/>
            </a:prstGeom>
            <a:solidFill>
              <a:srgbClr val="327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Rectangle 9"/>
            <p:cNvSpPr/>
            <p:nvPr/>
          </p:nvSpPr>
          <p:spPr>
            <a:xfrm>
              <a:off x="858422" y="4196777"/>
              <a:ext cx="327122" cy="263341"/>
            </a:xfrm>
            <a:prstGeom prst="rect">
              <a:avLst/>
            </a:prstGeom>
            <a:solidFill>
              <a:srgbClr val="327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spTree>
    <p:extLst>
      <p:ext uri="{BB962C8B-B14F-4D97-AF65-F5344CB8AC3E}">
        <p14:creationId xmlns:p14="http://schemas.microsoft.com/office/powerpoint/2010/main" val="1932452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494"/>
          <p:cNvPicPr/>
          <p:nvPr/>
        </p:nvPicPr>
        <p:blipFill>
          <a:blip r:embed="rId2">
            <a:extLst>
              <a:ext uri="{28A0092B-C50C-407E-A947-70E740481C1C}">
                <a14:useLocalDpi xmlns:a14="http://schemas.microsoft.com/office/drawing/2010/main" val="0"/>
              </a:ext>
            </a:extLst>
          </a:blip>
          <a:srcRect/>
          <a:stretch>
            <a:fillRect/>
          </a:stretch>
        </p:blipFill>
        <p:spPr bwMode="auto">
          <a:xfrm>
            <a:off x="2393325" y="1737507"/>
            <a:ext cx="7405349" cy="3657600"/>
          </a:xfrm>
          <a:prstGeom prst="rect">
            <a:avLst/>
          </a:prstGeom>
          <a:noFill/>
          <a:ln>
            <a:solidFill>
              <a:schemeClr val="bg1">
                <a:lumMod val="85000"/>
              </a:schemeClr>
            </a:solidFill>
          </a:ln>
        </p:spPr>
      </p:pic>
      <p:sp>
        <p:nvSpPr>
          <p:cNvPr id="3" name="Rectángulo 2"/>
          <p:cNvSpPr/>
          <p:nvPr/>
        </p:nvSpPr>
        <p:spPr>
          <a:xfrm>
            <a:off x="4157007" y="5807231"/>
            <a:ext cx="3877985" cy="400110"/>
          </a:xfrm>
          <a:prstGeom prst="rect">
            <a:avLst/>
          </a:prstGeom>
        </p:spPr>
        <p:txBody>
          <a:bodyPr wrap="none">
            <a:spAutoFit/>
          </a:bodyPr>
          <a:lstStyle/>
          <a:p>
            <a:r>
              <a:rPr lang="ca-ES" sz="2000" dirty="0">
                <a:latin typeface="Articulate Narrow" panose="02000506040000020004" pitchFamily="2" charset="0"/>
              </a:rPr>
              <a:t>Addició de preguntes a un qüestionari</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27991959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636831" y="6307607"/>
            <a:ext cx="4918338" cy="400110"/>
          </a:xfrm>
          <a:prstGeom prst="rect">
            <a:avLst/>
          </a:prstGeom>
          <a:noFill/>
        </p:spPr>
        <p:txBody>
          <a:bodyPr wrap="square" rtlCol="0">
            <a:spAutoFit/>
          </a:bodyPr>
          <a:lstStyle/>
          <a:p>
            <a:r>
              <a:rPr lang="ca-ES" sz="2000" dirty="0">
                <a:latin typeface="Articulate Narrow" panose="02000506040000020004" pitchFamily="2" charset="0"/>
              </a:rPr>
              <a:t>Addició de preguntes aleatòries a un qüestionari</a:t>
            </a:r>
            <a:endParaRPr lang="es-ES" sz="2000" dirty="0">
              <a:latin typeface="Articulate Narrow" panose="02000506040000020004" pitchFamily="2" charset="0"/>
            </a:endParaRPr>
          </a:p>
        </p:txBody>
      </p:sp>
      <p:pic>
        <p:nvPicPr>
          <p:cNvPr id="4" name="Imatge 493"/>
          <p:cNvPicPr/>
          <p:nvPr/>
        </p:nvPicPr>
        <p:blipFill>
          <a:blip r:embed="rId2">
            <a:extLst>
              <a:ext uri="{28A0092B-C50C-407E-A947-70E740481C1C}">
                <a14:useLocalDpi xmlns:a14="http://schemas.microsoft.com/office/drawing/2010/main" val="0"/>
              </a:ext>
            </a:extLst>
          </a:blip>
          <a:srcRect/>
          <a:stretch>
            <a:fillRect/>
          </a:stretch>
        </p:blipFill>
        <p:spPr bwMode="auto">
          <a:xfrm>
            <a:off x="2998686" y="1240175"/>
            <a:ext cx="6194627" cy="4925764"/>
          </a:xfrm>
          <a:prstGeom prst="rect">
            <a:avLst/>
          </a:prstGeom>
          <a:noFill/>
          <a:ln>
            <a:solidFill>
              <a:schemeClr val="bg1">
                <a:lumMod val="85000"/>
              </a:schemeClr>
            </a:solidFill>
          </a:ln>
        </p:spPr>
      </p:pic>
    </p:spTree>
    <p:extLst>
      <p:ext uri="{BB962C8B-B14F-4D97-AF65-F5344CB8AC3E}">
        <p14:creationId xmlns:p14="http://schemas.microsoft.com/office/powerpoint/2010/main" val="2697425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04154" y="1634474"/>
            <a:ext cx="2926570" cy="584775"/>
          </a:xfrm>
          <a:prstGeom prst="rect">
            <a:avLst/>
          </a:prstGeom>
        </p:spPr>
        <p:txBody>
          <a:bodyPr wrap="none">
            <a:spAutoFit/>
          </a:bodyPr>
          <a:lstStyle/>
          <a:p>
            <a:pPr marL="244475" lvl="0">
              <a:spcBef>
                <a:spcPts val="360"/>
              </a:spcBef>
            </a:pPr>
            <a:r>
              <a:rPr lang="ca-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Per a què serveix?</a:t>
            </a:r>
            <a:endParaRPr lang="es-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3" name="CuadroTexto 2"/>
          <p:cNvSpPr txBox="1"/>
          <p:nvPr/>
        </p:nvSpPr>
        <p:spPr>
          <a:xfrm>
            <a:off x="6181859" y="2086377"/>
            <a:ext cx="5112913" cy="3785652"/>
          </a:xfrm>
          <a:prstGeom prst="rect">
            <a:avLst/>
          </a:prstGeom>
          <a:noFill/>
        </p:spPr>
        <p:txBody>
          <a:bodyPr wrap="square" rtlCol="0">
            <a:spAutoFit/>
          </a:bodyPr>
          <a:lstStyle/>
          <a:p>
            <a:pPr algn="just"/>
            <a:r>
              <a:rPr lang="ca-ES" sz="2000" dirty="0">
                <a:latin typeface="Articulate Narrow" panose="02000506040000020004" pitchFamily="2" charset="0"/>
              </a:rPr>
              <a:t>El mòdul </a:t>
            </a:r>
            <a:r>
              <a:rPr lang="ca-ES" sz="2000" dirty="0">
                <a:solidFill>
                  <a:srgbClr val="327DC1"/>
                </a:solidFill>
                <a:latin typeface="Articulate Narrow" panose="02000506040000020004" pitchFamily="2" charset="0"/>
              </a:rPr>
              <a:t>Qüestionari</a:t>
            </a:r>
            <a:r>
              <a:rPr lang="ca-ES" sz="2000" dirty="0">
                <a:solidFill>
                  <a:srgbClr val="25477B"/>
                </a:solidFill>
                <a:latin typeface="Articulate Narrow" panose="02000506040000020004" pitchFamily="2" charset="0"/>
              </a:rPr>
              <a:t> </a:t>
            </a:r>
            <a:r>
              <a:rPr lang="ca-ES" sz="2000" dirty="0">
                <a:latin typeface="Articulate Narrow" panose="02000506040000020004" pitchFamily="2" charset="0"/>
              </a:rPr>
              <a:t>permet al professorat crear qüestionaris amb preguntes de diversos tipus, barrejades o escollides a l’atzar d’un banc de preguntes, i amb possibilitat de permetre múltiples intents de resposta.</a:t>
            </a:r>
            <a:endParaRPr lang="es-ES" sz="2000" dirty="0">
              <a:latin typeface="Articulate Narrow" panose="02000506040000020004" pitchFamily="2" charset="0"/>
            </a:endParaRPr>
          </a:p>
          <a:p>
            <a:pPr algn="just"/>
            <a:r>
              <a:rPr lang="ca-ES" sz="2000" dirty="0">
                <a:latin typeface="Articulate Narrow" panose="02000506040000020004" pitchFamily="2" charset="0"/>
              </a:rPr>
              <a:t>Es pot establir un límit de temps. Cada intent es puntua automàticament, amb l’excepció de les preguntes de tipus resposta oberta, i la nota es registra al llibre de qualificacions.</a:t>
            </a:r>
            <a:endParaRPr lang="es-ES" sz="2000" dirty="0">
              <a:latin typeface="Articulate Narrow" panose="02000506040000020004" pitchFamily="2" charset="0"/>
            </a:endParaRPr>
          </a:p>
          <a:p>
            <a:pPr algn="just"/>
            <a:r>
              <a:rPr lang="ca-ES" sz="2000" dirty="0">
                <a:latin typeface="Articulate Narrow" panose="02000506040000020004" pitchFamily="2" charset="0"/>
              </a:rPr>
              <a:t>El professorat pot decidir si l’estudiant pot veure (i en quin moment) comentaris, retroaccions i les respostes correctes.</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12626832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Agrupa 6"/>
          <p:cNvGrpSpPr/>
          <p:nvPr/>
        </p:nvGrpSpPr>
        <p:grpSpPr>
          <a:xfrm>
            <a:off x="286593" y="1766174"/>
            <a:ext cx="4671773" cy="2246769"/>
            <a:chOff x="286593" y="1766174"/>
            <a:chExt cx="4671773" cy="2246769"/>
          </a:xfrm>
        </p:grpSpPr>
        <p:sp>
          <p:nvSpPr>
            <p:cNvPr id="2" name="CuadroTexto 1"/>
            <p:cNvSpPr txBox="1"/>
            <p:nvPr/>
          </p:nvSpPr>
          <p:spPr>
            <a:xfrm>
              <a:off x="286593" y="1766174"/>
              <a:ext cx="4671773" cy="2246769"/>
            </a:xfrm>
            <a:prstGeom prst="rect">
              <a:avLst/>
            </a:prstGeom>
            <a:noFill/>
          </p:spPr>
          <p:txBody>
            <a:bodyPr wrap="square" rtlCol="0">
              <a:spAutoFit/>
            </a:bodyPr>
            <a:lstStyle/>
            <a:p>
              <a:pPr algn="just"/>
              <a:r>
                <a:rPr lang="ca-ES" sz="2000" dirty="0">
                  <a:latin typeface="Articulate Narrow" panose="02000506040000020004" pitchFamily="2" charset="0"/>
                </a:rPr>
                <a:t>Les preguntes seleccionades es presenten al centre de la pantalla i es poden esborrar del qüestionari en qualsevol moment clicant a la </a:t>
              </a:r>
              <a:r>
                <a:rPr lang="ca-ES" sz="2000" dirty="0" smtClean="0">
                  <a:latin typeface="Articulate Narrow" panose="02000506040000020004" pitchFamily="2" charset="0"/>
                </a:rPr>
                <a:t>icona     El </a:t>
              </a:r>
              <a:r>
                <a:rPr lang="ca-ES" sz="2000" dirty="0">
                  <a:latin typeface="Articulate Narrow" panose="02000506040000020004" pitchFamily="2" charset="0"/>
                </a:rPr>
                <a:t>professorat pot decidir l’ordre en què es mostraran les preguntes, el pes o qualificació que tindrà cadascuna i la qualificació màxima del qüestionari</a:t>
              </a:r>
              <a:r>
                <a:rPr lang="ca-ES" dirty="0" smtClean="0">
                  <a:latin typeface="Articulate Light" panose="02000503040000020004" pitchFamily="2" charset="0"/>
                </a:rPr>
                <a:t>.</a:t>
              </a:r>
              <a:endParaRPr lang="es-ES" dirty="0">
                <a:latin typeface="Articulate Light" panose="02000503040000020004" pitchFamily="2" charset="0"/>
              </a:endParaRPr>
            </a:p>
          </p:txBody>
        </p:sp>
        <p:pic>
          <p:nvPicPr>
            <p:cNvPr id="3" name="Imatge 487"/>
            <p:cNvPicPr/>
            <p:nvPr/>
          </p:nvPicPr>
          <p:blipFill>
            <a:blip r:embed="rId2">
              <a:extLst>
                <a:ext uri="{28A0092B-C50C-407E-A947-70E740481C1C}">
                  <a14:useLocalDpi xmlns:a14="http://schemas.microsoft.com/office/drawing/2010/main" val="0"/>
                </a:ext>
              </a:extLst>
            </a:blip>
            <a:srcRect/>
            <a:stretch>
              <a:fillRect/>
            </a:stretch>
          </p:blipFill>
          <p:spPr bwMode="auto">
            <a:xfrm>
              <a:off x="980573" y="2738358"/>
              <a:ext cx="302400" cy="302400"/>
            </a:xfrm>
            <a:prstGeom prst="rect">
              <a:avLst/>
            </a:prstGeom>
            <a:noFill/>
            <a:ln>
              <a:solidFill>
                <a:schemeClr val="bg1">
                  <a:lumMod val="85000"/>
                </a:schemeClr>
              </a:solidFill>
            </a:ln>
          </p:spPr>
        </p:pic>
      </p:grpSp>
      <p:pic>
        <p:nvPicPr>
          <p:cNvPr id="4" name="Imatge 49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3369" y="1236372"/>
            <a:ext cx="6540399" cy="5301257"/>
          </a:xfrm>
          <a:prstGeom prst="rect">
            <a:avLst/>
          </a:prstGeom>
          <a:noFill/>
          <a:ln>
            <a:solidFill>
              <a:schemeClr val="bg1">
                <a:lumMod val="75000"/>
              </a:schemeClr>
            </a:solidFill>
          </a:ln>
        </p:spPr>
      </p:pic>
      <p:sp>
        <p:nvSpPr>
          <p:cNvPr id="5" name="CuadroTexto 4"/>
          <p:cNvSpPr txBox="1"/>
          <p:nvPr/>
        </p:nvSpPr>
        <p:spPr>
          <a:xfrm>
            <a:off x="3826654" y="5643978"/>
            <a:ext cx="1344213" cy="707886"/>
          </a:xfrm>
          <a:prstGeom prst="rect">
            <a:avLst/>
          </a:prstGeom>
          <a:noFill/>
        </p:spPr>
        <p:txBody>
          <a:bodyPr wrap="square" rtlCol="0">
            <a:spAutoFit/>
          </a:bodyPr>
          <a:lstStyle/>
          <a:p>
            <a:r>
              <a:rPr lang="ca-ES" sz="2000" dirty="0">
                <a:latin typeface="Articulate Narrow" panose="02000506040000020004" pitchFamily="2" charset="0"/>
              </a:rPr>
              <a:t>Edició d’un </a:t>
            </a:r>
            <a:r>
              <a:rPr lang="ca-ES" sz="2000" dirty="0">
                <a:latin typeface="Articulate Narrow" panose="02000506040000020004" pitchFamily="2" charset="0"/>
              </a:rPr>
              <a:t>qüestionari</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7208792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71500" y="1651000"/>
            <a:ext cx="7708900" cy="1569660"/>
          </a:xfrm>
          <a:prstGeom prst="rect">
            <a:avLst/>
          </a:prstGeom>
          <a:noFill/>
        </p:spPr>
        <p:txBody>
          <a:bodyPr wrap="square" rtlCol="0">
            <a:spAutoFit/>
          </a:bodyPr>
          <a:lstStyle/>
          <a:p>
            <a:r>
              <a:rPr lang="ca-ES" sz="2400" dirty="0">
                <a:latin typeface="Articulate Narrow" panose="02000506040000020004" pitchFamily="2" charset="0"/>
              </a:rPr>
              <a:t>No es poden afegir ni treure preguntes d’un qüestionari si algun estudiant ja l’ha contestat; en aquest cas només es poden modificar. Sota el títol del qüestionari a la pàgina d’edició hi apareix el missatge següent</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pic>
        <p:nvPicPr>
          <p:cNvPr id="3" name="Imagen 2"/>
          <p:cNvPicPr>
            <a:picLocks noChangeAspect="1"/>
          </p:cNvPicPr>
          <p:nvPr/>
        </p:nvPicPr>
        <p:blipFill>
          <a:blip r:embed="rId2"/>
          <a:stretch>
            <a:fillRect/>
          </a:stretch>
        </p:blipFill>
        <p:spPr>
          <a:xfrm>
            <a:off x="2739439" y="3773407"/>
            <a:ext cx="7413599" cy="595393"/>
          </a:xfrm>
          <a:prstGeom prst="rect">
            <a:avLst/>
          </a:prstGeom>
          <a:ln>
            <a:solidFill>
              <a:srgbClr val="F7C053"/>
            </a:solidFill>
          </a:ln>
        </p:spPr>
      </p:pic>
    </p:spTree>
    <p:extLst>
      <p:ext uri="{BB962C8B-B14F-4D97-AF65-F5344CB8AC3E}">
        <p14:creationId xmlns:p14="http://schemas.microsoft.com/office/powerpoint/2010/main" val="2982227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816699" y="998719"/>
            <a:ext cx="3047629" cy="523220"/>
          </a:xfrm>
          <a:prstGeom prst="rect">
            <a:avLst/>
          </a:prstGeom>
        </p:spPr>
        <p:txBody>
          <a:bodyPr wrap="none">
            <a:spAutoFit/>
          </a:bodyPr>
          <a:lstStyle/>
          <a:p>
            <a:pPr marL="244475" lvl="0">
              <a:spcBef>
                <a:spcPts val="360"/>
              </a:spcBef>
            </a:pPr>
            <a:r>
              <a:rPr lang="ca-ES" sz="2800" b="1" dirty="0" smtClean="0">
                <a:solidFill>
                  <a:srgbClr val="317ABE"/>
                </a:solidFill>
                <a:latin typeface="Bebas Neue Bold" panose="020B0606020202050201"/>
                <a:ea typeface="Trebuchet MS" panose="020B0603020202020204" pitchFamily="34" charset="0"/>
              </a:rPr>
              <a:t>Com funciona?</a:t>
            </a:r>
            <a:endParaRPr lang="es-ES" sz="2800" b="1" dirty="0">
              <a:solidFill>
                <a:srgbClr val="317ABE"/>
              </a:solidFill>
              <a:latin typeface="Bebas Neue Bold" panose="020B0606020202050201"/>
              <a:ea typeface="Trebuchet MS" panose="020B0603020202020204" pitchFamily="34" charset="0"/>
            </a:endParaRPr>
          </a:p>
        </p:txBody>
      </p:sp>
      <p:sp>
        <p:nvSpPr>
          <p:cNvPr id="4" name="CuadroTexto 3"/>
          <p:cNvSpPr txBox="1"/>
          <p:nvPr/>
        </p:nvSpPr>
        <p:spPr>
          <a:xfrm>
            <a:off x="270457" y="1521939"/>
            <a:ext cx="4224270" cy="4062651"/>
          </a:xfrm>
          <a:prstGeom prst="rect">
            <a:avLst/>
          </a:prstGeom>
          <a:noFill/>
        </p:spPr>
        <p:txBody>
          <a:bodyPr wrap="square" rtlCol="0">
            <a:spAutoFit/>
          </a:bodyPr>
          <a:lstStyle/>
          <a:p>
            <a:r>
              <a:rPr lang="ca-ES" sz="2000" dirty="0">
                <a:latin typeface="Articulate Narrow" panose="02000506040000020004" pitchFamily="2" charset="0"/>
              </a:rPr>
              <a:t>Per respondre el qüestionari, cal clicar al títol del qüestionari i després al botó </a:t>
            </a:r>
            <a:r>
              <a:rPr lang="ca-ES" sz="2000" dirty="0">
                <a:solidFill>
                  <a:srgbClr val="327DC1"/>
                </a:solidFill>
                <a:latin typeface="Articulate Narrow" panose="02000506040000020004" pitchFamily="2" charset="0"/>
              </a:rPr>
              <a:t>Contesta el qüestionari ara. </a:t>
            </a:r>
            <a:r>
              <a:rPr lang="ca-ES" sz="2000" dirty="0">
                <a:latin typeface="Articulate Narrow" panose="02000506040000020004" pitchFamily="2" charset="0"/>
              </a:rPr>
              <a:t>Apareix un missatge que demana confirmar l’inici de l’intent. Un cop acceptat, s’inicia l’intent, que finalitza quan l’estudiant clica a </a:t>
            </a:r>
            <a:r>
              <a:rPr lang="ca-ES" sz="2000" dirty="0">
                <a:solidFill>
                  <a:srgbClr val="327DC1"/>
                </a:solidFill>
                <a:latin typeface="Articulate Narrow" panose="02000506040000020004" pitchFamily="2" charset="0"/>
              </a:rPr>
              <a:t>Envia i acaba</a:t>
            </a:r>
            <a:r>
              <a:rPr lang="ca-ES" sz="2000" dirty="0">
                <a:latin typeface="Articulate Narrow" panose="02000506040000020004" pitchFamily="2" charset="0"/>
              </a:rPr>
              <a:t>. Si el professorat ha establert un límit de temps per respondre el qüestionari, quan s’accepta el missatge es posa en marxa el temporitzador i quan s’acaba el temps les respostes s’envien automàticament.</a:t>
            </a:r>
            <a:endParaRPr lang="es-ES" sz="2000" dirty="0">
              <a:latin typeface="Articulate Narrow" panose="02000506040000020004" pitchFamily="2" charset="0"/>
            </a:endParaRPr>
          </a:p>
          <a:p>
            <a:endParaRPr lang="ca-ES" dirty="0"/>
          </a:p>
        </p:txBody>
      </p:sp>
      <p:pic>
        <p:nvPicPr>
          <p:cNvPr id="5" name="Imatge 485"/>
          <p:cNvPicPr/>
          <p:nvPr/>
        </p:nvPicPr>
        <p:blipFill>
          <a:blip r:embed="rId2">
            <a:extLst>
              <a:ext uri="{28A0092B-C50C-407E-A947-70E740481C1C}">
                <a14:useLocalDpi xmlns:a14="http://schemas.microsoft.com/office/drawing/2010/main" val="0"/>
              </a:ext>
            </a:extLst>
          </a:blip>
          <a:srcRect/>
          <a:stretch>
            <a:fillRect/>
          </a:stretch>
        </p:blipFill>
        <p:spPr bwMode="auto">
          <a:xfrm>
            <a:off x="6464702" y="2807371"/>
            <a:ext cx="5223846" cy="2558278"/>
          </a:xfrm>
          <a:prstGeom prst="rect">
            <a:avLst/>
          </a:prstGeom>
          <a:ln>
            <a:noFill/>
          </a:ln>
          <a:effectLst>
            <a:outerShdw blurRad="292100" dist="139700" dir="2700000" algn="tl" rotWithShape="0">
              <a:srgbClr val="333333">
                <a:alpha val="65000"/>
              </a:srgbClr>
            </a:outerShdw>
          </a:effectLst>
        </p:spPr>
      </p:pic>
      <p:sp>
        <p:nvSpPr>
          <p:cNvPr id="3" name="Rectángulo 2"/>
          <p:cNvSpPr/>
          <p:nvPr/>
        </p:nvSpPr>
        <p:spPr>
          <a:xfrm>
            <a:off x="7553612" y="5584590"/>
            <a:ext cx="3046027" cy="400110"/>
          </a:xfrm>
          <a:prstGeom prst="rect">
            <a:avLst/>
          </a:prstGeom>
        </p:spPr>
        <p:txBody>
          <a:bodyPr wrap="none">
            <a:spAutoFit/>
          </a:bodyPr>
          <a:lstStyle/>
          <a:p>
            <a:r>
              <a:rPr lang="ca-ES" sz="2000" dirty="0">
                <a:latin typeface="Articulate Narrow" panose="02000506040000020004" pitchFamily="2" charset="0"/>
              </a:rPr>
              <a:t>Confirmació de l’inici d’intent</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18277213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03160" y="1674254"/>
            <a:ext cx="3685506" cy="2554545"/>
          </a:xfrm>
          <a:prstGeom prst="rect">
            <a:avLst/>
          </a:prstGeom>
          <a:noFill/>
        </p:spPr>
        <p:txBody>
          <a:bodyPr wrap="square" rtlCol="0">
            <a:spAutoFit/>
          </a:bodyPr>
          <a:lstStyle/>
          <a:p>
            <a:r>
              <a:rPr lang="ca-ES" sz="2000" dirty="0">
                <a:latin typeface="Articulate Narrow" panose="02000506040000020004" pitchFamily="2" charset="0"/>
              </a:rPr>
              <a:t>El temporitzador, si s’ha activat el límit de temps, apareix al bloc </a:t>
            </a:r>
            <a:r>
              <a:rPr lang="ca-ES" sz="2000" dirty="0">
                <a:solidFill>
                  <a:srgbClr val="327DC1"/>
                </a:solidFill>
                <a:latin typeface="Articulate Narrow" panose="02000506040000020004" pitchFamily="2" charset="0"/>
              </a:rPr>
              <a:t>Navegació pel qüestionari, </a:t>
            </a:r>
            <a:r>
              <a:rPr lang="ca-ES" sz="2000" dirty="0">
                <a:latin typeface="Articulate Narrow" panose="02000506040000020004" pitchFamily="2" charset="0"/>
              </a:rPr>
              <a:t>el qual permet a l’estudiant navegar pel qüestionari clicant als números de les preguntes i veure ràpidament quines preguntes ha contestat i quines no. </a:t>
            </a:r>
            <a:endParaRPr lang="es-ES" sz="2000" dirty="0">
              <a:latin typeface="Articulate Narrow" panose="02000506040000020004" pitchFamily="2" charset="0"/>
            </a:endParaRPr>
          </a:p>
        </p:txBody>
      </p:sp>
      <p:pic>
        <p:nvPicPr>
          <p:cNvPr id="3" name="Imatge 48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62356" y="1674254"/>
            <a:ext cx="6782226" cy="4172754"/>
          </a:xfrm>
          <a:prstGeom prst="rect">
            <a:avLst/>
          </a:prstGeom>
          <a:noFill/>
          <a:ln w="12700">
            <a:solidFill>
              <a:schemeClr val="bg1">
                <a:lumMod val="85000"/>
              </a:schemeClr>
            </a:solidFill>
          </a:ln>
        </p:spPr>
      </p:pic>
      <p:sp>
        <p:nvSpPr>
          <p:cNvPr id="4" name="Rectángulo 3"/>
          <p:cNvSpPr/>
          <p:nvPr/>
        </p:nvSpPr>
        <p:spPr>
          <a:xfrm>
            <a:off x="9772238" y="6067718"/>
            <a:ext cx="1574726" cy="400110"/>
          </a:xfrm>
          <a:prstGeom prst="rect">
            <a:avLst/>
          </a:prstGeom>
        </p:spPr>
        <p:txBody>
          <a:bodyPr wrap="none">
            <a:spAutoFit/>
          </a:bodyPr>
          <a:lstStyle/>
          <a:p>
            <a:r>
              <a:rPr lang="ca-ES" sz="2000" dirty="0">
                <a:latin typeface="Articulate Narrow" panose="02000506040000020004" pitchFamily="2" charset="0"/>
              </a:rPr>
              <a:t>Temporitzador</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15586203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92070" y="1749286"/>
            <a:ext cx="3581321" cy="1938992"/>
          </a:xfrm>
          <a:prstGeom prst="rect">
            <a:avLst/>
          </a:prstGeom>
          <a:noFill/>
        </p:spPr>
        <p:txBody>
          <a:bodyPr wrap="square" rtlCol="0">
            <a:spAutoFit/>
          </a:bodyPr>
          <a:lstStyle/>
          <a:p>
            <a:pPr algn="just"/>
            <a:r>
              <a:rPr lang="ca-ES" sz="2000" dirty="0">
                <a:latin typeface="Articulate Narrow" panose="02000506040000020004" pitchFamily="2" charset="0"/>
              </a:rPr>
              <a:t>La darrera pàgina del qüestionari ofereix la possibilitat de comprovar si s’han desat les respostes, tornar a alguna de les preguntes, veure el temps que queda i clicar al botó </a:t>
            </a:r>
            <a:r>
              <a:rPr lang="ca-ES" sz="2000" dirty="0">
                <a:solidFill>
                  <a:srgbClr val="327DC1"/>
                </a:solidFill>
                <a:latin typeface="Articulate Narrow" panose="02000506040000020004" pitchFamily="2" charset="0"/>
              </a:rPr>
              <a:t>Envia i acaba</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sp>
        <p:nvSpPr>
          <p:cNvPr id="4" name="CuadroTexto 3"/>
          <p:cNvSpPr txBox="1"/>
          <p:nvPr/>
        </p:nvSpPr>
        <p:spPr>
          <a:xfrm>
            <a:off x="6517345" y="6276158"/>
            <a:ext cx="4069087" cy="400110"/>
          </a:xfrm>
          <a:prstGeom prst="rect">
            <a:avLst/>
          </a:prstGeom>
          <a:noFill/>
        </p:spPr>
        <p:txBody>
          <a:bodyPr wrap="square" rtlCol="0">
            <a:spAutoFit/>
          </a:bodyPr>
          <a:lstStyle/>
          <a:p>
            <a:r>
              <a:rPr lang="ca-ES" sz="2000" dirty="0">
                <a:latin typeface="Articulate Narrow" panose="02000506040000020004" pitchFamily="2" charset="0"/>
              </a:rPr>
              <a:t>Pàgina de finalització de </a:t>
            </a:r>
            <a:r>
              <a:rPr lang="ca-ES" sz="2000" dirty="0">
                <a:latin typeface="Articulate Narrow" panose="02000506040000020004" pitchFamily="2" charset="0"/>
              </a:rPr>
              <a:t>l’intent</a:t>
            </a:r>
            <a:endParaRPr lang="es-ES" sz="2000" dirty="0">
              <a:latin typeface="Articulate Narrow" panose="02000506040000020004" pitchFamily="2" charset="0"/>
            </a:endParaRPr>
          </a:p>
        </p:txBody>
      </p:sp>
      <p:pic>
        <p:nvPicPr>
          <p:cNvPr id="5" name="Imatge 483"/>
          <p:cNvPicPr/>
          <p:nvPr/>
        </p:nvPicPr>
        <p:blipFill>
          <a:blip r:embed="rId2">
            <a:extLst>
              <a:ext uri="{28A0092B-C50C-407E-A947-70E740481C1C}">
                <a14:useLocalDpi xmlns:a14="http://schemas.microsoft.com/office/drawing/2010/main" val="0"/>
              </a:ext>
            </a:extLst>
          </a:blip>
          <a:srcRect/>
          <a:stretch>
            <a:fillRect/>
          </a:stretch>
        </p:blipFill>
        <p:spPr bwMode="auto">
          <a:xfrm>
            <a:off x="4915457" y="1749286"/>
            <a:ext cx="6939545" cy="4398084"/>
          </a:xfrm>
          <a:prstGeom prst="rect">
            <a:avLst/>
          </a:prstGeom>
          <a:noFill/>
          <a:ln w="12700">
            <a:solidFill>
              <a:schemeClr val="bg1">
                <a:lumMod val="75000"/>
              </a:schemeClr>
            </a:solidFill>
          </a:ln>
        </p:spPr>
      </p:pic>
    </p:spTree>
    <p:extLst>
      <p:ext uri="{BB962C8B-B14F-4D97-AF65-F5344CB8AC3E}">
        <p14:creationId xmlns:p14="http://schemas.microsoft.com/office/powerpoint/2010/main" val="10997153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1648496" y="1571220"/>
            <a:ext cx="9272789" cy="830997"/>
          </a:xfrm>
          <a:prstGeom prst="rect">
            <a:avLst/>
          </a:prstGeom>
          <a:noFill/>
        </p:spPr>
        <p:txBody>
          <a:bodyPr wrap="square" rtlCol="0">
            <a:spAutoFit/>
          </a:bodyPr>
          <a:lstStyle/>
          <a:p>
            <a:r>
              <a:rPr lang="ca-ES" sz="2400" dirty="0">
                <a:latin typeface="Articulate Narrow" panose="02000506040000020004" pitchFamily="2" charset="0"/>
              </a:rPr>
              <a:t>Un cop l’estudiant clica a </a:t>
            </a:r>
            <a:r>
              <a:rPr lang="ca-ES" sz="2400" dirty="0">
                <a:solidFill>
                  <a:srgbClr val="327DC1"/>
                </a:solidFill>
                <a:latin typeface="Articulate Narrow" panose="02000506040000020004" pitchFamily="2" charset="0"/>
              </a:rPr>
              <a:t>Envia i acaba </a:t>
            </a:r>
            <a:r>
              <a:rPr lang="ca-ES" sz="2400" dirty="0">
                <a:latin typeface="Articulate Narrow" panose="02000506040000020004" pitchFamily="2" charset="0"/>
              </a:rPr>
              <a:t>se li demana que ho confirmi.</a:t>
            </a:r>
            <a:endParaRPr lang="es-ES" sz="2400" dirty="0">
              <a:latin typeface="Articulate Narrow" panose="02000506040000020004" pitchFamily="2" charset="0"/>
            </a:endParaRPr>
          </a:p>
          <a:p>
            <a:endParaRPr lang="ca-ES" sz="2400" dirty="0">
              <a:latin typeface="Articulate Narrow" panose="02000506040000020004" pitchFamily="2" charset="0"/>
            </a:endParaRPr>
          </a:p>
        </p:txBody>
      </p:sp>
      <p:pic>
        <p:nvPicPr>
          <p:cNvPr id="9" name="Imatge 491"/>
          <p:cNvPicPr/>
          <p:nvPr/>
        </p:nvPicPr>
        <p:blipFill>
          <a:blip r:embed="rId2">
            <a:extLst>
              <a:ext uri="{28A0092B-C50C-407E-A947-70E740481C1C}">
                <a14:useLocalDpi xmlns:a14="http://schemas.microsoft.com/office/drawing/2010/main" val="0"/>
              </a:ext>
            </a:extLst>
          </a:blip>
          <a:srcRect/>
          <a:stretch>
            <a:fillRect/>
          </a:stretch>
        </p:blipFill>
        <p:spPr bwMode="auto">
          <a:xfrm>
            <a:off x="2445784" y="2285195"/>
            <a:ext cx="6337608" cy="3689386"/>
          </a:xfrm>
          <a:prstGeom prst="rect">
            <a:avLst/>
          </a:prstGeom>
          <a:noFill/>
          <a:ln>
            <a:solidFill>
              <a:schemeClr val="bg1">
                <a:lumMod val="95000"/>
              </a:schemeClr>
            </a:solidFill>
          </a:ln>
        </p:spPr>
      </p:pic>
      <p:sp>
        <p:nvSpPr>
          <p:cNvPr id="10" name="Rectángulo 9"/>
          <p:cNvSpPr/>
          <p:nvPr/>
        </p:nvSpPr>
        <p:spPr>
          <a:xfrm>
            <a:off x="8910293" y="4026115"/>
            <a:ext cx="3041301" cy="707886"/>
          </a:xfrm>
          <a:prstGeom prst="rect">
            <a:avLst/>
          </a:prstGeom>
        </p:spPr>
        <p:txBody>
          <a:bodyPr wrap="square">
            <a:spAutoFit/>
          </a:bodyPr>
          <a:lstStyle/>
          <a:p>
            <a:r>
              <a:rPr lang="ca-ES" sz="2000" dirty="0">
                <a:latin typeface="Articulate Narrow" panose="02000506040000020004" pitchFamily="2" charset="0"/>
              </a:rPr>
              <a:t>Confirmació de finalització i enviament de </a:t>
            </a:r>
            <a:r>
              <a:rPr lang="ca-ES" sz="2000" dirty="0" smtClean="0">
                <a:latin typeface="Articulate Narrow" panose="02000506040000020004" pitchFamily="2" charset="0"/>
              </a:rPr>
              <a:t>l’intent.</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21562928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125305" y="1244028"/>
            <a:ext cx="3778258" cy="584775"/>
          </a:xfrm>
          <a:prstGeom prst="rect">
            <a:avLst/>
          </a:prstGeom>
        </p:spPr>
        <p:txBody>
          <a:bodyPr wrap="square">
            <a:spAutoFit/>
          </a:bodyPr>
          <a:lstStyle/>
          <a:p>
            <a:pPr marL="244475">
              <a:spcBef>
                <a:spcPts val="360"/>
              </a:spcBef>
            </a:pPr>
            <a:r>
              <a:rPr lang="ca-ES" sz="3200" b="1" dirty="0">
                <a:solidFill>
                  <a:srgbClr val="317ABE"/>
                </a:solidFill>
                <a:latin typeface="Bebas Neue Bold" panose="020B0606020202050201"/>
              </a:rPr>
              <a:t>Seguiment de l’activitat</a:t>
            </a:r>
            <a:endParaRPr lang="es-ES" sz="3200" b="1" dirty="0">
              <a:solidFill>
                <a:srgbClr val="317ABE"/>
              </a:solidFill>
              <a:latin typeface="Bebas Neue Bold" panose="020B0606020202050201"/>
            </a:endParaRPr>
          </a:p>
        </p:txBody>
      </p:sp>
      <p:sp>
        <p:nvSpPr>
          <p:cNvPr id="3" name="CuadroTexto 2"/>
          <p:cNvSpPr txBox="1"/>
          <p:nvPr/>
        </p:nvSpPr>
        <p:spPr>
          <a:xfrm>
            <a:off x="721217" y="1828803"/>
            <a:ext cx="10586434" cy="4801314"/>
          </a:xfrm>
          <a:prstGeom prst="rect">
            <a:avLst/>
          </a:prstGeom>
          <a:noFill/>
        </p:spPr>
        <p:txBody>
          <a:bodyPr wrap="square" rtlCol="0">
            <a:spAutoFit/>
          </a:bodyPr>
          <a:lstStyle/>
          <a:p>
            <a:pPr algn="just"/>
            <a:r>
              <a:rPr lang="ca-ES" sz="2400" dirty="0">
                <a:latin typeface="Articulate Narrow" panose="02000506040000020004" pitchFamily="2" charset="0"/>
              </a:rPr>
              <a:t>Quant tots els alumnes han resolt el qüestionari, el professorat té una gran quantitat d’informació. Des de la pàgina principal del curs, clicant a l’enllaç al qüestionari i, després, a </a:t>
            </a:r>
            <a:r>
              <a:rPr lang="ca-ES" sz="2400" dirty="0">
                <a:solidFill>
                  <a:srgbClr val="327DC1"/>
                </a:solidFill>
                <a:latin typeface="Articulate Narrow" panose="02000506040000020004" pitchFamily="2" charset="0"/>
              </a:rPr>
              <a:t>Intents, </a:t>
            </a:r>
            <a:r>
              <a:rPr lang="ca-ES" sz="2400" dirty="0">
                <a:latin typeface="Articulate Narrow" panose="02000506040000020004" pitchFamily="2" charset="0"/>
              </a:rPr>
              <a:t>pot veure el nombre d’intents fets per l’alumnat i, entre altres dades, la qualificació obtinguda en cada pregunta i en total, la data d’enviament i el temps invertit.</a:t>
            </a:r>
            <a:endParaRPr lang="es-ES" sz="2400" dirty="0">
              <a:latin typeface="Articulate Narrow" panose="02000506040000020004" pitchFamily="2" charset="0"/>
            </a:endParaRPr>
          </a:p>
          <a:p>
            <a:pPr algn="just"/>
            <a:r>
              <a:rPr lang="ca-ES" sz="2400" dirty="0">
                <a:latin typeface="Articulate Narrow" panose="02000506040000020004" pitchFamily="2" charset="0"/>
              </a:rPr>
              <a:t>També pot descarregar aquesta informació amb el desplegable </a:t>
            </a:r>
            <a:r>
              <a:rPr lang="ca-ES" sz="2400" dirty="0">
                <a:solidFill>
                  <a:srgbClr val="327DC1"/>
                </a:solidFill>
                <a:latin typeface="Articulate Narrow" panose="02000506040000020004" pitchFamily="2" charset="0"/>
              </a:rPr>
              <a:t>Baixa les dades de la taula com</a:t>
            </a:r>
            <a:r>
              <a:rPr lang="ca-ES" sz="2400" dirty="0">
                <a:latin typeface="Articulate Narrow" panose="02000506040000020004" pitchFamily="2" charset="0"/>
              </a:rPr>
              <a:t> (full de càlcul o fitxer) i obtenir dades estadístiques. Clicant a </a:t>
            </a:r>
            <a:r>
              <a:rPr lang="ca-ES" sz="2400" dirty="0">
                <a:solidFill>
                  <a:srgbClr val="327DC1"/>
                </a:solidFill>
                <a:latin typeface="Articulate Narrow" panose="02000506040000020004" pitchFamily="2" charset="0"/>
              </a:rPr>
              <a:t>Revisa l’intent </a:t>
            </a:r>
            <a:r>
              <a:rPr lang="ca-ES" sz="2400" dirty="0">
                <a:latin typeface="Articulate Narrow" panose="02000506040000020004" pitchFamily="2" charset="0"/>
              </a:rPr>
              <a:t>en cada entrada de la taula, pot veure el qüestionari tal com l’ha contestat l’estudiant.</a:t>
            </a:r>
            <a:endParaRPr lang="es-ES" sz="2400" dirty="0">
              <a:latin typeface="Articulate Narrow" panose="02000506040000020004" pitchFamily="2" charset="0"/>
            </a:endParaRPr>
          </a:p>
          <a:p>
            <a:pPr algn="just"/>
            <a:r>
              <a:rPr lang="ca-ES" sz="2400" dirty="0">
                <a:latin typeface="Articulate Narrow" panose="02000506040000020004" pitchFamily="2" charset="0"/>
              </a:rPr>
              <a:t>Si el professorat ha modificat alguna de les preguntes després que algun alumne hagi respost, ha de tornar a qualificar els intents clicant a </a:t>
            </a:r>
            <a:r>
              <a:rPr lang="ca-ES" sz="2400" dirty="0">
                <a:solidFill>
                  <a:srgbClr val="327DC1"/>
                </a:solidFill>
                <a:latin typeface="Articulate Narrow" panose="02000506040000020004" pitchFamily="2" charset="0"/>
              </a:rPr>
              <a:t>Torna a requalificar-los a tots</a:t>
            </a:r>
            <a:r>
              <a:rPr lang="ca-ES" sz="2400" dirty="0">
                <a:latin typeface="Articulate Narrow" panose="02000506040000020004" pitchFamily="2" charset="0"/>
              </a:rPr>
              <a:t>. </a:t>
            </a:r>
            <a:endParaRPr lang="es-ES" sz="2400" dirty="0">
              <a:latin typeface="Articulate Narrow" panose="02000506040000020004" pitchFamily="2" charset="0"/>
            </a:endParaRPr>
          </a:p>
          <a:p>
            <a:pPr algn="just"/>
            <a:r>
              <a:rPr lang="ca-ES" sz="2400" dirty="0">
                <a:latin typeface="Articulate Narrow" panose="02000506040000020004" pitchFamily="2" charset="0"/>
              </a:rPr>
              <a:t>Pot marcar la casella situada a l’esquerra del nom de l’estudiant en qüestió i clicar a </a:t>
            </a:r>
            <a:r>
              <a:rPr lang="ca-ES" sz="2400" dirty="0">
                <a:solidFill>
                  <a:srgbClr val="327DC1"/>
                </a:solidFill>
                <a:latin typeface="Articulate Narrow" panose="02000506040000020004" pitchFamily="2" charset="0"/>
              </a:rPr>
              <a:t>Suprimeix els intents seleccionats i Tornar a qualificar els intents seleccionats </a:t>
            </a:r>
            <a:r>
              <a:rPr lang="ca-ES" sz="2400" dirty="0">
                <a:latin typeface="Articulate Narrow" panose="02000506040000020004" pitchFamily="2" charset="0"/>
              </a:rPr>
              <a:t>en lloc de requalificar a tots els alumnes.</a:t>
            </a:r>
            <a:endParaRPr lang="es-ES" sz="24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655950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02624" y="1719806"/>
            <a:ext cx="4317106" cy="1569660"/>
          </a:xfrm>
          <a:prstGeom prst="rect">
            <a:avLst/>
          </a:prstGeom>
          <a:noFill/>
        </p:spPr>
        <p:txBody>
          <a:bodyPr wrap="square" rtlCol="0">
            <a:spAutoFit/>
          </a:bodyPr>
          <a:lstStyle/>
          <a:p>
            <a:r>
              <a:rPr lang="ca-ES" sz="2400" dirty="0">
                <a:latin typeface="Articulate Narrow" panose="02000506040000020004" pitchFamily="2" charset="0"/>
              </a:rPr>
              <a:t>Als apartats </a:t>
            </a:r>
            <a:r>
              <a:rPr lang="ca-ES" sz="2400" dirty="0">
                <a:solidFill>
                  <a:srgbClr val="327DC1"/>
                </a:solidFill>
                <a:latin typeface="Articulate Narrow" panose="02000506040000020004" pitchFamily="2" charset="0"/>
              </a:rPr>
              <a:t>Què incloure en l’informe i Visualitza les opcions </a:t>
            </a:r>
            <a:r>
              <a:rPr lang="ca-ES" sz="2400" dirty="0">
                <a:latin typeface="Articulate Narrow" panose="02000506040000020004" pitchFamily="2" charset="0"/>
              </a:rPr>
              <a:t>pot triar què vol veure en l’informe que es mostra a sota</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
        <p:nvSpPr>
          <p:cNvPr id="4" name="CuadroTexto 3"/>
          <p:cNvSpPr txBox="1"/>
          <p:nvPr/>
        </p:nvSpPr>
        <p:spPr>
          <a:xfrm>
            <a:off x="6745487" y="5982831"/>
            <a:ext cx="4652315" cy="400110"/>
          </a:xfrm>
          <a:prstGeom prst="rect">
            <a:avLst/>
          </a:prstGeom>
          <a:noFill/>
        </p:spPr>
        <p:txBody>
          <a:bodyPr wrap="square" rtlCol="0">
            <a:spAutoFit/>
          </a:bodyPr>
          <a:lstStyle/>
          <a:p>
            <a:r>
              <a:rPr lang="ca-ES" sz="2000" dirty="0">
                <a:latin typeface="Articulate Narrow" panose="02000506040000020004" pitchFamily="2" charset="0"/>
              </a:rPr>
              <a:t>Opcions de visualització dels </a:t>
            </a:r>
            <a:r>
              <a:rPr lang="ca-ES" sz="2000" dirty="0">
                <a:latin typeface="Articulate Narrow" panose="02000506040000020004" pitchFamily="2" charset="0"/>
              </a:rPr>
              <a:t>resultats</a:t>
            </a:r>
            <a:endParaRPr lang="es-ES" sz="2000" dirty="0">
              <a:latin typeface="Articulate Narrow" panose="02000506040000020004" pitchFamily="2" charset="0"/>
            </a:endParaRPr>
          </a:p>
        </p:txBody>
      </p:sp>
      <p:pic>
        <p:nvPicPr>
          <p:cNvPr id="5" name="Imatge 490"/>
          <p:cNvPicPr/>
          <p:nvPr/>
        </p:nvPicPr>
        <p:blipFill>
          <a:blip r:embed="rId2">
            <a:extLst>
              <a:ext uri="{28A0092B-C50C-407E-A947-70E740481C1C}">
                <a14:useLocalDpi xmlns:a14="http://schemas.microsoft.com/office/drawing/2010/main" val="0"/>
              </a:ext>
            </a:extLst>
          </a:blip>
          <a:srcRect/>
          <a:stretch>
            <a:fillRect/>
          </a:stretch>
        </p:blipFill>
        <p:spPr bwMode="auto">
          <a:xfrm>
            <a:off x="5770582" y="1719806"/>
            <a:ext cx="5831541" cy="4145875"/>
          </a:xfrm>
          <a:prstGeom prst="rect">
            <a:avLst/>
          </a:prstGeom>
          <a:noFill/>
          <a:ln>
            <a:solidFill>
              <a:schemeClr val="bg1">
                <a:lumMod val="75000"/>
              </a:schemeClr>
            </a:solidFill>
          </a:ln>
        </p:spPr>
      </p:pic>
    </p:spTree>
    <p:extLst>
      <p:ext uri="{BB962C8B-B14F-4D97-AF65-F5344CB8AC3E}">
        <p14:creationId xmlns:p14="http://schemas.microsoft.com/office/powerpoint/2010/main" val="39591893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489"/>
          <p:cNvPicPr/>
          <p:nvPr/>
        </p:nvPicPr>
        <p:blipFill>
          <a:blip r:embed="rId2">
            <a:extLst>
              <a:ext uri="{28A0092B-C50C-407E-A947-70E740481C1C}">
                <a14:useLocalDpi xmlns:a14="http://schemas.microsoft.com/office/drawing/2010/main" val="0"/>
              </a:ext>
            </a:extLst>
          </a:blip>
          <a:srcRect/>
          <a:stretch>
            <a:fillRect/>
          </a:stretch>
        </p:blipFill>
        <p:spPr bwMode="auto">
          <a:xfrm>
            <a:off x="1311413" y="1741707"/>
            <a:ext cx="9337358" cy="4951730"/>
          </a:xfrm>
          <a:prstGeom prst="rect">
            <a:avLst/>
          </a:prstGeom>
          <a:noFill/>
          <a:ln>
            <a:solidFill>
              <a:schemeClr val="bg1">
                <a:lumMod val="75000"/>
              </a:schemeClr>
            </a:solidFill>
          </a:ln>
        </p:spPr>
      </p:pic>
      <p:sp>
        <p:nvSpPr>
          <p:cNvPr id="3" name="CuadroTexto 2"/>
          <p:cNvSpPr txBox="1"/>
          <p:nvPr/>
        </p:nvSpPr>
        <p:spPr>
          <a:xfrm>
            <a:off x="1311413" y="1137716"/>
            <a:ext cx="2842294" cy="461665"/>
          </a:xfrm>
          <a:prstGeom prst="rect">
            <a:avLst/>
          </a:prstGeom>
          <a:noFill/>
        </p:spPr>
        <p:txBody>
          <a:bodyPr wrap="square" rtlCol="0">
            <a:spAutoFit/>
          </a:bodyPr>
          <a:lstStyle/>
          <a:p>
            <a:r>
              <a:rPr lang="ca-ES" sz="2400" dirty="0">
                <a:latin typeface="Articulate Narrow" panose="02000506040000020004" pitchFamily="2" charset="0"/>
              </a:rPr>
              <a:t>Informe de </a:t>
            </a:r>
            <a:r>
              <a:rPr lang="ca-ES" sz="2400" dirty="0">
                <a:latin typeface="Articulate Narrow" panose="02000506040000020004" pitchFamily="2" charset="0"/>
              </a:rPr>
              <a:t>resultats</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26573017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674300" y="842014"/>
            <a:ext cx="5282000" cy="4708981"/>
            <a:chOff x="674300" y="842014"/>
            <a:chExt cx="5282000" cy="4708981"/>
          </a:xfrm>
        </p:grpSpPr>
        <p:sp>
          <p:nvSpPr>
            <p:cNvPr id="5" name="CuadroTexto 4"/>
            <p:cNvSpPr txBox="1"/>
            <p:nvPr/>
          </p:nvSpPr>
          <p:spPr>
            <a:xfrm>
              <a:off x="674300" y="842014"/>
              <a:ext cx="5282000" cy="4708981"/>
            </a:xfrm>
            <a:prstGeom prst="rect">
              <a:avLst/>
            </a:prstGeom>
            <a:noFill/>
          </p:spPr>
          <p:txBody>
            <a:bodyPr wrap="square" rtlCol="0">
              <a:spAutoFit/>
            </a:bodyPr>
            <a:lstStyle/>
            <a:p>
              <a:pPr algn="just"/>
              <a:r>
                <a:rPr lang="ca-ES" sz="2000" dirty="0">
                  <a:latin typeface="Articulate Narrow" panose="02000506040000020004" pitchFamily="2" charset="0"/>
                </a:rPr>
                <a:t>Clicant al nom del qüestionari des de la pàgina principal del curs i obrint les opcions d’administració (clicant a la icona </a:t>
              </a:r>
              <a:r>
                <a:rPr lang="ca-ES" sz="2000" dirty="0" smtClean="0">
                  <a:latin typeface="Articulate Narrow" panose="02000506040000020004" pitchFamily="2" charset="0"/>
                </a:rPr>
                <a:t>      </a:t>
              </a:r>
              <a:r>
                <a:rPr lang="ca-ES" sz="2000" dirty="0">
                  <a:latin typeface="Articulate Narrow" panose="02000506040000020004" pitchFamily="2" charset="0"/>
                </a:rPr>
                <a:t>) del qüestionari, a </a:t>
              </a:r>
              <a:r>
                <a:rPr lang="ca-ES" sz="2000" dirty="0">
                  <a:solidFill>
                    <a:srgbClr val="327DC1"/>
                  </a:solidFill>
                  <a:latin typeface="Articulate Narrow" panose="02000506040000020004" pitchFamily="2" charset="0"/>
                </a:rPr>
                <a:t>Resultats</a:t>
              </a:r>
              <a:r>
                <a:rPr lang="ca-ES" sz="2000" dirty="0">
                  <a:latin typeface="Articulate Narrow" panose="02000506040000020004" pitchFamily="2" charset="0"/>
                </a:rPr>
                <a:t> es mostren diferents opcions</a:t>
              </a:r>
              <a:r>
                <a:rPr lang="ca-ES" sz="2000" dirty="0" smtClean="0">
                  <a:latin typeface="Articulate Narrow" panose="02000506040000020004" pitchFamily="2" charset="0"/>
                </a:rPr>
                <a:t>:</a:t>
              </a:r>
            </a:p>
            <a:p>
              <a:pPr algn="just"/>
              <a:endParaRPr lang="es-ES" sz="2000" dirty="0">
                <a:latin typeface="Articulate Narrow" panose="02000506040000020004" pitchFamily="2" charset="0"/>
              </a:endParaRPr>
            </a:p>
            <a:p>
              <a:pPr lvl="1" algn="just">
                <a:buClr>
                  <a:srgbClr val="327DC1"/>
                </a:buClr>
                <a:buSzPct val="150000"/>
              </a:pPr>
              <a:r>
                <a:rPr lang="ca-ES" sz="2000" dirty="0" smtClean="0">
                  <a:solidFill>
                    <a:srgbClr val="327DC1"/>
                  </a:solidFill>
                  <a:latin typeface="Articulate Narrow" panose="02000506040000020004" pitchFamily="2" charset="0"/>
                </a:rPr>
                <a:t>Respostes</a:t>
              </a:r>
              <a:r>
                <a:rPr lang="ca-ES" sz="2000" dirty="0">
                  <a:solidFill>
                    <a:srgbClr val="327DC1"/>
                  </a:solidFill>
                  <a:latin typeface="Articulate Narrow" panose="02000506040000020004" pitchFamily="2" charset="0"/>
                </a:rPr>
                <a:t>.</a:t>
              </a:r>
              <a:r>
                <a:rPr lang="ca-ES" sz="2000" dirty="0">
                  <a:latin typeface="Articulate Narrow" panose="02000506040000020004" pitchFamily="2" charset="0"/>
                </a:rPr>
                <a:t> Permet veure de manera detallada i descarregar les respostes de cada </a:t>
              </a:r>
              <a:r>
                <a:rPr lang="ca-ES" sz="2000" dirty="0" smtClean="0">
                  <a:latin typeface="Articulate Narrow" panose="02000506040000020004" pitchFamily="2" charset="0"/>
                </a:rPr>
                <a:t>pregunta.</a:t>
              </a:r>
              <a:endParaRPr lang="es-ES" sz="2000" dirty="0">
                <a:latin typeface="Articulate Narrow" panose="02000506040000020004" pitchFamily="2" charset="0"/>
              </a:endParaRPr>
            </a:p>
            <a:p>
              <a:pPr lvl="1" algn="just">
                <a:buClr>
                  <a:srgbClr val="327DC1"/>
                </a:buClr>
                <a:buSzPct val="150000"/>
              </a:pPr>
              <a:r>
                <a:rPr lang="ca-ES" sz="2000" dirty="0" smtClean="0">
                  <a:solidFill>
                    <a:srgbClr val="327DC1"/>
                  </a:solidFill>
                  <a:latin typeface="Articulate Narrow" panose="02000506040000020004" pitchFamily="2" charset="0"/>
                </a:rPr>
                <a:t>Estadístiques</a:t>
              </a:r>
              <a:r>
                <a:rPr lang="ca-ES" sz="2000" dirty="0">
                  <a:solidFill>
                    <a:srgbClr val="327DC1"/>
                  </a:solidFill>
                  <a:latin typeface="Articulate Narrow" panose="02000506040000020004" pitchFamily="2" charset="0"/>
                </a:rPr>
                <a:t>.</a:t>
              </a:r>
              <a:r>
                <a:rPr lang="ca-ES" sz="2000" dirty="0">
                  <a:latin typeface="Articulate Narrow" panose="02000506040000020004" pitchFamily="2" charset="0"/>
                </a:rPr>
                <a:t> Mostra informació sobre el qüestionari i la seva estructura i ofereix una anàlisi estadística de les respostes de cada </a:t>
              </a:r>
              <a:r>
                <a:rPr lang="ca-ES" sz="2000" dirty="0" smtClean="0">
                  <a:latin typeface="Articulate Narrow" panose="02000506040000020004" pitchFamily="2" charset="0"/>
                </a:rPr>
                <a:t>pregunta.</a:t>
              </a:r>
              <a:endParaRPr lang="es-ES" sz="2000" dirty="0">
                <a:latin typeface="Articulate Narrow" panose="02000506040000020004" pitchFamily="2" charset="0"/>
              </a:endParaRPr>
            </a:p>
            <a:p>
              <a:pPr lvl="1" algn="just">
                <a:buClr>
                  <a:srgbClr val="327DC1"/>
                </a:buClr>
                <a:buSzPct val="150000"/>
              </a:pPr>
              <a:r>
                <a:rPr lang="ca-ES" sz="2000" dirty="0" smtClean="0">
                  <a:solidFill>
                    <a:srgbClr val="327DC1"/>
                  </a:solidFill>
                  <a:latin typeface="Articulate Narrow" panose="02000506040000020004" pitchFamily="2" charset="0"/>
                </a:rPr>
                <a:t>Qualificació </a:t>
              </a:r>
              <a:r>
                <a:rPr lang="ca-ES" sz="2000" dirty="0">
                  <a:solidFill>
                    <a:srgbClr val="327DC1"/>
                  </a:solidFill>
                  <a:latin typeface="Articulate Narrow" panose="02000506040000020004" pitchFamily="2" charset="0"/>
                </a:rPr>
                <a:t>manual</a:t>
              </a:r>
              <a:r>
                <a:rPr lang="ca-ES" sz="2000" dirty="0">
                  <a:latin typeface="Articulate Narrow" panose="02000506040000020004" pitchFamily="2" charset="0"/>
                </a:rPr>
                <a:t>. Permet qualificar les preguntes de tipus assaig i també canviar la qualificació rebuda automàticament en la resta de les preguntes del qüestionari. </a:t>
              </a:r>
              <a:endParaRPr lang="es-ES" sz="2000" dirty="0">
                <a:latin typeface="Articulate Narrow" panose="02000506040000020004" pitchFamily="2" charset="0"/>
              </a:endParaRPr>
            </a:p>
          </p:txBody>
        </p:sp>
        <p:pic>
          <p:nvPicPr>
            <p:cNvPr id="7" name="Imatge 482"/>
            <p:cNvPicPr/>
            <p:nvPr/>
          </p:nvPicPr>
          <p:blipFill>
            <a:blip r:embed="rId2">
              <a:extLst>
                <a:ext uri="{28A0092B-C50C-407E-A947-70E740481C1C}">
                  <a14:useLocalDpi xmlns:a14="http://schemas.microsoft.com/office/drawing/2010/main" val="0"/>
                </a:ext>
              </a:extLst>
            </a:blip>
            <a:srcRect/>
            <a:stretch>
              <a:fillRect/>
            </a:stretch>
          </p:blipFill>
          <p:spPr bwMode="auto">
            <a:xfrm>
              <a:off x="2672715" y="1507420"/>
              <a:ext cx="302400" cy="302400"/>
            </a:xfrm>
            <a:prstGeom prst="rect">
              <a:avLst/>
            </a:prstGeom>
            <a:noFill/>
            <a:ln>
              <a:solidFill>
                <a:schemeClr val="bg1">
                  <a:lumMod val="75000"/>
                </a:schemeClr>
              </a:solidFill>
            </a:ln>
          </p:spPr>
        </p:pic>
      </p:grpSp>
      <p:sp>
        <p:nvSpPr>
          <p:cNvPr id="6" name="CuadroTexto 5"/>
          <p:cNvSpPr txBox="1"/>
          <p:nvPr/>
        </p:nvSpPr>
        <p:spPr>
          <a:xfrm>
            <a:off x="7359100" y="4692802"/>
            <a:ext cx="3296365" cy="400110"/>
          </a:xfrm>
          <a:prstGeom prst="rect">
            <a:avLst/>
          </a:prstGeom>
          <a:noFill/>
        </p:spPr>
        <p:txBody>
          <a:bodyPr wrap="square" rtlCol="0">
            <a:spAutoFit/>
          </a:bodyPr>
          <a:lstStyle/>
          <a:p>
            <a:r>
              <a:rPr lang="ca-ES" sz="2000" dirty="0">
                <a:latin typeface="Articulate Narrow" panose="02000506040000020004" pitchFamily="2" charset="0"/>
              </a:rPr>
              <a:t>Administració del </a:t>
            </a:r>
            <a:r>
              <a:rPr lang="ca-ES" sz="2000" dirty="0">
                <a:latin typeface="Articulate Narrow" panose="02000506040000020004" pitchFamily="2" charset="0"/>
              </a:rPr>
              <a:t>qüestionari</a:t>
            </a:r>
            <a:endParaRPr lang="es-ES" sz="2000" dirty="0">
              <a:latin typeface="Articulate Narrow" panose="02000506040000020004" pitchFamily="2" charset="0"/>
            </a:endParaRPr>
          </a:p>
        </p:txBody>
      </p:sp>
      <p:sp>
        <p:nvSpPr>
          <p:cNvPr id="9" name="CuadroTexto 8"/>
          <p:cNvSpPr txBox="1"/>
          <p:nvPr/>
        </p:nvSpPr>
        <p:spPr>
          <a:xfrm>
            <a:off x="674300" y="5550995"/>
            <a:ext cx="10958900" cy="1015663"/>
          </a:xfrm>
          <a:prstGeom prst="rect">
            <a:avLst/>
          </a:prstGeom>
          <a:noFill/>
        </p:spPr>
        <p:txBody>
          <a:bodyPr wrap="square" rtlCol="0">
            <a:spAutoFit/>
          </a:bodyPr>
          <a:lstStyle/>
          <a:p>
            <a:pPr algn="just"/>
            <a:r>
              <a:rPr lang="ca-ES" sz="2000" dirty="0">
                <a:latin typeface="Articulate Narrow" panose="02000506040000020004" pitchFamily="2" charset="0"/>
              </a:rPr>
              <a:t>Així mateix, al menú </a:t>
            </a:r>
            <a:r>
              <a:rPr lang="ca-ES" sz="2000" dirty="0">
                <a:solidFill>
                  <a:srgbClr val="327DC1"/>
                </a:solidFill>
                <a:latin typeface="Articulate Narrow" panose="02000506040000020004" pitchFamily="2" charset="0"/>
              </a:rPr>
              <a:t>Administració, </a:t>
            </a:r>
            <a:r>
              <a:rPr lang="ca-ES" sz="2000" dirty="0">
                <a:latin typeface="Articulate Narrow" panose="02000506040000020004" pitchFamily="2" charset="0"/>
              </a:rPr>
              <a:t>mitjançant les excepcions de grup i les excepcions d’usuari, es poden configurar condicions, com ara dates, temps o intents, diferents de les fixades inicialment per a un grup d’alumnes o per a un estudiant determinat</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pic>
        <p:nvPicPr>
          <p:cNvPr id="10" name="Imatge 481"/>
          <p:cNvPicPr/>
          <p:nvPr/>
        </p:nvPicPr>
        <p:blipFill>
          <a:blip r:embed="rId3">
            <a:extLst>
              <a:ext uri="{28A0092B-C50C-407E-A947-70E740481C1C}">
                <a14:useLocalDpi xmlns:a14="http://schemas.microsoft.com/office/drawing/2010/main" val="0"/>
              </a:ext>
            </a:extLst>
          </a:blip>
          <a:srcRect/>
          <a:stretch>
            <a:fillRect/>
          </a:stretch>
        </p:blipFill>
        <p:spPr bwMode="auto">
          <a:xfrm>
            <a:off x="6153750" y="1373209"/>
            <a:ext cx="5707066" cy="3261621"/>
          </a:xfrm>
          <a:prstGeom prst="rect">
            <a:avLst/>
          </a:prstGeom>
          <a:noFill/>
          <a:ln>
            <a:solidFill>
              <a:schemeClr val="bg1">
                <a:lumMod val="85000"/>
              </a:schemeClr>
            </a:solidFill>
          </a:ln>
        </p:spPr>
      </p:pic>
      <p:sp>
        <p:nvSpPr>
          <p:cNvPr id="8" name="Rectangle 9"/>
          <p:cNvSpPr/>
          <p:nvPr/>
        </p:nvSpPr>
        <p:spPr>
          <a:xfrm>
            <a:off x="736824" y="246398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Rectangle 9"/>
          <p:cNvSpPr/>
          <p:nvPr/>
        </p:nvSpPr>
        <p:spPr>
          <a:xfrm>
            <a:off x="736824" y="304275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Rectangle 9"/>
          <p:cNvSpPr/>
          <p:nvPr/>
        </p:nvSpPr>
        <p:spPr>
          <a:xfrm>
            <a:off x="740780" y="426155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3325327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30870" y="1676569"/>
            <a:ext cx="1935658" cy="769441"/>
          </a:xfrm>
          <a:prstGeom prst="rect">
            <a:avLst/>
          </a:prstGeom>
        </p:spPr>
        <p:txBody>
          <a:bodyPr wrap="none">
            <a:spAutoFit/>
          </a:bodyPr>
          <a:lstStyle/>
          <a:p>
            <a:pPr lvl="0" algn="just">
              <a:lnSpc>
                <a:spcPct val="150000"/>
              </a:lnSpc>
              <a:spcBef>
                <a:spcPts val="3000"/>
              </a:spcBef>
              <a:spcAft>
                <a:spcPts val="1800"/>
              </a:spcAft>
            </a:pPr>
            <a:r>
              <a:rPr lang="ca-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Com es crea?</a:t>
            </a:r>
            <a:endParaRPr lang="es-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3" name="CuadroTexto 2"/>
          <p:cNvSpPr txBox="1"/>
          <p:nvPr/>
        </p:nvSpPr>
        <p:spPr>
          <a:xfrm>
            <a:off x="4469505" y="1676569"/>
            <a:ext cx="6644962" cy="461665"/>
          </a:xfrm>
          <a:prstGeom prst="rect">
            <a:avLst/>
          </a:prstGeom>
          <a:noFill/>
        </p:spPr>
        <p:txBody>
          <a:bodyPr wrap="square" rtlCol="0">
            <a:spAutoFit/>
          </a:bodyPr>
          <a:lstStyle/>
          <a:p>
            <a:pPr marL="457200" indent="-457200">
              <a:buClr>
                <a:srgbClr val="327DC1"/>
              </a:buClr>
              <a:buSzPct val="120000"/>
              <a:buFont typeface="+mj-lt"/>
              <a:buAutoNum type="arabicPeriod"/>
            </a:pPr>
            <a:r>
              <a:rPr lang="ca-ES" sz="2000" dirty="0">
                <a:latin typeface="Articulate Narrow" panose="02000506040000020004" pitchFamily="2" charset="0"/>
              </a:rPr>
              <a:t>Des </a:t>
            </a:r>
            <a:r>
              <a:rPr lang="ca-ES" sz="2000" dirty="0">
                <a:latin typeface="Articulate Narrow" panose="02000506040000020004" pitchFamily="2" charset="0"/>
              </a:rPr>
              <a:t>de la pàgina principal del curs, cal clicar a </a:t>
            </a:r>
            <a:r>
              <a:rPr lang="ca-ES" sz="2400" dirty="0">
                <a:solidFill>
                  <a:srgbClr val="327DC1"/>
                </a:solidFill>
                <a:latin typeface="Bebas Neue Bold" panose="020B0606020202050201"/>
              </a:rPr>
              <a:t>Activa </a:t>
            </a:r>
            <a:r>
              <a:rPr lang="ca-ES" sz="2400" dirty="0" smtClean="0">
                <a:solidFill>
                  <a:srgbClr val="327DC1"/>
                </a:solidFill>
                <a:latin typeface="Bebas Neue Bold" panose="020B0606020202050201"/>
              </a:rPr>
              <a:t>edició.</a:t>
            </a:r>
            <a:endParaRPr lang="es-ES" sz="2400" dirty="0">
              <a:solidFill>
                <a:srgbClr val="327DC1"/>
              </a:solidFill>
              <a:latin typeface="Bebas Neue Bold" panose="020B0606020202050201"/>
            </a:endParaRPr>
          </a:p>
        </p:txBody>
      </p:sp>
      <p:sp>
        <p:nvSpPr>
          <p:cNvPr id="4" name="CuadroTexto 3"/>
          <p:cNvSpPr txBox="1"/>
          <p:nvPr/>
        </p:nvSpPr>
        <p:spPr>
          <a:xfrm>
            <a:off x="5158167" y="2446010"/>
            <a:ext cx="5956300" cy="1138773"/>
          </a:xfrm>
          <a:prstGeom prst="rect">
            <a:avLst/>
          </a:prstGeom>
          <a:noFill/>
        </p:spPr>
        <p:txBody>
          <a:bodyPr wrap="square" rtlCol="0">
            <a:spAutoFit/>
          </a:bodyPr>
          <a:lstStyle/>
          <a:p>
            <a:pPr marL="457200" indent="-457200" algn="just">
              <a:buClr>
                <a:srgbClr val="327DC1"/>
              </a:buClr>
              <a:buSzPct val="120000"/>
              <a:buFont typeface="+mj-lt"/>
              <a:buAutoNum type="arabicPeriod" startAt="2"/>
            </a:pPr>
            <a:r>
              <a:rPr lang="ca-ES" sz="2000" dirty="0">
                <a:latin typeface="Articulate Narrow" panose="02000506040000020004" pitchFamily="2" charset="0"/>
              </a:rPr>
              <a:t>En </a:t>
            </a:r>
            <a:r>
              <a:rPr lang="ca-ES" sz="2000" dirty="0">
                <a:latin typeface="Articulate Narrow" panose="02000506040000020004" pitchFamily="2" charset="0"/>
              </a:rPr>
              <a:t>el tema en què es vulgui afegir el qüestionari, es clica a </a:t>
            </a:r>
            <a:r>
              <a:rPr lang="ca-ES" sz="2400" dirty="0">
                <a:solidFill>
                  <a:srgbClr val="327DC1"/>
                </a:solidFill>
                <a:latin typeface="Bebas Neue Bold" panose="020B0606020202050201"/>
              </a:rPr>
              <a:t>Afegeix una activitat </a:t>
            </a:r>
            <a:r>
              <a:rPr lang="ca-ES" sz="2000" dirty="0">
                <a:latin typeface="Articulate Narrow" panose="02000506040000020004" pitchFamily="2" charset="0"/>
              </a:rPr>
              <a:t>o </a:t>
            </a:r>
            <a:r>
              <a:rPr lang="ca-ES" sz="2400" dirty="0">
                <a:solidFill>
                  <a:srgbClr val="327DC1"/>
                </a:solidFill>
                <a:latin typeface="Bebas Neue Bold" panose="020B0606020202050201"/>
              </a:rPr>
              <a:t>un recurs</a:t>
            </a:r>
            <a:r>
              <a:rPr lang="ca-ES" sz="2400" dirty="0">
                <a:solidFill>
                  <a:srgbClr val="25477B"/>
                </a:solidFill>
                <a:latin typeface="Bebas Neue Bold" panose="020B0606020202050201"/>
              </a:rPr>
              <a:t> </a:t>
            </a:r>
            <a:r>
              <a:rPr lang="ca-ES" sz="2000" dirty="0">
                <a:latin typeface="Articulate Narrow" panose="02000506040000020004" pitchFamily="2" charset="0"/>
              </a:rPr>
              <a:t>i se selecciona</a:t>
            </a:r>
            <a:r>
              <a:rPr lang="ca-ES" sz="2400" dirty="0">
                <a:latin typeface="Bebas Neue Bold" panose="020B0606020202050201"/>
              </a:rPr>
              <a:t> </a:t>
            </a:r>
            <a:r>
              <a:rPr lang="ca-ES" sz="2400" dirty="0">
                <a:solidFill>
                  <a:srgbClr val="327DC1"/>
                </a:solidFill>
                <a:latin typeface="Bebas Neue Bold" panose="020B0606020202050201"/>
              </a:rPr>
              <a:t>Qüestionari</a:t>
            </a:r>
            <a:r>
              <a:rPr lang="ca-ES" sz="2400" dirty="0" smtClean="0">
                <a:solidFill>
                  <a:srgbClr val="327DC1"/>
                </a:solidFill>
                <a:latin typeface="Bebas Neue Bold" panose="020B0606020202050201"/>
              </a:rPr>
              <a:t>.</a:t>
            </a:r>
            <a:endParaRPr lang="es-ES" dirty="0">
              <a:solidFill>
                <a:prstClr val="black"/>
              </a:solidFill>
              <a:latin typeface="Bebas Neue Bold" panose="020B0606020202050201"/>
            </a:endParaRPr>
          </a:p>
        </p:txBody>
      </p:sp>
      <p:sp>
        <p:nvSpPr>
          <p:cNvPr id="5" name="Rectángulo 4"/>
          <p:cNvSpPr/>
          <p:nvPr/>
        </p:nvSpPr>
        <p:spPr>
          <a:xfrm>
            <a:off x="6096000" y="3892559"/>
            <a:ext cx="2420856" cy="461665"/>
          </a:xfrm>
          <a:prstGeom prst="rect">
            <a:avLst/>
          </a:prstGeom>
        </p:spPr>
        <p:txBody>
          <a:bodyPr wrap="none">
            <a:spAutoFit/>
          </a:bodyPr>
          <a:lstStyle/>
          <a:p>
            <a:pPr marL="457200" lvl="0" indent="-457200">
              <a:buClr>
                <a:srgbClr val="327DC1"/>
              </a:buClr>
              <a:buSzPct val="120000"/>
              <a:buFont typeface="+mj-lt"/>
              <a:buAutoNum type="arabicPeriod" startAt="3"/>
            </a:pPr>
            <a:r>
              <a:rPr lang="ca-ES" sz="2000" dirty="0">
                <a:latin typeface="Articulate Narrow" panose="02000506040000020004" pitchFamily="2" charset="0"/>
              </a:rPr>
              <a:t>Es </a:t>
            </a:r>
            <a:r>
              <a:rPr lang="ca-ES" sz="2000" dirty="0">
                <a:latin typeface="Articulate Narrow" panose="02000506040000020004" pitchFamily="2" charset="0"/>
              </a:rPr>
              <a:t>clica a </a:t>
            </a:r>
            <a:r>
              <a:rPr lang="ca-ES" sz="2400" dirty="0">
                <a:solidFill>
                  <a:srgbClr val="327DC1"/>
                </a:solidFill>
                <a:latin typeface="Bebas Neue Bold" panose="020B0606020202050201"/>
              </a:rPr>
              <a:t>Afegeix.</a:t>
            </a:r>
            <a:endParaRPr lang="es-ES" sz="2400" dirty="0">
              <a:solidFill>
                <a:srgbClr val="327DC1"/>
              </a:solidFill>
              <a:latin typeface="Bebas Neue Bold" panose="020B0606020202050201"/>
            </a:endParaRPr>
          </a:p>
        </p:txBody>
      </p:sp>
    </p:spTree>
    <p:extLst>
      <p:ext uri="{BB962C8B-B14F-4D97-AF65-F5344CB8AC3E}">
        <p14:creationId xmlns:p14="http://schemas.microsoft.com/office/powerpoint/2010/main" val="36586283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94361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49499" y="2284689"/>
            <a:ext cx="3147801" cy="1015663"/>
          </a:xfrm>
          <a:prstGeom prst="rect">
            <a:avLst/>
          </a:prstGeom>
        </p:spPr>
        <p:txBody>
          <a:bodyPr wrap="square">
            <a:spAutoFit/>
          </a:bodyPr>
          <a:lstStyle/>
          <a:p>
            <a:pPr marL="457200" lvl="0" indent="-457200">
              <a:buClr>
                <a:srgbClr val="327DC1"/>
              </a:buClr>
              <a:buSzPct val="120000"/>
              <a:buFont typeface="+mj-lt"/>
              <a:buAutoNum type="arabicPeriod" startAt="4"/>
            </a:pPr>
            <a:r>
              <a:rPr lang="ca-ES" sz="2000" dirty="0" smtClean="0">
                <a:latin typeface="Articulate Narrow" panose="02000506040000020004" pitchFamily="2" charset="0"/>
              </a:rPr>
              <a:t>Es </a:t>
            </a:r>
            <a:r>
              <a:rPr lang="ca-ES" sz="2000" dirty="0">
                <a:latin typeface="Articulate Narrow" panose="02000506040000020004" pitchFamily="2" charset="0"/>
              </a:rPr>
              <a:t>configuren els paràmetres que hi ha en els apartats </a:t>
            </a:r>
            <a:r>
              <a:rPr lang="ca-ES" sz="2000" dirty="0" smtClean="0">
                <a:latin typeface="Articulate Narrow" panose="02000506040000020004" pitchFamily="2" charset="0"/>
              </a:rPr>
              <a:t>següents:</a:t>
            </a:r>
            <a:endParaRPr lang="es-ES" sz="2400" dirty="0">
              <a:solidFill>
                <a:prstClr val="black"/>
              </a:solidFill>
              <a:latin typeface="Bebas Neue Bold"/>
            </a:endParaRPr>
          </a:p>
        </p:txBody>
      </p:sp>
      <p:grpSp>
        <p:nvGrpSpPr>
          <p:cNvPr id="3" name="Grupo 2"/>
          <p:cNvGrpSpPr/>
          <p:nvPr/>
        </p:nvGrpSpPr>
        <p:grpSpPr>
          <a:xfrm>
            <a:off x="3064918" y="483642"/>
            <a:ext cx="3361282" cy="429099"/>
            <a:chOff x="4301067" y="1025678"/>
            <a:chExt cx="5511800" cy="607390"/>
          </a:xfrm>
        </p:grpSpPr>
        <p:sp>
          <p:nvSpPr>
            <p:cNvPr id="4" name="Rectángulo redondeado 3"/>
            <p:cNvSpPr/>
            <p:nvPr/>
          </p:nvSpPr>
          <p:spPr>
            <a:xfrm>
              <a:off x="4301067" y="1025678"/>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CuadroTexto 4"/>
            <p:cNvSpPr txBox="1"/>
            <p:nvPr/>
          </p:nvSpPr>
          <p:spPr>
            <a:xfrm>
              <a:off x="4301067" y="1081330"/>
              <a:ext cx="5130799" cy="522790"/>
            </a:xfrm>
            <a:prstGeom prst="rect">
              <a:avLst/>
            </a:prstGeom>
            <a:noFill/>
            <a:ln>
              <a:solidFill>
                <a:srgbClr val="FFC000"/>
              </a:solidFill>
            </a:ln>
          </p:spPr>
          <p:txBody>
            <a:bodyPr wrap="square" rtlCol="0">
              <a:spAutoFit/>
            </a:bodyPr>
            <a:lstStyle/>
            <a:p>
              <a:r>
                <a:rPr lang="ca-ES" dirty="0">
                  <a:latin typeface="Articulate Narrow" panose="02000506040000020004" pitchFamily="2" charset="0"/>
                </a:rPr>
                <a:t>Paràmetres </a:t>
              </a:r>
              <a:r>
                <a:rPr lang="ca-ES" dirty="0" smtClean="0">
                  <a:latin typeface="Articulate Narrow" panose="02000506040000020004" pitchFamily="2" charset="0"/>
                </a:rPr>
                <a:t>generals</a:t>
              </a:r>
              <a:endParaRPr lang="es-ES" dirty="0">
                <a:latin typeface="Articulate Narrow" panose="02000506040000020004" pitchFamily="2" charset="0"/>
              </a:endParaRPr>
            </a:p>
          </p:txBody>
        </p:sp>
      </p:grpSp>
      <p:grpSp>
        <p:nvGrpSpPr>
          <p:cNvPr id="24" name="Grupo 23"/>
          <p:cNvGrpSpPr/>
          <p:nvPr/>
        </p:nvGrpSpPr>
        <p:grpSpPr>
          <a:xfrm>
            <a:off x="3976882" y="1699552"/>
            <a:ext cx="3378078" cy="429099"/>
            <a:chOff x="4301067" y="1025678"/>
            <a:chExt cx="5511800" cy="607390"/>
          </a:xfrm>
        </p:grpSpPr>
        <p:sp>
          <p:nvSpPr>
            <p:cNvPr id="25" name="Rectángulo redondeado 24"/>
            <p:cNvSpPr/>
            <p:nvPr/>
          </p:nvSpPr>
          <p:spPr>
            <a:xfrm>
              <a:off x="4301067" y="1025678"/>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CuadroTexto 25"/>
            <p:cNvSpPr txBox="1"/>
            <p:nvPr/>
          </p:nvSpPr>
          <p:spPr>
            <a:xfrm>
              <a:off x="4301067" y="1081330"/>
              <a:ext cx="5130800" cy="522790"/>
            </a:xfrm>
            <a:prstGeom prst="rect">
              <a:avLst/>
            </a:prstGeom>
            <a:noFill/>
            <a:ln>
              <a:solidFill>
                <a:srgbClr val="FFC000"/>
              </a:solidFill>
            </a:ln>
          </p:spPr>
          <p:txBody>
            <a:bodyPr wrap="square" rtlCol="0">
              <a:spAutoFit/>
            </a:bodyPr>
            <a:lstStyle/>
            <a:p>
              <a:r>
                <a:rPr lang="ca-ES" dirty="0" smtClean="0">
                  <a:latin typeface="Articulate Narrow" panose="02000506040000020004" pitchFamily="2" charset="0"/>
                </a:rPr>
                <a:t>Qualificació</a:t>
              </a:r>
              <a:endParaRPr lang="es-ES" dirty="0">
                <a:latin typeface="Articulate Narrow" panose="02000506040000020004" pitchFamily="2" charset="0"/>
              </a:endParaRPr>
            </a:p>
          </p:txBody>
        </p:sp>
      </p:grpSp>
      <p:grpSp>
        <p:nvGrpSpPr>
          <p:cNvPr id="27" name="Grupo 26"/>
          <p:cNvGrpSpPr/>
          <p:nvPr/>
        </p:nvGrpSpPr>
        <p:grpSpPr>
          <a:xfrm>
            <a:off x="3595864" y="1081648"/>
            <a:ext cx="3378078" cy="429099"/>
            <a:chOff x="4301067" y="1025678"/>
            <a:chExt cx="5511800" cy="607390"/>
          </a:xfrm>
        </p:grpSpPr>
        <p:sp>
          <p:nvSpPr>
            <p:cNvPr id="28" name="Rectángulo redondeado 27"/>
            <p:cNvSpPr/>
            <p:nvPr/>
          </p:nvSpPr>
          <p:spPr>
            <a:xfrm>
              <a:off x="4301067" y="1025678"/>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9" name="CuadroTexto 28"/>
            <p:cNvSpPr txBox="1"/>
            <p:nvPr/>
          </p:nvSpPr>
          <p:spPr>
            <a:xfrm>
              <a:off x="4301067" y="1081330"/>
              <a:ext cx="5130800" cy="522790"/>
            </a:xfrm>
            <a:prstGeom prst="rect">
              <a:avLst/>
            </a:prstGeom>
            <a:noFill/>
            <a:ln>
              <a:solidFill>
                <a:srgbClr val="FFC000"/>
              </a:solidFill>
            </a:ln>
          </p:spPr>
          <p:txBody>
            <a:bodyPr wrap="square" rtlCol="0">
              <a:spAutoFit/>
            </a:bodyPr>
            <a:lstStyle/>
            <a:p>
              <a:r>
                <a:rPr lang="ca-ES" dirty="0" smtClean="0">
                  <a:latin typeface="Articulate Narrow" panose="02000506040000020004" pitchFamily="2" charset="0"/>
                </a:rPr>
                <a:t>Temporització</a:t>
              </a:r>
              <a:endParaRPr lang="es-ES" dirty="0">
                <a:latin typeface="Articulate Narrow" panose="02000506040000020004" pitchFamily="2" charset="0"/>
              </a:endParaRPr>
            </a:p>
          </p:txBody>
        </p:sp>
      </p:grpSp>
      <p:grpSp>
        <p:nvGrpSpPr>
          <p:cNvPr id="30" name="Grupo 29"/>
          <p:cNvGrpSpPr/>
          <p:nvPr/>
        </p:nvGrpSpPr>
        <p:grpSpPr>
          <a:xfrm>
            <a:off x="5464357" y="3485018"/>
            <a:ext cx="3607533" cy="429099"/>
            <a:chOff x="4301067" y="1025678"/>
            <a:chExt cx="5511800" cy="607390"/>
          </a:xfrm>
        </p:grpSpPr>
        <p:sp>
          <p:nvSpPr>
            <p:cNvPr id="31" name="Rectángulo redondeado 30"/>
            <p:cNvSpPr/>
            <p:nvPr/>
          </p:nvSpPr>
          <p:spPr>
            <a:xfrm>
              <a:off x="4301067" y="1025678"/>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CuadroTexto 31"/>
            <p:cNvSpPr txBox="1"/>
            <p:nvPr/>
          </p:nvSpPr>
          <p:spPr>
            <a:xfrm>
              <a:off x="4301067" y="1081330"/>
              <a:ext cx="5130800" cy="522790"/>
            </a:xfrm>
            <a:prstGeom prst="rect">
              <a:avLst/>
            </a:prstGeom>
            <a:noFill/>
            <a:ln>
              <a:solidFill>
                <a:srgbClr val="FFC000"/>
              </a:solidFill>
            </a:ln>
          </p:spPr>
          <p:txBody>
            <a:bodyPr wrap="square" rtlCol="0">
              <a:spAutoFit/>
            </a:bodyPr>
            <a:lstStyle/>
            <a:p>
              <a:r>
                <a:rPr lang="ca-ES" dirty="0" smtClean="0">
                  <a:latin typeface="Articulate Narrow" panose="02000506040000020004" pitchFamily="2" charset="0"/>
                </a:rPr>
                <a:t>Opcions de revisió</a:t>
              </a:r>
              <a:endParaRPr lang="es-ES" dirty="0">
                <a:latin typeface="Articulate Narrow" panose="02000506040000020004" pitchFamily="2" charset="0"/>
              </a:endParaRPr>
            </a:p>
          </p:txBody>
        </p:sp>
      </p:grpSp>
      <p:grpSp>
        <p:nvGrpSpPr>
          <p:cNvPr id="33" name="Grupo 32"/>
          <p:cNvGrpSpPr/>
          <p:nvPr/>
        </p:nvGrpSpPr>
        <p:grpSpPr>
          <a:xfrm>
            <a:off x="5043638" y="2888320"/>
            <a:ext cx="3559999" cy="429099"/>
            <a:chOff x="4301067" y="1025678"/>
            <a:chExt cx="5511800" cy="607390"/>
          </a:xfrm>
        </p:grpSpPr>
        <p:sp>
          <p:nvSpPr>
            <p:cNvPr id="34" name="Rectángulo redondeado 33"/>
            <p:cNvSpPr/>
            <p:nvPr/>
          </p:nvSpPr>
          <p:spPr>
            <a:xfrm>
              <a:off x="4301067" y="1025678"/>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CuadroTexto 34"/>
            <p:cNvSpPr txBox="1"/>
            <p:nvPr/>
          </p:nvSpPr>
          <p:spPr>
            <a:xfrm>
              <a:off x="4301067" y="1081330"/>
              <a:ext cx="5511798" cy="522790"/>
            </a:xfrm>
            <a:prstGeom prst="rect">
              <a:avLst/>
            </a:prstGeom>
            <a:noFill/>
            <a:ln>
              <a:solidFill>
                <a:srgbClr val="FFC000"/>
              </a:solidFill>
            </a:ln>
          </p:spPr>
          <p:txBody>
            <a:bodyPr wrap="square" rtlCol="0">
              <a:spAutoFit/>
            </a:bodyPr>
            <a:lstStyle/>
            <a:p>
              <a:r>
                <a:rPr lang="ca-ES" dirty="0" smtClean="0">
                  <a:latin typeface="Articulate Narrow" panose="02000506040000020004" pitchFamily="2" charset="0"/>
                </a:rPr>
                <a:t>Comportament de les preguntes</a:t>
              </a:r>
              <a:endParaRPr lang="es-ES" dirty="0">
                <a:latin typeface="Articulate Narrow" panose="02000506040000020004" pitchFamily="2" charset="0"/>
              </a:endParaRPr>
            </a:p>
          </p:txBody>
        </p:sp>
      </p:grpSp>
      <p:grpSp>
        <p:nvGrpSpPr>
          <p:cNvPr id="36" name="Grupo 35"/>
          <p:cNvGrpSpPr/>
          <p:nvPr/>
        </p:nvGrpSpPr>
        <p:grpSpPr>
          <a:xfrm>
            <a:off x="6973942" y="5352679"/>
            <a:ext cx="3919652" cy="429099"/>
            <a:chOff x="4301067" y="1025678"/>
            <a:chExt cx="5511800" cy="607390"/>
          </a:xfrm>
        </p:grpSpPr>
        <p:sp>
          <p:nvSpPr>
            <p:cNvPr id="37" name="Rectángulo redondeado 36"/>
            <p:cNvSpPr/>
            <p:nvPr/>
          </p:nvSpPr>
          <p:spPr>
            <a:xfrm>
              <a:off x="4301067" y="1025678"/>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CuadroTexto 37"/>
            <p:cNvSpPr txBox="1"/>
            <p:nvPr/>
          </p:nvSpPr>
          <p:spPr>
            <a:xfrm>
              <a:off x="4301067" y="1081330"/>
              <a:ext cx="5130800" cy="522790"/>
            </a:xfrm>
            <a:prstGeom prst="rect">
              <a:avLst/>
            </a:prstGeom>
            <a:noFill/>
            <a:ln>
              <a:solidFill>
                <a:srgbClr val="FFC000"/>
              </a:solidFill>
            </a:ln>
          </p:spPr>
          <p:txBody>
            <a:bodyPr wrap="square" rtlCol="0">
              <a:spAutoFit/>
            </a:bodyPr>
            <a:lstStyle/>
            <a:p>
              <a:r>
                <a:rPr lang="ca-ES" dirty="0" smtClean="0">
                  <a:latin typeface="Articulate Narrow" panose="02000506040000020004" pitchFamily="2" charset="0"/>
                </a:rPr>
                <a:t>Retroacció global</a:t>
              </a:r>
              <a:endParaRPr lang="es-ES" dirty="0">
                <a:latin typeface="Articulate Narrow" panose="02000506040000020004" pitchFamily="2" charset="0"/>
              </a:endParaRPr>
            </a:p>
          </p:txBody>
        </p:sp>
      </p:grpSp>
      <p:grpSp>
        <p:nvGrpSpPr>
          <p:cNvPr id="39" name="Grupo 38"/>
          <p:cNvGrpSpPr/>
          <p:nvPr/>
        </p:nvGrpSpPr>
        <p:grpSpPr>
          <a:xfrm>
            <a:off x="5918581" y="4083163"/>
            <a:ext cx="3749809" cy="429099"/>
            <a:chOff x="4301067" y="1025678"/>
            <a:chExt cx="5511800" cy="607390"/>
          </a:xfrm>
        </p:grpSpPr>
        <p:sp>
          <p:nvSpPr>
            <p:cNvPr id="40" name="Rectángulo redondeado 39"/>
            <p:cNvSpPr/>
            <p:nvPr/>
          </p:nvSpPr>
          <p:spPr>
            <a:xfrm>
              <a:off x="4301067" y="1025678"/>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1" name="CuadroTexto 40"/>
            <p:cNvSpPr txBox="1"/>
            <p:nvPr/>
          </p:nvSpPr>
          <p:spPr>
            <a:xfrm>
              <a:off x="4301067" y="1081330"/>
              <a:ext cx="5130800" cy="522790"/>
            </a:xfrm>
            <a:prstGeom prst="rect">
              <a:avLst/>
            </a:prstGeom>
            <a:noFill/>
            <a:ln>
              <a:solidFill>
                <a:srgbClr val="FFC000"/>
              </a:solidFill>
            </a:ln>
          </p:spPr>
          <p:txBody>
            <a:bodyPr wrap="square" rtlCol="0">
              <a:spAutoFit/>
            </a:bodyPr>
            <a:lstStyle/>
            <a:p>
              <a:r>
                <a:rPr lang="ca-ES" dirty="0">
                  <a:latin typeface="Articulate Narrow" panose="02000506040000020004" pitchFamily="2" charset="0"/>
                </a:rPr>
                <a:t>Aparença</a:t>
              </a:r>
              <a:endParaRPr lang="es-ES" dirty="0">
                <a:latin typeface="Articulate Narrow" panose="02000506040000020004" pitchFamily="2" charset="0"/>
              </a:endParaRPr>
            </a:p>
          </p:txBody>
        </p:sp>
      </p:grpSp>
      <p:grpSp>
        <p:nvGrpSpPr>
          <p:cNvPr id="42" name="Grupo 41"/>
          <p:cNvGrpSpPr/>
          <p:nvPr/>
        </p:nvGrpSpPr>
        <p:grpSpPr>
          <a:xfrm>
            <a:off x="6454832" y="4714416"/>
            <a:ext cx="3942598" cy="429099"/>
            <a:chOff x="4301067" y="1025678"/>
            <a:chExt cx="5511800" cy="607390"/>
          </a:xfrm>
        </p:grpSpPr>
        <p:sp>
          <p:nvSpPr>
            <p:cNvPr id="43" name="Rectángulo redondeado 42"/>
            <p:cNvSpPr/>
            <p:nvPr/>
          </p:nvSpPr>
          <p:spPr>
            <a:xfrm>
              <a:off x="4301067" y="1025678"/>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4" name="CuadroTexto 43"/>
            <p:cNvSpPr txBox="1"/>
            <p:nvPr/>
          </p:nvSpPr>
          <p:spPr>
            <a:xfrm>
              <a:off x="4301067" y="1081330"/>
              <a:ext cx="5130800" cy="522790"/>
            </a:xfrm>
            <a:prstGeom prst="rect">
              <a:avLst/>
            </a:prstGeom>
            <a:noFill/>
            <a:ln>
              <a:solidFill>
                <a:srgbClr val="FFC000"/>
              </a:solidFill>
            </a:ln>
          </p:spPr>
          <p:txBody>
            <a:bodyPr wrap="square" rtlCol="0">
              <a:spAutoFit/>
            </a:bodyPr>
            <a:lstStyle/>
            <a:p>
              <a:r>
                <a:rPr lang="ca-ES" dirty="0" smtClean="0">
                  <a:latin typeface="Articulate Narrow" panose="02000506040000020004" pitchFamily="2" charset="0"/>
                </a:rPr>
                <a:t>Restriccions extra durant els intents</a:t>
              </a:r>
              <a:endParaRPr lang="es-ES" dirty="0">
                <a:latin typeface="Articulate Narrow" panose="02000506040000020004" pitchFamily="2" charset="0"/>
              </a:endParaRPr>
            </a:p>
          </p:txBody>
        </p:sp>
      </p:grpSp>
      <p:grpSp>
        <p:nvGrpSpPr>
          <p:cNvPr id="45" name="Grupo 44"/>
          <p:cNvGrpSpPr/>
          <p:nvPr/>
        </p:nvGrpSpPr>
        <p:grpSpPr>
          <a:xfrm>
            <a:off x="7520576" y="5990942"/>
            <a:ext cx="3998323" cy="429099"/>
            <a:chOff x="4301067" y="1025678"/>
            <a:chExt cx="5511800" cy="607390"/>
          </a:xfrm>
        </p:grpSpPr>
        <p:sp>
          <p:nvSpPr>
            <p:cNvPr id="46" name="Rectángulo redondeado 45"/>
            <p:cNvSpPr/>
            <p:nvPr/>
          </p:nvSpPr>
          <p:spPr>
            <a:xfrm>
              <a:off x="4301067" y="1025678"/>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CuadroTexto 46"/>
            <p:cNvSpPr txBox="1"/>
            <p:nvPr/>
          </p:nvSpPr>
          <p:spPr>
            <a:xfrm>
              <a:off x="4301067" y="1081330"/>
              <a:ext cx="5130800" cy="522790"/>
            </a:xfrm>
            <a:prstGeom prst="rect">
              <a:avLst/>
            </a:prstGeom>
            <a:noFill/>
            <a:ln>
              <a:solidFill>
                <a:srgbClr val="FFC000"/>
              </a:solidFill>
            </a:ln>
          </p:spPr>
          <p:txBody>
            <a:bodyPr wrap="square" rtlCol="0">
              <a:spAutoFit/>
            </a:bodyPr>
            <a:lstStyle/>
            <a:p>
              <a:r>
                <a:rPr lang="ca-ES" dirty="0" smtClean="0">
                  <a:latin typeface="Articulate Narrow" panose="02000506040000020004" pitchFamily="2" charset="0"/>
                </a:rPr>
                <a:t>Altres paràmetres</a:t>
              </a:r>
              <a:endParaRPr lang="es-ES" dirty="0">
                <a:latin typeface="Articulate Narrow" panose="02000506040000020004" pitchFamily="2" charset="0"/>
              </a:endParaRPr>
            </a:p>
          </p:txBody>
        </p:sp>
      </p:grpSp>
      <p:grpSp>
        <p:nvGrpSpPr>
          <p:cNvPr id="48" name="Grupo 47"/>
          <p:cNvGrpSpPr/>
          <p:nvPr/>
        </p:nvGrpSpPr>
        <p:grpSpPr>
          <a:xfrm>
            <a:off x="4535560" y="2314982"/>
            <a:ext cx="3378078" cy="429099"/>
            <a:chOff x="4301067" y="1025678"/>
            <a:chExt cx="5511800" cy="607390"/>
          </a:xfrm>
        </p:grpSpPr>
        <p:sp>
          <p:nvSpPr>
            <p:cNvPr id="49" name="Rectángulo redondeado 48"/>
            <p:cNvSpPr/>
            <p:nvPr/>
          </p:nvSpPr>
          <p:spPr>
            <a:xfrm>
              <a:off x="4301067" y="1025678"/>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CuadroTexto 49"/>
            <p:cNvSpPr txBox="1"/>
            <p:nvPr/>
          </p:nvSpPr>
          <p:spPr>
            <a:xfrm>
              <a:off x="4383954" y="1081330"/>
              <a:ext cx="5130800" cy="522790"/>
            </a:xfrm>
            <a:prstGeom prst="rect">
              <a:avLst/>
            </a:prstGeom>
            <a:noFill/>
            <a:ln>
              <a:solidFill>
                <a:srgbClr val="FFC000"/>
              </a:solidFill>
            </a:ln>
          </p:spPr>
          <p:txBody>
            <a:bodyPr wrap="square" rtlCol="0">
              <a:spAutoFit/>
            </a:bodyPr>
            <a:lstStyle/>
            <a:p>
              <a:r>
                <a:rPr lang="ca-ES" dirty="0" smtClean="0">
                  <a:latin typeface="Articulate Narrow" panose="02000506040000020004" pitchFamily="2" charset="0"/>
                </a:rPr>
                <a:t>Aspecte</a:t>
              </a:r>
              <a:endParaRPr lang="es-ES" dirty="0">
                <a:latin typeface="Articulate Narrow" panose="02000506040000020004" pitchFamily="2" charset="0"/>
              </a:endParaRPr>
            </a:p>
          </p:txBody>
        </p:sp>
      </p:grpSp>
    </p:spTree>
    <p:extLst>
      <p:ext uri="{BB962C8B-B14F-4D97-AF65-F5344CB8AC3E}">
        <p14:creationId xmlns:p14="http://schemas.microsoft.com/office/powerpoint/2010/main" val="3885927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613477" y="2004345"/>
            <a:ext cx="3984281" cy="523220"/>
          </a:xfrm>
          <a:prstGeom prst="rect">
            <a:avLst/>
          </a:prstGeom>
        </p:spPr>
        <p:txBody>
          <a:bodyPr wrap="square">
            <a:spAutoFit/>
          </a:bodyPr>
          <a:lstStyle/>
          <a:p>
            <a:r>
              <a:rPr lang="ca-ES" sz="2800" b="1" dirty="0">
                <a:solidFill>
                  <a:srgbClr val="317ABE"/>
                </a:solidFill>
                <a:latin typeface="Bebas Neue Bold" panose="020B0606020202050201" pitchFamily="34" charset="0"/>
                <a:ea typeface="Verdana" panose="020B0604030504040204" pitchFamily="34" charset="0"/>
                <a:cs typeface="Verdana" panose="020B0604030504040204" pitchFamily="34" charset="0"/>
              </a:rPr>
              <a:t>Paràmetres </a:t>
            </a:r>
            <a:r>
              <a:rPr lang="ca-ES" sz="2800" b="1" dirty="0" smtClean="0">
                <a:solidFill>
                  <a:srgbClr val="317ABE"/>
                </a:solidFill>
                <a:latin typeface="Bebas Neue Bold" panose="020B0606020202050201" pitchFamily="34" charset="0"/>
                <a:ea typeface="Verdana" panose="020B0604030504040204" pitchFamily="34" charset="0"/>
                <a:cs typeface="Verdana" panose="020B0604030504040204" pitchFamily="34" charset="0"/>
              </a:rPr>
              <a:t>generals</a:t>
            </a:r>
            <a:endParaRPr lang="es-ES" sz="2800" b="1" dirty="0">
              <a:solidFill>
                <a:srgbClr val="317ABE"/>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16" name="Rectangle 9"/>
          <p:cNvSpPr/>
          <p:nvPr/>
        </p:nvSpPr>
        <p:spPr>
          <a:xfrm>
            <a:off x="716508" y="318627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9"/>
          <p:cNvSpPr/>
          <p:nvPr/>
        </p:nvSpPr>
        <p:spPr>
          <a:xfrm>
            <a:off x="5340916" y="322731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 name="CuadroTexto 2"/>
          <p:cNvSpPr txBox="1"/>
          <p:nvPr/>
        </p:nvSpPr>
        <p:spPr>
          <a:xfrm>
            <a:off x="716508" y="3609016"/>
            <a:ext cx="2942553" cy="1200329"/>
          </a:xfrm>
          <a:prstGeom prst="rect">
            <a:avLst/>
          </a:prstGeom>
          <a:noFill/>
        </p:spPr>
        <p:txBody>
          <a:bodyPr wrap="square" rtlCol="0">
            <a:spAutoFit/>
          </a:bodyPr>
          <a:lstStyle/>
          <a:p>
            <a:pPr lvl="0">
              <a:buClr>
                <a:srgbClr val="F7C053"/>
              </a:buClr>
            </a:pPr>
            <a:r>
              <a:rPr lang="ca-ES" sz="2400" dirty="0">
                <a:latin typeface="Articulate Narrow" panose="02000506040000020004" pitchFamily="2" charset="0"/>
              </a:rPr>
              <a:t>A </a:t>
            </a:r>
            <a:r>
              <a:rPr lang="ca-ES" sz="2400" dirty="0">
                <a:solidFill>
                  <a:srgbClr val="327DC1"/>
                </a:solidFill>
                <a:latin typeface="Articulate Narrow" panose="02000506040000020004" pitchFamily="2" charset="0"/>
              </a:rPr>
              <a:t>Nom</a:t>
            </a:r>
            <a:r>
              <a:rPr lang="ca-ES" sz="2400" i="1" dirty="0">
                <a:latin typeface="Articulate Narrow" panose="02000506040000020004" pitchFamily="2" charset="0"/>
              </a:rPr>
              <a:t> </a:t>
            </a:r>
            <a:r>
              <a:rPr lang="ca-ES" sz="2400" dirty="0">
                <a:latin typeface="Articulate Narrow" panose="02000506040000020004" pitchFamily="2" charset="0"/>
              </a:rPr>
              <a:t>cal posar-hi un títol a l’activitat.</a:t>
            </a:r>
            <a:endParaRPr lang="es-ES" sz="2400" dirty="0">
              <a:latin typeface="Articulate Narrow" panose="02000506040000020004" pitchFamily="2" charset="0"/>
            </a:endParaRPr>
          </a:p>
          <a:p>
            <a:endParaRPr lang="es-ES" sz="2400" dirty="0"/>
          </a:p>
        </p:txBody>
      </p:sp>
      <p:sp>
        <p:nvSpPr>
          <p:cNvPr id="4" name="CuadroTexto 3"/>
          <p:cNvSpPr txBox="1"/>
          <p:nvPr/>
        </p:nvSpPr>
        <p:spPr>
          <a:xfrm>
            <a:off x="5340916" y="3609016"/>
            <a:ext cx="3928056" cy="830997"/>
          </a:xfrm>
          <a:prstGeom prst="rect">
            <a:avLst/>
          </a:prstGeom>
          <a:noFill/>
        </p:spPr>
        <p:txBody>
          <a:bodyPr wrap="square" rtlCol="0">
            <a:spAutoFit/>
          </a:bodyPr>
          <a:lstStyle/>
          <a:p>
            <a:pPr lvl="0">
              <a:buClr>
                <a:srgbClr val="F7C053"/>
              </a:buClr>
            </a:pPr>
            <a:r>
              <a:rPr lang="ca-ES" sz="2400" dirty="0">
                <a:latin typeface="Articulate Narrow" panose="02000506040000020004" pitchFamily="2" charset="0"/>
              </a:rPr>
              <a:t>A </a:t>
            </a:r>
            <a:r>
              <a:rPr lang="ca-ES" sz="2400" dirty="0">
                <a:solidFill>
                  <a:srgbClr val="327DC1"/>
                </a:solidFill>
                <a:latin typeface="Articulate Narrow" panose="02000506040000020004" pitchFamily="2" charset="0"/>
              </a:rPr>
              <a:t>Descripció </a:t>
            </a:r>
            <a:r>
              <a:rPr lang="ca-ES" sz="2400" dirty="0">
                <a:latin typeface="Articulate Narrow" panose="02000506040000020004" pitchFamily="2" charset="0"/>
              </a:rPr>
              <a:t>s’hi poden escriure les instruccions, si escau.</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38465668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269426" y="2056686"/>
            <a:ext cx="9834184" cy="4801314"/>
          </a:xfrm>
          <a:prstGeom prst="rect">
            <a:avLst/>
          </a:prstGeom>
          <a:noFill/>
        </p:spPr>
        <p:txBody>
          <a:bodyPr wrap="square" rtlCol="0">
            <a:spAutoFit/>
          </a:bodyPr>
          <a:lstStyle/>
          <a:p>
            <a:pPr lvl="0" algn="just">
              <a:buClr>
                <a:srgbClr val="F7C053"/>
              </a:buClr>
            </a:pPr>
            <a:r>
              <a:rPr lang="ca-ES" sz="2400" dirty="0">
                <a:latin typeface="Articulate Narrow" panose="02000506040000020004" pitchFamily="2" charset="0"/>
              </a:rPr>
              <a:t>S’ha de triar la data inicial i la de tancament per delimitar el període en què el qüestionari estarà obert.</a:t>
            </a:r>
            <a:endParaRPr lang="es-ES" sz="2400" dirty="0">
              <a:latin typeface="Articulate Narrow" panose="02000506040000020004" pitchFamily="2" charset="0"/>
            </a:endParaRPr>
          </a:p>
          <a:p>
            <a:pPr lvl="0" algn="just">
              <a:buClr>
                <a:srgbClr val="F7C053"/>
              </a:buClr>
            </a:pPr>
            <a:r>
              <a:rPr lang="ca-ES" sz="2400" dirty="0">
                <a:solidFill>
                  <a:srgbClr val="327DC1"/>
                </a:solidFill>
                <a:latin typeface="Articulate Narrow" panose="02000506040000020004" pitchFamily="2" charset="0"/>
              </a:rPr>
              <a:t>Temps màxim</a:t>
            </a:r>
            <a:r>
              <a:rPr lang="ca-ES" sz="2400" i="1" dirty="0">
                <a:latin typeface="Articulate Narrow" panose="02000506040000020004" pitchFamily="2" charset="0"/>
              </a:rPr>
              <a:t>. </a:t>
            </a:r>
            <a:r>
              <a:rPr lang="ca-ES" sz="2400" dirty="0">
                <a:latin typeface="Articulate Narrow" panose="02000506040000020004" pitchFamily="2" charset="0"/>
              </a:rPr>
              <a:t>Determina el temps de què disposa l’estudiant per resoldre el qüestionari.</a:t>
            </a:r>
            <a:endParaRPr lang="es-ES" sz="2400" dirty="0">
              <a:latin typeface="Articulate Narrow" panose="02000506040000020004" pitchFamily="2" charset="0"/>
            </a:endParaRPr>
          </a:p>
          <a:p>
            <a:pPr lvl="0" algn="just">
              <a:buClr>
                <a:srgbClr val="F7C053"/>
              </a:buClr>
            </a:pPr>
            <a:r>
              <a:rPr lang="ca-ES" sz="2400" dirty="0">
                <a:solidFill>
                  <a:srgbClr val="327DC1"/>
                </a:solidFill>
                <a:latin typeface="Articulate Narrow" panose="02000506040000020004" pitchFamily="2" charset="0"/>
              </a:rPr>
              <a:t>Quan el temps expiri</a:t>
            </a:r>
            <a:r>
              <a:rPr lang="ca-ES" sz="2400" i="1" dirty="0">
                <a:latin typeface="Articulate Narrow" panose="02000506040000020004" pitchFamily="2" charset="0"/>
              </a:rPr>
              <a:t>. </a:t>
            </a:r>
            <a:r>
              <a:rPr lang="ca-ES" sz="2400" dirty="0">
                <a:latin typeface="Articulate Narrow" panose="02000506040000020004" pitchFamily="2" charset="0"/>
              </a:rPr>
              <a:t>Determina si l’intent de l’estudiant s’envia automàticament en acabar el temps, si té un temps de marge per enviar-lo sense que pugui respondre a les preguntes o si no es comptabilitza en cas que l’estudiant no l’enviï abans que acabi el temps. Es recomana deixar-hi l’opció per defecte </a:t>
            </a:r>
            <a:r>
              <a:rPr lang="ca-ES" sz="2400" dirty="0">
                <a:solidFill>
                  <a:srgbClr val="327DC1"/>
                </a:solidFill>
                <a:latin typeface="Articulate Narrow" panose="02000506040000020004" pitchFamily="2" charset="0"/>
              </a:rPr>
              <a:t>Els intents oberts s’envien automàticament.</a:t>
            </a:r>
            <a:endParaRPr lang="es-ES" sz="2400" dirty="0">
              <a:solidFill>
                <a:srgbClr val="327DC1"/>
              </a:solidFill>
              <a:latin typeface="Articulate Narrow" panose="02000506040000020004" pitchFamily="2" charset="0"/>
            </a:endParaRPr>
          </a:p>
          <a:p>
            <a:pPr lvl="0" algn="just">
              <a:buClr>
                <a:srgbClr val="F7C053"/>
              </a:buClr>
            </a:pPr>
            <a:r>
              <a:rPr lang="ca-ES" sz="2400" dirty="0">
                <a:solidFill>
                  <a:srgbClr val="327DC1"/>
                </a:solidFill>
                <a:latin typeface="Articulate Narrow" panose="02000506040000020004" pitchFamily="2" charset="0"/>
              </a:rPr>
              <a:t>Període de gràcia per a la tramesa</a:t>
            </a:r>
            <a:r>
              <a:rPr lang="ca-ES" sz="2400" dirty="0">
                <a:latin typeface="Articulate Narrow" panose="02000506040000020004" pitchFamily="2" charset="0"/>
              </a:rPr>
              <a:t>.</a:t>
            </a:r>
            <a:r>
              <a:rPr lang="ca-ES" sz="2400" i="1" dirty="0">
                <a:latin typeface="Articulate Narrow" panose="02000506040000020004" pitchFamily="2" charset="0"/>
              </a:rPr>
              <a:t> </a:t>
            </a:r>
            <a:r>
              <a:rPr lang="ca-ES" sz="2400" dirty="0">
                <a:latin typeface="Articulate Narrow" panose="02000506040000020004" pitchFamily="2" charset="0"/>
              </a:rPr>
              <a:t>Determina el temps de marge que té l’estudiant per enviar l’intent en el cas que s’hagi escollit aquesta opció en el paràmetre anterior.</a:t>
            </a:r>
            <a:endParaRPr lang="es-ES" sz="2400" dirty="0">
              <a:latin typeface="Articulate Narrow" panose="02000506040000020004" pitchFamily="2" charset="0"/>
            </a:endParaRPr>
          </a:p>
          <a:p>
            <a:endParaRPr lang="es-ES" dirty="0"/>
          </a:p>
        </p:txBody>
      </p:sp>
      <p:sp>
        <p:nvSpPr>
          <p:cNvPr id="13" name="Rectángulo 12"/>
          <p:cNvSpPr/>
          <p:nvPr/>
        </p:nvSpPr>
        <p:spPr>
          <a:xfrm>
            <a:off x="693508" y="1218460"/>
            <a:ext cx="2594556" cy="523220"/>
          </a:xfrm>
          <a:prstGeom prst="rect">
            <a:avLst/>
          </a:prstGeom>
        </p:spPr>
        <p:txBody>
          <a:bodyPr wrap="none">
            <a:spAutoFit/>
          </a:bodyPr>
          <a:lstStyle/>
          <a:p>
            <a:r>
              <a:rPr lang="ca-ES" sz="2800" b="1" dirty="0">
                <a:solidFill>
                  <a:srgbClr val="327DC1"/>
                </a:solidFill>
                <a:latin typeface="Bebas Neue Bold" panose="020B0606020202050201"/>
              </a:rPr>
              <a:t>Temporització</a:t>
            </a:r>
            <a:endParaRPr lang="es-ES" sz="2800" b="1" dirty="0">
              <a:solidFill>
                <a:srgbClr val="327DC1"/>
              </a:solidFill>
              <a:latin typeface="Bebas Neue Bold" panose="020B0606020202050201"/>
            </a:endParaRPr>
          </a:p>
        </p:txBody>
      </p:sp>
      <p:sp>
        <p:nvSpPr>
          <p:cNvPr id="14" name="Rectangle 9"/>
          <p:cNvSpPr/>
          <p:nvPr/>
        </p:nvSpPr>
        <p:spPr>
          <a:xfrm>
            <a:off x="832418" y="219885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Rectangle 9"/>
          <p:cNvSpPr/>
          <p:nvPr/>
        </p:nvSpPr>
        <p:spPr>
          <a:xfrm>
            <a:off x="832418" y="291937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6" name="Rectangle 9"/>
          <p:cNvSpPr/>
          <p:nvPr/>
        </p:nvSpPr>
        <p:spPr>
          <a:xfrm>
            <a:off x="887361" y="543126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7" name="Rectangle 9"/>
          <p:cNvSpPr/>
          <p:nvPr/>
        </p:nvSpPr>
        <p:spPr>
          <a:xfrm>
            <a:off x="832418" y="363988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3570995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9"/>
          <p:cNvSpPr/>
          <p:nvPr/>
        </p:nvSpPr>
        <p:spPr>
          <a:xfrm>
            <a:off x="703629" y="241354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Rectangle 9"/>
          <p:cNvSpPr/>
          <p:nvPr/>
        </p:nvSpPr>
        <p:spPr>
          <a:xfrm>
            <a:off x="5328037" y="245458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ángulo 4"/>
          <p:cNvSpPr/>
          <p:nvPr/>
        </p:nvSpPr>
        <p:spPr>
          <a:xfrm>
            <a:off x="590542" y="1467050"/>
            <a:ext cx="2222083" cy="523220"/>
          </a:xfrm>
          <a:prstGeom prst="rect">
            <a:avLst/>
          </a:prstGeom>
        </p:spPr>
        <p:txBody>
          <a:bodyPr wrap="none">
            <a:spAutoFit/>
          </a:bodyPr>
          <a:lstStyle/>
          <a:p>
            <a:r>
              <a:rPr lang="ca-ES" sz="2800" b="1" dirty="0">
                <a:solidFill>
                  <a:srgbClr val="327DC1"/>
                </a:solidFill>
                <a:latin typeface="Bebas Neue Bold" panose="020B0606020202050201"/>
              </a:rPr>
              <a:t>Qualificació</a:t>
            </a:r>
            <a:endParaRPr lang="es-ES" sz="2800" b="1" dirty="0">
              <a:solidFill>
                <a:srgbClr val="327DC1"/>
              </a:solidFill>
              <a:latin typeface="Bebas Neue Bold" panose="020B0606020202050201"/>
            </a:endParaRPr>
          </a:p>
        </p:txBody>
      </p:sp>
      <p:sp>
        <p:nvSpPr>
          <p:cNvPr id="6" name="CuadroTexto 5"/>
          <p:cNvSpPr txBox="1"/>
          <p:nvPr/>
        </p:nvSpPr>
        <p:spPr>
          <a:xfrm>
            <a:off x="590542" y="2738400"/>
            <a:ext cx="3528812" cy="1477328"/>
          </a:xfrm>
          <a:prstGeom prst="rect">
            <a:avLst/>
          </a:prstGeom>
          <a:noFill/>
        </p:spPr>
        <p:txBody>
          <a:bodyPr wrap="square" rtlCol="0">
            <a:spAutoFit/>
          </a:bodyPr>
          <a:lstStyle/>
          <a:p>
            <a:r>
              <a:rPr lang="ca-ES" sz="2400" dirty="0">
                <a:solidFill>
                  <a:srgbClr val="327DC1"/>
                </a:solidFill>
                <a:latin typeface="Articulate Narrow" panose="02000506040000020004" pitchFamily="2" charset="0"/>
              </a:rPr>
              <a:t>Intents permesos. </a:t>
            </a:r>
            <a:r>
              <a:rPr lang="ca-ES" sz="2400" dirty="0">
                <a:latin typeface="Articulate Narrow" panose="02000506040000020004" pitchFamily="2" charset="0"/>
              </a:rPr>
              <a:t>Determina les vegades que l’estudiant pot fer el qüestionari.</a:t>
            </a:r>
            <a:endParaRPr lang="es-ES" sz="2400" dirty="0">
              <a:latin typeface="Articulate Narrow" panose="02000506040000020004" pitchFamily="2" charset="0"/>
            </a:endParaRPr>
          </a:p>
          <a:p>
            <a:endParaRPr lang="ca-ES" dirty="0"/>
          </a:p>
        </p:txBody>
      </p:sp>
      <p:sp>
        <p:nvSpPr>
          <p:cNvPr id="7" name="CuadroTexto 6"/>
          <p:cNvSpPr txBox="1"/>
          <p:nvPr/>
        </p:nvSpPr>
        <p:spPr>
          <a:xfrm>
            <a:off x="5328037" y="2738400"/>
            <a:ext cx="4108360" cy="2585323"/>
          </a:xfrm>
          <a:prstGeom prst="rect">
            <a:avLst/>
          </a:prstGeom>
          <a:noFill/>
        </p:spPr>
        <p:txBody>
          <a:bodyPr wrap="square" rtlCol="0">
            <a:spAutoFit/>
          </a:bodyPr>
          <a:lstStyle/>
          <a:p>
            <a:r>
              <a:rPr lang="ca-ES" sz="2400" dirty="0">
                <a:solidFill>
                  <a:srgbClr val="327DC1"/>
                </a:solidFill>
                <a:latin typeface="Articulate Narrow" panose="02000506040000020004" pitchFamily="2" charset="0"/>
              </a:rPr>
              <a:t>Mètode de qualificació</a:t>
            </a:r>
            <a:r>
              <a:rPr lang="ca-ES" sz="2400" dirty="0">
                <a:latin typeface="Articulate Narrow" panose="02000506040000020004" pitchFamily="2" charset="0"/>
              </a:rPr>
              <a:t>. Per a qüestionaris amb</a:t>
            </a:r>
            <a:r>
              <a:rPr lang="ca-ES" sz="2400" i="1" dirty="0">
                <a:latin typeface="Articulate Narrow" panose="02000506040000020004" pitchFamily="2" charset="0"/>
              </a:rPr>
              <a:t> </a:t>
            </a:r>
            <a:r>
              <a:rPr lang="ca-ES" sz="2400" dirty="0">
                <a:latin typeface="Articulate Narrow" panose="02000506040000020004" pitchFamily="2" charset="0"/>
              </a:rPr>
              <a:t>diversos intents es pot triar que la nota emmagatzemada sigui la del primer intent, la del darrer, la qualificació més alta o la mitjana.</a:t>
            </a:r>
            <a:endParaRPr lang="es-ES" sz="24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2010983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700282" y="1617057"/>
            <a:ext cx="1585690" cy="523220"/>
          </a:xfrm>
          <a:prstGeom prst="rect">
            <a:avLst/>
          </a:prstGeom>
        </p:spPr>
        <p:txBody>
          <a:bodyPr wrap="none">
            <a:spAutoFit/>
          </a:bodyPr>
          <a:lstStyle/>
          <a:p>
            <a:r>
              <a:rPr lang="ca-ES" sz="2800" b="1" dirty="0">
                <a:solidFill>
                  <a:srgbClr val="327DC1"/>
                </a:solidFill>
                <a:latin typeface="Bebas Neue Bold" panose="020B0606020202050201"/>
              </a:rPr>
              <a:t>Aspecte</a:t>
            </a:r>
            <a:endParaRPr lang="es-ES" sz="2800" b="1" dirty="0">
              <a:solidFill>
                <a:srgbClr val="327DC1"/>
              </a:solidFill>
              <a:latin typeface="Bebas Neue Bold" panose="020B0606020202050201"/>
            </a:endParaRPr>
          </a:p>
        </p:txBody>
      </p:sp>
      <p:sp>
        <p:nvSpPr>
          <p:cNvPr id="11" name="Rectangle 9"/>
          <p:cNvSpPr/>
          <p:nvPr/>
        </p:nvSpPr>
        <p:spPr>
          <a:xfrm>
            <a:off x="1708180" y="241354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Rectangle 9"/>
          <p:cNvSpPr/>
          <p:nvPr/>
        </p:nvSpPr>
        <p:spPr>
          <a:xfrm>
            <a:off x="6332588" y="245458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4" name="CuadroTexto 13"/>
          <p:cNvSpPr txBox="1"/>
          <p:nvPr/>
        </p:nvSpPr>
        <p:spPr>
          <a:xfrm>
            <a:off x="1576045" y="2717924"/>
            <a:ext cx="4026264" cy="2215991"/>
          </a:xfrm>
          <a:prstGeom prst="rect">
            <a:avLst/>
          </a:prstGeom>
          <a:noFill/>
        </p:spPr>
        <p:txBody>
          <a:bodyPr wrap="square" rtlCol="0">
            <a:spAutoFit/>
          </a:bodyPr>
          <a:lstStyle/>
          <a:p>
            <a:r>
              <a:rPr lang="ca-ES" sz="2400" dirty="0" smtClean="0">
                <a:solidFill>
                  <a:srgbClr val="327DC1"/>
                </a:solidFill>
                <a:latin typeface="Articulate Narrow" panose="02000506040000020004" pitchFamily="2" charset="0"/>
              </a:rPr>
              <a:t>Pàgina nova</a:t>
            </a:r>
            <a:r>
              <a:rPr lang="ca-ES" sz="2400" dirty="0" smtClean="0">
                <a:latin typeface="Articulate Narrow" panose="02000506040000020004" pitchFamily="2" charset="0"/>
              </a:rPr>
              <a:t>. Indica el nombre de preguntes que es mostraran per pàgina. Es recomana no mostrar-hi més de deu preguntes.</a:t>
            </a:r>
            <a:endParaRPr lang="es-ES" sz="2400" dirty="0" smtClean="0">
              <a:latin typeface="Articulate Narrow" panose="02000506040000020004" pitchFamily="2" charset="0"/>
            </a:endParaRPr>
          </a:p>
          <a:p>
            <a:endParaRPr lang="ca-ES" dirty="0"/>
          </a:p>
        </p:txBody>
      </p:sp>
      <p:sp>
        <p:nvSpPr>
          <p:cNvPr id="15" name="CuadroTexto 14"/>
          <p:cNvSpPr txBox="1"/>
          <p:nvPr/>
        </p:nvSpPr>
        <p:spPr>
          <a:xfrm>
            <a:off x="6242436" y="2717924"/>
            <a:ext cx="4202329" cy="2585323"/>
          </a:xfrm>
          <a:prstGeom prst="rect">
            <a:avLst/>
          </a:prstGeom>
          <a:noFill/>
        </p:spPr>
        <p:txBody>
          <a:bodyPr wrap="square" rtlCol="0">
            <a:spAutoFit/>
          </a:bodyPr>
          <a:lstStyle/>
          <a:p>
            <a:r>
              <a:rPr lang="ca-ES" sz="2400" dirty="0">
                <a:solidFill>
                  <a:srgbClr val="327DC1"/>
                </a:solidFill>
                <a:latin typeface="Articulate Narrow" panose="02000506040000020004" pitchFamily="2" charset="0"/>
              </a:rPr>
              <a:t>Mètode de navegació</a:t>
            </a:r>
            <a:r>
              <a:rPr lang="ca-ES" sz="2400" dirty="0">
                <a:latin typeface="Articulate Narrow" panose="02000506040000020004" pitchFamily="2" charset="0"/>
              </a:rPr>
              <a:t>. Quan està activada la navegació seqüencial, l’estudiant ha d’avançar pel qüestionari en ordre i no pot tornar a les pàgines anteriors ni saltar cap endavant.</a:t>
            </a:r>
            <a:endParaRPr lang="es-ES" sz="24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4052496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63431" y="807617"/>
            <a:ext cx="4065138" cy="523220"/>
          </a:xfrm>
          <a:prstGeom prst="rect">
            <a:avLst/>
          </a:prstGeom>
        </p:spPr>
        <p:txBody>
          <a:bodyPr wrap="square">
            <a:spAutoFit/>
          </a:bodyPr>
          <a:lstStyle/>
          <a:p>
            <a:r>
              <a:rPr lang="ca-ES" sz="2800" b="1" dirty="0">
                <a:solidFill>
                  <a:srgbClr val="327DC1"/>
                </a:solidFill>
                <a:latin typeface="Bebas Neue Bold" panose="020B0606020202050201"/>
              </a:rPr>
              <a:t>Comportament de les preguntes</a:t>
            </a:r>
            <a:endParaRPr lang="es-ES" sz="2800" b="1" dirty="0">
              <a:solidFill>
                <a:srgbClr val="327DC1"/>
              </a:solidFill>
              <a:latin typeface="Bebas Neue Bold" panose="020B0606020202050201"/>
            </a:endParaRPr>
          </a:p>
        </p:txBody>
      </p:sp>
      <p:sp>
        <p:nvSpPr>
          <p:cNvPr id="3" name="Rectangle 9"/>
          <p:cNvSpPr/>
          <p:nvPr/>
        </p:nvSpPr>
        <p:spPr>
          <a:xfrm>
            <a:off x="661408" y="174658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Rectangle 9"/>
          <p:cNvSpPr/>
          <p:nvPr/>
        </p:nvSpPr>
        <p:spPr>
          <a:xfrm>
            <a:off x="5431068" y="174658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 name="CuadroTexto 5"/>
          <p:cNvSpPr txBox="1"/>
          <p:nvPr/>
        </p:nvSpPr>
        <p:spPr>
          <a:xfrm>
            <a:off x="545498" y="2022803"/>
            <a:ext cx="4361353" cy="1908215"/>
          </a:xfrm>
          <a:prstGeom prst="rect">
            <a:avLst/>
          </a:prstGeom>
          <a:noFill/>
        </p:spPr>
        <p:txBody>
          <a:bodyPr wrap="square" rtlCol="0">
            <a:spAutoFit/>
          </a:bodyPr>
          <a:lstStyle/>
          <a:p>
            <a:r>
              <a:rPr lang="ca-ES" sz="2000" dirty="0">
                <a:solidFill>
                  <a:srgbClr val="327DC1"/>
                </a:solidFill>
                <a:latin typeface="Articulate Narrow" panose="02000506040000020004" pitchFamily="2" charset="0"/>
              </a:rPr>
              <a:t>Barreja dins de les preguntes</a:t>
            </a:r>
            <a:r>
              <a:rPr lang="ca-ES" sz="2000" dirty="0">
                <a:latin typeface="Articulate Narrow" panose="02000506040000020004" pitchFamily="2" charset="0"/>
              </a:rPr>
              <a:t>. Permet mostrar aleatòriament les parts que componen una pregunta, barrejant-les cada vegada que l’estudiant entri al qüestionari.</a:t>
            </a:r>
            <a:endParaRPr lang="es-ES" sz="2000" dirty="0">
              <a:latin typeface="Articulate Narrow" panose="02000506040000020004" pitchFamily="2" charset="0"/>
            </a:endParaRPr>
          </a:p>
          <a:p>
            <a:endParaRPr lang="ca-ES" dirty="0"/>
          </a:p>
        </p:txBody>
      </p:sp>
      <p:sp>
        <p:nvSpPr>
          <p:cNvPr id="7" name="CuadroTexto 6"/>
          <p:cNvSpPr txBox="1"/>
          <p:nvPr/>
        </p:nvSpPr>
        <p:spPr>
          <a:xfrm>
            <a:off x="5550794" y="2137893"/>
            <a:ext cx="6040192" cy="4678204"/>
          </a:xfrm>
          <a:prstGeom prst="rect">
            <a:avLst/>
          </a:prstGeom>
          <a:noFill/>
        </p:spPr>
        <p:txBody>
          <a:bodyPr wrap="square" rtlCol="0">
            <a:spAutoFit/>
          </a:bodyPr>
          <a:lstStyle/>
          <a:p>
            <a:pPr lvl="0" algn="just">
              <a:buClr>
                <a:srgbClr val="F7C053"/>
              </a:buClr>
            </a:pPr>
            <a:r>
              <a:rPr lang="ca-ES" sz="2000" dirty="0">
                <a:solidFill>
                  <a:srgbClr val="327DC1"/>
                </a:solidFill>
                <a:latin typeface="Articulate Narrow" panose="02000506040000020004" pitchFamily="2" charset="0"/>
              </a:rPr>
              <a:t>Com es comporten les preguntes:</a:t>
            </a:r>
          </a:p>
          <a:p>
            <a:pPr marL="800100" lvl="1" indent="-342900" algn="just">
              <a:buClr>
                <a:srgbClr val="327DC1"/>
              </a:buClr>
              <a:buSzPct val="150000"/>
              <a:buFont typeface="Wingdings" panose="05000000000000000000" pitchFamily="2" charset="2"/>
              <a:buChar char="§"/>
            </a:pPr>
            <a:r>
              <a:rPr lang="ca-ES" sz="2000" dirty="0" smtClean="0">
                <a:solidFill>
                  <a:srgbClr val="327DC1"/>
                </a:solidFill>
                <a:latin typeface="Articulate Narrow" panose="02000506040000020004" pitchFamily="2" charset="0"/>
              </a:rPr>
              <a:t>Interactiu </a:t>
            </a:r>
            <a:r>
              <a:rPr lang="ca-ES" sz="2000" dirty="0">
                <a:solidFill>
                  <a:srgbClr val="327DC1"/>
                </a:solidFill>
                <a:latin typeface="Articulate Narrow" panose="02000506040000020004" pitchFamily="2" charset="0"/>
              </a:rPr>
              <a:t>amb intents múltiples</a:t>
            </a:r>
            <a:r>
              <a:rPr lang="ca-ES" sz="2000" dirty="0">
                <a:latin typeface="Articulate Narrow" panose="02000506040000020004" pitchFamily="2" charset="0"/>
              </a:rPr>
              <a:t>. L’estudiant respon a una pregunta, n’obté una retroacció immediata i, si la resposta no és correcta, té una altra oportunitat amb menys puntuació. A sota de cada pregunta hi apareix el botó </a:t>
            </a:r>
            <a:r>
              <a:rPr lang="ca-ES" sz="2000" dirty="0">
                <a:solidFill>
                  <a:srgbClr val="327DC1"/>
                </a:solidFill>
                <a:latin typeface="Articulate Narrow" panose="02000506040000020004" pitchFamily="2" charset="0"/>
              </a:rPr>
              <a:t>Comprova. </a:t>
            </a:r>
            <a:r>
              <a:rPr lang="ca-ES" sz="2000" dirty="0">
                <a:latin typeface="Articulate Narrow" panose="02000506040000020004" pitchFamily="2" charset="0"/>
              </a:rPr>
              <a:t>Es poden incloure pistes a la pregunta, que apareixen cada vegada que es respon a la </a:t>
            </a:r>
            <a:r>
              <a:rPr lang="ca-ES" sz="2000" dirty="0" smtClean="0">
                <a:latin typeface="Articulate Narrow" panose="02000506040000020004" pitchFamily="2" charset="0"/>
              </a:rPr>
              <a:t>pregunta.</a:t>
            </a:r>
            <a:endParaRPr lang="es-ES" sz="2000" dirty="0" smtClean="0">
              <a:latin typeface="Articulate Narrow" panose="02000506040000020004" pitchFamily="2" charset="0"/>
            </a:endParaRPr>
          </a:p>
          <a:p>
            <a:pPr marL="800100" lvl="1" indent="-342900" algn="just">
              <a:buClr>
                <a:srgbClr val="327DC1"/>
              </a:buClr>
              <a:buSzPct val="150000"/>
              <a:buFont typeface="Wingdings" panose="05000000000000000000" pitchFamily="2" charset="2"/>
              <a:buChar char="§"/>
            </a:pPr>
            <a:r>
              <a:rPr lang="ca-ES" sz="2000" dirty="0" smtClean="0">
                <a:solidFill>
                  <a:srgbClr val="327DC1"/>
                </a:solidFill>
                <a:latin typeface="Articulate Narrow" panose="02000506040000020004" pitchFamily="2" charset="0"/>
              </a:rPr>
              <a:t>Mode adaptatiu</a:t>
            </a:r>
            <a:r>
              <a:rPr lang="ca-ES" sz="2000" dirty="0" smtClean="0">
                <a:latin typeface="Articulate Narrow" panose="02000506040000020004" pitchFamily="2" charset="0"/>
              </a:rPr>
              <a:t>. </a:t>
            </a:r>
            <a:r>
              <a:rPr lang="ca-ES" sz="2000" dirty="0">
                <a:latin typeface="Articulate Narrow" panose="02000506040000020004" pitchFamily="2" charset="0"/>
              </a:rPr>
              <a:t>Permet a l’estudiant donar diverses </a:t>
            </a:r>
            <a:r>
              <a:rPr lang="ca-ES" sz="2000" dirty="0" smtClean="0">
                <a:latin typeface="Articulate Narrow" panose="02000506040000020004" pitchFamily="2" charset="0"/>
              </a:rPr>
              <a:t>respostes </a:t>
            </a:r>
            <a:r>
              <a:rPr lang="ca-ES" sz="2000" dirty="0">
                <a:latin typeface="Articulate Narrow" panose="02000506040000020004" pitchFamily="2" charset="0"/>
              </a:rPr>
              <a:t>a una pregunta en el mateix intent. Per exemple, si la resposta és incorrecta, l’estudiant pot donar una altra resposta immediatament, i s’aplica una penalització per cada intent equivocat, la qual es resta de la puntuació total.</a:t>
            </a:r>
            <a:endParaRPr lang="es-ES" sz="20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4160796093"/>
      </p:ext>
    </p:extLst>
  </p:cSld>
  <p:clrMapOvr>
    <a:masterClrMapping/>
  </p:clrMapOvr>
</p:sld>
</file>

<file path=ppt/theme/theme1.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792</TotalTime>
  <Words>2163</Words>
  <Application>Microsoft Office PowerPoint</Application>
  <PresentationFormat>Pantalla panoràmica</PresentationFormat>
  <Paragraphs>112</Paragraphs>
  <Slides>30</Slides>
  <Notes>0</Notes>
  <HiddenSlides>0</HiddenSlides>
  <MMClips>0</MMClips>
  <ScaleCrop>false</ScaleCrop>
  <HeadingPairs>
    <vt:vector size="6" baseType="variant">
      <vt:variant>
        <vt:lpstr>Tipus de lletra utilitzats</vt:lpstr>
      </vt:variant>
      <vt:variant>
        <vt:i4>10</vt:i4>
      </vt:variant>
      <vt:variant>
        <vt:lpstr>Tema</vt:lpstr>
      </vt:variant>
      <vt:variant>
        <vt:i4>1</vt:i4>
      </vt:variant>
      <vt:variant>
        <vt:lpstr>Títols de les diapositives</vt:lpstr>
      </vt:variant>
      <vt:variant>
        <vt:i4>30</vt:i4>
      </vt:variant>
    </vt:vector>
  </HeadingPairs>
  <TitlesOfParts>
    <vt:vector size="41" baseType="lpstr">
      <vt:lpstr>Arial</vt:lpstr>
      <vt:lpstr>Articulate Light</vt:lpstr>
      <vt:lpstr>Articulate Narrow</vt:lpstr>
      <vt:lpstr>Bebas Neue Bold</vt:lpstr>
      <vt:lpstr>Bebas Neue Regular</vt:lpstr>
      <vt:lpstr>Calibri</vt:lpstr>
      <vt:lpstr>Calibri Light</vt:lpstr>
      <vt:lpstr>Trebuchet MS</vt:lpstr>
      <vt:lpstr>Verdana</vt:lpstr>
      <vt:lpstr>Wingdings</vt:lpstr>
      <vt:lpstr>Tema de l'Office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CRAI UB</dc:creator>
  <cp:lastModifiedBy>Maria Dolores Yañez Agustiño</cp:lastModifiedBy>
  <cp:revision>113</cp:revision>
  <dcterms:created xsi:type="dcterms:W3CDTF">2017-07-07T12:15:00Z</dcterms:created>
  <dcterms:modified xsi:type="dcterms:W3CDTF">2018-01-25T18:15:08Z</dcterms:modified>
</cp:coreProperties>
</file>