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65" r:id="rId6"/>
    <p:sldId id="260" r:id="rId7"/>
    <p:sldId id="261" r:id="rId8"/>
    <p:sldId id="266" r:id="rId9"/>
    <p:sldId id="262" r:id="rId10"/>
    <p:sldId id="264" r:id="rId11"/>
    <p:sldId id="263" r:id="rId12"/>
    <p:sldId id="259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B9AC"/>
    <a:srgbClr val="D3C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9E9BC-CE4C-42EF-8846-8EE16B776DC7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1D9CF-C748-402D-84D2-B35557F3A12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08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1D9CF-C748-402D-84D2-B35557F3A12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656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4540-7B1D-4FAF-A9B9-3F73FAE698D8}" type="datetimeFigureOut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gemmacaballer@ub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0"/>
            <a:ext cx="12195735" cy="6858000"/>
            <a:chOff x="0" y="0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0" y="0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711017" y="0"/>
              <a:ext cx="10072504" cy="6858000"/>
              <a:chOff x="-2178774" y="68932"/>
              <a:chExt cx="13344607" cy="10947839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9818" y="68932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1051000" y="324773"/>
                <a:ext cx="7560055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178774" y="7907050"/>
                <a:ext cx="13344607" cy="149470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200" b="1" i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¡Vanidad de vanidades! Apostando por la perspectiva de género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200" b="1" i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en el Fondo Antiguo de la Universidad de Barcelona: un camino de éxito, por ahora</a:t>
                </a:r>
              </a:p>
              <a:p>
                <a:pPr algn="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000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Gemma Caballer Albareda</a:t>
                </a:r>
                <a:endParaRPr lang="es-ES" sz="20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679288" y="1774503"/>
                <a:ext cx="4640038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IV </a:t>
                </a:r>
                <a:r>
                  <a:rPr lang="es-ES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Jornadas Patrimonio Bibliográfico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0"/>
            <a:ext cx="12195735" cy="6858000"/>
            <a:chOff x="85219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85219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5"/>
          <a:srcRect b="6703"/>
          <a:stretch>
            <a:fillRect/>
          </a:stretch>
        </p:blipFill>
        <p:spPr>
          <a:xfrm>
            <a:off x="1078145" y="4204799"/>
            <a:ext cx="3774424" cy="2123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QuadreDeText 4"/>
          <p:cNvSpPr txBox="1"/>
          <p:nvPr/>
        </p:nvSpPr>
        <p:spPr>
          <a:xfrm>
            <a:off x="5545232" y="2161228"/>
            <a:ext cx="58690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a-ES" sz="2000" b="1" dirty="0" err="1">
                <a:solidFill>
                  <a:srgbClr val="000000"/>
                </a:solidFill>
              </a:rPr>
              <a:t>Manuscritos</a:t>
            </a:r>
            <a:r>
              <a:rPr lang="ca-ES" sz="2000" b="1" dirty="0">
                <a:solidFill>
                  <a:srgbClr val="000000"/>
                </a:solidFill>
              </a:rPr>
              <a:t>: </a:t>
            </a:r>
            <a:r>
              <a:rPr lang="ca-ES" sz="2000" b="1" dirty="0"/>
              <a:t>2.180,</a:t>
            </a:r>
            <a:r>
              <a:rPr lang="ca-ES" sz="2000" dirty="0"/>
              <a:t> </a:t>
            </a:r>
            <a:r>
              <a:rPr lang="ca-ES" sz="2000" dirty="0">
                <a:solidFill>
                  <a:srgbClr val="000000"/>
                </a:solidFill>
              </a:rPr>
              <a:t>de </a:t>
            </a:r>
            <a:r>
              <a:rPr lang="ca-ES" sz="2000" dirty="0" err="1">
                <a:solidFill>
                  <a:srgbClr val="000000"/>
                </a:solidFill>
              </a:rPr>
              <a:t>diferentes</a:t>
            </a:r>
            <a:r>
              <a:rPr lang="ca-ES" sz="2000" dirty="0">
                <a:solidFill>
                  <a:srgbClr val="000000"/>
                </a:solidFill>
              </a:rPr>
              <a:t> </a:t>
            </a:r>
            <a:r>
              <a:rPr lang="ca-ES" sz="2000" dirty="0" err="1">
                <a:solidFill>
                  <a:srgbClr val="000000"/>
                </a:solidFill>
              </a:rPr>
              <a:t>épocas</a:t>
            </a:r>
            <a:r>
              <a:rPr lang="ca-ES" sz="2000" dirty="0">
                <a:solidFill>
                  <a:srgbClr val="000000"/>
                </a:solidFill>
              </a:rPr>
              <a:t> y </a:t>
            </a:r>
            <a:r>
              <a:rPr lang="ca-ES" sz="2000" dirty="0" err="1">
                <a:solidFill>
                  <a:srgbClr val="000000"/>
                </a:solidFill>
              </a:rPr>
              <a:t>temas</a:t>
            </a:r>
            <a:endParaRPr lang="ca-ES" sz="200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a-ES" sz="20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a-ES" sz="2000" b="1" dirty="0">
                <a:solidFill>
                  <a:srgbClr val="000000"/>
                </a:solidFill>
              </a:rPr>
              <a:t>Incunables: </a:t>
            </a:r>
            <a:r>
              <a:rPr lang="ca-ES" sz="2000" b="1" dirty="0"/>
              <a:t>812</a:t>
            </a:r>
            <a:r>
              <a:rPr lang="ca-ES" sz="2000" dirty="0">
                <a:solidFill>
                  <a:srgbClr val="000000"/>
                </a:solidFill>
              </a:rPr>
              <a:t> </a:t>
            </a:r>
            <a:r>
              <a:rPr lang="ca-ES" sz="2000" dirty="0" err="1">
                <a:solidFill>
                  <a:srgbClr val="000000"/>
                </a:solidFill>
              </a:rPr>
              <a:t>ediciones</a:t>
            </a:r>
            <a:r>
              <a:rPr lang="ca-ES" sz="2000" dirty="0">
                <a:solidFill>
                  <a:srgbClr val="000000"/>
                </a:solidFill>
              </a:rPr>
              <a:t> y </a:t>
            </a:r>
            <a:r>
              <a:rPr lang="ca-ES" sz="2000" b="1" dirty="0"/>
              <a:t>1.185</a:t>
            </a:r>
            <a:r>
              <a:rPr lang="ca-ES" sz="2000" b="1" dirty="0">
                <a:solidFill>
                  <a:srgbClr val="000000"/>
                </a:solidFill>
              </a:rPr>
              <a:t> </a:t>
            </a:r>
            <a:r>
              <a:rPr lang="ca-ES" sz="2000" dirty="0" err="1">
                <a:solidFill>
                  <a:srgbClr val="000000"/>
                </a:solidFill>
              </a:rPr>
              <a:t>ejemplares</a:t>
            </a:r>
            <a:r>
              <a:rPr lang="ca-ES" sz="2000" dirty="0">
                <a:solidFill>
                  <a:srgbClr val="000000"/>
                </a:solidFill>
              </a:rPr>
              <a:t> (93 </a:t>
            </a:r>
            <a:r>
              <a:rPr lang="ca-ES" sz="2000" dirty="0" err="1">
                <a:solidFill>
                  <a:srgbClr val="000000"/>
                </a:solidFill>
              </a:rPr>
              <a:t>ediciones</a:t>
            </a:r>
            <a:r>
              <a:rPr lang="ca-ES" sz="2000" dirty="0">
                <a:solidFill>
                  <a:srgbClr val="000000"/>
                </a:solidFill>
              </a:rPr>
              <a:t> </a:t>
            </a:r>
            <a:r>
              <a:rPr lang="ca-ES" sz="2000" dirty="0" err="1">
                <a:solidFill>
                  <a:srgbClr val="000000"/>
                </a:solidFill>
              </a:rPr>
              <a:t>únicas</a:t>
            </a:r>
            <a:r>
              <a:rPr lang="ca-ES" sz="2000" dirty="0">
                <a:solidFill>
                  <a:srgbClr val="000000"/>
                </a:solidFill>
              </a:rPr>
              <a:t> en España y 6 </a:t>
            </a:r>
            <a:r>
              <a:rPr lang="ca-ES" sz="2000" dirty="0" err="1">
                <a:solidFill>
                  <a:srgbClr val="000000"/>
                </a:solidFill>
              </a:rPr>
              <a:t>únicas</a:t>
            </a:r>
            <a:r>
              <a:rPr lang="ca-ES" sz="2000" dirty="0">
                <a:solidFill>
                  <a:srgbClr val="000000"/>
                </a:solidFill>
              </a:rPr>
              <a:t> en el mundo)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a-ES" sz="20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a-ES" sz="2000" b="1" dirty="0">
                <a:solidFill>
                  <a:srgbClr val="000000"/>
                </a:solidFill>
              </a:rPr>
              <a:t>Impresos: </a:t>
            </a:r>
            <a:r>
              <a:rPr lang="ca-ES" sz="2000" dirty="0">
                <a:solidFill>
                  <a:srgbClr val="000000"/>
                </a:solidFill>
              </a:rPr>
              <a:t>cerca de </a:t>
            </a:r>
            <a:r>
              <a:rPr lang="es-ES" sz="2000" b="1" dirty="0"/>
              <a:t>130.000</a:t>
            </a:r>
            <a:r>
              <a:rPr lang="es-ES" sz="2000" dirty="0"/>
              <a:t> impresos (datados entre 1501 y 1820)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a-ES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a-ES" sz="2000" b="1" dirty="0" err="1"/>
              <a:t>Grabados</a:t>
            </a:r>
            <a:r>
              <a:rPr lang="ca-ES" sz="2000" b="1" dirty="0"/>
              <a:t>: </a:t>
            </a:r>
            <a:r>
              <a:rPr lang="ca-ES" sz="2000" dirty="0" err="1"/>
              <a:t>más</a:t>
            </a:r>
            <a:r>
              <a:rPr lang="ca-ES" sz="2000" dirty="0"/>
              <a:t> de</a:t>
            </a:r>
            <a:r>
              <a:rPr lang="fr-FR" sz="2000" dirty="0"/>
              <a:t> </a:t>
            </a:r>
            <a:r>
              <a:rPr lang="fr-FR" sz="2000" b="1" dirty="0"/>
              <a:t>11.270</a:t>
            </a:r>
            <a:r>
              <a:rPr lang="fr-FR" sz="2000" dirty="0"/>
              <a:t> láminas sueltas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/>
              <a:t>Pergaminos: </a:t>
            </a:r>
            <a:r>
              <a:rPr lang="es-ES" sz="2000" b="1" dirty="0"/>
              <a:t>890, </a:t>
            </a:r>
            <a:r>
              <a:rPr lang="es-ES" sz="2000" dirty="0"/>
              <a:t>de procedencias diversas</a:t>
            </a: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6"/>
          <a:srcRect t="22624" b="2375"/>
          <a:stretch>
            <a:fillRect/>
          </a:stretch>
        </p:blipFill>
        <p:spPr>
          <a:xfrm>
            <a:off x="1082072" y="1836123"/>
            <a:ext cx="3770497" cy="2120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876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16185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13" name="Contenidor de contingut 4">
            <a:extLst>
              <a:ext uri="{FF2B5EF4-FFF2-40B4-BE49-F238E27FC236}">
                <a16:creationId xmlns:a16="http://schemas.microsoft.com/office/drawing/2014/main" id="{022E3E32-CCE1-448E-80C0-019EACB504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" t="1795" r="1639" b="1322"/>
          <a:stretch/>
        </p:blipFill>
        <p:spPr>
          <a:xfrm>
            <a:off x="873838" y="1874082"/>
            <a:ext cx="3331359" cy="4653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b="10380"/>
          <a:stretch/>
        </p:blipFill>
        <p:spPr>
          <a:xfrm>
            <a:off x="5684996" y="2527302"/>
            <a:ext cx="5701305" cy="3677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267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13" name="Picture 2" descr="https://crai.ub.edu/sites/default/files/autoritats/dones_fa_u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54" y="1742670"/>
            <a:ext cx="3317443" cy="4336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5"/>
          <a:srcRect b="31163"/>
          <a:stretch/>
        </p:blipFill>
        <p:spPr>
          <a:xfrm>
            <a:off x="5157731" y="1736907"/>
            <a:ext cx="5911192" cy="4342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6337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16185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13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316" y="2768074"/>
            <a:ext cx="7076118" cy="2681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235" y="1755764"/>
            <a:ext cx="2381014" cy="4706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9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16185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b="406"/>
          <a:stretch/>
        </p:blipFill>
        <p:spPr>
          <a:xfrm>
            <a:off x="837462" y="1762676"/>
            <a:ext cx="3400384" cy="470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4621329" y="2334715"/>
            <a:ext cx="717473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000" b="1" dirty="0"/>
              <a:t>Las mujeres en el fondo de manuscritos medievales/modernos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000" b="1" dirty="0"/>
              <a:t>Las mujeres en las relaciones de sucesos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000" b="1" dirty="0"/>
              <a:t>Estudio iconográfico de frontispicios o portadas con presencia femenina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000" b="1" dirty="0"/>
              <a:t>La imagen de la mujer a través de la colección de grabados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000" b="1" dirty="0"/>
              <a:t>Relaciones sociales y de poder a través de las alegaciones jurídicas</a:t>
            </a:r>
            <a:endParaRPr lang="ca-ES" sz="2000" b="1" dirty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a-ES" sz="2000" b="1" dirty="0"/>
              <a:t>Estudio de las </a:t>
            </a:r>
            <a:r>
              <a:rPr lang="ca-ES" sz="2000" b="1" dirty="0" err="1"/>
              <a:t>marcas</a:t>
            </a:r>
            <a:r>
              <a:rPr lang="ca-ES" sz="2000" b="1" dirty="0"/>
              <a:t> de </a:t>
            </a:r>
            <a:r>
              <a:rPr lang="ca-ES" sz="2000" b="1" dirty="0" err="1"/>
              <a:t>impresoras</a:t>
            </a:r>
            <a:r>
              <a:rPr lang="ca-ES" sz="2000" b="1" dirty="0"/>
              <a:t> con </a:t>
            </a:r>
            <a:r>
              <a:rPr lang="ca-ES" sz="2000" b="1" dirty="0" err="1"/>
              <a:t>motivos</a:t>
            </a:r>
            <a:r>
              <a:rPr lang="ca-ES" sz="2000" b="1" dirty="0"/>
              <a:t> </a:t>
            </a:r>
            <a:r>
              <a:rPr lang="ca-ES" sz="2000" b="1" dirty="0" err="1"/>
              <a:t>mitológicos</a:t>
            </a:r>
            <a:r>
              <a:rPr lang="ca-ES" sz="2000" b="1" dirty="0"/>
              <a:t> </a:t>
            </a:r>
            <a:r>
              <a:rPr lang="ca-ES" sz="2000" b="1" dirty="0" err="1"/>
              <a:t>femeninos</a:t>
            </a:r>
            <a:endParaRPr lang="es-ES" sz="2000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054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16185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13" name="Picture 4" descr="https://blocdereserva.files.wordpress.com/2023/11/cartell-maria-antonieta-document-a3.jpg?w=7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922" y="1507181"/>
            <a:ext cx="3529932" cy="4987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593" y="2222482"/>
            <a:ext cx="4156649" cy="365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0819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16185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053" y="3433012"/>
            <a:ext cx="5181566" cy="3039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89" y="1777431"/>
            <a:ext cx="6479598" cy="3207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261" y="1921921"/>
            <a:ext cx="2809676" cy="108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7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0"/>
            <a:ext cx="12195735" cy="6858000"/>
            <a:chOff x="-16185" y="0"/>
            <a:chExt cx="12195735" cy="5715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16185" y="0"/>
              <a:ext cx="12195735" cy="5715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88" y="664440"/>
              <a:ext cx="128943" cy="5915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08" name="Imagen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327" y="295641"/>
            <a:ext cx="3638251" cy="157844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/>
          <a:stretch/>
        </p:blipFill>
        <p:spPr>
          <a:xfrm>
            <a:off x="837462" y="395987"/>
            <a:ext cx="2691801" cy="1714346"/>
          </a:xfrm>
          <a:prstGeom prst="rect">
            <a:avLst/>
          </a:prstGeom>
        </p:spPr>
      </p:pic>
      <p:sp>
        <p:nvSpPr>
          <p:cNvPr id="3" name="QuadreDeText 2"/>
          <p:cNvSpPr txBox="1"/>
          <p:nvPr/>
        </p:nvSpPr>
        <p:spPr>
          <a:xfrm>
            <a:off x="1814978" y="2597541"/>
            <a:ext cx="856577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3600" b="1" dirty="0"/>
              <a:t>¡</a:t>
            </a:r>
            <a:r>
              <a:rPr lang="ca-ES" sz="3600" b="1" dirty="0" err="1"/>
              <a:t>Muchas</a:t>
            </a:r>
            <a:r>
              <a:rPr lang="ca-ES" sz="3600" b="1" dirty="0"/>
              <a:t> </a:t>
            </a:r>
            <a:r>
              <a:rPr lang="ca-ES" sz="3600" b="1" dirty="0" err="1"/>
              <a:t>gracias</a:t>
            </a:r>
            <a:r>
              <a:rPr lang="ca-ES" sz="3600" b="1" dirty="0"/>
              <a:t> por </a:t>
            </a:r>
            <a:r>
              <a:rPr lang="ca-ES" sz="3600" b="1" dirty="0" err="1"/>
              <a:t>vuestra</a:t>
            </a:r>
            <a:r>
              <a:rPr lang="ca-ES" sz="3600" b="1" dirty="0"/>
              <a:t> </a:t>
            </a:r>
            <a:r>
              <a:rPr lang="ca-ES" sz="3600" b="1" dirty="0" err="1"/>
              <a:t>atención</a:t>
            </a:r>
            <a:r>
              <a:rPr lang="ca-ES" sz="3600" b="1" dirty="0"/>
              <a:t>!</a:t>
            </a:r>
          </a:p>
          <a:p>
            <a:pPr algn="ctr"/>
            <a:endParaRPr lang="ca-ES" sz="3600" b="1" dirty="0"/>
          </a:p>
          <a:p>
            <a:pPr algn="ctr"/>
            <a:r>
              <a:rPr lang="ca-ES" sz="3600" b="1" dirty="0"/>
              <a:t>Gemma Caballer Albareda</a:t>
            </a:r>
          </a:p>
          <a:p>
            <a:pPr algn="ctr"/>
            <a:r>
              <a:rPr lang="ca-ES" sz="3600" b="1" dirty="0">
                <a:hlinkClick r:id="rId4"/>
              </a:rPr>
              <a:t>gemmacaballer@ub.edu</a:t>
            </a:r>
            <a:endParaRPr lang="ca-ES" sz="3600" b="1" dirty="0"/>
          </a:p>
          <a:p>
            <a:pPr algn="ctr"/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18193396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1e66171-880a-4f49-bbb2-f748ea3b01ca">
      <UserInfo>
        <DisplayName>Rosa M. Manresa Novell</DisplayName>
        <AccountId>52</AccountId>
        <AccountType/>
      </UserInfo>
    </SharedWithUsers>
    <_activity xmlns="117f9ca5-4f7e-4a5e-aec7-bde2b578ec1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1A7EC1FF7C00A41B5D413498E57857B" ma:contentTypeVersion="18" ma:contentTypeDescription="Crear nuevo documento." ma:contentTypeScope="" ma:versionID="6368fd7e4b3372e3f022e49fad17d477">
  <xsd:schema xmlns:xsd="http://www.w3.org/2001/XMLSchema" xmlns:xs="http://www.w3.org/2001/XMLSchema" xmlns:p="http://schemas.microsoft.com/office/2006/metadata/properties" xmlns:ns3="c1e66171-880a-4f49-bbb2-f748ea3b01ca" xmlns:ns4="117f9ca5-4f7e-4a5e-aec7-bde2b578ec1e" targetNamespace="http://schemas.microsoft.com/office/2006/metadata/properties" ma:root="true" ma:fieldsID="e98b6ef07c4ebc66d0cc4d4fdb193ed3" ns3:_="" ns4:_="">
    <xsd:import namespace="c1e66171-880a-4f49-bbb2-f748ea3b01ca"/>
    <xsd:import namespace="117f9ca5-4f7e-4a5e-aec7-bde2b578ec1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66171-880a-4f49-bbb2-f748ea3b01c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f9ca5-4f7e-4a5e-aec7-bde2b578ec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EA05F3-432B-41CD-93DB-BE65549F34AF}">
  <ds:schemaRefs>
    <ds:schemaRef ds:uri="http://purl.org/dc/dcmitype/"/>
    <ds:schemaRef ds:uri="http://www.w3.org/XML/1998/namespace"/>
    <ds:schemaRef ds:uri="http://schemas.microsoft.com/office/2006/documentManagement/types"/>
    <ds:schemaRef ds:uri="117f9ca5-4f7e-4a5e-aec7-bde2b578ec1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c1e66171-880a-4f49-bbb2-f748ea3b01ca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3F0D25A-0EE8-4E80-A6E0-B48A31DC2A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022A2-762B-4A31-92E2-5938075991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66171-880a-4f49-bbb2-f748ea3b01ca"/>
    <ds:schemaRef ds:uri="117f9ca5-4f7e-4a5e-aec7-bde2b578ec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205</Words>
  <Application>Microsoft Office PowerPoint</Application>
  <PresentationFormat>Pantalla panoràmica</PresentationFormat>
  <Paragraphs>89</Paragraphs>
  <Slides>9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9</vt:i4>
      </vt:variant>
    </vt:vector>
  </HeadingPairs>
  <TitlesOfParts>
    <vt:vector size="15" baseType="lpstr">
      <vt:lpstr>Arial</vt:lpstr>
      <vt:lpstr>Bliss Pro Medium</vt:lpstr>
      <vt:lpstr>Calibri</vt:lpstr>
      <vt:lpstr>Calibri Light</vt:lpstr>
      <vt:lpstr>Wingdings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Rosa M. Manresa Novell</cp:lastModifiedBy>
  <cp:revision>30</cp:revision>
  <dcterms:created xsi:type="dcterms:W3CDTF">2018-07-03T11:13:14Z</dcterms:created>
  <dcterms:modified xsi:type="dcterms:W3CDTF">2024-03-21T07:44:56Z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0x01010001A7EC1FF7C00A41B5D413498E57857B</vt:lpwstr>
  </property>
</Properties>
</file>