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4" r:id="rId5"/>
    <p:sldMasterId id="2147483672" r:id="rId6"/>
  </p:sldMasterIdLst>
  <p:notesMasterIdLst>
    <p:notesMasterId r:id="rId22"/>
  </p:notesMasterIdLst>
  <p:sldIdLst>
    <p:sldId id="258" r:id="rId7"/>
    <p:sldId id="263" r:id="rId8"/>
    <p:sldId id="267" r:id="rId9"/>
    <p:sldId id="266" r:id="rId10"/>
    <p:sldId id="272" r:id="rId11"/>
    <p:sldId id="265" r:id="rId12"/>
    <p:sldId id="270" r:id="rId13"/>
    <p:sldId id="273" r:id="rId14"/>
    <p:sldId id="269" r:id="rId15"/>
    <p:sldId id="275" r:id="rId16"/>
    <p:sldId id="277" r:id="rId17"/>
    <p:sldId id="274" r:id="rId18"/>
    <p:sldId id="278" r:id="rId19"/>
    <p:sldId id="271" r:id="rId20"/>
    <p:sldId id="264" r:id="rId21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mena Valeria Paczy Taran" userId="bde3eeab-9a07-47b0-b448-ab80cfe478c0" providerId="ADAL" clId="{09C35E76-5BD6-4B1D-B33E-E05DB09C2C24}"/>
    <pc:docChg chg="undo modSld">
      <pc:chgData name="Ximena Valeria Paczy Taran" userId="bde3eeab-9a07-47b0-b448-ab80cfe478c0" providerId="ADAL" clId="{09C35E76-5BD6-4B1D-B33E-E05DB09C2C24}" dt="2023-10-18T10:14:06.066" v="4" actId="1076"/>
      <pc:docMkLst>
        <pc:docMk/>
      </pc:docMkLst>
      <pc:sldChg chg="modSp">
        <pc:chgData name="Ximena Valeria Paczy Taran" userId="bde3eeab-9a07-47b0-b448-ab80cfe478c0" providerId="ADAL" clId="{09C35E76-5BD6-4B1D-B33E-E05DB09C2C24}" dt="2023-10-18T09:51:41.752" v="0" actId="20577"/>
        <pc:sldMkLst>
          <pc:docMk/>
          <pc:sldMk cId="528966752" sldId="270"/>
        </pc:sldMkLst>
        <pc:spChg chg="mod">
          <ac:chgData name="Ximena Valeria Paczy Taran" userId="bde3eeab-9a07-47b0-b448-ab80cfe478c0" providerId="ADAL" clId="{09C35E76-5BD6-4B1D-B33E-E05DB09C2C24}" dt="2023-10-18T09:51:41.752" v="0" actId="20577"/>
          <ac:spMkLst>
            <pc:docMk/>
            <pc:sldMk cId="528966752" sldId="270"/>
            <ac:spMk id="3" creationId="{5D0D4222-A6CC-8C19-ABAD-3AB067353A1C}"/>
          </ac:spMkLst>
        </pc:spChg>
      </pc:sldChg>
      <pc:sldChg chg="modSp">
        <pc:chgData name="Ximena Valeria Paczy Taran" userId="bde3eeab-9a07-47b0-b448-ab80cfe478c0" providerId="ADAL" clId="{09C35E76-5BD6-4B1D-B33E-E05DB09C2C24}" dt="2023-10-18T09:53:24.834" v="2"/>
        <pc:sldMkLst>
          <pc:docMk/>
          <pc:sldMk cId="1860876804" sldId="273"/>
        </pc:sldMkLst>
        <pc:spChg chg="mod">
          <ac:chgData name="Ximena Valeria Paczy Taran" userId="bde3eeab-9a07-47b0-b448-ab80cfe478c0" providerId="ADAL" clId="{09C35E76-5BD6-4B1D-B33E-E05DB09C2C24}" dt="2023-10-18T09:53:24.834" v="2"/>
          <ac:spMkLst>
            <pc:docMk/>
            <pc:sldMk cId="1860876804" sldId="273"/>
            <ac:spMk id="3" creationId="{4A5AD191-3206-4E45-B778-F5BE891918DC}"/>
          </ac:spMkLst>
        </pc:spChg>
      </pc:sldChg>
      <pc:sldChg chg="modSp">
        <pc:chgData name="Ximena Valeria Paczy Taran" userId="bde3eeab-9a07-47b0-b448-ab80cfe478c0" providerId="ADAL" clId="{09C35E76-5BD6-4B1D-B33E-E05DB09C2C24}" dt="2023-10-18T10:14:06.066" v="4" actId="1076"/>
        <pc:sldMkLst>
          <pc:docMk/>
          <pc:sldMk cId="4150786040" sldId="274"/>
        </pc:sldMkLst>
        <pc:spChg chg="mod">
          <ac:chgData name="Ximena Valeria Paczy Taran" userId="bde3eeab-9a07-47b0-b448-ab80cfe478c0" providerId="ADAL" clId="{09C35E76-5BD6-4B1D-B33E-E05DB09C2C24}" dt="2023-10-18T10:14:06.066" v="4" actId="1076"/>
          <ac:spMkLst>
            <pc:docMk/>
            <pc:sldMk cId="4150786040" sldId="274"/>
            <ac:spMk id="2" creationId="{46FBFC26-24BC-4CDB-86C1-7855CE8BF337}"/>
          </ac:spMkLst>
        </pc:spChg>
      </pc:sldChg>
    </pc:docChg>
  </pc:docChgLst>
  <pc:docChgLst>
    <pc:chgData name="Marcial Rubio Durán" userId="94126f61-4898-46ea-a192-edd621c3f0b0" providerId="ADAL" clId="{BB3FC9E4-E5B1-4C3A-9F8D-F3E70FFC7927}"/>
    <pc:docChg chg="modSld">
      <pc:chgData name="Marcial Rubio Durán" userId="94126f61-4898-46ea-a192-edd621c3f0b0" providerId="ADAL" clId="{BB3FC9E4-E5B1-4C3A-9F8D-F3E70FFC7927}" dt="2023-10-17T10:59:51.067" v="10" actId="13926"/>
      <pc:docMkLst>
        <pc:docMk/>
      </pc:docMkLst>
      <pc:sldChg chg="modSp">
        <pc:chgData name="Marcial Rubio Durán" userId="94126f61-4898-46ea-a192-edd621c3f0b0" providerId="ADAL" clId="{BB3FC9E4-E5B1-4C3A-9F8D-F3E70FFC7927}" dt="2023-10-17T10:40:07.267" v="6" actId="13926"/>
        <pc:sldMkLst>
          <pc:docMk/>
          <pc:sldMk cId="2552461987" sldId="266"/>
        </pc:sldMkLst>
        <pc:spChg chg="mod">
          <ac:chgData name="Marcial Rubio Durán" userId="94126f61-4898-46ea-a192-edd621c3f0b0" providerId="ADAL" clId="{BB3FC9E4-E5B1-4C3A-9F8D-F3E70FFC7927}" dt="2023-10-17T10:40:07.267" v="6" actId="13926"/>
          <ac:spMkLst>
            <pc:docMk/>
            <pc:sldMk cId="2552461987" sldId="266"/>
            <ac:spMk id="5" creationId="{C84B1027-E71F-D9E6-9F73-7EBC21268399}"/>
          </ac:spMkLst>
        </pc:spChg>
      </pc:sldChg>
      <pc:sldChg chg="modSp">
        <pc:chgData name="Marcial Rubio Durán" userId="94126f61-4898-46ea-a192-edd621c3f0b0" providerId="ADAL" clId="{BB3FC9E4-E5B1-4C3A-9F8D-F3E70FFC7927}" dt="2023-10-17T10:59:51.067" v="10" actId="13926"/>
        <pc:sldMkLst>
          <pc:docMk/>
          <pc:sldMk cId="1616860456" sldId="275"/>
        </pc:sldMkLst>
        <pc:spChg chg="mod">
          <ac:chgData name="Marcial Rubio Durán" userId="94126f61-4898-46ea-a192-edd621c3f0b0" providerId="ADAL" clId="{BB3FC9E4-E5B1-4C3A-9F8D-F3E70FFC7927}" dt="2023-10-17T10:59:51.067" v="10" actId="13926"/>
          <ac:spMkLst>
            <pc:docMk/>
            <pc:sldMk cId="1616860456" sldId="275"/>
            <ac:spMk id="3" creationId="{ACB4CC7F-E21C-4A5F-B008-72EB7DAE52F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18/10/2023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0389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174035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35718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8665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10445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13810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15836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100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18266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32778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23171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11723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2592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46731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76070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33722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64128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29016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88173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52013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2544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51"/>
            <a:ext cx="11889118" cy="140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04298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00484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82523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60823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57445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5420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522641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980238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51636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9905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72145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824392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168286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482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3" r:id="rId4"/>
    <p:sldLayoutId id="2147483664" r:id="rId5"/>
    <p:sldLayoutId id="2147483665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73"/>
            <a:ext cx="12192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4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74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deed.c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biblioteca_catalunya/6262846397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2.0/deed.ca" TargetMode="External"/><Relationship Id="rId4" Type="http://schemas.openxmlformats.org/officeDocument/2006/relationships/hyperlink" Target="https://www.flickr.com/photos/biblioteca_catalunya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oundbible.com/" TargetMode="External"/><Relationship Id="rId3" Type="http://schemas.openxmlformats.org/officeDocument/2006/relationships/hyperlink" Target="https://wordpress.org/openverse/" TargetMode="External"/><Relationship Id="rId7" Type="http://schemas.openxmlformats.org/officeDocument/2006/relationships/hyperlink" Target="https://freesound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cmixter.org/" TargetMode="External"/><Relationship Id="rId5" Type="http://schemas.openxmlformats.org/officeDocument/2006/relationships/hyperlink" Target="https://www.flickr.com/search" TargetMode="External"/><Relationship Id="rId4" Type="http://schemas.openxmlformats.org/officeDocument/2006/relationships/hyperlink" Target="https://commons.wikimedia.org/wiki/Main_Page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s://unsplash.com/es/fotos/Clv9DfJLwac" TargetMode="External"/><Relationship Id="rId7" Type="http://schemas.openxmlformats.org/officeDocument/2006/relationships/hyperlink" Target="http://crai.ub.ed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4.0/" TargetMode="External"/><Relationship Id="rId5" Type="http://schemas.openxmlformats.org/officeDocument/2006/relationships/hyperlink" Target="https://creativecommons.org/about/downloads/" TargetMode="External"/><Relationship Id="rId4" Type="http://schemas.openxmlformats.org/officeDocument/2006/relationships/hyperlink" Target="https://creativecommons.or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ickr.com/people/jonicdao/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hyperlink" Target="https://creativecommons.org/licenses/by/2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hyperlink" Target="https://creativecommons.org/" TargetMode="Externa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creativecommons.org/choos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publicdomain/zero/1.0/deed.ca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ortada del Document">
            <a:extLst>
              <a:ext uri="{FF2B5EF4-FFF2-40B4-BE49-F238E27FC236}">
                <a16:creationId xmlns:a16="http://schemas.microsoft.com/office/drawing/2014/main" id="{C255C490-4E8C-A16D-62F4-CD4A0F39A2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2" t="27185"/>
          <a:stretch/>
        </p:blipFill>
        <p:spPr>
          <a:xfrm>
            <a:off x="6888321" y="1"/>
            <a:ext cx="5311807" cy="685799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5D1A5FF-1EC6-0D3C-E6B1-74D448F3A436}"/>
              </a:ext>
            </a:extLst>
          </p:cNvPr>
          <p:cNvSpPr txBox="1"/>
          <p:nvPr/>
        </p:nvSpPr>
        <p:spPr>
          <a:xfrm>
            <a:off x="7155807" y="1107048"/>
            <a:ext cx="48740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4400" b="1" dirty="0">
                <a:solidFill>
                  <a:schemeClr val="bg1"/>
                </a:solidFill>
              </a:rPr>
              <a:t>Aproximació </a:t>
            </a:r>
          </a:p>
          <a:p>
            <a:r>
              <a:rPr lang="ca-ES" sz="4400" b="1" dirty="0">
                <a:solidFill>
                  <a:schemeClr val="bg1"/>
                </a:solidFill>
              </a:rPr>
              <a:t>a les Llicències </a:t>
            </a:r>
          </a:p>
          <a:p>
            <a:r>
              <a:rPr lang="ca-ES" sz="4400" b="1" dirty="0">
                <a:solidFill>
                  <a:schemeClr val="bg1"/>
                </a:solidFill>
              </a:rPr>
              <a:t>Creative Commons</a:t>
            </a:r>
          </a:p>
        </p:txBody>
      </p:sp>
      <p:pic>
        <p:nvPicPr>
          <p:cNvPr id="10" name="Imagen 9" descr="Logotip UB + CRAI Campus Bellvitge">
            <a:extLst>
              <a:ext uri="{FF2B5EF4-FFF2-40B4-BE49-F238E27FC236}">
                <a16:creationId xmlns:a16="http://schemas.microsoft.com/office/drawing/2014/main" id="{AEB44F30-32BC-BAAC-D08F-EEC12B3D45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905" y="5532092"/>
            <a:ext cx="1951838" cy="1006822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7734A2D4-CE60-2BCC-8121-D478FE6BB3B4}"/>
              </a:ext>
            </a:extLst>
          </p:cNvPr>
          <p:cNvSpPr txBox="1"/>
          <p:nvPr/>
        </p:nvSpPr>
        <p:spPr>
          <a:xfrm>
            <a:off x="7107222" y="3791850"/>
            <a:ext cx="487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i="1" dirty="0">
                <a:solidFill>
                  <a:schemeClr val="bg1"/>
                </a:solidFill>
              </a:rPr>
              <a:t>Què són? · Per a què serveixen · Com aplicar-les?</a:t>
            </a:r>
          </a:p>
        </p:txBody>
      </p:sp>
      <p:pic>
        <p:nvPicPr>
          <p:cNvPr id="13" name="Imagen 12" descr="Logotip CRAI UB">
            <a:extLst>
              <a:ext uri="{FF2B5EF4-FFF2-40B4-BE49-F238E27FC236}">
                <a16:creationId xmlns:a16="http://schemas.microsoft.com/office/drawing/2014/main" id="{0DB38C02-E420-68D7-DB1B-285234AC31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807" y="5603194"/>
            <a:ext cx="2253842" cy="753158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AB5FB0F-7D25-4E24-A948-8CD9BCD4110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883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67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380C254-8582-447F-9924-CEF96E58F8FB}"/>
              </a:ext>
            </a:extLst>
          </p:cNvPr>
          <p:cNvSpPr txBox="1"/>
          <p:nvPr/>
        </p:nvSpPr>
        <p:spPr>
          <a:xfrm>
            <a:off x="1155221" y="1083286"/>
            <a:ext cx="8421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Com indicar l'ús de les Llicències Creative Commons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ACB4CC7F-E21C-4A5F-B008-72EB7DAE5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119" y="1682007"/>
            <a:ext cx="10620463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eaLnBrk="1" hangingPunct="1">
              <a:spcBef>
                <a:spcPct val="50000"/>
              </a:spcBef>
              <a:buClr>
                <a:srgbClr val="00B050"/>
              </a:buClr>
              <a:buNone/>
            </a:pPr>
            <a:r>
              <a:rPr lang="ca-ES" altLang="ca-ES" sz="2000" dirty="0">
                <a:latin typeface="+mn-lt"/>
              </a:rPr>
              <a:t>No hi ha una manera única per fer constar l’ús de les llicències, però cal que s’hi indiqui l’autoria i el titular dels drets, així com l’URL de la llicència:</a:t>
            </a:r>
            <a:endParaRPr lang="ca-ES" altLang="ca-ES" sz="1200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Posant la imatge de la llicència a la coberta i/o portada (documents i presentacions)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 la mateixa imatge (imatges, infografies i documents gràfics) 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Al peu o llegenda de la imatge (imatges i documents gràfics) 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En el text immediat al document quan aquest es troba incrustat en un recurs en línia (imatges, vídeos, documents, presentacions, etc.)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 la introducció del vídeo/pel·lícula i en la descripció que apareix a la plataforma on es distribueix (vídeos, pel·lícules i registres sonors)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En les dades/metadades de l’arxiu original de l’obra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Als camps de descripció corresponents dels repositoris digitals on es troba allotjada l’obra (alguns ja inclouen un camp específic de “Llicència”)</a:t>
            </a:r>
          </a:p>
        </p:txBody>
      </p:sp>
    </p:spTree>
    <p:extLst>
      <p:ext uri="{BB962C8B-B14F-4D97-AF65-F5344CB8AC3E}">
        <p14:creationId xmlns:p14="http://schemas.microsoft.com/office/powerpoint/2010/main" val="1616860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2">
            <a:extLst>
              <a:ext uri="{FF2B5EF4-FFF2-40B4-BE49-F238E27FC236}">
                <a16:creationId xmlns:a16="http://schemas.microsoft.com/office/drawing/2014/main" id="{4EDA7D38-87C3-4799-AC0F-2451BF4E0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308" y="1766107"/>
            <a:ext cx="8059738" cy="3831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b="1" dirty="0">
                <a:latin typeface="+mn-lt"/>
              </a:rPr>
              <a:t>1)                    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i="1" dirty="0">
              <a:latin typeface="+mn-lt"/>
            </a:endParaRPr>
          </a:p>
          <a:p>
            <a:pPr marL="342900" indent="-342900" algn="just" eaLnBrk="1" hangingPunct="1">
              <a:spcBef>
                <a:spcPct val="50000"/>
              </a:spcBef>
              <a:buFontTx/>
              <a:buAutoNum type="arabicParenR" startAt="2"/>
              <a:defRPr/>
            </a:pPr>
            <a:r>
              <a:rPr lang="es-ES" altLang="ca-ES" sz="1800" b="1" dirty="0">
                <a:latin typeface="+mn-lt"/>
              </a:rPr>
              <a:t>                             </a:t>
            </a:r>
            <a:r>
              <a:rPr lang="es-ES" altLang="ca-ES" sz="1800" dirty="0">
                <a:latin typeface="+mn-lt"/>
              </a:rPr>
              <a:t>© CRAI Universitat de Barcelona 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b="1" dirty="0">
                <a:latin typeface="+mn-lt"/>
              </a:rPr>
              <a:t>3) 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i="1" dirty="0">
                <a:latin typeface="+mn-lt"/>
              </a:rPr>
              <a:t>Aquesta obra està subjecta a una </a:t>
            </a:r>
            <a:r>
              <a:rPr lang="ca-ES" altLang="ca-ES" sz="1800" i="1" dirty="0">
                <a:latin typeface="+mn-lt"/>
                <a:hlinkClick r:id="rId3"/>
              </a:rPr>
              <a:t>llicència Creative Commons CC-BY de Reconeixement</a:t>
            </a:r>
            <a:r>
              <a:rPr lang="ca-ES" altLang="ca-ES" sz="1800" i="1" dirty="0">
                <a:latin typeface="+mn-lt"/>
              </a:rPr>
              <a:t>. La podeu compartir, transformar i utilitzar amb finalitats econòmiques, sempre que n’esmenteu l’autoria original.</a:t>
            </a:r>
            <a:endParaRPr lang="ca-ES" altLang="ca-ES" sz="1800" dirty="0">
              <a:latin typeface="+mn-lt"/>
            </a:endParaRPr>
          </a:p>
        </p:txBody>
      </p:sp>
      <p:pic>
        <p:nvPicPr>
          <p:cNvPr id="10" name="Imatge 7">
            <a:extLst>
              <a:ext uri="{FF2B5EF4-FFF2-40B4-BE49-F238E27FC236}">
                <a16:creationId xmlns:a16="http://schemas.microsoft.com/office/drawing/2014/main" id="{57F1CBC1-7879-41A2-BDA0-CBE0C2917C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54" y="2495236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tge 7">
            <a:extLst>
              <a:ext uri="{FF2B5EF4-FFF2-40B4-BE49-F238E27FC236}">
                <a16:creationId xmlns:a16="http://schemas.microsoft.com/office/drawing/2014/main" id="{76F1FE67-D9FD-4EE4-A44F-364DA5489A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53" y="3287398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tge 7">
            <a:extLst>
              <a:ext uri="{FF2B5EF4-FFF2-40B4-BE49-F238E27FC236}">
                <a16:creationId xmlns:a16="http://schemas.microsoft.com/office/drawing/2014/main" id="{9DC4C1CB-2ACB-419B-8CBF-6B58D1BE84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52" y="4164422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370FF8D-D6EF-4929-B799-C6BD15773B26}"/>
              </a:ext>
            </a:extLst>
          </p:cNvPr>
          <p:cNvSpPr/>
          <p:nvPr/>
        </p:nvSpPr>
        <p:spPr>
          <a:xfrm>
            <a:off x="579491" y="3609549"/>
            <a:ext cx="1928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sz="2000" dirty="0"/>
              <a:t>Exemples: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FEF032C-904D-464C-B69C-202E42F0D0ED}"/>
              </a:ext>
            </a:extLst>
          </p:cNvPr>
          <p:cNvSpPr txBox="1"/>
          <p:nvPr/>
        </p:nvSpPr>
        <p:spPr>
          <a:xfrm>
            <a:off x="1096498" y="1504497"/>
            <a:ext cx="8421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Com indicar l’ús de les Llicències Creative Commons (II)</a:t>
            </a:r>
          </a:p>
        </p:txBody>
      </p:sp>
    </p:spTree>
    <p:extLst>
      <p:ext uri="{BB962C8B-B14F-4D97-AF65-F5344CB8AC3E}">
        <p14:creationId xmlns:p14="http://schemas.microsoft.com/office/powerpoint/2010/main" val="2562151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6FBFC26-24BC-4CDB-86C1-7855CE8BF337}"/>
              </a:ext>
            </a:extLst>
          </p:cNvPr>
          <p:cNvSpPr txBox="1"/>
          <p:nvPr/>
        </p:nvSpPr>
        <p:spPr>
          <a:xfrm>
            <a:off x="1014823" y="3188699"/>
            <a:ext cx="9848675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altLang="ca-ES" sz="2000" b="1" i="1" dirty="0" err="1"/>
              <a:t>Nom</a:t>
            </a:r>
            <a:r>
              <a:rPr lang="es-ES" altLang="ca-ES" sz="2000" b="1" i="1" dirty="0"/>
              <a:t> de </a:t>
            </a:r>
            <a:r>
              <a:rPr lang="es-ES" altLang="ca-ES" sz="2000" b="1" i="1" dirty="0" err="1"/>
              <a:t>l’obra</a:t>
            </a:r>
            <a:r>
              <a:rPr lang="es-ES" altLang="ca-ES" sz="2000" b="1" i="1" dirty="0"/>
              <a:t> </a:t>
            </a:r>
            <a:r>
              <a:rPr lang="es-ES" altLang="ca-ES" sz="2000" b="1" i="1" dirty="0" err="1"/>
              <a:t>utilitzada</a:t>
            </a:r>
            <a:r>
              <a:rPr lang="es-ES" altLang="ca-ES" sz="2000" dirty="0"/>
              <a:t> (amb </a:t>
            </a:r>
            <a:r>
              <a:rPr lang="es-ES" altLang="ca-ES" sz="2000" dirty="0" err="1"/>
              <a:t>enllaç</a:t>
            </a:r>
            <a:r>
              <a:rPr lang="es-ES" altLang="ca-ES" sz="2000" dirty="0"/>
              <a:t> a </a:t>
            </a:r>
            <a:r>
              <a:rPr lang="es-ES" altLang="ca-ES" sz="2000" dirty="0" err="1"/>
              <a:t>l’obra</a:t>
            </a:r>
            <a:r>
              <a:rPr lang="es-ES" altLang="ca-ES" sz="2000" dirty="0"/>
              <a:t> original)</a:t>
            </a:r>
            <a:r>
              <a:rPr lang="es-ES" altLang="ca-ES" sz="2000" i="1" dirty="0"/>
              <a:t> </a:t>
            </a:r>
            <a:r>
              <a:rPr lang="es-ES" altLang="ca-ES" sz="2000" dirty="0"/>
              <a:t>+ </a:t>
            </a:r>
            <a:r>
              <a:rPr lang="es-ES" altLang="ca-ES" sz="2000" b="1" i="1" dirty="0" err="1"/>
              <a:t>Símbol</a:t>
            </a:r>
            <a:r>
              <a:rPr lang="es-ES" altLang="ca-ES" sz="2000" b="1" i="1" dirty="0"/>
              <a:t> de copyright</a:t>
            </a:r>
            <a:r>
              <a:rPr lang="es-ES" altLang="ca-ES" sz="2000" dirty="0"/>
              <a:t> + </a:t>
            </a:r>
            <a:r>
              <a:rPr lang="es-ES" altLang="ca-ES" sz="2000" b="1" i="1" dirty="0" err="1"/>
              <a:t>Nom</a:t>
            </a:r>
            <a:r>
              <a:rPr lang="es-ES" altLang="ca-ES" sz="2000" b="1" i="1" dirty="0"/>
              <a:t> de </a:t>
            </a:r>
            <a:r>
              <a:rPr lang="es-ES" altLang="ca-ES" sz="2000" b="1" i="1" dirty="0" err="1"/>
              <a:t>l’autor</a:t>
            </a:r>
            <a:r>
              <a:rPr lang="es-ES" altLang="ca-ES" sz="2000" b="1" i="1" dirty="0"/>
              <a:t> de </a:t>
            </a:r>
            <a:r>
              <a:rPr lang="es-ES" altLang="ca-ES" sz="2000" b="1" i="1" dirty="0" err="1"/>
              <a:t>l’obra</a:t>
            </a:r>
            <a:r>
              <a:rPr lang="es-ES" altLang="ca-ES" sz="2000" b="1" i="1" dirty="0"/>
              <a:t> </a:t>
            </a:r>
            <a:r>
              <a:rPr lang="es-ES" altLang="ca-ES" sz="2000" b="1" i="1" dirty="0" err="1"/>
              <a:t>utilitzada</a:t>
            </a:r>
            <a:r>
              <a:rPr lang="es-ES" altLang="ca-ES" sz="2000" dirty="0"/>
              <a:t> (amb </a:t>
            </a:r>
            <a:r>
              <a:rPr lang="es-ES" altLang="ca-ES" sz="2000" dirty="0" err="1"/>
              <a:t>enllaç</a:t>
            </a:r>
            <a:r>
              <a:rPr lang="es-ES" altLang="ca-ES" sz="2000" dirty="0"/>
              <a:t> al perfil, </a:t>
            </a:r>
            <a:r>
              <a:rPr lang="es-ES" altLang="ca-ES" sz="2000" dirty="0" err="1"/>
              <a:t>pàgina</a:t>
            </a:r>
            <a:r>
              <a:rPr lang="es-ES" altLang="ca-ES" sz="2000" dirty="0"/>
              <a:t> web, blog, etc. que el </a:t>
            </a:r>
            <a:r>
              <a:rPr lang="es-ES" altLang="ca-ES" sz="2000" dirty="0" err="1"/>
              <a:t>relacioni</a:t>
            </a:r>
            <a:r>
              <a:rPr lang="es-ES" altLang="ca-ES" sz="2000" dirty="0"/>
              <a:t> </a:t>
            </a:r>
            <a:r>
              <a:rPr lang="es-ES" altLang="ca-ES" sz="2000" dirty="0" err="1"/>
              <a:t>directament</a:t>
            </a:r>
            <a:r>
              <a:rPr lang="es-ES" altLang="ca-ES" sz="2000" dirty="0"/>
              <a:t> amb </a:t>
            </a:r>
            <a:r>
              <a:rPr lang="es-ES" altLang="ca-ES" sz="2000" dirty="0" err="1"/>
              <a:t>l’obra</a:t>
            </a:r>
            <a:r>
              <a:rPr lang="es-ES" altLang="ca-ES" sz="2000" dirty="0"/>
              <a:t> </a:t>
            </a:r>
            <a:r>
              <a:rPr lang="es-ES" altLang="ca-ES" sz="2000" dirty="0" err="1"/>
              <a:t>utilitzada</a:t>
            </a:r>
            <a:r>
              <a:rPr lang="es-ES" altLang="ca-ES" sz="2000" dirty="0"/>
              <a:t>) + </a:t>
            </a:r>
            <a:r>
              <a:rPr lang="es-ES" altLang="ca-ES" sz="2000" b="1" i="1" dirty="0" err="1"/>
              <a:t>Llicència</a:t>
            </a:r>
            <a:r>
              <a:rPr lang="es-ES" altLang="ca-ES" sz="2000" b="1" i="1" dirty="0"/>
              <a:t> Creative Commons que va aplicar </a:t>
            </a:r>
            <a:r>
              <a:rPr lang="es-ES" altLang="ca-ES" sz="2000" b="1" i="1" dirty="0" err="1"/>
              <a:t>l’autor</a:t>
            </a:r>
            <a:r>
              <a:rPr lang="es-ES" altLang="ca-ES" sz="2000" b="1" dirty="0"/>
              <a:t> </a:t>
            </a:r>
            <a:r>
              <a:rPr lang="es-ES" altLang="ca-ES" sz="2000" dirty="0"/>
              <a:t>(amb </a:t>
            </a:r>
            <a:r>
              <a:rPr lang="es-ES" altLang="ca-ES" sz="2000" dirty="0" err="1"/>
              <a:t>enllaç</a:t>
            </a:r>
            <a:r>
              <a:rPr lang="es-ES" altLang="ca-ES" sz="2000" dirty="0"/>
              <a:t> a la web de Creative Commons </a:t>
            </a:r>
            <a:r>
              <a:rPr lang="es-ES" altLang="ca-ES" sz="2000" dirty="0" err="1"/>
              <a:t>on</a:t>
            </a:r>
            <a:r>
              <a:rPr lang="es-ES" altLang="ca-ES" sz="2000" dirty="0"/>
              <a:t> </a:t>
            </a:r>
            <a:r>
              <a:rPr lang="es-ES" altLang="ca-ES" sz="2000" dirty="0" err="1"/>
              <a:t>s’explica</a:t>
            </a:r>
            <a:r>
              <a:rPr lang="es-ES" altLang="ca-ES" sz="2000" dirty="0"/>
              <a:t> la </a:t>
            </a:r>
            <a:r>
              <a:rPr lang="es-ES" altLang="ca-ES" sz="2000" dirty="0" err="1"/>
              <a:t>llicència</a:t>
            </a:r>
            <a:r>
              <a:rPr lang="es-ES" altLang="ca-ES" sz="2000" dirty="0"/>
              <a:t>) + </a:t>
            </a:r>
            <a:r>
              <a:rPr lang="es-ES" altLang="ca-ES" sz="2000" b="1" dirty="0" err="1"/>
              <a:t>Any</a:t>
            </a:r>
            <a:r>
              <a:rPr lang="es-ES" altLang="ca-ES" sz="2000" b="1" dirty="0"/>
              <a:t> </a:t>
            </a:r>
            <a:r>
              <a:rPr lang="es-ES" altLang="ca-ES" sz="2000" dirty="0"/>
              <a:t>en </a:t>
            </a:r>
            <a:r>
              <a:rPr lang="es-ES" altLang="ca-ES" sz="2000" dirty="0" err="1"/>
              <a:t>què</a:t>
            </a:r>
            <a:r>
              <a:rPr lang="es-ES" altLang="ca-ES" sz="2000" dirty="0"/>
              <a:t> es va publicar </a:t>
            </a:r>
            <a:r>
              <a:rPr lang="es-ES" altLang="ca-ES" sz="2000" dirty="0" err="1"/>
              <a:t>l’obra</a:t>
            </a:r>
            <a:r>
              <a:rPr lang="es-ES" altLang="ca-ES" sz="2000" dirty="0"/>
              <a:t> original.</a:t>
            </a:r>
            <a:endParaRPr lang="ca-ES" altLang="ca-ES" sz="20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A5F336-797A-48D3-8C43-C0E3E8ECB8D1}"/>
              </a:ext>
            </a:extLst>
          </p:cNvPr>
          <p:cNvSpPr txBox="1"/>
          <p:nvPr/>
        </p:nvSpPr>
        <p:spPr>
          <a:xfrm>
            <a:off x="727969" y="1263065"/>
            <a:ext cx="104223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Fer constar l’autoria d’una obra subjecta a una llicència Creative Commons: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11D41A6-A362-4E9E-A754-36F6D46B5D6B}"/>
              </a:ext>
            </a:extLst>
          </p:cNvPr>
          <p:cNvSpPr/>
          <p:nvPr/>
        </p:nvSpPr>
        <p:spPr>
          <a:xfrm>
            <a:off x="1398501" y="4771936"/>
            <a:ext cx="8047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a-ES" altLang="ca-ES" dirty="0">
                <a:latin typeface="Verdana" panose="020B0604030504040204" pitchFamily="34" charset="0"/>
                <a:hlinkClick r:id="rId3"/>
              </a:rPr>
              <a:t>https://www.flickr.com/photos/biblioteca_catalunya/6262846397/</a:t>
            </a:r>
            <a:endParaRPr lang="ca-ES" altLang="ca-ES" dirty="0">
              <a:latin typeface="Verdana" panose="020B060403050404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23EF6A5-B5E9-4EC4-933D-F18D161069BA}"/>
              </a:ext>
            </a:extLst>
          </p:cNvPr>
          <p:cNvSpPr/>
          <p:nvPr/>
        </p:nvSpPr>
        <p:spPr>
          <a:xfrm>
            <a:off x="363968" y="5499806"/>
            <a:ext cx="110362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a-ES" altLang="ca-ES" i="1" dirty="0">
                <a:latin typeface="Verdana" panose="020B0604030504040204" pitchFamily="34" charset="0"/>
                <a:hlinkClick r:id="rId3"/>
              </a:rPr>
              <a:t>Sala de reserva</a:t>
            </a:r>
            <a:r>
              <a:rPr lang="ca-ES" altLang="ca-ES" i="1" dirty="0">
                <a:latin typeface="Verdana" panose="020B0604030504040204" pitchFamily="34" charset="0"/>
              </a:rPr>
              <a:t> </a:t>
            </a:r>
            <a:r>
              <a:rPr lang="es-ES" altLang="ca-ES" dirty="0">
                <a:latin typeface="Verdana" panose="020B0604030504040204" pitchFamily="34" charset="0"/>
              </a:rPr>
              <a:t>© </a:t>
            </a:r>
            <a:r>
              <a:rPr lang="es-ES" altLang="ca-ES" dirty="0">
                <a:latin typeface="Verdana" panose="020B0604030504040204" pitchFamily="34" charset="0"/>
                <a:hlinkClick r:id="rId4"/>
              </a:rPr>
              <a:t>Biblioteca de Catalunya</a:t>
            </a:r>
            <a:r>
              <a:rPr lang="es-ES" altLang="ca-ES" dirty="0">
                <a:latin typeface="Verdana" panose="020B0604030504040204" pitchFamily="34" charset="0"/>
              </a:rPr>
              <a:t> </a:t>
            </a:r>
            <a:r>
              <a:rPr lang="ca-ES" altLang="ca-ES" dirty="0">
                <a:latin typeface="Verdana" panose="020B0604030504040204" pitchFamily="34" charset="0"/>
              </a:rPr>
              <a:t>subjecta a una </a:t>
            </a:r>
            <a:r>
              <a:rPr lang="ca-ES" altLang="ca-ES" dirty="0">
                <a:latin typeface="Verdana" panose="020B0604030504040204" pitchFamily="34" charset="0"/>
                <a:hlinkClick r:id="rId5"/>
              </a:rPr>
              <a:t>Llicència Creative Commons BY-NC-ND</a:t>
            </a:r>
            <a:r>
              <a:rPr lang="ca-ES" altLang="ca-ES" dirty="0">
                <a:latin typeface="Verdana" panose="020B0604030504040204" pitchFamily="34" charset="0"/>
              </a:rPr>
              <a:t> (2005)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F66392E-D307-4FBF-809B-BFB4FE861847}"/>
              </a:ext>
            </a:extLst>
          </p:cNvPr>
          <p:cNvSpPr/>
          <p:nvPr/>
        </p:nvSpPr>
        <p:spPr>
          <a:xfrm>
            <a:off x="838367" y="2239118"/>
            <a:ext cx="100251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sz="2000" dirty="0"/>
              <a:t>No hi ha una forma única de fer constar l’autoria. A continuació us en proposem una amb un exemple:</a:t>
            </a:r>
          </a:p>
        </p:txBody>
      </p:sp>
    </p:spTree>
    <p:extLst>
      <p:ext uri="{BB962C8B-B14F-4D97-AF65-F5344CB8AC3E}">
        <p14:creationId xmlns:p14="http://schemas.microsoft.com/office/powerpoint/2010/main" val="4150786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61FF9E8-0070-47A8-A623-63A9FC365FB5}"/>
              </a:ext>
            </a:extLst>
          </p:cNvPr>
          <p:cNvSpPr txBox="1"/>
          <p:nvPr/>
        </p:nvSpPr>
        <p:spPr>
          <a:xfrm>
            <a:off x="383434" y="1495515"/>
            <a:ext cx="10094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Com trobar recursos subjectes a llicències Creative Commons?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370FF8D-D6EF-4929-B799-C6BD15773B26}"/>
              </a:ext>
            </a:extLst>
          </p:cNvPr>
          <p:cNvSpPr/>
          <p:nvPr/>
        </p:nvSpPr>
        <p:spPr>
          <a:xfrm>
            <a:off x="680907" y="2477882"/>
            <a:ext cx="1083018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sz="2000" dirty="0"/>
              <a:t>Alguns recursos útils: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3"/>
              </a:rPr>
              <a:t>Openverse (abans CC Search)</a:t>
            </a:r>
            <a:r>
              <a:rPr lang="ca-ES" altLang="ca-ES" sz="2000" dirty="0"/>
              <a:t>: cercador oficial de Creative Commons de continguts subjectes a llicències Creative Commons o Domini Públic.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4"/>
              </a:rPr>
              <a:t>Wikimedia Commons</a:t>
            </a:r>
            <a:r>
              <a:rPr lang="ca-ES" altLang="ca-ES" sz="2000" dirty="0"/>
              <a:t>: arxius de tot tipus subjectes a llicències Creative Commons (Viquipèdia) 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5"/>
              </a:rPr>
              <a:t>Flickr</a:t>
            </a:r>
            <a:r>
              <a:rPr lang="ca-ES" altLang="ca-ES" sz="2000" dirty="0"/>
              <a:t>: permet fer cerques específiques de fotografies subjectes a llicències Creative Commons.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6"/>
              </a:rPr>
              <a:t>CCMixter</a:t>
            </a:r>
            <a:r>
              <a:rPr lang="ca-ES" altLang="ca-ES" sz="2000" dirty="0"/>
              <a:t> (Música i so) 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7"/>
              </a:rPr>
              <a:t>Freesound</a:t>
            </a:r>
            <a:r>
              <a:rPr lang="ca-ES" altLang="ca-ES" sz="2000" dirty="0"/>
              <a:t> (Música i so) 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8"/>
              </a:rPr>
              <a:t>SoundBible</a:t>
            </a:r>
            <a:r>
              <a:rPr lang="ca-ES" altLang="ca-ES" sz="2000" dirty="0"/>
              <a:t> (Música i so) </a:t>
            </a:r>
          </a:p>
        </p:txBody>
      </p:sp>
    </p:spTree>
    <p:extLst>
      <p:ext uri="{BB962C8B-B14F-4D97-AF65-F5344CB8AC3E}">
        <p14:creationId xmlns:p14="http://schemas.microsoft.com/office/powerpoint/2010/main" val="3379720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55FAAD7-0AB9-43CD-A2B2-1E761DF850E3}"/>
              </a:ext>
            </a:extLst>
          </p:cNvPr>
          <p:cNvSpPr/>
          <p:nvPr/>
        </p:nvSpPr>
        <p:spPr>
          <a:xfrm>
            <a:off x="1181240" y="1234602"/>
            <a:ext cx="94056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dirty="0"/>
              <a:t>Els següents recursos gràfics utilitzats en aquesta presentació pertanyen al domini públic i/o estan subjectes a llicències que permeten la seva transformació i el seu ús comercial o no comercial sense atribució: </a:t>
            </a:r>
          </a:p>
          <a:p>
            <a:pPr marL="285750" indent="-28575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dirty="0">
                <a:hlinkClick r:id="rId3"/>
              </a:rPr>
              <a:t>“</a:t>
            </a:r>
            <a:r>
              <a:rPr lang="ca-ES" altLang="ca-ES" i="1" dirty="0">
                <a:hlinkClick r:id="rId3"/>
              </a:rPr>
              <a:t>Boxejadors</a:t>
            </a:r>
            <a:r>
              <a:rPr lang="ca-ES" altLang="ca-ES" dirty="0">
                <a:hlinkClick r:id="rId3"/>
              </a:rPr>
              <a:t>” per Johann Walter Bantz</a:t>
            </a:r>
            <a:endParaRPr lang="ca-ES" altLang="ca-ES" dirty="0"/>
          </a:p>
          <a:p>
            <a:pPr marL="285750" indent="-28575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ca-ES" altLang="ca-ES" dirty="0"/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CE57F639-0692-419C-A551-0D299272F2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6414" y="3547332"/>
            <a:ext cx="8077800" cy="272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i="1" dirty="0">
                <a:latin typeface="+mn-lt"/>
              </a:rPr>
              <a:t>El logotip de Creative Commons (CC) i totes les icones i imatges de llicències utilitzades en aquesta presentació són obra de </a:t>
            </a:r>
            <a:r>
              <a:rPr lang="ca-ES" altLang="ca-ES" sz="1800" i="1" dirty="0">
                <a:latin typeface="+mn-lt"/>
                <a:hlinkClick r:id="rId4"/>
              </a:rPr>
              <a:t>Creative Commons</a:t>
            </a:r>
            <a:r>
              <a:rPr lang="ca-ES" altLang="ca-ES" sz="1800" i="1" dirty="0">
                <a:latin typeface="+mn-lt"/>
              </a:rPr>
              <a:t> i es troben  disponibles en </a:t>
            </a:r>
            <a:r>
              <a:rPr lang="ca-ES" altLang="ca-ES" sz="1800" i="1" dirty="0">
                <a:latin typeface="+mn-lt"/>
                <a:hlinkClick r:id="rId5"/>
              </a:rPr>
              <a:t>aquesta pàgina web</a:t>
            </a:r>
            <a:r>
              <a:rPr lang="ca-ES" altLang="ca-ES" sz="1800" i="1" dirty="0">
                <a:latin typeface="+mn-lt"/>
              </a:rPr>
              <a:t> subjectes a una llicència de </a:t>
            </a:r>
            <a:r>
              <a:rPr lang="ca-ES" altLang="ca-ES" sz="1800" i="1" dirty="0">
                <a:latin typeface="+mn-lt"/>
                <a:hlinkClick r:id="rId6"/>
              </a:rPr>
              <a:t>Reconeixement CC-BY </a:t>
            </a:r>
            <a:endParaRPr lang="ca-ES" altLang="ca-ES" sz="1800" i="1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+mn-lt"/>
              </a:rPr>
              <a:t> 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i="1" dirty="0">
                <a:latin typeface="+mn-lt"/>
              </a:rPr>
              <a:t>Aquesta presentació ha estat elaborada per personal del </a:t>
            </a:r>
            <a:r>
              <a:rPr lang="ca-ES" altLang="ca-ES" sz="1800" i="1" dirty="0">
                <a:latin typeface="+mn-lt"/>
                <a:hlinkClick r:id="rId7"/>
              </a:rPr>
              <a:t>CRAI de la Universitat de Barcelona</a:t>
            </a:r>
            <a:r>
              <a:rPr lang="ca-ES" altLang="ca-ES" sz="1800" i="1" dirty="0">
                <a:latin typeface="+mn-lt"/>
              </a:rPr>
              <a:t> (CRAI Biblioteca del Campus Bellvitge) i es troba subjecta a una llicència de </a:t>
            </a:r>
            <a:r>
              <a:rPr lang="ca-ES" altLang="ca-ES" sz="1800" i="1" dirty="0">
                <a:latin typeface="+mn-lt"/>
                <a:hlinkClick r:id="rId6"/>
              </a:rPr>
              <a:t>Reconeixement CC-BY </a:t>
            </a:r>
            <a:endParaRPr lang="ca-ES" altLang="ca-ES" sz="1800" i="1" dirty="0">
              <a:latin typeface="+mn-lt"/>
            </a:endParaRPr>
          </a:p>
        </p:txBody>
      </p:sp>
      <p:pic>
        <p:nvPicPr>
          <p:cNvPr id="4" name="Imatge 7">
            <a:extLst>
              <a:ext uri="{FF2B5EF4-FFF2-40B4-BE49-F238E27FC236}">
                <a16:creationId xmlns:a16="http://schemas.microsoft.com/office/drawing/2014/main" id="{D60942E7-1FDA-4102-8E24-F2DAC24FD4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6" y="4498315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tge 7">
            <a:extLst>
              <a:ext uri="{FF2B5EF4-FFF2-40B4-BE49-F238E27FC236}">
                <a16:creationId xmlns:a16="http://schemas.microsoft.com/office/drawing/2014/main" id="{3056F19E-694F-4B98-8ED8-4F236179D2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5944043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975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ortada del Document">
            <a:extLst>
              <a:ext uri="{FF2B5EF4-FFF2-40B4-BE49-F238E27FC236}">
                <a16:creationId xmlns:a16="http://schemas.microsoft.com/office/drawing/2014/main" id="{C255C490-4E8C-A16D-62F4-CD4A0F39A2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59"/>
          <a:stretch/>
        </p:blipFill>
        <p:spPr>
          <a:xfrm>
            <a:off x="6871317" y="0"/>
            <a:ext cx="5320683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5D1A5FF-1EC6-0D3C-E6B1-74D448F3A436}"/>
              </a:ext>
            </a:extLst>
          </p:cNvPr>
          <p:cNvSpPr txBox="1"/>
          <p:nvPr/>
        </p:nvSpPr>
        <p:spPr>
          <a:xfrm>
            <a:off x="7417612" y="2759859"/>
            <a:ext cx="4073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4800" b="1" dirty="0">
                <a:solidFill>
                  <a:schemeClr val="bg1"/>
                </a:solidFill>
              </a:rPr>
              <a:t>Moltes gràcies!</a:t>
            </a:r>
          </a:p>
        </p:txBody>
      </p:sp>
      <p:pic>
        <p:nvPicPr>
          <p:cNvPr id="10" name="Imagen 9" descr="Logotip UB + CRAI Campus Bellvitge">
            <a:extLst>
              <a:ext uri="{FF2B5EF4-FFF2-40B4-BE49-F238E27FC236}">
                <a16:creationId xmlns:a16="http://schemas.microsoft.com/office/drawing/2014/main" id="{AEB44F30-32BC-BAAC-D08F-EEC12B3D45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098" y="4479294"/>
            <a:ext cx="1951838" cy="1006822"/>
          </a:xfrm>
          <a:prstGeom prst="rect">
            <a:avLst/>
          </a:prstGeom>
        </p:spPr>
      </p:pic>
      <p:pic>
        <p:nvPicPr>
          <p:cNvPr id="13" name="Imagen 12" descr="Logotip CRAI UB">
            <a:extLst>
              <a:ext uri="{FF2B5EF4-FFF2-40B4-BE49-F238E27FC236}">
                <a16:creationId xmlns:a16="http://schemas.microsoft.com/office/drawing/2014/main" id="{0DB38C02-E420-68D7-DB1B-285234AC31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062" y="4547262"/>
            <a:ext cx="2253842" cy="75315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0006E4C-D2B4-F8A0-586E-02F209F15E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4630" y="6006931"/>
            <a:ext cx="792549" cy="27434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7613655-62A7-EB3B-F7BD-6B84C793C347}"/>
              </a:ext>
            </a:extLst>
          </p:cNvPr>
          <p:cNvSpPr/>
          <p:nvPr/>
        </p:nvSpPr>
        <p:spPr>
          <a:xfrm>
            <a:off x="7187038" y="6350714"/>
            <a:ext cx="47046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b="1" dirty="0">
                <a:solidFill>
                  <a:schemeClr val="bg1"/>
                </a:solidFill>
              </a:rPr>
              <a:t>© CRAI Universitat de Barcelona, octubre 2023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32DCDD1-98A9-4D8B-8893-8E85AB336E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68860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281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E563635-E4FD-4004-B430-011A19131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231" y="1205155"/>
            <a:ext cx="3193408" cy="79111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6E19936-FCD1-457B-895B-13CD5B2A37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45" b="6857"/>
          <a:stretch/>
        </p:blipFill>
        <p:spPr>
          <a:xfrm>
            <a:off x="1031846" y="1987533"/>
            <a:ext cx="9194334" cy="27699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95E6C7C-6474-4B74-9B26-94A33084B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8120" y="2711580"/>
            <a:ext cx="2561905" cy="10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EA8C100-D64B-4A8E-9A55-DDCE7943F8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3551" y="3803859"/>
            <a:ext cx="3428571" cy="6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84F7688-FFC2-46BB-A820-AA5B3CF2AF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755" y="2694093"/>
            <a:ext cx="5645224" cy="375407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82125B3-BA05-4A78-A769-AC0C8A946018}"/>
              </a:ext>
            </a:extLst>
          </p:cNvPr>
          <p:cNvSpPr txBox="1"/>
          <p:nvPr/>
        </p:nvSpPr>
        <p:spPr>
          <a:xfrm>
            <a:off x="6345250" y="6447678"/>
            <a:ext cx="420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dirty="0"/>
              <a:t>Fotografia de </a:t>
            </a:r>
            <a:r>
              <a:rPr lang="ca-ES" sz="1200" dirty="0">
                <a:hlinkClick r:id="rId8"/>
              </a:rPr>
              <a:t>Jose Nicdao</a:t>
            </a:r>
            <a:r>
              <a:rPr lang="ca-ES" sz="1200" dirty="0"/>
              <a:t>, subjecta a una </a:t>
            </a:r>
            <a:r>
              <a:rPr lang="ca-ES" sz="1200" dirty="0">
                <a:hlinkClick r:id="rId9"/>
              </a:rPr>
              <a:t>Llicència CC-BY 2.0   </a:t>
            </a:r>
            <a:endParaRPr lang="es-ES" sz="12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5968C3F-607E-45FD-9B45-AF90F9DF63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631" y="4837191"/>
            <a:ext cx="6000000" cy="1866667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C6211BCF-B9AD-423A-807A-CC71F0B25C07}"/>
              </a:ext>
            </a:extLst>
          </p:cNvPr>
          <p:cNvSpPr/>
          <p:nvPr/>
        </p:nvSpPr>
        <p:spPr>
          <a:xfrm>
            <a:off x="6266576" y="2600587"/>
            <a:ext cx="5796793" cy="416603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85EA889-486D-4DB0-B612-CB95E60CF6A1}"/>
              </a:ext>
            </a:extLst>
          </p:cNvPr>
          <p:cNvSpPr/>
          <p:nvPr/>
        </p:nvSpPr>
        <p:spPr>
          <a:xfrm>
            <a:off x="1551965" y="2672463"/>
            <a:ext cx="3707935" cy="190067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34C5C112-0F75-4477-9294-A61B2B032D21}"/>
              </a:ext>
            </a:extLst>
          </p:cNvPr>
          <p:cNvSpPr/>
          <p:nvPr/>
        </p:nvSpPr>
        <p:spPr>
          <a:xfrm>
            <a:off x="926652" y="1087475"/>
            <a:ext cx="9475697" cy="12845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7B4850F-1E9A-4025-9BD6-944DFEC8CF66}"/>
              </a:ext>
            </a:extLst>
          </p:cNvPr>
          <p:cNvSpPr/>
          <p:nvPr/>
        </p:nvSpPr>
        <p:spPr>
          <a:xfrm>
            <a:off x="185022" y="4837190"/>
            <a:ext cx="5910978" cy="192943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0016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irrors.creativecommons.org/presskit/logos/cc.logo.large.png">
            <a:extLst>
              <a:ext uri="{FF2B5EF4-FFF2-40B4-BE49-F238E27FC236}">
                <a16:creationId xmlns:a16="http://schemas.microsoft.com/office/drawing/2014/main" id="{2406BCDE-98BE-B555-6E0E-51E4BAA96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836988"/>
            <a:ext cx="5345113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CF7B4F-BD29-AABE-137A-D8F776B3B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544" y="4918523"/>
            <a:ext cx="51168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400" dirty="0">
                <a:latin typeface="+mn-lt"/>
                <a:hlinkClick r:id="rId5"/>
              </a:rPr>
              <a:t>creativecommons.org</a:t>
            </a:r>
            <a:endParaRPr lang="es-ES" altLang="es-ES" sz="4400" dirty="0">
              <a:latin typeface="+mn-lt"/>
            </a:endParaRP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B9A6BCE9-EB13-7B0B-50DF-AAE8D5360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6" y="1265933"/>
            <a:ext cx="42910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rgbClr val="0070C0"/>
                </a:solidFill>
                <a:latin typeface="+mn-lt"/>
              </a:rPr>
              <a:t>Què és Creative Commons?</a:t>
            </a:r>
          </a:p>
        </p:txBody>
      </p:sp>
      <p:sp>
        <p:nvSpPr>
          <p:cNvPr id="6" name="Text Box 12">
            <a:extLst>
              <a:ext uri="{FF2B5EF4-FFF2-40B4-BE49-F238E27FC236}">
                <a16:creationId xmlns:a16="http://schemas.microsoft.com/office/drawing/2014/main" id="{6F92E162-9959-57A1-A06F-D0637C984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2097212"/>
            <a:ext cx="1092517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>
                <a:latin typeface="+mn-lt"/>
              </a:rPr>
              <a:t>Creative Commons </a:t>
            </a:r>
            <a:r>
              <a:rPr lang="ca-ES" altLang="ca-ES" sz="2400" dirty="0">
                <a:latin typeface="+mn-lt"/>
              </a:rPr>
              <a:t>és una organització sense ànim de lucre que té com a principal objectiu garantir que els creadors puguin compartir les seves obres i autoritzar els usos que se'n poden fer, facilitant la gestió dels drets.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Amb aquest objectiu, Creative Commons ofereix un conjunt de llicències que els creadors poden escollir i aplicar lliurement a les seves obres.   </a:t>
            </a:r>
          </a:p>
        </p:txBody>
      </p:sp>
    </p:spTree>
    <p:extLst>
      <p:ext uri="{BB962C8B-B14F-4D97-AF65-F5344CB8AC3E}">
        <p14:creationId xmlns:p14="http://schemas.microsoft.com/office/powerpoint/2010/main" val="3623496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B8C2523-B37F-2AC3-BECA-BF15A4738B9C}"/>
              </a:ext>
            </a:extLst>
          </p:cNvPr>
          <p:cNvSpPr txBox="1"/>
          <p:nvPr/>
        </p:nvSpPr>
        <p:spPr>
          <a:xfrm>
            <a:off x="5714126" y="1528523"/>
            <a:ext cx="59245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Creative </a:t>
            </a:r>
            <a:r>
              <a:rPr lang="ca-ES" altLang="ca-ES" sz="2800" b="1" dirty="0" err="1">
                <a:solidFill>
                  <a:schemeClr val="accent5"/>
                </a:solidFill>
              </a:rPr>
              <a:t>Commons</a:t>
            </a:r>
            <a:r>
              <a:rPr lang="ca-ES" altLang="ca-ES" sz="2800" b="1" dirty="0">
                <a:solidFill>
                  <a:schemeClr val="accent5"/>
                </a:solidFill>
              </a:rPr>
              <a:t> vs. Copyright?</a:t>
            </a: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C84B1027-E71F-D9E6-9F73-7EBC21268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249" y="2684477"/>
            <a:ext cx="6590705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Creative Commons no és contrari al </a:t>
            </a:r>
            <a:r>
              <a:rPr lang="ca-ES" altLang="ca-ES" sz="2400" i="1" dirty="0">
                <a:latin typeface="+mn-lt"/>
              </a:rPr>
              <a:t>copyright</a:t>
            </a:r>
            <a:r>
              <a:rPr lang="ca-ES" altLang="ca-ES" sz="2400" dirty="0">
                <a:latin typeface="+mn-lt"/>
              </a:rPr>
              <a:t>, no són coses oposades.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Les llicències Creative Commons serveixen per exercir el </a:t>
            </a:r>
            <a:r>
              <a:rPr lang="ca-ES" altLang="ca-ES" sz="2400" i="1" dirty="0">
                <a:latin typeface="+mn-lt"/>
              </a:rPr>
              <a:t>copyright</a:t>
            </a:r>
            <a:r>
              <a:rPr lang="ca-ES" altLang="ca-ES" sz="2400" dirty="0">
                <a:latin typeface="+mn-lt"/>
              </a:rPr>
              <a:t> d’una manera més flexible i oberta que el típic </a:t>
            </a:r>
            <a:r>
              <a:rPr lang="es-ES" altLang="ca-ES" sz="2400" b="1" i="1" dirty="0">
                <a:latin typeface="+mn-lt"/>
              </a:rPr>
              <a:t>© All rights reserved</a:t>
            </a:r>
            <a:r>
              <a:rPr lang="ca-ES" altLang="ca-ES" sz="2400" dirty="0">
                <a:latin typeface="+mn-lt"/>
              </a:rPr>
              <a:t>, permetent que l’autor autoritzi directament quins usos es poden fer de la seva obra.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DF40C8E-B2EA-4C27-9258-1D192D3EF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8523"/>
            <a:ext cx="4967124" cy="532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61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B050C86-8312-495A-BFF1-6BF54B4FE727}"/>
              </a:ext>
            </a:extLst>
          </p:cNvPr>
          <p:cNvSpPr txBox="1"/>
          <p:nvPr/>
        </p:nvSpPr>
        <p:spPr>
          <a:xfrm>
            <a:off x="4274021" y="1450766"/>
            <a:ext cx="75538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Podeu escollir la vostra llicència en línia: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5F23B0-8BC7-4EFE-8AD3-8D556CCC7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4021" y="2057878"/>
            <a:ext cx="755384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400" dirty="0">
                <a:latin typeface="+mn-lt"/>
                <a:hlinkClick r:id="rId2"/>
              </a:rPr>
              <a:t>creativecommons.org/choose/</a:t>
            </a:r>
            <a:endParaRPr lang="es-ES" altLang="es-ES" sz="4400" dirty="0">
              <a:latin typeface="+mn-lt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5CDC785-AA97-443B-9A6C-77EDAE2E3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407" y="2442598"/>
            <a:ext cx="3218236" cy="420707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48C9A06-E57F-40A6-B3D7-B01EB1F2D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756" y="3215840"/>
            <a:ext cx="3813525" cy="2952636"/>
          </a:xfrm>
          <a:prstGeom prst="rect">
            <a:avLst/>
          </a:prstGeom>
        </p:spPr>
      </p:pic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A54F6639-C40D-4186-BFC4-ABC491647916}"/>
              </a:ext>
            </a:extLst>
          </p:cNvPr>
          <p:cNvSpPr/>
          <p:nvPr/>
        </p:nvSpPr>
        <p:spPr>
          <a:xfrm>
            <a:off x="3532032" y="4379053"/>
            <a:ext cx="2201113" cy="444617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4167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2E86E54-3AEF-C4C8-C070-4A783F671637}"/>
              </a:ext>
            </a:extLst>
          </p:cNvPr>
          <p:cNvSpPr txBox="1"/>
          <p:nvPr/>
        </p:nvSpPr>
        <p:spPr>
          <a:xfrm>
            <a:off x="3445336" y="1164095"/>
            <a:ext cx="40124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Elements de les llicències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5D0D4222-A6CC-8C19-ABAD-3AB067353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914" y="1957922"/>
            <a:ext cx="11106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Les llicències Creative Commons poden incloure els següents elements:</a:t>
            </a:r>
          </a:p>
        </p:txBody>
      </p:sp>
      <p:pic>
        <p:nvPicPr>
          <p:cNvPr id="5" name="Imatge 1">
            <a:extLst>
              <a:ext uri="{FF2B5EF4-FFF2-40B4-BE49-F238E27FC236}">
                <a16:creationId xmlns:a16="http://schemas.microsoft.com/office/drawing/2014/main" id="{EF678C91-AAAA-A49F-C931-29C25DA47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13" y="2863021"/>
            <a:ext cx="6286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QuadreDeText 2">
            <a:extLst>
              <a:ext uri="{FF2B5EF4-FFF2-40B4-BE49-F238E27FC236}">
                <a16:creationId xmlns:a16="http://schemas.microsoft.com/office/drawing/2014/main" id="{AE0ED7B2-4AB5-3188-AF7A-716E9DA3F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63" y="2782058"/>
            <a:ext cx="6696075" cy="6461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 b="1" dirty="0">
                <a:latin typeface="+mn-lt"/>
              </a:rPr>
              <a:t>Reconeixement (</a:t>
            </a:r>
            <a:r>
              <a:rPr lang="ca-ES" altLang="es-ES" sz="1800" b="1" i="1" dirty="0">
                <a:latin typeface="+mn-lt"/>
              </a:rPr>
              <a:t>Attribution - BY</a:t>
            </a:r>
            <a:r>
              <a:rPr lang="ca-ES" altLang="es-ES" sz="1800" b="1" dirty="0">
                <a:latin typeface="+mn-lt"/>
              </a:rPr>
              <a:t>)</a:t>
            </a:r>
            <a:r>
              <a:rPr lang="ca-ES" altLang="es-ES" sz="1800" dirty="0">
                <a:latin typeface="+mn-lt"/>
              </a:rPr>
              <a:t> Per utilitzar l’obra caldrà sempre esmentar l’autor original</a:t>
            </a:r>
            <a:endParaRPr lang="es-ES" altLang="es-ES" sz="1800" dirty="0">
              <a:latin typeface="+mn-lt"/>
            </a:endParaRPr>
          </a:p>
        </p:txBody>
      </p:sp>
      <p:pic>
        <p:nvPicPr>
          <p:cNvPr id="7" name="Imatge 3">
            <a:extLst>
              <a:ext uri="{FF2B5EF4-FFF2-40B4-BE49-F238E27FC236}">
                <a16:creationId xmlns:a16="http://schemas.microsoft.com/office/drawing/2014/main" id="{E2C53C51-D27E-F2D8-1E50-C2223676CA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26" y="3721858"/>
            <a:ext cx="6302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6">
            <a:extLst>
              <a:ext uri="{FF2B5EF4-FFF2-40B4-BE49-F238E27FC236}">
                <a16:creationId xmlns:a16="http://schemas.microsoft.com/office/drawing/2014/main" id="{245F2BA4-D049-D36B-3CBD-81385B4BE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63" y="3655183"/>
            <a:ext cx="6696075" cy="6461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FontTx/>
              <a:buNone/>
              <a:defRPr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No Comercial (</a:t>
            </a:r>
            <a:r>
              <a:rPr lang="ca-ES" altLang="es-ES" i="1" dirty="0"/>
              <a:t>Non Commercial - NC</a:t>
            </a:r>
            <a:r>
              <a:rPr lang="ca-ES" altLang="es-ES" dirty="0"/>
              <a:t>) </a:t>
            </a:r>
            <a:r>
              <a:rPr lang="ca-ES" altLang="es-ES" b="0" dirty="0"/>
              <a:t>L’obra no pot ser utilitzada amb finalitats econòmiques</a:t>
            </a:r>
            <a:endParaRPr lang="es-ES" altLang="es-ES" b="0" dirty="0"/>
          </a:p>
        </p:txBody>
      </p:sp>
      <p:pic>
        <p:nvPicPr>
          <p:cNvPr id="9" name="Imatge 4">
            <a:extLst>
              <a:ext uri="{FF2B5EF4-FFF2-40B4-BE49-F238E27FC236}">
                <a16:creationId xmlns:a16="http://schemas.microsoft.com/office/drawing/2014/main" id="{32C4BF9E-99D2-0950-8D3D-FB19B1DFFE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901" y="4661658"/>
            <a:ext cx="5762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QuadreDeText 8">
            <a:extLst>
              <a:ext uri="{FF2B5EF4-FFF2-40B4-BE49-F238E27FC236}">
                <a16:creationId xmlns:a16="http://schemas.microsoft.com/office/drawing/2014/main" id="{896B334A-9EC4-47F7-827F-55E5C239E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63" y="4579108"/>
            <a:ext cx="6696075" cy="6477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FontTx/>
              <a:buNone/>
              <a:defRPr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Sense obres derivades (</a:t>
            </a:r>
            <a:r>
              <a:rPr lang="ca-ES" altLang="es-ES" i="1" dirty="0"/>
              <a:t>Non Derivative Works - ND</a:t>
            </a:r>
            <a:r>
              <a:rPr lang="ca-ES" altLang="es-ES" dirty="0"/>
              <a:t>) </a:t>
            </a:r>
            <a:r>
              <a:rPr lang="ca-ES" altLang="es-ES" b="0" dirty="0"/>
              <a:t>No es pot transformar l’obra per fer-ne obres derivades</a:t>
            </a:r>
            <a:endParaRPr lang="es-ES" altLang="es-ES" b="0" dirty="0"/>
          </a:p>
        </p:txBody>
      </p:sp>
      <p:pic>
        <p:nvPicPr>
          <p:cNvPr id="11" name="Imatge 5">
            <a:extLst>
              <a:ext uri="{FF2B5EF4-FFF2-40B4-BE49-F238E27FC236}">
                <a16:creationId xmlns:a16="http://schemas.microsoft.com/office/drawing/2014/main" id="{4AD76887-829F-EA2F-6AA3-5927EF6912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13" y="5547483"/>
            <a:ext cx="6286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QuadreDeText 10">
            <a:extLst>
              <a:ext uri="{FF2B5EF4-FFF2-40B4-BE49-F238E27FC236}">
                <a16:creationId xmlns:a16="http://schemas.microsoft.com/office/drawing/2014/main" id="{345F77FB-5A75-D20C-5C37-2E28C1763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5563" y="5453821"/>
            <a:ext cx="669766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FontTx/>
              <a:buNone/>
              <a:defRPr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Compartir Igual (</a:t>
            </a:r>
            <a:r>
              <a:rPr lang="ca-ES" altLang="es-ES" i="1" dirty="0"/>
              <a:t>Share Alike - SA</a:t>
            </a:r>
            <a:r>
              <a:rPr lang="ca-ES" altLang="es-ES" dirty="0"/>
              <a:t>) </a:t>
            </a:r>
            <a:r>
              <a:rPr lang="ca-ES" altLang="es-ES" b="0" dirty="0"/>
              <a:t>Es pot transformar l’obra, sempre que es faci servir la mateixa llicència que l’obra original</a:t>
            </a:r>
            <a:endParaRPr lang="es-ES" altLang="es-ES" b="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670FD0A-F825-FD04-AB10-850E96CCEB31}"/>
              </a:ext>
            </a:extLst>
          </p:cNvPr>
          <p:cNvSpPr txBox="1"/>
          <p:nvPr/>
        </p:nvSpPr>
        <p:spPr>
          <a:xfrm>
            <a:off x="8626238" y="2851909"/>
            <a:ext cx="1708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6">
                    <a:lumMod val="75000"/>
                  </a:schemeClr>
                </a:solidFill>
              </a:rPr>
              <a:t>IMPERATIU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F4DE935-C5AB-5D7F-4452-2D7C8A022B9E}"/>
              </a:ext>
            </a:extLst>
          </p:cNvPr>
          <p:cNvSpPr txBox="1"/>
          <p:nvPr/>
        </p:nvSpPr>
        <p:spPr>
          <a:xfrm>
            <a:off x="8626238" y="3730093"/>
            <a:ext cx="15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OPCIONAL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39FC8AD-D04F-7472-BADC-8E1FB235011B}"/>
              </a:ext>
            </a:extLst>
          </p:cNvPr>
          <p:cNvSpPr txBox="1"/>
          <p:nvPr/>
        </p:nvSpPr>
        <p:spPr>
          <a:xfrm>
            <a:off x="8626238" y="4661658"/>
            <a:ext cx="15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OPCIONAL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00BB009-CB31-A16A-16CC-F2DF1B98B42C}"/>
              </a:ext>
            </a:extLst>
          </p:cNvPr>
          <p:cNvSpPr txBox="1"/>
          <p:nvPr/>
        </p:nvSpPr>
        <p:spPr>
          <a:xfrm>
            <a:off x="8653226" y="5484444"/>
            <a:ext cx="15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OPCIONAL</a:t>
            </a:r>
          </a:p>
        </p:txBody>
      </p:sp>
    </p:spTree>
    <p:extLst>
      <p:ext uri="{BB962C8B-B14F-4D97-AF65-F5344CB8AC3E}">
        <p14:creationId xmlns:p14="http://schemas.microsoft.com/office/powerpoint/2010/main" val="3917869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2E86E54-3AEF-C4C8-C070-4A783F671637}"/>
              </a:ext>
            </a:extLst>
          </p:cNvPr>
          <p:cNvSpPr txBox="1"/>
          <p:nvPr/>
        </p:nvSpPr>
        <p:spPr>
          <a:xfrm>
            <a:off x="3092213" y="1104615"/>
            <a:ext cx="5105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Llistat de les possibles llicències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5D0D4222-A6CC-8C19-ABAD-3AB067353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151" y="1796445"/>
            <a:ext cx="111061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Podem combinar els elements per generar fins a </a:t>
            </a:r>
            <a:r>
              <a:rPr lang="ca-ES" altLang="ca-ES" sz="2400" b="1" dirty="0">
                <a:latin typeface="+mn-lt"/>
              </a:rPr>
              <a:t>6 llicències diferents</a:t>
            </a:r>
            <a:r>
              <a:rPr lang="ca-ES" altLang="ca-ES" sz="2400" dirty="0">
                <a:latin typeface="+mn-lt"/>
              </a:rPr>
              <a:t>. Cal fixar-se en el fet que l’element de Reconeixement sempre ha d’estar present:</a:t>
            </a:r>
            <a:endParaRPr lang="ca-ES" altLang="ca-ES" sz="2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Imatge 7">
            <a:extLst>
              <a:ext uri="{FF2B5EF4-FFF2-40B4-BE49-F238E27FC236}">
                <a16:creationId xmlns:a16="http://schemas.microsoft.com/office/drawing/2014/main" id="{85B4400B-65C5-1B34-B1E4-2B4C3DA46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2756492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tge 9">
            <a:extLst>
              <a:ext uri="{FF2B5EF4-FFF2-40B4-BE49-F238E27FC236}">
                <a16:creationId xmlns:a16="http://schemas.microsoft.com/office/drawing/2014/main" id="{E96BC9D5-9363-DA0B-2719-F6E0508BF0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3" y="3397842"/>
            <a:ext cx="13144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tge 11">
            <a:extLst>
              <a:ext uri="{FF2B5EF4-FFF2-40B4-BE49-F238E27FC236}">
                <a16:creationId xmlns:a16="http://schemas.microsoft.com/office/drawing/2014/main" id="{F4817F02-E0BB-EBD3-08F1-0D2D85CB28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63" y="3939180"/>
            <a:ext cx="1304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tge 12">
            <a:extLst>
              <a:ext uri="{FF2B5EF4-FFF2-40B4-BE49-F238E27FC236}">
                <a16:creationId xmlns:a16="http://schemas.microsoft.com/office/drawing/2014/main" id="{6501B332-9BA3-59BD-AA29-ADF11CE904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4524967"/>
            <a:ext cx="13049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tge 13">
            <a:extLst>
              <a:ext uri="{FF2B5EF4-FFF2-40B4-BE49-F238E27FC236}">
                <a16:creationId xmlns:a16="http://schemas.microsoft.com/office/drawing/2014/main" id="{EAD68398-2A02-5DFF-47BB-8D41E5394A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5136155"/>
            <a:ext cx="1257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tge 14">
            <a:extLst>
              <a:ext uri="{FF2B5EF4-FFF2-40B4-BE49-F238E27FC236}">
                <a16:creationId xmlns:a16="http://schemas.microsoft.com/office/drawing/2014/main" id="{7C09CE56-B01A-F6D3-AEB2-D748C5DCEC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5726705"/>
            <a:ext cx="13049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QuadreDeText 17">
            <a:extLst>
              <a:ext uri="{FF2B5EF4-FFF2-40B4-BE49-F238E27FC236}">
                <a16:creationId xmlns:a16="http://schemas.microsoft.com/office/drawing/2014/main" id="{795AD4E7-ABC1-E927-A57B-B9C9B4425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0413" y="2810377"/>
            <a:ext cx="6696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2000" b="1" dirty="0">
                <a:latin typeface="+mn-lt"/>
              </a:rPr>
              <a:t>Reconeixement (BY)</a:t>
            </a:r>
            <a:endParaRPr lang="es-ES" altLang="es-ES" sz="2000" dirty="0">
              <a:latin typeface="+mn-lt"/>
            </a:endParaRPr>
          </a:p>
        </p:txBody>
      </p:sp>
      <p:sp>
        <p:nvSpPr>
          <p:cNvPr id="23" name="QuadreDeText 18">
            <a:extLst>
              <a:ext uri="{FF2B5EF4-FFF2-40B4-BE49-F238E27FC236}">
                <a16:creationId xmlns:a16="http://schemas.microsoft.com/office/drawing/2014/main" id="{356F0D59-5365-EBA7-F9AF-E2ED5A844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0413" y="3423242"/>
            <a:ext cx="6696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ca-ES" altLang="es-ES" sz="2000" b="1" dirty="0">
                <a:latin typeface="+mn-lt"/>
              </a:rPr>
              <a:t>Reconeixement - No Comercial (BY-NC)</a:t>
            </a:r>
            <a:endParaRPr lang="es-ES" altLang="es-ES" sz="2000" b="1" dirty="0">
              <a:latin typeface="+mn-lt"/>
            </a:endParaRPr>
          </a:p>
        </p:txBody>
      </p:sp>
      <p:sp>
        <p:nvSpPr>
          <p:cNvPr id="24" name="QuadreDeText 19">
            <a:extLst>
              <a:ext uri="{FF2B5EF4-FFF2-40B4-BE49-F238E27FC236}">
                <a16:creationId xmlns:a16="http://schemas.microsoft.com/office/drawing/2014/main" id="{18D60D02-CD29-13C0-AC60-4DA32FD4F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2163" y="4029667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None/>
              <a:defRPr sz="2000"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Reconeixement - No Comercial - Compartir Igual (BY-NC-SA)</a:t>
            </a:r>
            <a:endParaRPr lang="es-ES" altLang="es-ES" dirty="0"/>
          </a:p>
        </p:txBody>
      </p:sp>
      <p:sp>
        <p:nvSpPr>
          <p:cNvPr id="25" name="QuadreDeText 20">
            <a:extLst>
              <a:ext uri="{FF2B5EF4-FFF2-40B4-BE49-F238E27FC236}">
                <a16:creationId xmlns:a16="http://schemas.microsoft.com/office/drawing/2014/main" id="{751B0068-48F6-25F1-921F-83B377139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7399" y="4636092"/>
            <a:ext cx="72612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ca-ES" altLang="es-ES" sz="2000" b="1" dirty="0">
                <a:latin typeface="+mn-lt"/>
              </a:rPr>
              <a:t>Reconeixement - No Comercial - Sense Obra Derivada (BY-NC-ND)</a:t>
            </a:r>
            <a:endParaRPr lang="es-ES" altLang="es-ES" sz="2000" b="1" dirty="0">
              <a:latin typeface="+mn-lt"/>
            </a:endParaRPr>
          </a:p>
        </p:txBody>
      </p:sp>
      <p:sp>
        <p:nvSpPr>
          <p:cNvPr id="26" name="QuadreDeText 21">
            <a:extLst>
              <a:ext uri="{FF2B5EF4-FFF2-40B4-BE49-F238E27FC236}">
                <a16:creationId xmlns:a16="http://schemas.microsoft.com/office/drawing/2014/main" id="{3C28BF26-111D-D3B4-3F53-B44586960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2163" y="5202830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2000" b="1" dirty="0">
                <a:latin typeface="+mn-lt"/>
              </a:rPr>
              <a:t>Reconeixement - Compartir Igual (BY-SA)</a:t>
            </a:r>
            <a:endParaRPr lang="es-ES" altLang="es-ES" sz="2000" b="1" dirty="0">
              <a:latin typeface="+mn-lt"/>
            </a:endParaRPr>
          </a:p>
        </p:txBody>
      </p:sp>
      <p:sp>
        <p:nvSpPr>
          <p:cNvPr id="27" name="QuadreDeText 22">
            <a:extLst>
              <a:ext uri="{FF2B5EF4-FFF2-40B4-BE49-F238E27FC236}">
                <a16:creationId xmlns:a16="http://schemas.microsoft.com/office/drawing/2014/main" id="{44009CAD-11EA-B60A-8880-4F5BF4F91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25" y="5809255"/>
            <a:ext cx="68786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2000" b="1" dirty="0">
                <a:latin typeface="+mn-lt"/>
              </a:rPr>
              <a:t>Reconeixement - Sense Obra Derivada (BY-ND)</a:t>
            </a:r>
            <a:endParaRPr lang="es-ES" altLang="es-E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8966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AA2AC95-970C-4C47-92A9-28F03B181216}"/>
              </a:ext>
            </a:extLst>
          </p:cNvPr>
          <p:cNvSpPr txBox="1"/>
          <p:nvPr/>
        </p:nvSpPr>
        <p:spPr>
          <a:xfrm>
            <a:off x="3293547" y="1301399"/>
            <a:ext cx="5105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Una opció addicional: CC0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4A5AD191-3206-4E45-B778-F5BE89191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25" y="2073282"/>
            <a:ext cx="111061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ca-ES" altLang="ca-ES" sz="2400" dirty="0">
                <a:latin typeface="+mn-lt"/>
              </a:rPr>
              <a:t>Podem utilitzar aquesta eina </a:t>
            </a:r>
            <a:r>
              <a:rPr lang="ca-ES" altLang="ca-ES" sz="2400" b="1" dirty="0">
                <a:latin typeface="+mn-lt"/>
              </a:rPr>
              <a:t>per oferir la nostra obra al domini públic</a:t>
            </a:r>
            <a:r>
              <a:rPr lang="ca-ES" altLang="ca-ES" sz="2400" dirty="0">
                <a:latin typeface="+mn-lt"/>
              </a:rPr>
              <a:t>, és a dir, que l’allibereu de q</a:t>
            </a:r>
            <a:r>
              <a:rPr lang="es-ES" altLang="ca-ES" sz="2400" dirty="0" err="1">
                <a:latin typeface="+mn-lt"/>
              </a:rPr>
              <a:t>ualsevol</a:t>
            </a:r>
            <a:r>
              <a:rPr lang="es-ES" altLang="ca-ES" sz="2400" dirty="0">
                <a:latin typeface="+mn-lt"/>
              </a:rPr>
              <a:t> </a:t>
            </a:r>
            <a:r>
              <a:rPr lang="es-ES" altLang="ca-ES" sz="2400" dirty="0" err="1">
                <a:latin typeface="+mn-lt"/>
              </a:rPr>
              <a:t>restricció</a:t>
            </a:r>
            <a:r>
              <a:rPr lang="es-ES" altLang="ca-ES" sz="2400" dirty="0">
                <a:latin typeface="+mn-lt"/>
              </a:rPr>
              <a:t> derivada de </a:t>
            </a:r>
            <a:r>
              <a:rPr lang="es-ES" altLang="ca-ES" sz="2400" dirty="0" err="1">
                <a:latin typeface="+mn-lt"/>
              </a:rPr>
              <a:t>drets</a:t>
            </a:r>
            <a:r>
              <a:rPr lang="es-ES" altLang="ca-ES" sz="2400" dirty="0">
                <a:latin typeface="+mn-lt"/>
              </a:rPr>
              <a:t> de </a:t>
            </a:r>
            <a:r>
              <a:rPr lang="es-ES" altLang="ca-ES" sz="2400" dirty="0" err="1">
                <a:latin typeface="+mn-lt"/>
              </a:rPr>
              <a:t>propietat</a:t>
            </a:r>
            <a:r>
              <a:rPr lang="es-ES" altLang="ca-ES" sz="2400" dirty="0">
                <a:latin typeface="+mn-lt"/>
              </a:rPr>
              <a:t> </a:t>
            </a:r>
            <a:r>
              <a:rPr lang="es-ES" altLang="ca-ES" sz="2400" dirty="0" err="1">
                <a:latin typeface="+mn-lt"/>
              </a:rPr>
              <a:t>intel·lectual</a:t>
            </a:r>
            <a:r>
              <a:rPr lang="es-ES" altLang="ca-ES" sz="2400" dirty="0">
                <a:latin typeface="+mn-lt"/>
              </a:rPr>
              <a:t> </a:t>
            </a:r>
            <a:r>
              <a:rPr lang="es-ES" altLang="ca-ES" sz="2400" dirty="0" err="1">
                <a:latin typeface="+mn-lt"/>
              </a:rPr>
              <a:t>arreu</a:t>
            </a:r>
            <a:r>
              <a:rPr lang="es-ES" altLang="ca-ES" sz="2400" dirty="0">
                <a:latin typeface="+mn-lt"/>
              </a:rPr>
              <a:t> del </a:t>
            </a:r>
            <a:r>
              <a:rPr lang="es-ES" altLang="ca-ES" sz="2400" dirty="0" err="1">
                <a:latin typeface="+mn-lt"/>
              </a:rPr>
              <a:t>món</a:t>
            </a:r>
            <a:r>
              <a:rPr lang="es-ES" altLang="ca-ES" sz="2400" dirty="0">
                <a:latin typeface="+mn-lt"/>
              </a:rPr>
              <a:t>. No cal ni tan </a:t>
            </a:r>
            <a:r>
              <a:rPr lang="es-ES" altLang="ca-ES" sz="2400" dirty="0" err="1">
                <a:latin typeface="+mn-lt"/>
              </a:rPr>
              <a:t>sols</a:t>
            </a:r>
            <a:r>
              <a:rPr lang="es-ES" altLang="ca-ES" sz="2400" dirty="0">
                <a:latin typeface="+mn-lt"/>
              </a:rPr>
              <a:t> </a:t>
            </a:r>
            <a:r>
              <a:rPr lang="es-ES" altLang="ca-ES" sz="2400" dirty="0" err="1">
                <a:latin typeface="+mn-lt"/>
              </a:rPr>
              <a:t>l’atribució</a:t>
            </a:r>
            <a:r>
              <a:rPr lang="es-ES" altLang="ca-ES" sz="2400" dirty="0">
                <a:latin typeface="+mn-lt"/>
              </a:rPr>
              <a:t> </a:t>
            </a:r>
            <a:r>
              <a:rPr lang="es-ES" altLang="ca-ES" sz="2400" dirty="0" err="1">
                <a:latin typeface="+mn-lt"/>
              </a:rPr>
              <a:t>d’autoria</a:t>
            </a:r>
            <a:r>
              <a:rPr lang="es-ES" altLang="ca-ES" sz="2400" dirty="0">
                <a:latin typeface="+mn-lt"/>
              </a:rPr>
              <a:t>.</a:t>
            </a:r>
            <a:endParaRPr lang="ca-ES" altLang="ca-ES" sz="2400" dirty="0">
              <a:latin typeface="+mn-lt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168C0CF-F845-42B7-A908-4B7BFCB332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780" y="4045494"/>
            <a:ext cx="2682559" cy="94560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4B54E8B6-6554-4B6D-862C-416CCEA682B2}"/>
              </a:ext>
            </a:extLst>
          </p:cNvPr>
          <p:cNvSpPr/>
          <p:nvPr/>
        </p:nvSpPr>
        <p:spPr>
          <a:xfrm>
            <a:off x="394282" y="5408799"/>
            <a:ext cx="69852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hlinkClick r:id="rId3"/>
              </a:rPr>
              <a:t>creativecommons.org/publicdomain/zero/1.0/deed.ca</a:t>
            </a:r>
            <a:endParaRPr lang="es-ES" sz="24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E733A4E-F6BB-433D-8E75-DB2905531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30" y="3170082"/>
            <a:ext cx="4616729" cy="364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76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7">
            <a:extLst>
              <a:ext uri="{FF2B5EF4-FFF2-40B4-BE49-F238E27FC236}">
                <a16:creationId xmlns:a16="http://schemas.microsoft.com/office/drawing/2014/main" id="{EAE444EE-20DC-6A4E-7140-312F9FA4D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831" y="2389361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tge 9">
            <a:extLst>
              <a:ext uri="{FF2B5EF4-FFF2-40B4-BE49-F238E27FC236}">
                <a16:creationId xmlns:a16="http://schemas.microsoft.com/office/drawing/2014/main" id="{1499D4B9-84D4-3538-5013-D72C65A213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368" y="4684079"/>
            <a:ext cx="13144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tge 11">
            <a:extLst>
              <a:ext uri="{FF2B5EF4-FFF2-40B4-BE49-F238E27FC236}">
                <a16:creationId xmlns:a16="http://schemas.microsoft.com/office/drawing/2014/main" id="{DD3B7F78-3C20-BEFE-F1F8-42146095F1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893" y="5457766"/>
            <a:ext cx="1304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tge 12">
            <a:extLst>
              <a:ext uri="{FF2B5EF4-FFF2-40B4-BE49-F238E27FC236}">
                <a16:creationId xmlns:a16="http://schemas.microsoft.com/office/drawing/2014/main" id="{59B76E1E-4642-C67F-A45B-60B3CB7506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393" y="6081886"/>
            <a:ext cx="13049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tge 13">
            <a:extLst>
              <a:ext uri="{FF2B5EF4-FFF2-40B4-BE49-F238E27FC236}">
                <a16:creationId xmlns:a16="http://schemas.microsoft.com/office/drawing/2014/main" id="{C1BF68DE-A98A-1F67-92F0-E4FF8EFB22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705" y="3189035"/>
            <a:ext cx="1257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tge 14">
            <a:extLst>
              <a:ext uri="{FF2B5EF4-FFF2-40B4-BE49-F238E27FC236}">
                <a16:creationId xmlns:a16="http://schemas.microsoft.com/office/drawing/2014/main" id="{6BF6DA17-71ED-3E14-8311-86E120259C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124" y="4045970"/>
            <a:ext cx="13049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17">
            <a:extLst>
              <a:ext uri="{FF2B5EF4-FFF2-40B4-BE49-F238E27FC236}">
                <a16:creationId xmlns:a16="http://schemas.microsoft.com/office/drawing/2014/main" id="{3677B596-84C1-46A8-B62E-EC97A22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793" y="2486199"/>
            <a:ext cx="530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>
                <a:latin typeface="Verdana" panose="020B0604030504040204" pitchFamily="34" charset="0"/>
              </a:rPr>
              <a:t>(BY)</a:t>
            </a:r>
            <a:endParaRPr lang="es-ES" altLang="es-ES" sz="1400">
              <a:latin typeface="Verdana" panose="020B0604030504040204" pitchFamily="34" charset="0"/>
            </a:endParaRPr>
          </a:p>
        </p:txBody>
      </p:sp>
      <p:sp>
        <p:nvSpPr>
          <p:cNvPr id="9" name="QuadreDeText 18">
            <a:extLst>
              <a:ext uri="{FF2B5EF4-FFF2-40B4-BE49-F238E27FC236}">
                <a16:creationId xmlns:a16="http://schemas.microsoft.com/office/drawing/2014/main" id="{0AE7D517-15F0-EFAB-D084-4D9DFC941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8331" y="4758187"/>
            <a:ext cx="4005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(BY-NC)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0" name="QuadreDeText 19">
            <a:extLst>
              <a:ext uri="{FF2B5EF4-FFF2-40B4-BE49-F238E27FC236}">
                <a16:creationId xmlns:a16="http://schemas.microsoft.com/office/drawing/2014/main" id="{06FCACAF-91F7-DAFF-458A-78E6DBE0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3965" y="5577490"/>
            <a:ext cx="4813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(BY-NC-SA)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1" name="QuadreDeText 20">
            <a:extLst>
              <a:ext uri="{FF2B5EF4-FFF2-40B4-BE49-F238E27FC236}">
                <a16:creationId xmlns:a16="http://schemas.microsoft.com/office/drawing/2014/main" id="{DC4FDC20-BBB2-8FD1-CF4D-D8150160E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4356" y="6210474"/>
            <a:ext cx="5338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>
                <a:latin typeface="Verdana" panose="020B0604030504040204" pitchFamily="34" charset="0"/>
              </a:rPr>
              <a:t>(BY-NC-ND)</a:t>
            </a:r>
            <a:endParaRPr lang="es-ES" altLang="es-ES" sz="1400">
              <a:latin typeface="Verdana" panose="020B0604030504040204" pitchFamily="34" charset="0"/>
            </a:endParaRPr>
          </a:p>
        </p:txBody>
      </p:sp>
      <p:sp>
        <p:nvSpPr>
          <p:cNvPr id="12" name="QuadreDeText 21">
            <a:extLst>
              <a:ext uri="{FF2B5EF4-FFF2-40B4-BE49-F238E27FC236}">
                <a16:creationId xmlns:a16="http://schemas.microsoft.com/office/drawing/2014/main" id="{E1E906B3-4BE8-7E61-AEA9-D6A394A8A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6744" y="3264808"/>
            <a:ext cx="5438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(BY-SA)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3" name="QuadreDeText 22">
            <a:extLst>
              <a:ext uri="{FF2B5EF4-FFF2-40B4-BE49-F238E27FC236}">
                <a16:creationId xmlns:a16="http://schemas.microsoft.com/office/drawing/2014/main" id="{3DE2AF21-6968-136E-0A48-F72049FE6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6744" y="4160512"/>
            <a:ext cx="4760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(BY-ND)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4" name="QuadreDeText 17">
            <a:extLst>
              <a:ext uri="{FF2B5EF4-FFF2-40B4-BE49-F238E27FC236}">
                <a16:creationId xmlns:a16="http://schemas.microsoft.com/office/drawing/2014/main" id="{DE7C2EC2-D9B4-A3B1-AB83-B2B7CEEE7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793" y="1671811"/>
            <a:ext cx="889000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>
                <a:latin typeface="Verdana" panose="020B0604030504040204" pitchFamily="34" charset="0"/>
              </a:rPr>
              <a:t> (CC0)</a:t>
            </a:r>
            <a:endParaRPr lang="es-ES" altLang="es-ES" sz="1400">
              <a:latin typeface="Verdana" panose="020B0604030504040204" pitchFamily="34" charset="0"/>
            </a:endParaRPr>
          </a:p>
        </p:txBody>
      </p:sp>
      <p:sp>
        <p:nvSpPr>
          <p:cNvPr id="15" name="Combinar 1">
            <a:extLst>
              <a:ext uri="{FF2B5EF4-FFF2-40B4-BE49-F238E27FC236}">
                <a16:creationId xmlns:a16="http://schemas.microsoft.com/office/drawing/2014/main" id="{8870966E-2D1B-8AF0-7EFA-692F60548FC9}"/>
              </a:ext>
            </a:extLst>
          </p:cNvPr>
          <p:cNvSpPr/>
          <p:nvPr/>
        </p:nvSpPr>
        <p:spPr>
          <a:xfrm>
            <a:off x="1151559" y="1617836"/>
            <a:ext cx="1368425" cy="4779962"/>
          </a:xfrm>
          <a:prstGeom prst="flowChartMerge">
            <a:avLst/>
          </a:prstGeom>
          <a:gradFill>
            <a:gsLst>
              <a:gs pos="9000">
                <a:srgbClr val="92D050"/>
              </a:gs>
              <a:gs pos="0">
                <a:srgbClr val="92D050"/>
              </a:gs>
              <a:gs pos="60000">
                <a:srgbClr val="FFC000"/>
              </a:gs>
              <a:gs pos="15000">
                <a:srgbClr val="92D050"/>
              </a:gs>
              <a:gs pos="83000">
                <a:srgbClr val="FF006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" name="CuadroTexto 2">
            <a:extLst>
              <a:ext uri="{FF2B5EF4-FFF2-40B4-BE49-F238E27FC236}">
                <a16:creationId xmlns:a16="http://schemas.microsoft.com/office/drawing/2014/main" id="{498B14C9-B9C9-EF05-FCA4-14C568DE7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2443" y="1811511"/>
            <a:ext cx="1228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+ </a:t>
            </a:r>
            <a:r>
              <a:rPr lang="es-ES" altLang="es-ES" sz="1400">
                <a:latin typeface="Verdana" panose="020B0604030504040204" pitchFamily="34" charset="0"/>
              </a:rPr>
              <a:t>Oberta</a:t>
            </a:r>
            <a:endParaRPr lang="es-ES" altLang="es-ES" sz="1400"/>
          </a:p>
        </p:txBody>
      </p:sp>
      <p:sp>
        <p:nvSpPr>
          <p:cNvPr id="17" name="CuadroTexto 19">
            <a:extLst>
              <a:ext uri="{FF2B5EF4-FFF2-40B4-BE49-F238E27FC236}">
                <a16:creationId xmlns:a16="http://schemas.microsoft.com/office/drawing/2014/main" id="{383A8284-A72A-3BCF-321C-53231285E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2268" y="6426374"/>
            <a:ext cx="1401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+ </a:t>
            </a:r>
            <a:r>
              <a:rPr lang="es-ES" altLang="es-ES" sz="1400">
                <a:latin typeface="Verdana" panose="020B0604030504040204" pitchFamily="34" charset="0"/>
              </a:rPr>
              <a:t>Restrictiva</a:t>
            </a:r>
            <a:endParaRPr lang="es-ES" altLang="es-ES" sz="1400"/>
          </a:p>
        </p:txBody>
      </p:sp>
      <p:sp>
        <p:nvSpPr>
          <p:cNvPr id="18" name="QuadreDeText 17">
            <a:extLst>
              <a:ext uri="{FF2B5EF4-FFF2-40B4-BE49-F238E27FC236}">
                <a16:creationId xmlns:a16="http://schemas.microsoft.com/office/drawing/2014/main" id="{90CB4F8A-8C38-B091-563A-EA23F5462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402" y="1549777"/>
            <a:ext cx="45835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0" name="QuadreDeText 17">
            <a:extLst>
              <a:ext uri="{FF2B5EF4-FFF2-40B4-BE49-F238E27FC236}">
                <a16:creationId xmlns:a16="http://schemas.microsoft.com/office/drawing/2014/main" id="{F446E778-83B7-C5E4-2C9D-D127A3366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5450" y="2257219"/>
            <a:ext cx="36875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1" name="QuadreDeText 17">
            <a:extLst>
              <a:ext uri="{FF2B5EF4-FFF2-40B4-BE49-F238E27FC236}">
                <a16:creationId xmlns:a16="http://schemas.microsoft.com/office/drawing/2014/main" id="{5C36CA1D-2819-2BDC-69ED-FE0F19E52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3650" y="2448100"/>
            <a:ext cx="165544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</p:txBody>
      </p:sp>
      <p:sp>
        <p:nvSpPr>
          <p:cNvPr id="22" name="QuadreDeText 17">
            <a:extLst>
              <a:ext uri="{FF2B5EF4-FFF2-40B4-BE49-F238E27FC236}">
                <a16:creationId xmlns:a16="http://schemas.microsoft.com/office/drawing/2014/main" id="{5BB3653E-D307-1A86-20B1-F9534EEC8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4044" y="3127410"/>
            <a:ext cx="36789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Transformar, subjecta a la mateixa llicència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3" name="QuadreDeText 17">
            <a:extLst>
              <a:ext uri="{FF2B5EF4-FFF2-40B4-BE49-F238E27FC236}">
                <a16:creationId xmlns:a16="http://schemas.microsoft.com/office/drawing/2014/main" id="{20411B44-687D-4426-A2CE-B3C23D88B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217" y="3975216"/>
            <a:ext cx="36657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4" name="QuadreDeText 17">
            <a:extLst>
              <a:ext uri="{FF2B5EF4-FFF2-40B4-BE49-F238E27FC236}">
                <a16:creationId xmlns:a16="http://schemas.microsoft.com/office/drawing/2014/main" id="{3EB9D438-5D78-1B8A-0828-A9105232E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3755" y="4594750"/>
            <a:ext cx="41617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</a:t>
            </a:r>
          </a:p>
          <a:p>
            <a:pPr marL="0" indent="0">
              <a:spcBef>
                <a:spcPct val="0"/>
              </a:spcBef>
              <a:buNone/>
            </a:pPr>
            <a:r>
              <a:rPr lang="ca-ES" altLang="es-ES" sz="1200" dirty="0">
                <a:latin typeface="Verdana" panose="020B0604030504040204" pitchFamily="34" charset="0"/>
              </a:rPr>
              <a:t>   pública 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finalitat comercial</a:t>
            </a:r>
          </a:p>
        </p:txBody>
      </p:sp>
      <p:sp>
        <p:nvSpPr>
          <p:cNvPr id="25" name="QuadreDeText 17">
            <a:extLst>
              <a:ext uri="{FF2B5EF4-FFF2-40B4-BE49-F238E27FC236}">
                <a16:creationId xmlns:a16="http://schemas.microsoft.com/office/drawing/2014/main" id="{8009133F-2A52-20BF-BE5B-72583E4B8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3755" y="5410711"/>
            <a:ext cx="35629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 subjecta a la mateixa llicència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finalitat comercial</a:t>
            </a:r>
          </a:p>
          <a:p>
            <a:pPr marL="0" indent="0">
              <a:spcBef>
                <a:spcPct val="0"/>
              </a:spcBef>
              <a:buNone/>
            </a:pPr>
            <a:endParaRPr lang="ca-ES" altLang="es-ES" sz="1200" dirty="0"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ES" sz="1200" dirty="0">
              <a:latin typeface="Verdana" panose="020B0604030504040204" pitchFamily="34" charset="0"/>
            </a:endParaRPr>
          </a:p>
        </p:txBody>
      </p:sp>
      <p:sp>
        <p:nvSpPr>
          <p:cNvPr id="26" name="QuadreDeText 17">
            <a:extLst>
              <a:ext uri="{FF2B5EF4-FFF2-40B4-BE49-F238E27FC236}">
                <a16:creationId xmlns:a16="http://schemas.microsoft.com/office/drawing/2014/main" id="{23A1C46C-17B6-A8A6-19C9-6BBE06FDD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2616" y="6133628"/>
            <a:ext cx="23555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finalitat comercial</a:t>
            </a:r>
          </a:p>
        </p:txBody>
      </p:sp>
      <p:sp>
        <p:nvSpPr>
          <p:cNvPr id="27" name="QuadreDeText 17">
            <a:extLst>
              <a:ext uri="{FF2B5EF4-FFF2-40B4-BE49-F238E27FC236}">
                <a16:creationId xmlns:a16="http://schemas.microsoft.com/office/drawing/2014/main" id="{84F7362C-DDA5-B48B-BF03-2C74B81BF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570" y="3198986"/>
            <a:ext cx="175884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 Igual</a:t>
            </a:r>
          </a:p>
        </p:txBody>
      </p:sp>
      <p:sp>
        <p:nvSpPr>
          <p:cNvPr id="28" name="QuadreDeText 17">
            <a:extLst>
              <a:ext uri="{FF2B5EF4-FFF2-40B4-BE49-F238E27FC236}">
                <a16:creationId xmlns:a16="http://schemas.microsoft.com/office/drawing/2014/main" id="{F9862FFB-AF63-67CD-65C8-E6A795A0B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570" y="4007841"/>
            <a:ext cx="2232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obres derivades</a:t>
            </a:r>
          </a:p>
        </p:txBody>
      </p:sp>
      <p:sp>
        <p:nvSpPr>
          <p:cNvPr id="29" name="QuadreDeText 17">
            <a:extLst>
              <a:ext uri="{FF2B5EF4-FFF2-40B4-BE49-F238E27FC236}">
                <a16:creationId xmlns:a16="http://schemas.microsoft.com/office/drawing/2014/main" id="{05DF5FDB-7C2E-CC85-AAF2-5CF999670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570" y="4741124"/>
            <a:ext cx="169375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No Comercial</a:t>
            </a:r>
          </a:p>
        </p:txBody>
      </p:sp>
      <p:sp>
        <p:nvSpPr>
          <p:cNvPr id="30" name="QuadreDeText 17">
            <a:extLst>
              <a:ext uri="{FF2B5EF4-FFF2-40B4-BE49-F238E27FC236}">
                <a16:creationId xmlns:a16="http://schemas.microsoft.com/office/drawing/2014/main" id="{7CB13309-5810-ABBA-83DD-7D6B1F4D1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5522" y="5388454"/>
            <a:ext cx="17910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No Comercial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 Igual</a:t>
            </a:r>
          </a:p>
        </p:txBody>
      </p:sp>
      <p:sp>
        <p:nvSpPr>
          <p:cNvPr id="31" name="QuadreDeText 17">
            <a:extLst>
              <a:ext uri="{FF2B5EF4-FFF2-40B4-BE49-F238E27FC236}">
                <a16:creationId xmlns:a16="http://schemas.microsoft.com/office/drawing/2014/main" id="{26375207-EFDD-4CEC-F2F7-1F0F01F03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5522" y="6080299"/>
            <a:ext cx="21364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No Comercial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obres derivades</a:t>
            </a:r>
          </a:p>
        </p:txBody>
      </p:sp>
      <p:cxnSp>
        <p:nvCxnSpPr>
          <p:cNvPr id="32" name="Conector recto 4">
            <a:extLst>
              <a:ext uri="{FF2B5EF4-FFF2-40B4-BE49-F238E27FC236}">
                <a16:creationId xmlns:a16="http://schemas.microsoft.com/office/drawing/2014/main" id="{A4479738-6471-435A-392A-61403ADF4658}"/>
              </a:ext>
            </a:extLst>
          </p:cNvPr>
          <p:cNvCxnSpPr>
            <a:cxnSpLocks/>
          </p:cNvCxnSpPr>
          <p:nvPr/>
        </p:nvCxnSpPr>
        <p:spPr>
          <a:xfrm>
            <a:off x="2823105" y="6083438"/>
            <a:ext cx="80114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6">
            <a:extLst>
              <a:ext uri="{FF2B5EF4-FFF2-40B4-BE49-F238E27FC236}">
                <a16:creationId xmlns:a16="http://schemas.microsoft.com/office/drawing/2014/main" id="{ADBB3697-1D74-0881-E788-60A8DD1AA11B}"/>
              </a:ext>
            </a:extLst>
          </p:cNvPr>
          <p:cNvCxnSpPr>
            <a:cxnSpLocks/>
          </p:cNvCxnSpPr>
          <p:nvPr/>
        </p:nvCxnSpPr>
        <p:spPr>
          <a:xfrm>
            <a:off x="2809611" y="5410711"/>
            <a:ext cx="79987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7">
            <a:extLst>
              <a:ext uri="{FF2B5EF4-FFF2-40B4-BE49-F238E27FC236}">
                <a16:creationId xmlns:a16="http://schemas.microsoft.com/office/drawing/2014/main" id="{8E6E8A2F-46A4-7DBD-CB00-9CA8FAA616E3}"/>
              </a:ext>
            </a:extLst>
          </p:cNvPr>
          <p:cNvCxnSpPr>
            <a:cxnSpLocks/>
          </p:cNvCxnSpPr>
          <p:nvPr/>
        </p:nvCxnSpPr>
        <p:spPr>
          <a:xfrm>
            <a:off x="2849298" y="4621547"/>
            <a:ext cx="795907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8">
            <a:extLst>
              <a:ext uri="{FF2B5EF4-FFF2-40B4-BE49-F238E27FC236}">
                <a16:creationId xmlns:a16="http://schemas.microsoft.com/office/drawing/2014/main" id="{ED30838B-16EA-BB09-E99E-EE0DAF5DBD6C}"/>
              </a:ext>
            </a:extLst>
          </p:cNvPr>
          <p:cNvCxnSpPr>
            <a:cxnSpLocks/>
          </p:cNvCxnSpPr>
          <p:nvPr/>
        </p:nvCxnSpPr>
        <p:spPr>
          <a:xfrm>
            <a:off x="2862792" y="3968936"/>
            <a:ext cx="795907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9">
            <a:extLst>
              <a:ext uri="{FF2B5EF4-FFF2-40B4-BE49-F238E27FC236}">
                <a16:creationId xmlns:a16="http://schemas.microsoft.com/office/drawing/2014/main" id="{B05510B5-6E08-483C-BCDE-7E7B34E4FB60}"/>
              </a:ext>
            </a:extLst>
          </p:cNvPr>
          <p:cNvCxnSpPr>
            <a:cxnSpLocks/>
          </p:cNvCxnSpPr>
          <p:nvPr/>
        </p:nvCxnSpPr>
        <p:spPr>
          <a:xfrm>
            <a:off x="2862792" y="3088216"/>
            <a:ext cx="79273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40">
            <a:extLst>
              <a:ext uri="{FF2B5EF4-FFF2-40B4-BE49-F238E27FC236}">
                <a16:creationId xmlns:a16="http://schemas.microsoft.com/office/drawing/2014/main" id="{052968B4-4B2F-1D16-5337-02353B17188B}"/>
              </a:ext>
            </a:extLst>
          </p:cNvPr>
          <p:cNvCxnSpPr>
            <a:cxnSpLocks/>
          </p:cNvCxnSpPr>
          <p:nvPr/>
        </p:nvCxnSpPr>
        <p:spPr>
          <a:xfrm>
            <a:off x="2862792" y="2293494"/>
            <a:ext cx="79511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46">
            <a:extLst>
              <a:ext uri="{FF2B5EF4-FFF2-40B4-BE49-F238E27FC236}">
                <a16:creationId xmlns:a16="http://schemas.microsoft.com/office/drawing/2014/main" id="{F929DFC8-3BFA-A35D-E5ED-E6B4C09A8726}"/>
              </a:ext>
            </a:extLst>
          </p:cNvPr>
          <p:cNvCxnSpPr>
            <a:cxnSpLocks/>
          </p:cNvCxnSpPr>
          <p:nvPr/>
        </p:nvCxnSpPr>
        <p:spPr>
          <a:xfrm>
            <a:off x="981606" y="1511474"/>
            <a:ext cx="98402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QuadreDeText 17">
            <a:extLst>
              <a:ext uri="{FF2B5EF4-FFF2-40B4-BE49-F238E27FC236}">
                <a16:creationId xmlns:a16="http://schemas.microsoft.com/office/drawing/2014/main" id="{D27BCD04-CD19-DF42-31B1-2514ACB8C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6697" y="1160636"/>
            <a:ext cx="1216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Llicència</a:t>
            </a:r>
          </a:p>
        </p:txBody>
      </p:sp>
      <p:sp>
        <p:nvSpPr>
          <p:cNvPr id="40" name="QuadreDeText 17">
            <a:extLst>
              <a:ext uri="{FF2B5EF4-FFF2-40B4-BE49-F238E27FC236}">
                <a16:creationId xmlns:a16="http://schemas.microsoft.com/office/drawing/2014/main" id="{C11B1C68-A9DF-FC49-43CE-B071CD416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8976" y="1084035"/>
            <a:ext cx="1468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Elements</a:t>
            </a:r>
          </a:p>
        </p:txBody>
      </p:sp>
      <p:sp>
        <p:nvSpPr>
          <p:cNvPr id="41" name="QuadreDeText 17">
            <a:extLst>
              <a:ext uri="{FF2B5EF4-FFF2-40B4-BE49-F238E27FC236}">
                <a16:creationId xmlns:a16="http://schemas.microsoft.com/office/drawing/2014/main" id="{8EDF726E-0BC4-37AC-8DED-0CF76C834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4812" y="1083052"/>
            <a:ext cx="1466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Permisos</a:t>
            </a:r>
          </a:p>
        </p:txBody>
      </p:sp>
      <p:sp>
        <p:nvSpPr>
          <p:cNvPr id="42" name="QuadreDeText 17">
            <a:extLst>
              <a:ext uri="{FF2B5EF4-FFF2-40B4-BE49-F238E27FC236}">
                <a16:creationId xmlns:a16="http://schemas.microsoft.com/office/drawing/2014/main" id="{4AE89D73-736C-5C1F-C681-F5DDC6E2B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411" y="1174924"/>
            <a:ext cx="2033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Grau de restricció</a:t>
            </a:r>
          </a:p>
        </p:txBody>
      </p:sp>
      <p:pic>
        <p:nvPicPr>
          <p:cNvPr id="43" name="Imagen 64">
            <a:extLst>
              <a:ext uri="{FF2B5EF4-FFF2-40B4-BE49-F238E27FC236}">
                <a16:creationId xmlns:a16="http://schemas.microsoft.com/office/drawing/2014/main" id="{C6D8C4C9-D6A3-25B9-39F5-6A4CE6673B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381" y="1619424"/>
            <a:ext cx="1214437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1677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7090067C-41EA-4920-A8A0-5B2B52802046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BA3AB7E7-3060-401D-8E35-8C55B9FA82D8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4F0D3AD1-1AFB-4844-89C3-25EA808C6E97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1BCEA1CDEAFBF4881887D824BAAC827" ma:contentTypeVersion="13" ma:contentTypeDescription="Crear nuevo documento." ma:contentTypeScope="" ma:versionID="b54964bf477dc2a227fcd1381373b384">
  <xsd:schema xmlns:xsd="http://www.w3.org/2001/XMLSchema" xmlns:xs="http://www.w3.org/2001/XMLSchema" xmlns:p="http://schemas.microsoft.com/office/2006/metadata/properties" xmlns:ns3="446c1c17-8417-46f3-bf95-4b2f681aeb85" xmlns:ns4="07822e23-be87-4e17-a31c-3ebaefffe8db" targetNamespace="http://schemas.microsoft.com/office/2006/metadata/properties" ma:root="true" ma:fieldsID="80f2d0683f39538351786bc83c58a596" ns3:_="" ns4:_="">
    <xsd:import namespace="446c1c17-8417-46f3-bf95-4b2f681aeb85"/>
    <xsd:import namespace="07822e23-be87-4e17-a31c-3ebaefffe8d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_activity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6c1c17-8417-46f3-bf95-4b2f681aeb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822e23-be87-4e17-a31c-3ebaefffe8d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46c1c17-8417-46f3-bf95-4b2f681aeb8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3C94C1-3282-45BF-A3D1-FB5576262D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6c1c17-8417-46f3-bf95-4b2f681aeb85"/>
    <ds:schemaRef ds:uri="07822e23-be87-4e17-a31c-3ebaefffe8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A773E8-E87D-4A64-89E9-F5C01F6BF774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446c1c17-8417-46f3-bf95-4b2f681aeb85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07822e23-be87-4e17-a31c-3ebaefffe8db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417F7AA-85AE-45B9-826D-1059CE1EEA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presentacio_generica_panoramica_2018</Template>
  <TotalTime>951</TotalTime>
  <Words>1123</Words>
  <Application>Microsoft Office PowerPoint</Application>
  <PresentationFormat>Panorámica</PresentationFormat>
  <Paragraphs>134</Paragraphs>
  <Slides>15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Wingdings</vt:lpstr>
      <vt:lpstr>Tema de Office</vt:lpstr>
      <vt:lpstr>1_Diseño personalizado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Aproximació a les Llicències Creative Commons. Octubre 2023</dc:title>
  <dc:subject>Llicències Creative Commons - Open Access Week 2023</dc:subject>
  <dc:creator>CRAI Biblioteca de Bellvitge</dc:creator>
  <cp:keywords>Formació d'usuaris, CRAI, Universitat de Barcelona, biblioteca; Creative Commons; Llicències; Accés Obert, Open Access Week 2023</cp:keywords>
  <cp:lastModifiedBy>Ximena Valeria Paczy Taran</cp:lastModifiedBy>
  <cp:revision>3</cp:revision>
  <dcterms:created xsi:type="dcterms:W3CDTF">2018-06-14T14:25:43Z</dcterms:created>
  <dcterms:modified xsi:type="dcterms:W3CDTF">2023-10-18T10:44:44Z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0x010100A1BCEA1CDEAFBF4881887D824BAAC827</vt:lpwstr>
  </property>
</Properties>
</file>