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46"/>
  </p:notesMasterIdLst>
  <p:sldIdLst>
    <p:sldId id="261" r:id="rId3"/>
    <p:sldId id="267" r:id="rId4"/>
    <p:sldId id="268" r:id="rId5"/>
    <p:sldId id="269" r:id="rId6"/>
    <p:sldId id="270" r:id="rId7"/>
    <p:sldId id="271" r:id="rId8"/>
    <p:sldId id="272" r:id="rId9"/>
    <p:sldId id="275" r:id="rId10"/>
    <p:sldId id="294" r:id="rId11"/>
    <p:sldId id="295" r:id="rId12"/>
    <p:sldId id="274" r:id="rId13"/>
    <p:sldId id="273" r:id="rId14"/>
    <p:sldId id="276" r:id="rId15"/>
    <p:sldId id="277" r:id="rId16"/>
    <p:sldId id="278" r:id="rId17"/>
    <p:sldId id="284" r:id="rId18"/>
    <p:sldId id="285" r:id="rId19"/>
    <p:sldId id="286" r:id="rId20"/>
    <p:sldId id="287" r:id="rId21"/>
    <p:sldId id="297" r:id="rId22"/>
    <p:sldId id="299" r:id="rId23"/>
    <p:sldId id="300" r:id="rId24"/>
    <p:sldId id="298" r:id="rId25"/>
    <p:sldId id="302" r:id="rId26"/>
    <p:sldId id="303" r:id="rId27"/>
    <p:sldId id="301" r:id="rId28"/>
    <p:sldId id="279" r:id="rId29"/>
    <p:sldId id="283" r:id="rId30"/>
    <p:sldId id="288" r:id="rId31"/>
    <p:sldId id="289" r:id="rId32"/>
    <p:sldId id="290" r:id="rId33"/>
    <p:sldId id="292" r:id="rId34"/>
    <p:sldId id="291" r:id="rId35"/>
    <p:sldId id="280" r:id="rId36"/>
    <p:sldId id="296" r:id="rId37"/>
    <p:sldId id="293" r:id="rId38"/>
    <p:sldId id="281" r:id="rId39"/>
    <p:sldId id="306" r:id="rId40"/>
    <p:sldId id="282" r:id="rId41"/>
    <p:sldId id="304" r:id="rId42"/>
    <p:sldId id="307" r:id="rId43"/>
    <p:sldId id="266" r:id="rId44"/>
    <p:sldId id="264" r:id="rId45"/>
  </p:sldIdLst>
  <p:sldSz cx="9144000" cy="6858000" type="screen4x3"/>
  <p:notesSz cx="6858000" cy="9144000"/>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a Castan Garcia" initials="JCG" lastIdx="2" clrIdx="0">
    <p:extLst>
      <p:ext uri="{19B8F6BF-5375-455C-9EA6-DF929625EA0E}">
        <p15:presenceInfo xmlns:p15="http://schemas.microsoft.com/office/powerpoint/2012/main" userId="S-1-5-21-2417710379-2167436481-1749082152-2997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C5E0B4"/>
    <a:srgbClr val="88C3F4"/>
    <a:srgbClr val="FFFFFF"/>
    <a:srgbClr val="FF00FF"/>
    <a:srgbClr val="CC00CC"/>
    <a:srgbClr val="FF99FF"/>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32" autoAdjust="0"/>
    <p:restoredTop sz="86538" autoAdjust="0"/>
  </p:normalViewPr>
  <p:slideViewPr>
    <p:cSldViewPr snapToGrid="0">
      <p:cViewPr varScale="1">
        <p:scale>
          <a:sx n="106" d="100"/>
          <a:sy n="106" d="100"/>
        </p:scale>
        <p:origin x="120" y="13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a-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B50D86-583C-4469-912D-DDAC3905339F}" type="datetimeFigureOut">
              <a:rPr lang="ca-ES" smtClean="0"/>
              <a:pPr/>
              <a:t>2/7/2020</a:t>
            </a:fld>
            <a:endParaRPr lang="ca-E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ca-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a-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48AF53-E2AF-41DF-8365-9E0E95A6A932}" type="slidenum">
              <a:rPr lang="ca-ES" smtClean="0"/>
              <a:pPr/>
              <a:t>‹#›</a:t>
            </a:fld>
            <a:endParaRPr lang="ca-ES"/>
          </a:p>
        </p:txBody>
      </p:sp>
    </p:spTree>
    <p:extLst>
      <p:ext uri="{BB962C8B-B14F-4D97-AF65-F5344CB8AC3E}">
        <p14:creationId xmlns:p14="http://schemas.microsoft.com/office/powerpoint/2010/main" val="3924593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304EAC1-E807-46CC-BC95-F1726FDF775C}" type="datetime1">
              <a:rPr lang="ca-ES" smtClean="0"/>
              <a:pPr/>
              <a:t>2/7/2020</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pPr/>
              <a:t>‹#›</a:t>
            </a:fld>
            <a:endParaRPr lang="ca-ES"/>
          </a:p>
        </p:txBody>
      </p:sp>
    </p:spTree>
    <p:extLst>
      <p:ext uri="{BB962C8B-B14F-4D97-AF65-F5344CB8AC3E}">
        <p14:creationId xmlns:p14="http://schemas.microsoft.com/office/powerpoint/2010/main" val="1998061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703FAC2-643E-4B51-A9A9-0BF21F39A75F}" type="datetime1">
              <a:rPr lang="ca-ES" smtClean="0"/>
              <a:pPr/>
              <a:t>2/7/2020</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pPr/>
              <a:t>‹#›</a:t>
            </a:fld>
            <a:endParaRPr lang="ca-ES"/>
          </a:p>
        </p:txBody>
      </p:sp>
    </p:spTree>
    <p:extLst>
      <p:ext uri="{BB962C8B-B14F-4D97-AF65-F5344CB8AC3E}">
        <p14:creationId xmlns:p14="http://schemas.microsoft.com/office/powerpoint/2010/main" val="4129912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3A4A95A-7CFF-4E6D-BE05-B062D97F539F}" type="datetime1">
              <a:rPr lang="ca-ES" smtClean="0"/>
              <a:pPr/>
              <a:t>2/7/2020</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pPr/>
              <a:t>‹#›</a:t>
            </a:fld>
            <a:endParaRPr lang="ca-ES"/>
          </a:p>
        </p:txBody>
      </p:sp>
    </p:spTree>
    <p:extLst>
      <p:ext uri="{BB962C8B-B14F-4D97-AF65-F5344CB8AC3E}">
        <p14:creationId xmlns:p14="http://schemas.microsoft.com/office/powerpoint/2010/main" val="1423246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6000"/>
            </a:lvl1pPr>
          </a:lstStyle>
          <a:p>
            <a:r>
              <a:rPr lang="es-ES" smtClean="0"/>
              <a:t>Haga clic para modificar el estilo de título del patrón</a:t>
            </a:r>
            <a:endParaRPr lang="ca-ES"/>
          </a:p>
        </p:txBody>
      </p:sp>
      <p:sp>
        <p:nvSpPr>
          <p:cNvPr id="3" name="Subtítu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ca-ES"/>
          </a:p>
        </p:txBody>
      </p:sp>
      <p:sp>
        <p:nvSpPr>
          <p:cNvPr id="4" name="Marcador de fecha 3"/>
          <p:cNvSpPr>
            <a:spLocks noGrp="1"/>
          </p:cNvSpPr>
          <p:nvPr>
            <p:ph type="dt" sz="half" idx="10"/>
          </p:nvPr>
        </p:nvSpPr>
        <p:spPr/>
        <p:txBody>
          <a:bodyPr/>
          <a:lstStyle/>
          <a:p>
            <a:fld id="{BA7D1D9C-3F88-4E18-B268-EF7D3F40CB2D}" type="datetimeFigureOut">
              <a:rPr lang="ca-ES" smtClean="0"/>
              <a:pPr/>
              <a:t>2/7/2020</a:t>
            </a:fld>
            <a:endParaRPr lang="ca-ES"/>
          </a:p>
        </p:txBody>
      </p:sp>
      <p:sp>
        <p:nvSpPr>
          <p:cNvPr id="5" name="Marcador de pie de página 4"/>
          <p:cNvSpPr>
            <a:spLocks noGrp="1"/>
          </p:cNvSpPr>
          <p:nvPr>
            <p:ph type="ftr" sz="quarter" idx="11"/>
          </p:nvPr>
        </p:nvSpPr>
        <p:spPr/>
        <p:txBody>
          <a:bodyPr/>
          <a:lstStyle/>
          <a:p>
            <a:endParaRPr lang="ca-ES"/>
          </a:p>
        </p:txBody>
      </p:sp>
      <p:sp>
        <p:nvSpPr>
          <p:cNvPr id="6" name="Marcador de número de diapositiva 5"/>
          <p:cNvSpPr>
            <a:spLocks noGrp="1"/>
          </p:cNvSpPr>
          <p:nvPr>
            <p:ph type="sldNum" sz="quarter" idx="12"/>
          </p:nvPr>
        </p:nvSpPr>
        <p:spPr/>
        <p:txBody>
          <a:bodyPr/>
          <a:lstStyle/>
          <a:p>
            <a:fld id="{E5CD0F32-0F38-4F04-B63B-55884395593F}" type="slidenum">
              <a:rPr lang="ca-ES" smtClean="0"/>
              <a:pPr/>
              <a:t>‹#›</a:t>
            </a:fld>
            <a:endParaRPr lang="ca-ES"/>
          </a:p>
        </p:txBody>
      </p:sp>
    </p:spTree>
    <p:extLst>
      <p:ext uri="{BB962C8B-B14F-4D97-AF65-F5344CB8AC3E}">
        <p14:creationId xmlns:p14="http://schemas.microsoft.com/office/powerpoint/2010/main" val="19658513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ca-ES"/>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Marcador de fecha 3"/>
          <p:cNvSpPr>
            <a:spLocks noGrp="1"/>
          </p:cNvSpPr>
          <p:nvPr>
            <p:ph type="dt" sz="half" idx="10"/>
          </p:nvPr>
        </p:nvSpPr>
        <p:spPr/>
        <p:txBody>
          <a:bodyPr/>
          <a:lstStyle/>
          <a:p>
            <a:fld id="{BA7D1D9C-3F88-4E18-B268-EF7D3F40CB2D}" type="datetimeFigureOut">
              <a:rPr lang="ca-ES" smtClean="0"/>
              <a:pPr/>
              <a:t>2/7/2020</a:t>
            </a:fld>
            <a:endParaRPr lang="ca-ES"/>
          </a:p>
        </p:txBody>
      </p:sp>
      <p:sp>
        <p:nvSpPr>
          <p:cNvPr id="5" name="Marcador de pie de página 4"/>
          <p:cNvSpPr>
            <a:spLocks noGrp="1"/>
          </p:cNvSpPr>
          <p:nvPr>
            <p:ph type="ftr" sz="quarter" idx="11"/>
          </p:nvPr>
        </p:nvSpPr>
        <p:spPr/>
        <p:txBody>
          <a:bodyPr/>
          <a:lstStyle/>
          <a:p>
            <a:endParaRPr lang="ca-ES"/>
          </a:p>
        </p:txBody>
      </p:sp>
      <p:sp>
        <p:nvSpPr>
          <p:cNvPr id="6" name="Marcador de número de diapositiva 5"/>
          <p:cNvSpPr>
            <a:spLocks noGrp="1"/>
          </p:cNvSpPr>
          <p:nvPr>
            <p:ph type="sldNum" sz="quarter" idx="12"/>
          </p:nvPr>
        </p:nvSpPr>
        <p:spPr/>
        <p:txBody>
          <a:bodyPr/>
          <a:lstStyle/>
          <a:p>
            <a:fld id="{E5CD0F32-0F38-4F04-B63B-55884395593F}" type="slidenum">
              <a:rPr lang="ca-ES" smtClean="0"/>
              <a:pPr/>
              <a:t>‹#›</a:t>
            </a:fld>
            <a:endParaRPr lang="ca-ES"/>
          </a:p>
        </p:txBody>
      </p:sp>
    </p:spTree>
    <p:extLst>
      <p:ext uri="{BB962C8B-B14F-4D97-AF65-F5344CB8AC3E}">
        <p14:creationId xmlns:p14="http://schemas.microsoft.com/office/powerpoint/2010/main" val="18987250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p:spPr>
        <p:txBody>
          <a:bodyPr anchor="b"/>
          <a:lstStyle>
            <a:lvl1pPr>
              <a:defRPr sz="6000"/>
            </a:lvl1pPr>
          </a:lstStyle>
          <a:p>
            <a:r>
              <a:rPr lang="es-ES" smtClean="0"/>
              <a:t>Haga clic para modificar el estilo de título del patrón</a:t>
            </a:r>
            <a:endParaRPr lang="ca-ES"/>
          </a:p>
        </p:txBody>
      </p:sp>
      <p:sp>
        <p:nvSpPr>
          <p:cNvPr id="3" name="Marcador de texto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BA7D1D9C-3F88-4E18-B268-EF7D3F40CB2D}" type="datetimeFigureOut">
              <a:rPr lang="ca-ES" smtClean="0"/>
              <a:pPr/>
              <a:t>2/7/2020</a:t>
            </a:fld>
            <a:endParaRPr lang="ca-ES"/>
          </a:p>
        </p:txBody>
      </p:sp>
      <p:sp>
        <p:nvSpPr>
          <p:cNvPr id="5" name="Marcador de pie de página 4"/>
          <p:cNvSpPr>
            <a:spLocks noGrp="1"/>
          </p:cNvSpPr>
          <p:nvPr>
            <p:ph type="ftr" sz="quarter" idx="11"/>
          </p:nvPr>
        </p:nvSpPr>
        <p:spPr/>
        <p:txBody>
          <a:bodyPr/>
          <a:lstStyle/>
          <a:p>
            <a:endParaRPr lang="ca-ES"/>
          </a:p>
        </p:txBody>
      </p:sp>
      <p:sp>
        <p:nvSpPr>
          <p:cNvPr id="6" name="Marcador de número de diapositiva 5"/>
          <p:cNvSpPr>
            <a:spLocks noGrp="1"/>
          </p:cNvSpPr>
          <p:nvPr>
            <p:ph type="sldNum" sz="quarter" idx="12"/>
          </p:nvPr>
        </p:nvSpPr>
        <p:spPr/>
        <p:txBody>
          <a:bodyPr/>
          <a:lstStyle/>
          <a:p>
            <a:fld id="{E5CD0F32-0F38-4F04-B63B-55884395593F}" type="slidenum">
              <a:rPr lang="ca-ES" smtClean="0"/>
              <a:pPr/>
              <a:t>‹#›</a:t>
            </a:fld>
            <a:endParaRPr lang="ca-ES"/>
          </a:p>
        </p:txBody>
      </p:sp>
    </p:spTree>
    <p:extLst>
      <p:ext uri="{BB962C8B-B14F-4D97-AF65-F5344CB8AC3E}">
        <p14:creationId xmlns:p14="http://schemas.microsoft.com/office/powerpoint/2010/main" val="41148002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ca-ES"/>
          </a:p>
        </p:txBody>
      </p:sp>
      <p:sp>
        <p:nvSpPr>
          <p:cNvPr id="3" name="Marcador de contenido 2"/>
          <p:cNvSpPr>
            <a:spLocks noGrp="1"/>
          </p:cNvSpPr>
          <p:nvPr>
            <p:ph sz="half" idx="1"/>
          </p:nvPr>
        </p:nvSpPr>
        <p:spPr>
          <a:xfrm>
            <a:off x="628650" y="1825625"/>
            <a:ext cx="386715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Marcador de contenido 3"/>
          <p:cNvSpPr>
            <a:spLocks noGrp="1"/>
          </p:cNvSpPr>
          <p:nvPr>
            <p:ph sz="half" idx="2"/>
          </p:nvPr>
        </p:nvSpPr>
        <p:spPr>
          <a:xfrm>
            <a:off x="4648200" y="1825625"/>
            <a:ext cx="386715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5" name="Marcador de fecha 4"/>
          <p:cNvSpPr>
            <a:spLocks noGrp="1"/>
          </p:cNvSpPr>
          <p:nvPr>
            <p:ph type="dt" sz="half" idx="10"/>
          </p:nvPr>
        </p:nvSpPr>
        <p:spPr/>
        <p:txBody>
          <a:bodyPr/>
          <a:lstStyle/>
          <a:p>
            <a:fld id="{BA7D1D9C-3F88-4E18-B268-EF7D3F40CB2D}" type="datetimeFigureOut">
              <a:rPr lang="ca-ES" smtClean="0"/>
              <a:pPr/>
              <a:t>2/7/2020</a:t>
            </a:fld>
            <a:endParaRPr lang="ca-ES"/>
          </a:p>
        </p:txBody>
      </p:sp>
      <p:sp>
        <p:nvSpPr>
          <p:cNvPr id="6" name="Marcador de pie de página 5"/>
          <p:cNvSpPr>
            <a:spLocks noGrp="1"/>
          </p:cNvSpPr>
          <p:nvPr>
            <p:ph type="ftr" sz="quarter" idx="11"/>
          </p:nvPr>
        </p:nvSpPr>
        <p:spPr/>
        <p:txBody>
          <a:bodyPr/>
          <a:lstStyle/>
          <a:p>
            <a:endParaRPr lang="ca-ES"/>
          </a:p>
        </p:txBody>
      </p:sp>
      <p:sp>
        <p:nvSpPr>
          <p:cNvPr id="7" name="Marcador de número de diapositiva 6"/>
          <p:cNvSpPr>
            <a:spLocks noGrp="1"/>
          </p:cNvSpPr>
          <p:nvPr>
            <p:ph type="sldNum" sz="quarter" idx="12"/>
          </p:nvPr>
        </p:nvSpPr>
        <p:spPr/>
        <p:txBody>
          <a:bodyPr/>
          <a:lstStyle/>
          <a:p>
            <a:fld id="{E5CD0F32-0F38-4F04-B63B-55884395593F}" type="slidenum">
              <a:rPr lang="ca-ES" smtClean="0"/>
              <a:pPr/>
              <a:t>‹#›</a:t>
            </a:fld>
            <a:endParaRPr lang="ca-ES"/>
          </a:p>
        </p:txBody>
      </p:sp>
    </p:spTree>
    <p:extLst>
      <p:ext uri="{BB962C8B-B14F-4D97-AF65-F5344CB8AC3E}">
        <p14:creationId xmlns:p14="http://schemas.microsoft.com/office/powerpoint/2010/main" val="4803663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p:spPr>
        <p:txBody>
          <a:bodyPr/>
          <a:lstStyle/>
          <a:p>
            <a:r>
              <a:rPr lang="es-ES" smtClean="0"/>
              <a:t>Haga clic para modificar el estilo de título del patrón</a:t>
            </a:r>
            <a:endParaRPr lang="ca-ES"/>
          </a:p>
        </p:txBody>
      </p:sp>
      <p:sp>
        <p:nvSpPr>
          <p:cNvPr id="3" name="Marcador de tex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30238" y="2505075"/>
            <a:ext cx="386873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5" name="Marcador de tex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7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7" name="Marcador de fecha 6"/>
          <p:cNvSpPr>
            <a:spLocks noGrp="1"/>
          </p:cNvSpPr>
          <p:nvPr>
            <p:ph type="dt" sz="half" idx="10"/>
          </p:nvPr>
        </p:nvSpPr>
        <p:spPr/>
        <p:txBody>
          <a:bodyPr/>
          <a:lstStyle/>
          <a:p>
            <a:fld id="{BA7D1D9C-3F88-4E18-B268-EF7D3F40CB2D}" type="datetimeFigureOut">
              <a:rPr lang="ca-ES" smtClean="0"/>
              <a:pPr/>
              <a:t>2/7/2020</a:t>
            </a:fld>
            <a:endParaRPr lang="ca-ES"/>
          </a:p>
        </p:txBody>
      </p:sp>
      <p:sp>
        <p:nvSpPr>
          <p:cNvPr id="8" name="Marcador de pie de página 7"/>
          <p:cNvSpPr>
            <a:spLocks noGrp="1"/>
          </p:cNvSpPr>
          <p:nvPr>
            <p:ph type="ftr" sz="quarter" idx="11"/>
          </p:nvPr>
        </p:nvSpPr>
        <p:spPr/>
        <p:txBody>
          <a:bodyPr/>
          <a:lstStyle/>
          <a:p>
            <a:endParaRPr lang="ca-ES"/>
          </a:p>
        </p:txBody>
      </p:sp>
      <p:sp>
        <p:nvSpPr>
          <p:cNvPr id="9" name="Marcador de número de diapositiva 8"/>
          <p:cNvSpPr>
            <a:spLocks noGrp="1"/>
          </p:cNvSpPr>
          <p:nvPr>
            <p:ph type="sldNum" sz="quarter" idx="12"/>
          </p:nvPr>
        </p:nvSpPr>
        <p:spPr/>
        <p:txBody>
          <a:bodyPr/>
          <a:lstStyle/>
          <a:p>
            <a:fld id="{E5CD0F32-0F38-4F04-B63B-55884395593F}" type="slidenum">
              <a:rPr lang="ca-ES" smtClean="0"/>
              <a:pPr/>
              <a:t>‹#›</a:t>
            </a:fld>
            <a:endParaRPr lang="ca-ES"/>
          </a:p>
        </p:txBody>
      </p:sp>
    </p:spTree>
    <p:extLst>
      <p:ext uri="{BB962C8B-B14F-4D97-AF65-F5344CB8AC3E}">
        <p14:creationId xmlns:p14="http://schemas.microsoft.com/office/powerpoint/2010/main" val="22961719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ca-ES"/>
          </a:p>
        </p:txBody>
      </p:sp>
      <p:sp>
        <p:nvSpPr>
          <p:cNvPr id="3" name="Marcador de fecha 2"/>
          <p:cNvSpPr>
            <a:spLocks noGrp="1"/>
          </p:cNvSpPr>
          <p:nvPr>
            <p:ph type="dt" sz="half" idx="10"/>
          </p:nvPr>
        </p:nvSpPr>
        <p:spPr/>
        <p:txBody>
          <a:bodyPr/>
          <a:lstStyle/>
          <a:p>
            <a:fld id="{BA7D1D9C-3F88-4E18-B268-EF7D3F40CB2D}" type="datetimeFigureOut">
              <a:rPr lang="ca-ES" smtClean="0"/>
              <a:pPr/>
              <a:t>2/7/2020</a:t>
            </a:fld>
            <a:endParaRPr lang="ca-ES"/>
          </a:p>
        </p:txBody>
      </p:sp>
      <p:sp>
        <p:nvSpPr>
          <p:cNvPr id="4" name="Marcador de pie de página 3"/>
          <p:cNvSpPr>
            <a:spLocks noGrp="1"/>
          </p:cNvSpPr>
          <p:nvPr>
            <p:ph type="ftr" sz="quarter" idx="11"/>
          </p:nvPr>
        </p:nvSpPr>
        <p:spPr/>
        <p:txBody>
          <a:bodyPr/>
          <a:lstStyle/>
          <a:p>
            <a:endParaRPr lang="ca-ES"/>
          </a:p>
        </p:txBody>
      </p:sp>
      <p:sp>
        <p:nvSpPr>
          <p:cNvPr id="5" name="Marcador de número de diapositiva 4"/>
          <p:cNvSpPr>
            <a:spLocks noGrp="1"/>
          </p:cNvSpPr>
          <p:nvPr>
            <p:ph type="sldNum" sz="quarter" idx="12"/>
          </p:nvPr>
        </p:nvSpPr>
        <p:spPr/>
        <p:txBody>
          <a:bodyPr/>
          <a:lstStyle/>
          <a:p>
            <a:fld id="{E5CD0F32-0F38-4F04-B63B-55884395593F}" type="slidenum">
              <a:rPr lang="ca-ES" smtClean="0"/>
              <a:pPr/>
              <a:t>‹#›</a:t>
            </a:fld>
            <a:endParaRPr lang="ca-ES"/>
          </a:p>
        </p:txBody>
      </p:sp>
    </p:spTree>
    <p:extLst>
      <p:ext uri="{BB962C8B-B14F-4D97-AF65-F5344CB8AC3E}">
        <p14:creationId xmlns:p14="http://schemas.microsoft.com/office/powerpoint/2010/main" val="4204849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A7D1D9C-3F88-4E18-B268-EF7D3F40CB2D}" type="datetimeFigureOut">
              <a:rPr lang="ca-ES" smtClean="0"/>
              <a:pPr/>
              <a:t>2/7/2020</a:t>
            </a:fld>
            <a:endParaRPr lang="ca-ES"/>
          </a:p>
        </p:txBody>
      </p:sp>
      <p:sp>
        <p:nvSpPr>
          <p:cNvPr id="3" name="Marcador de pie de página 2"/>
          <p:cNvSpPr>
            <a:spLocks noGrp="1"/>
          </p:cNvSpPr>
          <p:nvPr>
            <p:ph type="ftr" sz="quarter" idx="11"/>
          </p:nvPr>
        </p:nvSpPr>
        <p:spPr/>
        <p:txBody>
          <a:bodyPr/>
          <a:lstStyle/>
          <a:p>
            <a:endParaRPr lang="ca-ES"/>
          </a:p>
        </p:txBody>
      </p:sp>
      <p:sp>
        <p:nvSpPr>
          <p:cNvPr id="4" name="Marcador de número de diapositiva 3"/>
          <p:cNvSpPr>
            <a:spLocks noGrp="1"/>
          </p:cNvSpPr>
          <p:nvPr>
            <p:ph type="sldNum" sz="quarter" idx="12"/>
          </p:nvPr>
        </p:nvSpPr>
        <p:spPr/>
        <p:txBody>
          <a:bodyPr/>
          <a:lstStyle/>
          <a:p>
            <a:fld id="{E5CD0F32-0F38-4F04-B63B-55884395593F}" type="slidenum">
              <a:rPr lang="ca-ES" smtClean="0"/>
              <a:pPr/>
              <a:t>‹#›</a:t>
            </a:fld>
            <a:endParaRPr lang="ca-ES"/>
          </a:p>
        </p:txBody>
      </p:sp>
    </p:spTree>
    <p:extLst>
      <p:ext uri="{BB962C8B-B14F-4D97-AF65-F5344CB8AC3E}">
        <p14:creationId xmlns:p14="http://schemas.microsoft.com/office/powerpoint/2010/main" val="15647475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ca-ES"/>
          </a:p>
        </p:txBody>
      </p:sp>
      <p:sp>
        <p:nvSpPr>
          <p:cNvPr id="3" name="Marcador de contenid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BA7D1D9C-3F88-4E18-B268-EF7D3F40CB2D}" type="datetimeFigureOut">
              <a:rPr lang="ca-ES" smtClean="0"/>
              <a:pPr/>
              <a:t>2/7/2020</a:t>
            </a:fld>
            <a:endParaRPr lang="ca-ES"/>
          </a:p>
        </p:txBody>
      </p:sp>
      <p:sp>
        <p:nvSpPr>
          <p:cNvPr id="6" name="Marcador de pie de página 5"/>
          <p:cNvSpPr>
            <a:spLocks noGrp="1"/>
          </p:cNvSpPr>
          <p:nvPr>
            <p:ph type="ftr" sz="quarter" idx="11"/>
          </p:nvPr>
        </p:nvSpPr>
        <p:spPr/>
        <p:txBody>
          <a:bodyPr/>
          <a:lstStyle/>
          <a:p>
            <a:endParaRPr lang="ca-ES"/>
          </a:p>
        </p:txBody>
      </p:sp>
      <p:sp>
        <p:nvSpPr>
          <p:cNvPr id="7" name="Marcador de número de diapositiva 6"/>
          <p:cNvSpPr>
            <a:spLocks noGrp="1"/>
          </p:cNvSpPr>
          <p:nvPr>
            <p:ph type="sldNum" sz="quarter" idx="12"/>
          </p:nvPr>
        </p:nvSpPr>
        <p:spPr/>
        <p:txBody>
          <a:bodyPr/>
          <a:lstStyle/>
          <a:p>
            <a:fld id="{E5CD0F32-0F38-4F04-B63B-55884395593F}" type="slidenum">
              <a:rPr lang="ca-ES" smtClean="0"/>
              <a:pPr/>
              <a:t>‹#›</a:t>
            </a:fld>
            <a:endParaRPr lang="ca-ES"/>
          </a:p>
        </p:txBody>
      </p:sp>
    </p:spTree>
    <p:extLst>
      <p:ext uri="{BB962C8B-B14F-4D97-AF65-F5344CB8AC3E}">
        <p14:creationId xmlns:p14="http://schemas.microsoft.com/office/powerpoint/2010/main" val="3527840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0495083-2BEF-4AB5-8468-FDA7A5D50F8C}" type="datetime1">
              <a:rPr lang="ca-ES" smtClean="0"/>
              <a:pPr/>
              <a:t>2/7/2020</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pPr/>
              <a:t>‹#›</a:t>
            </a:fld>
            <a:endParaRPr lang="ca-ES"/>
          </a:p>
        </p:txBody>
      </p:sp>
    </p:spTree>
    <p:extLst>
      <p:ext uri="{BB962C8B-B14F-4D97-AF65-F5344CB8AC3E}">
        <p14:creationId xmlns:p14="http://schemas.microsoft.com/office/powerpoint/2010/main" val="15489806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ca-ES"/>
          </a:p>
        </p:txBody>
      </p:sp>
      <p:sp>
        <p:nvSpPr>
          <p:cNvPr id="3" name="Marcador de posición de imagen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a-ES"/>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BA7D1D9C-3F88-4E18-B268-EF7D3F40CB2D}" type="datetimeFigureOut">
              <a:rPr lang="ca-ES" smtClean="0"/>
              <a:pPr/>
              <a:t>2/7/2020</a:t>
            </a:fld>
            <a:endParaRPr lang="ca-ES"/>
          </a:p>
        </p:txBody>
      </p:sp>
      <p:sp>
        <p:nvSpPr>
          <p:cNvPr id="6" name="Marcador de pie de página 5"/>
          <p:cNvSpPr>
            <a:spLocks noGrp="1"/>
          </p:cNvSpPr>
          <p:nvPr>
            <p:ph type="ftr" sz="quarter" idx="11"/>
          </p:nvPr>
        </p:nvSpPr>
        <p:spPr/>
        <p:txBody>
          <a:bodyPr/>
          <a:lstStyle/>
          <a:p>
            <a:endParaRPr lang="ca-ES"/>
          </a:p>
        </p:txBody>
      </p:sp>
      <p:sp>
        <p:nvSpPr>
          <p:cNvPr id="7" name="Marcador de número de diapositiva 6"/>
          <p:cNvSpPr>
            <a:spLocks noGrp="1"/>
          </p:cNvSpPr>
          <p:nvPr>
            <p:ph type="sldNum" sz="quarter" idx="12"/>
          </p:nvPr>
        </p:nvSpPr>
        <p:spPr/>
        <p:txBody>
          <a:bodyPr/>
          <a:lstStyle/>
          <a:p>
            <a:fld id="{E5CD0F32-0F38-4F04-B63B-55884395593F}" type="slidenum">
              <a:rPr lang="ca-ES" smtClean="0"/>
              <a:pPr/>
              <a:t>‹#›</a:t>
            </a:fld>
            <a:endParaRPr lang="ca-ES"/>
          </a:p>
        </p:txBody>
      </p:sp>
    </p:spTree>
    <p:extLst>
      <p:ext uri="{BB962C8B-B14F-4D97-AF65-F5344CB8AC3E}">
        <p14:creationId xmlns:p14="http://schemas.microsoft.com/office/powerpoint/2010/main" val="8092333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ca-ES"/>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Marcador de fecha 3"/>
          <p:cNvSpPr>
            <a:spLocks noGrp="1"/>
          </p:cNvSpPr>
          <p:nvPr>
            <p:ph type="dt" sz="half" idx="10"/>
          </p:nvPr>
        </p:nvSpPr>
        <p:spPr/>
        <p:txBody>
          <a:bodyPr/>
          <a:lstStyle/>
          <a:p>
            <a:fld id="{BA7D1D9C-3F88-4E18-B268-EF7D3F40CB2D}" type="datetimeFigureOut">
              <a:rPr lang="ca-ES" smtClean="0"/>
              <a:pPr/>
              <a:t>2/7/2020</a:t>
            </a:fld>
            <a:endParaRPr lang="ca-ES"/>
          </a:p>
        </p:txBody>
      </p:sp>
      <p:sp>
        <p:nvSpPr>
          <p:cNvPr id="5" name="Marcador de pie de página 4"/>
          <p:cNvSpPr>
            <a:spLocks noGrp="1"/>
          </p:cNvSpPr>
          <p:nvPr>
            <p:ph type="ftr" sz="quarter" idx="11"/>
          </p:nvPr>
        </p:nvSpPr>
        <p:spPr/>
        <p:txBody>
          <a:bodyPr/>
          <a:lstStyle/>
          <a:p>
            <a:endParaRPr lang="ca-ES"/>
          </a:p>
        </p:txBody>
      </p:sp>
      <p:sp>
        <p:nvSpPr>
          <p:cNvPr id="6" name="Marcador de número de diapositiva 5"/>
          <p:cNvSpPr>
            <a:spLocks noGrp="1"/>
          </p:cNvSpPr>
          <p:nvPr>
            <p:ph type="sldNum" sz="quarter" idx="12"/>
          </p:nvPr>
        </p:nvSpPr>
        <p:spPr/>
        <p:txBody>
          <a:bodyPr/>
          <a:lstStyle/>
          <a:p>
            <a:fld id="{E5CD0F32-0F38-4F04-B63B-55884395593F}" type="slidenum">
              <a:rPr lang="ca-ES" smtClean="0"/>
              <a:pPr/>
              <a:t>‹#›</a:t>
            </a:fld>
            <a:endParaRPr lang="ca-ES"/>
          </a:p>
        </p:txBody>
      </p:sp>
    </p:spTree>
    <p:extLst>
      <p:ext uri="{BB962C8B-B14F-4D97-AF65-F5344CB8AC3E}">
        <p14:creationId xmlns:p14="http://schemas.microsoft.com/office/powerpoint/2010/main" val="34956372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ca-ES"/>
          </a:p>
        </p:txBody>
      </p:sp>
      <p:sp>
        <p:nvSpPr>
          <p:cNvPr id="3" name="Marcador de texto vertical 2"/>
          <p:cNvSpPr>
            <a:spLocks noGrp="1"/>
          </p:cNvSpPr>
          <p:nvPr>
            <p:ph type="body" orient="vert" idx="1"/>
          </p:nvPr>
        </p:nvSpPr>
        <p:spPr>
          <a:xfrm>
            <a:off x="628650" y="365125"/>
            <a:ext cx="57626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Marcador de fecha 3"/>
          <p:cNvSpPr>
            <a:spLocks noGrp="1"/>
          </p:cNvSpPr>
          <p:nvPr>
            <p:ph type="dt" sz="half" idx="10"/>
          </p:nvPr>
        </p:nvSpPr>
        <p:spPr/>
        <p:txBody>
          <a:bodyPr/>
          <a:lstStyle/>
          <a:p>
            <a:fld id="{BA7D1D9C-3F88-4E18-B268-EF7D3F40CB2D}" type="datetimeFigureOut">
              <a:rPr lang="ca-ES" smtClean="0"/>
              <a:pPr/>
              <a:t>2/7/2020</a:t>
            </a:fld>
            <a:endParaRPr lang="ca-ES"/>
          </a:p>
        </p:txBody>
      </p:sp>
      <p:sp>
        <p:nvSpPr>
          <p:cNvPr id="5" name="Marcador de pie de página 4"/>
          <p:cNvSpPr>
            <a:spLocks noGrp="1"/>
          </p:cNvSpPr>
          <p:nvPr>
            <p:ph type="ftr" sz="quarter" idx="11"/>
          </p:nvPr>
        </p:nvSpPr>
        <p:spPr/>
        <p:txBody>
          <a:bodyPr/>
          <a:lstStyle/>
          <a:p>
            <a:endParaRPr lang="ca-ES"/>
          </a:p>
        </p:txBody>
      </p:sp>
      <p:sp>
        <p:nvSpPr>
          <p:cNvPr id="6" name="Marcador de número de diapositiva 5"/>
          <p:cNvSpPr>
            <a:spLocks noGrp="1"/>
          </p:cNvSpPr>
          <p:nvPr>
            <p:ph type="sldNum" sz="quarter" idx="12"/>
          </p:nvPr>
        </p:nvSpPr>
        <p:spPr/>
        <p:txBody>
          <a:bodyPr/>
          <a:lstStyle/>
          <a:p>
            <a:fld id="{E5CD0F32-0F38-4F04-B63B-55884395593F}" type="slidenum">
              <a:rPr lang="ca-ES" smtClean="0"/>
              <a:pPr/>
              <a:t>‹#›</a:t>
            </a:fld>
            <a:endParaRPr lang="ca-ES"/>
          </a:p>
        </p:txBody>
      </p:sp>
    </p:spTree>
    <p:extLst>
      <p:ext uri="{BB962C8B-B14F-4D97-AF65-F5344CB8AC3E}">
        <p14:creationId xmlns:p14="http://schemas.microsoft.com/office/powerpoint/2010/main" val="887785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C336F0D-4877-4CB1-9F16-B70BDF6D6CBE}" type="datetime1">
              <a:rPr lang="ca-ES" smtClean="0"/>
              <a:pPr/>
              <a:t>2/7/2020</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B1A7D8FF-E13C-4852-9C48-BBAC7A8E0B1D}" type="slidenum">
              <a:rPr lang="ca-ES" smtClean="0"/>
              <a:pPr/>
              <a:t>‹#›</a:t>
            </a:fld>
            <a:endParaRPr lang="ca-ES"/>
          </a:p>
        </p:txBody>
      </p:sp>
    </p:spTree>
    <p:extLst>
      <p:ext uri="{BB962C8B-B14F-4D97-AF65-F5344CB8AC3E}">
        <p14:creationId xmlns:p14="http://schemas.microsoft.com/office/powerpoint/2010/main" val="1928352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06560D6-806C-40E2-AC58-C9E511C887CA}" type="datetime1">
              <a:rPr lang="ca-ES" smtClean="0"/>
              <a:pPr/>
              <a:t>2/7/2020</a:t>
            </a:fld>
            <a:endParaRPr lang="ca-ES"/>
          </a:p>
        </p:txBody>
      </p:sp>
      <p:sp>
        <p:nvSpPr>
          <p:cNvPr id="6" name="Footer Placeholder 5"/>
          <p:cNvSpPr>
            <a:spLocks noGrp="1"/>
          </p:cNvSpPr>
          <p:nvPr>
            <p:ph type="ftr" sz="quarter" idx="11"/>
          </p:nvPr>
        </p:nvSpPr>
        <p:spPr/>
        <p:txBody>
          <a:bodyPr/>
          <a:lstStyle/>
          <a:p>
            <a:endParaRPr lang="ca-ES"/>
          </a:p>
        </p:txBody>
      </p:sp>
      <p:sp>
        <p:nvSpPr>
          <p:cNvPr id="7" name="Slide Number Placeholder 6"/>
          <p:cNvSpPr>
            <a:spLocks noGrp="1"/>
          </p:cNvSpPr>
          <p:nvPr>
            <p:ph type="sldNum" sz="quarter" idx="12"/>
          </p:nvPr>
        </p:nvSpPr>
        <p:spPr/>
        <p:txBody>
          <a:bodyPr/>
          <a:lstStyle/>
          <a:p>
            <a:fld id="{B1A7D8FF-E13C-4852-9C48-BBAC7A8E0B1D}" type="slidenum">
              <a:rPr lang="ca-ES" smtClean="0"/>
              <a:pPr/>
              <a:t>‹#›</a:t>
            </a:fld>
            <a:endParaRPr lang="ca-ES"/>
          </a:p>
        </p:txBody>
      </p:sp>
    </p:spTree>
    <p:extLst>
      <p:ext uri="{BB962C8B-B14F-4D97-AF65-F5344CB8AC3E}">
        <p14:creationId xmlns:p14="http://schemas.microsoft.com/office/powerpoint/2010/main" val="232176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4167577-0E50-4682-8E68-0C962A97F9BF}" type="datetime1">
              <a:rPr lang="ca-ES" smtClean="0"/>
              <a:pPr/>
              <a:t>2/7/2020</a:t>
            </a:fld>
            <a:endParaRPr lang="ca-ES"/>
          </a:p>
        </p:txBody>
      </p:sp>
      <p:sp>
        <p:nvSpPr>
          <p:cNvPr id="8" name="Footer Placeholder 7"/>
          <p:cNvSpPr>
            <a:spLocks noGrp="1"/>
          </p:cNvSpPr>
          <p:nvPr>
            <p:ph type="ftr" sz="quarter" idx="11"/>
          </p:nvPr>
        </p:nvSpPr>
        <p:spPr/>
        <p:txBody>
          <a:bodyPr/>
          <a:lstStyle/>
          <a:p>
            <a:endParaRPr lang="ca-ES"/>
          </a:p>
        </p:txBody>
      </p:sp>
      <p:sp>
        <p:nvSpPr>
          <p:cNvPr id="9" name="Slide Number Placeholder 8"/>
          <p:cNvSpPr>
            <a:spLocks noGrp="1"/>
          </p:cNvSpPr>
          <p:nvPr>
            <p:ph type="sldNum" sz="quarter" idx="12"/>
          </p:nvPr>
        </p:nvSpPr>
        <p:spPr/>
        <p:txBody>
          <a:bodyPr/>
          <a:lstStyle/>
          <a:p>
            <a:fld id="{B1A7D8FF-E13C-4852-9C48-BBAC7A8E0B1D}" type="slidenum">
              <a:rPr lang="ca-ES" smtClean="0"/>
              <a:pPr/>
              <a:t>‹#›</a:t>
            </a:fld>
            <a:endParaRPr lang="ca-ES"/>
          </a:p>
        </p:txBody>
      </p:sp>
    </p:spTree>
    <p:extLst>
      <p:ext uri="{BB962C8B-B14F-4D97-AF65-F5344CB8AC3E}">
        <p14:creationId xmlns:p14="http://schemas.microsoft.com/office/powerpoint/2010/main" val="1162657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lo el título">
    <p:spTree>
      <p:nvGrpSpPr>
        <p:cNvPr id="1" name=""/>
        <p:cNvGrpSpPr/>
        <p:nvPr/>
      </p:nvGrpSpPr>
      <p:grpSpPr>
        <a:xfrm>
          <a:off x="0" y="0"/>
          <a:ext cx="0" cy="0"/>
          <a:chOff x="0" y="0"/>
          <a:chExt cx="0" cy="0"/>
        </a:xfrm>
      </p:grpSpPr>
      <p:pic>
        <p:nvPicPr>
          <p:cNvPr id="6" name="Imagen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2021111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7F88B1-DFC1-45F9-A8C9-C292CD8F3857}" type="datetime1">
              <a:rPr lang="ca-ES" smtClean="0"/>
              <a:pPr/>
              <a:t>2/7/2020</a:t>
            </a:fld>
            <a:endParaRPr lang="ca-ES"/>
          </a:p>
        </p:txBody>
      </p:sp>
      <p:sp>
        <p:nvSpPr>
          <p:cNvPr id="3" name="Footer Placeholder 2"/>
          <p:cNvSpPr>
            <a:spLocks noGrp="1"/>
          </p:cNvSpPr>
          <p:nvPr>
            <p:ph type="ftr" sz="quarter" idx="11"/>
          </p:nvPr>
        </p:nvSpPr>
        <p:spPr/>
        <p:txBody>
          <a:bodyPr/>
          <a:lstStyle/>
          <a:p>
            <a:endParaRPr lang="ca-ES"/>
          </a:p>
        </p:txBody>
      </p:sp>
      <p:sp>
        <p:nvSpPr>
          <p:cNvPr id="4" name="Slide Number Placeholder 3"/>
          <p:cNvSpPr>
            <a:spLocks noGrp="1"/>
          </p:cNvSpPr>
          <p:nvPr>
            <p:ph type="sldNum" sz="quarter" idx="12"/>
          </p:nvPr>
        </p:nvSpPr>
        <p:spPr/>
        <p:txBody>
          <a:bodyPr/>
          <a:lstStyle/>
          <a:p>
            <a:fld id="{B1A7D8FF-E13C-4852-9C48-BBAC7A8E0B1D}" type="slidenum">
              <a:rPr lang="ca-ES" smtClean="0"/>
              <a:pPr/>
              <a:t>‹#›</a:t>
            </a:fld>
            <a:endParaRPr lang="ca-ES"/>
          </a:p>
        </p:txBody>
      </p:sp>
    </p:spTree>
    <p:extLst>
      <p:ext uri="{BB962C8B-B14F-4D97-AF65-F5344CB8AC3E}">
        <p14:creationId xmlns:p14="http://schemas.microsoft.com/office/powerpoint/2010/main" val="1820547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BC8B5E0-7BD1-4A61-B63B-F1873C86CA6B}" type="datetime1">
              <a:rPr lang="ca-ES" smtClean="0"/>
              <a:pPr/>
              <a:t>2/7/2020</a:t>
            </a:fld>
            <a:endParaRPr lang="ca-ES"/>
          </a:p>
        </p:txBody>
      </p:sp>
      <p:sp>
        <p:nvSpPr>
          <p:cNvPr id="6" name="Footer Placeholder 5"/>
          <p:cNvSpPr>
            <a:spLocks noGrp="1"/>
          </p:cNvSpPr>
          <p:nvPr>
            <p:ph type="ftr" sz="quarter" idx="11"/>
          </p:nvPr>
        </p:nvSpPr>
        <p:spPr/>
        <p:txBody>
          <a:bodyPr/>
          <a:lstStyle/>
          <a:p>
            <a:endParaRPr lang="ca-ES"/>
          </a:p>
        </p:txBody>
      </p:sp>
      <p:sp>
        <p:nvSpPr>
          <p:cNvPr id="7" name="Slide Number Placeholder 6"/>
          <p:cNvSpPr>
            <a:spLocks noGrp="1"/>
          </p:cNvSpPr>
          <p:nvPr>
            <p:ph type="sldNum" sz="quarter" idx="12"/>
          </p:nvPr>
        </p:nvSpPr>
        <p:spPr/>
        <p:txBody>
          <a:bodyPr/>
          <a:lstStyle/>
          <a:p>
            <a:fld id="{B1A7D8FF-E13C-4852-9C48-BBAC7A8E0B1D}" type="slidenum">
              <a:rPr lang="ca-ES" smtClean="0"/>
              <a:pPr/>
              <a:t>‹#›</a:t>
            </a:fld>
            <a:endParaRPr lang="ca-ES"/>
          </a:p>
        </p:txBody>
      </p:sp>
    </p:spTree>
    <p:extLst>
      <p:ext uri="{BB962C8B-B14F-4D97-AF65-F5344CB8AC3E}">
        <p14:creationId xmlns:p14="http://schemas.microsoft.com/office/powerpoint/2010/main" val="4248067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3F2CBC3-EBA3-4983-BBFB-F9326D6CDAED}" type="datetime1">
              <a:rPr lang="ca-ES" smtClean="0"/>
              <a:pPr/>
              <a:t>2/7/2020</a:t>
            </a:fld>
            <a:endParaRPr lang="ca-ES"/>
          </a:p>
        </p:txBody>
      </p:sp>
      <p:sp>
        <p:nvSpPr>
          <p:cNvPr id="6" name="Footer Placeholder 5"/>
          <p:cNvSpPr>
            <a:spLocks noGrp="1"/>
          </p:cNvSpPr>
          <p:nvPr>
            <p:ph type="ftr" sz="quarter" idx="11"/>
          </p:nvPr>
        </p:nvSpPr>
        <p:spPr/>
        <p:txBody>
          <a:bodyPr/>
          <a:lstStyle/>
          <a:p>
            <a:endParaRPr lang="ca-ES"/>
          </a:p>
        </p:txBody>
      </p:sp>
      <p:sp>
        <p:nvSpPr>
          <p:cNvPr id="7" name="Slide Number Placeholder 6"/>
          <p:cNvSpPr>
            <a:spLocks noGrp="1"/>
          </p:cNvSpPr>
          <p:nvPr>
            <p:ph type="sldNum" sz="quarter" idx="12"/>
          </p:nvPr>
        </p:nvSpPr>
        <p:spPr/>
        <p:txBody>
          <a:bodyPr/>
          <a:lstStyle/>
          <a:p>
            <a:fld id="{B1A7D8FF-E13C-4852-9C48-BBAC7A8E0B1D}" type="slidenum">
              <a:rPr lang="ca-ES" smtClean="0"/>
              <a:pPr/>
              <a:t>‹#›</a:t>
            </a:fld>
            <a:endParaRPr lang="ca-ES"/>
          </a:p>
        </p:txBody>
      </p:sp>
    </p:spTree>
    <p:extLst>
      <p:ext uri="{BB962C8B-B14F-4D97-AF65-F5344CB8AC3E}">
        <p14:creationId xmlns:p14="http://schemas.microsoft.com/office/powerpoint/2010/main" val="1705066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764518-C8D6-4A22-ADB0-38CAA77BE472}" type="datetime1">
              <a:rPr lang="ca-ES" smtClean="0"/>
              <a:pPr/>
              <a:t>2/7/2020</a:t>
            </a:fld>
            <a:endParaRPr lang="ca-E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A7D8FF-E13C-4852-9C48-BBAC7A8E0B1D}" type="slidenum">
              <a:rPr lang="ca-ES" smtClean="0"/>
              <a:pPr/>
              <a:t>‹#›</a:t>
            </a:fld>
            <a:endParaRPr lang="ca-ES"/>
          </a:p>
        </p:txBody>
      </p:sp>
    </p:spTree>
    <p:extLst>
      <p:ext uri="{BB962C8B-B14F-4D97-AF65-F5344CB8AC3E}">
        <p14:creationId xmlns:p14="http://schemas.microsoft.com/office/powerpoint/2010/main" val="13376978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ca-ES" dirty="0"/>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Marcador de fech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7D1D9C-3F88-4E18-B268-EF7D3F40CB2D}" type="datetimeFigureOut">
              <a:rPr lang="ca-ES" smtClean="0"/>
              <a:pPr/>
              <a:t>2/7/2020</a:t>
            </a:fld>
            <a:endParaRPr lang="ca-ES"/>
          </a:p>
        </p:txBody>
      </p:sp>
      <p:sp>
        <p:nvSpPr>
          <p:cNvPr id="5" name="Marcador de pie de pá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a:p>
        </p:txBody>
      </p:sp>
      <p:sp>
        <p:nvSpPr>
          <p:cNvPr id="6" name="Marcador de número de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CD0F32-0F38-4F04-B63B-55884395593F}" type="slidenum">
              <a:rPr lang="ca-ES" smtClean="0"/>
              <a:pPr/>
              <a:t>‹#›</a:t>
            </a:fld>
            <a:endParaRPr lang="ca-ES"/>
          </a:p>
        </p:txBody>
      </p:sp>
    </p:spTree>
    <p:extLst>
      <p:ext uri="{BB962C8B-B14F-4D97-AF65-F5344CB8AC3E}">
        <p14:creationId xmlns:p14="http://schemas.microsoft.com/office/powerpoint/2010/main" val="326254076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http://support.ebsco.com.sire.ub.edu/help/?int=ehost&amp;lang=en&amp;feature_id=&amp;TOC_ID=Always&amp;SI=0&amp;BU=0&amp;GU=1&amp;PS=0&amp;ver=&amp;dbs=psyh"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7.xml"/><Relationship Id="rId3" Type="http://schemas.openxmlformats.org/officeDocument/2006/relationships/slide" Target="slide4.xml"/><Relationship Id="rId7" Type="http://schemas.openxmlformats.org/officeDocument/2006/relationships/slide" Target="slide11.xml"/><Relationship Id="rId12" Type="http://schemas.openxmlformats.org/officeDocument/2006/relationships/slide" Target="slide24.xml"/><Relationship Id="rId17" Type="http://schemas.openxmlformats.org/officeDocument/2006/relationships/slide" Target="slide41.xml"/><Relationship Id="rId2" Type="http://schemas.openxmlformats.org/officeDocument/2006/relationships/slide" Target="slide3.xml"/><Relationship Id="rId16" Type="http://schemas.openxmlformats.org/officeDocument/2006/relationships/slide" Target="slide40.xml"/><Relationship Id="rId1" Type="http://schemas.openxmlformats.org/officeDocument/2006/relationships/slideLayout" Target="../slideLayouts/slideLayout6.xml"/><Relationship Id="rId6" Type="http://schemas.openxmlformats.org/officeDocument/2006/relationships/slide" Target="slide8.xml"/><Relationship Id="rId11" Type="http://schemas.openxmlformats.org/officeDocument/2006/relationships/slide" Target="slide20.xml"/><Relationship Id="rId5" Type="http://schemas.openxmlformats.org/officeDocument/2006/relationships/slide" Target="slide7.xml"/><Relationship Id="rId15" Type="http://schemas.openxmlformats.org/officeDocument/2006/relationships/slide" Target="slide36.xml"/><Relationship Id="rId10" Type="http://schemas.openxmlformats.org/officeDocument/2006/relationships/slide" Target="slide15.xml"/><Relationship Id="rId4" Type="http://schemas.openxmlformats.org/officeDocument/2006/relationships/slide" Target="slide5.xml"/><Relationship Id="rId9" Type="http://schemas.openxmlformats.org/officeDocument/2006/relationships/slide" Target="slide13.xml"/><Relationship Id="rId14" Type="http://schemas.openxmlformats.org/officeDocument/2006/relationships/slide" Target="slide30.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2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image" Target="../media/image42.png"/><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slide" Target="slide2.xml"/><Relationship Id="rId2" Type="http://schemas.openxmlformats.org/officeDocument/2006/relationships/image" Target="../media/image39.png"/><Relationship Id="rId1" Type="http://schemas.openxmlformats.org/officeDocument/2006/relationships/slideLayout" Target="../slideLayouts/slideLayout6.xml"/><Relationship Id="rId6" Type="http://schemas.openxmlformats.org/officeDocument/2006/relationships/image" Target="../media/image31.png"/><Relationship Id="rId5" Type="http://schemas.openxmlformats.org/officeDocument/2006/relationships/image" Target="../media/image45.png"/><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apa.org/" TargetMode="External"/><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hyperlink" Target="https://crai.ub.edu/ca/que-ofereix-el-crai/acces-recursos/acces-recursos-proxy" TargetMode="External"/><Relationship Id="rId7" Type="http://schemas.openxmlformats.org/officeDocument/2006/relationships/image" Target="../media/image48.png"/><Relationship Id="rId2" Type="http://schemas.openxmlformats.org/officeDocument/2006/relationships/image" Target="../media/image49.png"/><Relationship Id="rId1" Type="http://schemas.openxmlformats.org/officeDocument/2006/relationships/slideLayout" Target="../slideLayouts/slideLayout6.xml"/><Relationship Id="rId6" Type="http://schemas.openxmlformats.org/officeDocument/2006/relationships/image" Target="../media/image50.png"/><Relationship Id="rId5" Type="http://schemas.openxmlformats.org/officeDocument/2006/relationships/image" Target="../media/image44.png"/><Relationship Id="rId4" Type="http://schemas.openxmlformats.org/officeDocument/2006/relationships/hyperlink" Target="https://crai.ub.edu/ca/que-ofereix-el-crai/prestec/prestec-pi"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3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36.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42.png"/><Relationship Id="rId7" Type="http://schemas.openxmlformats.org/officeDocument/2006/relationships/image" Target="../media/image57.png"/><Relationship Id="rId2" Type="http://schemas.openxmlformats.org/officeDocument/2006/relationships/image" Target="../media/image39.png"/><Relationship Id="rId1" Type="http://schemas.openxmlformats.org/officeDocument/2006/relationships/slideLayout" Target="../slideLayouts/slideLayout6.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43.png"/><Relationship Id="rId9" Type="http://schemas.openxmlformats.org/officeDocument/2006/relationships/slide" Target="slide2.xml"/></Relationships>
</file>

<file path=ppt/slides/_rels/slide3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image" Target="../media/image61.png"/></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9.png"/><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image" Target="../media/image66.png"/></Relationships>
</file>

<file path=ppt/slides/_rels/slide4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hyperlink" Target="mailto:bib_mundet@ub.edu" TargetMode="Externa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68.png"/><Relationship Id="rId4" Type="http://schemas.openxmlformats.org/officeDocument/2006/relationships/hyperlink" Target="http://bit.ly/2sO5WCQ"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cercabib.ub.edu/iii/encore/homepage?lang=cat&amp;suite=def" TargetMode="Externa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png"/><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ángulo 4"/>
          <p:cNvSpPr/>
          <p:nvPr/>
        </p:nvSpPr>
        <p:spPr>
          <a:xfrm>
            <a:off x="1332411" y="2971800"/>
            <a:ext cx="6479177" cy="954107"/>
          </a:xfrm>
          <a:prstGeom prst="rect">
            <a:avLst/>
          </a:prstGeom>
        </p:spPr>
        <p:txBody>
          <a:bodyPr wrap="square">
            <a:spAutoFit/>
          </a:bodyPr>
          <a:lstStyle/>
          <a:p>
            <a:pPr algn="ctr">
              <a:spcBef>
                <a:spcPct val="50000"/>
              </a:spcBef>
              <a:buFontTx/>
              <a:buNone/>
            </a:pPr>
            <a:r>
              <a:rPr lang="ca-ES" altLang="es-ES" sz="2800" b="1" dirty="0" smtClean="0">
                <a:solidFill>
                  <a:schemeClr val="bg1"/>
                </a:solidFill>
                <a:latin typeface="Verdana" panose="020B0604030504040204" pitchFamily="34" charset="0"/>
              </a:rPr>
              <a:t>PsycINFO</a:t>
            </a:r>
            <a:endParaRPr lang="ca-ES" altLang="es-ES" sz="2800" b="1" dirty="0">
              <a:solidFill>
                <a:schemeClr val="bg1"/>
              </a:solidFill>
              <a:latin typeface="Verdana" panose="020B0604030504040204" pitchFamily="34" charset="0"/>
            </a:endParaRPr>
          </a:p>
          <a:p>
            <a:pPr algn="ctr">
              <a:spcBef>
                <a:spcPct val="0"/>
              </a:spcBef>
            </a:pPr>
            <a:endParaRPr lang="es-ES" altLang="ca-ES" sz="2800" b="1" dirty="0">
              <a:solidFill>
                <a:schemeClr val="bg1"/>
              </a:solidFill>
              <a:latin typeface="Verdana" panose="020B0604030504040204" pitchFamily="34" charset="0"/>
            </a:endParaRPr>
          </a:p>
        </p:txBody>
      </p:sp>
    </p:spTree>
    <p:extLst>
      <p:ext uri="{BB962C8B-B14F-4D97-AF65-F5344CB8AC3E}">
        <p14:creationId xmlns:p14="http://schemas.microsoft.com/office/powerpoint/2010/main" val="3405053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365759" y="2444671"/>
            <a:ext cx="8528144" cy="4413329"/>
          </a:xfrm>
          <a:prstGeom prst="rect">
            <a:avLst/>
          </a:prstGeom>
          <a:noFill/>
          <a:ln w="9525">
            <a:noFill/>
            <a:miter lim="800000"/>
            <a:headEnd/>
            <a:tailEnd/>
          </a:ln>
        </p:spPr>
      </p:pic>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a:solidFill>
                  <a:srgbClr val="346283"/>
                </a:solidFill>
                <a:latin typeface="Verdana" panose="020B0604030504040204" pitchFamily="34" charset="0"/>
              </a:rPr>
              <a:t>5</a:t>
            </a:r>
            <a:r>
              <a:rPr lang="ca-ES" altLang="ca-ES" sz="1800" b="1" dirty="0" smtClean="0">
                <a:solidFill>
                  <a:srgbClr val="346283"/>
                </a:solidFill>
                <a:latin typeface="Verdana" panose="020B0604030504040204" pitchFamily="34" charset="0"/>
              </a:rPr>
              <a:t>. Cerca avançada a PsycINFO (3)</a:t>
            </a:r>
            <a:endParaRPr lang="ca-ES" altLang="ca-ES" sz="1800" dirty="0" smtClean="0">
              <a:latin typeface="Verdana" panose="020B0604030504040204" pitchFamily="34" charset="0"/>
            </a:endParaRPr>
          </a:p>
        </p:txBody>
      </p:sp>
      <p:sp>
        <p:nvSpPr>
          <p:cNvPr id="11" name="Text Box 12"/>
          <p:cNvSpPr txBox="1">
            <a:spLocks noChangeArrowheads="1"/>
          </p:cNvSpPr>
          <p:nvPr/>
        </p:nvSpPr>
        <p:spPr bwMode="auto">
          <a:xfrm>
            <a:off x="487198" y="1401694"/>
            <a:ext cx="829104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50000"/>
              </a:spcBef>
              <a:buFontTx/>
              <a:buNone/>
            </a:pPr>
            <a:r>
              <a:rPr lang="ca-ES" altLang="ca-ES" sz="1800" dirty="0" smtClean="0">
                <a:latin typeface="Verdana" panose="020B0604030504040204" pitchFamily="34" charset="0"/>
              </a:rPr>
              <a:t>Podeu consultar l’historial de les cerques que heu fet en cada sessió, i podeu consultar els resultats i utilitzar cerques anteriors en les expressions de cerca amb el número ID de la cerca (S1, S2, S3, etc.).</a:t>
            </a:r>
          </a:p>
        </p:txBody>
      </p:sp>
      <p:sp>
        <p:nvSpPr>
          <p:cNvPr id="13" name="Rectangle arrodonit 12"/>
          <p:cNvSpPr/>
          <p:nvPr/>
        </p:nvSpPr>
        <p:spPr>
          <a:xfrm>
            <a:off x="3015112" y="3740569"/>
            <a:ext cx="1152626" cy="27316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4" name="Connector de fletxa recta 13"/>
          <p:cNvCxnSpPr/>
          <p:nvPr/>
        </p:nvCxnSpPr>
        <p:spPr>
          <a:xfrm flipH="1">
            <a:off x="2492943" y="4023360"/>
            <a:ext cx="548641" cy="19250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QuadreDeText 6"/>
          <p:cNvSpPr txBox="1"/>
          <p:nvPr/>
        </p:nvSpPr>
        <p:spPr>
          <a:xfrm>
            <a:off x="7515922" y="6488668"/>
            <a:ext cx="1628078" cy="369332"/>
          </a:xfrm>
          <a:prstGeom prst="rect">
            <a:avLst/>
          </a:prstGeom>
          <a:noFill/>
        </p:spPr>
        <p:txBody>
          <a:bodyPr wrap="square" rtlCol="0">
            <a:spAutoFit/>
          </a:bodyPr>
          <a:lstStyle/>
          <a:p>
            <a:r>
              <a:rPr lang="ca-ES" dirty="0" smtClean="0">
                <a:hlinkClick r:id="rId3" action="ppaction://hlinksldjump"/>
              </a:rPr>
              <a:t>Torna al sumari</a:t>
            </a:r>
            <a:endParaRPr lang="es-ES" dirty="0"/>
          </a:p>
        </p:txBody>
      </p:sp>
    </p:spTree>
    <p:extLst>
      <p:ext uri="{BB962C8B-B14F-4D97-AF65-F5344CB8AC3E}">
        <p14:creationId xmlns:p14="http://schemas.microsoft.com/office/powerpoint/2010/main" val="3737511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0700" y="1691641"/>
            <a:ext cx="8290560" cy="4247317"/>
          </a:xfrm>
          <a:prstGeom prst="rect">
            <a:avLst/>
          </a:prstGeom>
        </p:spPr>
        <p:txBody>
          <a:bodyPr wrap="square">
            <a:spAutoFit/>
          </a:bodyPr>
          <a:lstStyle/>
          <a:p>
            <a:r>
              <a:rPr lang="ca-ES" altLang="ca-ES" dirty="0" smtClean="0">
                <a:latin typeface="Verdana" panose="020B0604030504040204" pitchFamily="34" charset="0"/>
              </a:rPr>
              <a:t>Es poden utilitzar:</a:t>
            </a:r>
          </a:p>
          <a:p>
            <a:endParaRPr lang="ca-ES" altLang="ca-ES" dirty="0">
              <a:latin typeface="Verdana" panose="020B0604030504040204" pitchFamily="34" charset="0"/>
            </a:endParaRPr>
          </a:p>
          <a:p>
            <a:pPr marL="285750" indent="-285750">
              <a:buFont typeface="Arial" panose="020B0604020202020204" pitchFamily="34" charset="0"/>
              <a:buChar char="•"/>
            </a:pPr>
            <a:r>
              <a:rPr lang="ca-ES" altLang="ca-ES" dirty="0" smtClean="0">
                <a:latin typeface="Verdana" panose="020B0604030504040204" pitchFamily="34" charset="0"/>
              </a:rPr>
              <a:t>Operadors </a:t>
            </a:r>
            <a:r>
              <a:rPr lang="ca-ES" altLang="ca-ES" dirty="0">
                <a:latin typeface="Verdana" panose="020B0604030504040204" pitchFamily="34" charset="0"/>
              </a:rPr>
              <a:t>booleans </a:t>
            </a:r>
            <a:r>
              <a:rPr lang="ca-ES" altLang="ca-ES" dirty="0" smtClean="0">
                <a:latin typeface="Verdana" panose="020B0604030504040204" pitchFamily="34" charset="0"/>
              </a:rPr>
              <a:t>AND</a:t>
            </a:r>
            <a:r>
              <a:rPr lang="ca-ES" altLang="ca-ES" dirty="0">
                <a:latin typeface="Verdana" panose="020B0604030504040204" pitchFamily="34" charset="0"/>
              </a:rPr>
              <a:t>, OR, </a:t>
            </a:r>
            <a:r>
              <a:rPr lang="ca-ES" altLang="ca-ES" dirty="0" smtClean="0">
                <a:latin typeface="Verdana" panose="020B0604030504040204" pitchFamily="34" charset="0"/>
              </a:rPr>
              <a:t>NOT</a:t>
            </a:r>
          </a:p>
          <a:p>
            <a:endParaRPr lang="ca-ES" altLang="ca-ES" dirty="0" smtClean="0">
              <a:latin typeface="Verdana" panose="020B0604030504040204" pitchFamily="34" charset="0"/>
            </a:endParaRPr>
          </a:p>
          <a:p>
            <a:pPr marL="285750" indent="-285750">
              <a:buFont typeface="Arial" panose="020B0604020202020204" pitchFamily="34" charset="0"/>
              <a:buChar char="•"/>
            </a:pPr>
            <a:r>
              <a:rPr lang="ca-ES" altLang="ca-ES" dirty="0" smtClean="0">
                <a:latin typeface="Verdana" panose="020B0604030504040204" pitchFamily="34" charset="0"/>
              </a:rPr>
              <a:t>truncaments *</a:t>
            </a:r>
          </a:p>
          <a:p>
            <a:r>
              <a:rPr lang="ca-ES" altLang="ca-ES" dirty="0" smtClean="0">
                <a:latin typeface="Verdana" panose="020B0604030504040204" pitchFamily="34" charset="0"/>
              </a:rPr>
              <a:t>	</a:t>
            </a:r>
          </a:p>
          <a:p>
            <a:pPr marL="285750" indent="-285750">
              <a:buFont typeface="Arial" panose="020B0604020202020204" pitchFamily="34" charset="0"/>
              <a:buChar char="•"/>
            </a:pPr>
            <a:r>
              <a:rPr lang="ca-ES" altLang="ca-ES" dirty="0" smtClean="0">
                <a:latin typeface="Verdana" panose="020B0604030504040204" pitchFamily="34" charset="0"/>
              </a:rPr>
              <a:t>cometes “”</a:t>
            </a:r>
          </a:p>
          <a:p>
            <a:r>
              <a:rPr lang="ca-ES" altLang="ca-ES" dirty="0" smtClean="0">
                <a:latin typeface="Verdana" panose="020B0604030504040204" pitchFamily="34" charset="0"/>
              </a:rPr>
              <a:t>	</a:t>
            </a:r>
          </a:p>
          <a:p>
            <a:pPr marL="285750" indent="-285750">
              <a:buFont typeface="Arial" panose="020B0604020202020204" pitchFamily="34" charset="0"/>
              <a:buChar char="•"/>
            </a:pPr>
            <a:r>
              <a:rPr lang="ca-ES" altLang="ca-ES" dirty="0" smtClean="0">
                <a:latin typeface="Verdana" panose="020B0604030504040204" pitchFamily="34" charset="0"/>
              </a:rPr>
              <a:t>parèntesis ()</a:t>
            </a:r>
          </a:p>
          <a:p>
            <a:endParaRPr lang="ca-ES" altLang="ca-ES" dirty="0" smtClean="0">
              <a:latin typeface="Verdana" panose="020B0604030504040204" pitchFamily="34" charset="0"/>
            </a:endParaRPr>
          </a:p>
          <a:p>
            <a:pPr marL="285750" indent="-285750">
              <a:buFont typeface="Arial" panose="020B0604020202020204" pitchFamily="34" charset="0"/>
              <a:buChar char="•"/>
            </a:pPr>
            <a:r>
              <a:rPr lang="ca-ES" altLang="ca-ES" dirty="0" smtClean="0">
                <a:latin typeface="Verdana" panose="020B0604030504040204" pitchFamily="34" charset="0"/>
              </a:rPr>
              <a:t>codis </a:t>
            </a:r>
            <a:r>
              <a:rPr lang="ca-ES" altLang="ca-ES" dirty="0">
                <a:latin typeface="Verdana" panose="020B0604030504040204" pitchFamily="34" charset="0"/>
              </a:rPr>
              <a:t>de camp, per exemple DE matèria o AR autor</a:t>
            </a:r>
          </a:p>
          <a:p>
            <a:endParaRPr lang="ca-ES" altLang="ca-ES" dirty="0">
              <a:latin typeface="Verdana" panose="020B0604030504040204" pitchFamily="34" charset="0"/>
            </a:endParaRPr>
          </a:p>
          <a:p>
            <a:endParaRPr lang="ca-ES" altLang="ca-ES" dirty="0">
              <a:latin typeface="Verdana" panose="020B0604030504040204" pitchFamily="34" charset="0"/>
            </a:endParaRPr>
          </a:p>
          <a:p>
            <a:endParaRPr lang="ca-ES" altLang="ca-ES" dirty="0" smtClean="0">
              <a:latin typeface="Verdana" panose="020B0604030504040204" pitchFamily="34" charset="0"/>
            </a:endParaRPr>
          </a:p>
          <a:p>
            <a:r>
              <a:rPr lang="ca-ES" altLang="ca-ES" dirty="0" smtClean="0">
                <a:latin typeface="Verdana" panose="020B0604030504040204" pitchFamily="34" charset="0"/>
              </a:rPr>
              <a:t>Podeu </a:t>
            </a:r>
            <a:r>
              <a:rPr lang="ca-ES" altLang="ca-ES" dirty="0">
                <a:latin typeface="Verdana" panose="020B0604030504040204" pitchFamily="34" charset="0"/>
              </a:rPr>
              <a:t>trobar més informació a l’</a:t>
            </a:r>
            <a:r>
              <a:rPr lang="ca-ES" altLang="ca-ES" b="1" dirty="0">
                <a:latin typeface="Verdana" panose="020B0604030504040204" pitchFamily="34" charset="0"/>
                <a:hlinkClick r:id="rId2"/>
              </a:rPr>
              <a:t>ajuda de PsycINFO</a:t>
            </a:r>
            <a:r>
              <a:rPr lang="ca-ES" altLang="ca-ES" dirty="0">
                <a:latin typeface="Verdana" panose="020B0604030504040204" pitchFamily="34" charset="0"/>
              </a:rPr>
              <a:t>.</a:t>
            </a:r>
            <a:endParaRPr lang="es-ES" altLang="es-ES" dirty="0"/>
          </a:p>
        </p:txBody>
      </p:sp>
      <p:sp>
        <p:nvSpPr>
          <p:cNvPr id="3"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a:solidFill>
                  <a:srgbClr val="346283"/>
                </a:solidFill>
                <a:latin typeface="Verdana" panose="020B0604030504040204" pitchFamily="34" charset="0"/>
              </a:rPr>
              <a:t>6</a:t>
            </a:r>
            <a:r>
              <a:rPr lang="ca-ES" altLang="ca-ES" sz="1800" b="1" dirty="0" smtClean="0">
                <a:solidFill>
                  <a:srgbClr val="346283"/>
                </a:solidFill>
                <a:latin typeface="Verdana" panose="020B0604030504040204" pitchFamily="34" charset="0"/>
              </a:rPr>
              <a:t>. Sintaxi de cerca</a:t>
            </a:r>
            <a:endParaRPr lang="ca-ES" altLang="ca-ES" sz="1800" dirty="0" smtClean="0">
              <a:latin typeface="Verdana" panose="020B0604030504040204" pitchFamily="34" charset="0"/>
            </a:endParaRPr>
          </a:p>
        </p:txBody>
      </p:sp>
      <p:sp>
        <p:nvSpPr>
          <p:cNvPr id="4" name="Text Box 12"/>
          <p:cNvSpPr txBox="1">
            <a:spLocks noChangeArrowheads="1"/>
          </p:cNvSpPr>
          <p:nvPr/>
        </p:nvSpPr>
        <p:spPr bwMode="auto">
          <a:xfrm>
            <a:off x="801384" y="4754880"/>
            <a:ext cx="789055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50000"/>
              </a:spcBef>
              <a:buNone/>
            </a:pPr>
            <a:r>
              <a:rPr lang="ca-ES" altLang="ca-ES" sz="1800" dirty="0" smtClean="0">
                <a:solidFill>
                  <a:srgbClr val="FF0000"/>
                </a:solidFill>
                <a:latin typeface="Verdana" panose="020B0604030504040204" pitchFamily="34" charset="0"/>
              </a:rPr>
              <a:t>Sempre les dues lletres en majúscules i davant del terme a cercar</a:t>
            </a:r>
            <a:endParaRPr lang="ca-ES" altLang="ca-ES" sz="1800" dirty="0">
              <a:solidFill>
                <a:srgbClr val="FF0000"/>
              </a:solidFill>
              <a:latin typeface="Verdana" panose="020B0604030504040204" pitchFamily="34" charset="0"/>
            </a:endParaRPr>
          </a:p>
        </p:txBody>
      </p:sp>
      <p:sp>
        <p:nvSpPr>
          <p:cNvPr id="5" name="QuadreDeText 4"/>
          <p:cNvSpPr txBox="1"/>
          <p:nvPr/>
        </p:nvSpPr>
        <p:spPr>
          <a:xfrm>
            <a:off x="7515922" y="6488668"/>
            <a:ext cx="1628078" cy="369332"/>
          </a:xfrm>
          <a:prstGeom prst="rect">
            <a:avLst/>
          </a:prstGeom>
          <a:noFill/>
        </p:spPr>
        <p:txBody>
          <a:bodyPr wrap="square" rtlCol="0">
            <a:spAutoFit/>
          </a:bodyPr>
          <a:lstStyle/>
          <a:p>
            <a:r>
              <a:rPr lang="ca-ES" dirty="0" smtClean="0">
                <a:hlinkClick r:id="rId3" action="ppaction://hlinksldjump"/>
              </a:rPr>
              <a:t>Torna al sumari</a:t>
            </a:r>
            <a:endParaRPr lang="es-ES" dirty="0"/>
          </a:p>
        </p:txBody>
      </p:sp>
    </p:spTree>
    <p:extLst>
      <p:ext uri="{BB962C8B-B14F-4D97-AF65-F5344CB8AC3E}">
        <p14:creationId xmlns:p14="http://schemas.microsoft.com/office/powerpoint/2010/main" val="33818152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9329" y="1263674"/>
            <a:ext cx="8106543" cy="923330"/>
          </a:xfrm>
          <a:prstGeom prst="rect">
            <a:avLst/>
          </a:prstGeom>
        </p:spPr>
        <p:txBody>
          <a:bodyPr wrap="square">
            <a:spAutoFit/>
          </a:bodyPr>
          <a:lstStyle/>
          <a:p>
            <a:r>
              <a:rPr lang="ca-ES" altLang="ca-ES" dirty="0" smtClean="0">
                <a:latin typeface="Verdana" panose="020B0604030504040204" pitchFamily="34" charset="0"/>
              </a:rPr>
              <a:t>Per poder utilitzar una cerca amb operadors booleans cal deixar l’opció per defecte “Booleano/Frase” de l’apartat “</a:t>
            </a:r>
            <a:r>
              <a:rPr lang="ca-ES" altLang="ca-ES" dirty="0" err="1" smtClean="0">
                <a:latin typeface="Verdana" panose="020B0604030504040204" pitchFamily="34" charset="0"/>
              </a:rPr>
              <a:t>Modos</a:t>
            </a:r>
            <a:r>
              <a:rPr lang="ca-ES" altLang="ca-ES" dirty="0" smtClean="0">
                <a:latin typeface="Verdana" panose="020B0604030504040204" pitchFamily="34" charset="0"/>
              </a:rPr>
              <a:t> de </a:t>
            </a:r>
            <a:r>
              <a:rPr lang="ca-ES" altLang="ca-ES" dirty="0" err="1" smtClean="0">
                <a:latin typeface="Verdana" panose="020B0604030504040204" pitchFamily="34" charset="0"/>
              </a:rPr>
              <a:t>búsqueda</a:t>
            </a:r>
            <a:r>
              <a:rPr lang="ca-ES" altLang="ca-ES" dirty="0" smtClean="0">
                <a:latin typeface="Verdana" panose="020B0604030504040204" pitchFamily="34" charset="0"/>
              </a:rPr>
              <a:t>”, situat sota la caixa de cerca</a:t>
            </a:r>
          </a:p>
        </p:txBody>
      </p:sp>
      <p:pic>
        <p:nvPicPr>
          <p:cNvPr id="3" name="Imatge 2"/>
          <p:cNvPicPr>
            <a:picLocks noChangeAspect="1"/>
          </p:cNvPicPr>
          <p:nvPr/>
        </p:nvPicPr>
        <p:blipFill rotWithShape="1">
          <a:blip r:embed="rId2" cstate="print"/>
          <a:srcRect r="16135"/>
          <a:stretch/>
        </p:blipFill>
        <p:spPr>
          <a:xfrm>
            <a:off x="3441414" y="2511425"/>
            <a:ext cx="5306346" cy="2563495"/>
          </a:xfrm>
          <a:prstGeom prst="rect">
            <a:avLst/>
          </a:prstGeom>
        </p:spPr>
      </p:pic>
      <p:sp>
        <p:nvSpPr>
          <p:cNvPr id="4" name="Text Box 12"/>
          <p:cNvSpPr txBox="1">
            <a:spLocks noChangeArrowheads="1"/>
          </p:cNvSpPr>
          <p:nvPr/>
        </p:nvSpPr>
        <p:spPr bwMode="auto">
          <a:xfrm>
            <a:off x="237441" y="2511425"/>
            <a:ext cx="2185719" cy="1061829"/>
          </a:xfrm>
          <a:prstGeom prst="rect">
            <a:avLst/>
          </a:prstGeom>
          <a:solidFill>
            <a:schemeClr val="accent2">
              <a:lumMod val="40000"/>
              <a:lumOff val="60000"/>
            </a:schemeClr>
          </a:solidFill>
          <a:ln w="9525">
            <a:solidFill>
              <a:schemeClr val="tx1"/>
            </a:solidFill>
            <a:miter lim="800000"/>
            <a:headEnd/>
            <a:tailEnd/>
          </a:ln>
          <a:effectLs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50000"/>
              </a:spcBef>
              <a:buNone/>
            </a:pPr>
            <a:r>
              <a:rPr lang="ca-ES" altLang="ca-ES" sz="1800" dirty="0" smtClean="0">
                <a:latin typeface="Verdana" panose="020B0604030504040204" pitchFamily="34" charset="0"/>
              </a:rPr>
              <a:t>Es poden utilitzar els booleans</a:t>
            </a:r>
          </a:p>
          <a:p>
            <a:pPr algn="r" eaLnBrk="1" hangingPunct="1">
              <a:lnSpc>
                <a:spcPct val="100000"/>
              </a:lnSpc>
              <a:spcBef>
                <a:spcPct val="50000"/>
              </a:spcBef>
              <a:buNone/>
            </a:pPr>
            <a:r>
              <a:rPr lang="ca-ES" altLang="ca-ES" sz="1800" dirty="0" smtClean="0">
                <a:latin typeface="Verdana" panose="020B0604030504040204" pitchFamily="34" charset="0"/>
              </a:rPr>
              <a:t>AND, OR, NOT</a:t>
            </a:r>
            <a:endParaRPr lang="ca-ES" altLang="ca-ES" sz="1800" dirty="0">
              <a:latin typeface="Verdana" panose="020B0604030504040204" pitchFamily="34" charset="0"/>
            </a:endParaRPr>
          </a:p>
        </p:txBody>
      </p:sp>
      <p:cxnSp>
        <p:nvCxnSpPr>
          <p:cNvPr id="7" name="Connector de fletxa recta 6"/>
          <p:cNvCxnSpPr/>
          <p:nvPr/>
        </p:nvCxnSpPr>
        <p:spPr>
          <a:xfrm flipH="1" flipV="1">
            <a:off x="2423160" y="3042339"/>
            <a:ext cx="1524000" cy="53091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 Box 12"/>
          <p:cNvSpPr txBox="1">
            <a:spLocks noChangeArrowheads="1"/>
          </p:cNvSpPr>
          <p:nvPr/>
        </p:nvSpPr>
        <p:spPr bwMode="auto">
          <a:xfrm>
            <a:off x="5718758" y="3388588"/>
            <a:ext cx="218571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dirty="0" smtClean="0">
                <a:solidFill>
                  <a:srgbClr val="FF0000"/>
                </a:solidFill>
                <a:latin typeface="Verdana" panose="020B0604030504040204" pitchFamily="34" charset="0"/>
              </a:rPr>
              <a:t>(per defecte)</a:t>
            </a:r>
            <a:endParaRPr lang="ca-ES" altLang="ca-ES" sz="1800" dirty="0">
              <a:solidFill>
                <a:srgbClr val="FF0000"/>
              </a:solidFill>
              <a:latin typeface="Verdana" panose="020B0604030504040204" pitchFamily="34" charset="0"/>
            </a:endParaRPr>
          </a:p>
        </p:txBody>
      </p:sp>
      <p:sp>
        <p:nvSpPr>
          <p:cNvPr id="9" name="Text Box 12"/>
          <p:cNvSpPr txBox="1">
            <a:spLocks noChangeArrowheads="1"/>
          </p:cNvSpPr>
          <p:nvPr/>
        </p:nvSpPr>
        <p:spPr bwMode="auto">
          <a:xfrm>
            <a:off x="123230" y="4075183"/>
            <a:ext cx="280905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50000"/>
              </a:spcBef>
              <a:buNone/>
            </a:pPr>
            <a:r>
              <a:rPr lang="ca-ES" altLang="ca-ES" sz="1800" dirty="0" smtClean="0">
                <a:latin typeface="Verdana" panose="020B0604030504040204" pitchFamily="34" charset="0"/>
              </a:rPr>
              <a:t>Tots els termes estaran units per AND</a:t>
            </a:r>
            <a:endParaRPr lang="ca-ES" altLang="ca-ES" sz="1800" dirty="0">
              <a:latin typeface="Verdana" panose="020B0604030504040204" pitchFamily="34" charset="0"/>
            </a:endParaRPr>
          </a:p>
        </p:txBody>
      </p:sp>
      <p:sp>
        <p:nvSpPr>
          <p:cNvPr id="10" name="Text Box 12"/>
          <p:cNvSpPr txBox="1">
            <a:spLocks noChangeArrowheads="1"/>
          </p:cNvSpPr>
          <p:nvPr/>
        </p:nvSpPr>
        <p:spPr bwMode="auto">
          <a:xfrm>
            <a:off x="123229" y="5252428"/>
            <a:ext cx="260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50000"/>
              </a:spcBef>
              <a:buNone/>
            </a:pPr>
            <a:r>
              <a:rPr lang="ca-ES" altLang="ca-ES" sz="1800" dirty="0" smtClean="0">
                <a:latin typeface="Verdana" panose="020B0604030504040204" pitchFamily="34" charset="0"/>
              </a:rPr>
              <a:t>Tots els termes estaran units per OR</a:t>
            </a:r>
            <a:endParaRPr lang="ca-ES" altLang="ca-ES" sz="1800" dirty="0">
              <a:latin typeface="Verdana" panose="020B0604030504040204" pitchFamily="34" charset="0"/>
            </a:endParaRPr>
          </a:p>
        </p:txBody>
      </p:sp>
      <p:cxnSp>
        <p:nvCxnSpPr>
          <p:cNvPr id="11" name="Connector de fletxa recta 10"/>
          <p:cNvCxnSpPr>
            <a:endCxn id="9" idx="3"/>
          </p:cNvCxnSpPr>
          <p:nvPr/>
        </p:nvCxnSpPr>
        <p:spPr>
          <a:xfrm flipH="1">
            <a:off x="2932287" y="3931920"/>
            <a:ext cx="1014873" cy="46642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or de fletxa recta 13"/>
          <p:cNvCxnSpPr>
            <a:endCxn id="10" idx="3"/>
          </p:cNvCxnSpPr>
          <p:nvPr/>
        </p:nvCxnSpPr>
        <p:spPr>
          <a:xfrm flipH="1">
            <a:off x="2727960" y="4272835"/>
            <a:ext cx="1219200" cy="130275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or de fletxa recta 15"/>
          <p:cNvCxnSpPr/>
          <p:nvPr/>
        </p:nvCxnSpPr>
        <p:spPr>
          <a:xfrm>
            <a:off x="5730045" y="4663629"/>
            <a:ext cx="0" cy="60654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 Box 12"/>
          <p:cNvSpPr txBox="1">
            <a:spLocks noChangeArrowheads="1"/>
          </p:cNvSpPr>
          <p:nvPr/>
        </p:nvSpPr>
        <p:spPr bwMode="auto">
          <a:xfrm>
            <a:off x="3724950" y="5270178"/>
            <a:ext cx="4820922"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dirty="0" smtClean="0">
                <a:latin typeface="Verdana" panose="020B0604030504040204" pitchFamily="34" charset="0"/>
              </a:rPr>
              <a:t>S’enganxa una certa quantitat de text (frase, paràgraf, pàgines), i la base de dades extreu els termes més rellevants i fa la cerca en el camp </a:t>
            </a:r>
            <a:r>
              <a:rPr lang="ca-ES" altLang="ca-ES" sz="1800" i="1" dirty="0" err="1" smtClean="0">
                <a:latin typeface="Verdana" panose="020B0604030504040204" pitchFamily="34" charset="0"/>
              </a:rPr>
              <a:t>abstract</a:t>
            </a:r>
            <a:r>
              <a:rPr lang="ca-ES" altLang="ca-ES" sz="1800" i="1" dirty="0" smtClean="0">
                <a:latin typeface="Verdana" panose="020B0604030504040204" pitchFamily="34" charset="0"/>
              </a:rPr>
              <a:t>.</a:t>
            </a:r>
            <a:endParaRPr lang="ca-ES" altLang="ca-ES" sz="1800" i="1" dirty="0">
              <a:latin typeface="Verdana" panose="020B0604030504040204" pitchFamily="34" charset="0"/>
            </a:endParaRPr>
          </a:p>
        </p:txBody>
      </p:sp>
      <p:sp>
        <p:nvSpPr>
          <p:cNvPr id="21"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6.1 Cerca amb operadors booleans i modes de cerca</a:t>
            </a:r>
            <a:endParaRPr lang="ca-ES" altLang="ca-ES" sz="1800" dirty="0" smtClean="0">
              <a:latin typeface="Verdana" panose="020B0604030504040204" pitchFamily="34" charset="0"/>
            </a:endParaRPr>
          </a:p>
        </p:txBody>
      </p:sp>
      <p:sp>
        <p:nvSpPr>
          <p:cNvPr id="15" name="QuadreDeText 14"/>
          <p:cNvSpPr txBox="1"/>
          <p:nvPr/>
        </p:nvSpPr>
        <p:spPr>
          <a:xfrm>
            <a:off x="7515922" y="6488668"/>
            <a:ext cx="1628078" cy="369332"/>
          </a:xfrm>
          <a:prstGeom prst="rect">
            <a:avLst/>
          </a:prstGeom>
          <a:noFill/>
        </p:spPr>
        <p:txBody>
          <a:bodyPr wrap="square" rtlCol="0">
            <a:spAutoFit/>
          </a:bodyPr>
          <a:lstStyle/>
          <a:p>
            <a:r>
              <a:rPr lang="ca-ES" dirty="0" smtClean="0">
                <a:hlinkClick r:id="rId3" action="ppaction://hlinksldjump"/>
              </a:rPr>
              <a:t>Torna al sumari</a:t>
            </a:r>
            <a:endParaRPr lang="es-ES" dirty="0"/>
          </a:p>
        </p:txBody>
      </p:sp>
    </p:spTree>
    <p:extLst>
      <p:ext uri="{BB962C8B-B14F-4D97-AF65-F5344CB8AC3E}">
        <p14:creationId xmlns:p14="http://schemas.microsoft.com/office/powerpoint/2010/main" val="2568375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0700" y="1691641"/>
            <a:ext cx="8012260" cy="4247317"/>
          </a:xfrm>
          <a:prstGeom prst="rect">
            <a:avLst/>
          </a:prstGeom>
        </p:spPr>
        <p:txBody>
          <a:bodyPr wrap="square">
            <a:spAutoFit/>
          </a:bodyPr>
          <a:lstStyle/>
          <a:p>
            <a:pPr algn="just">
              <a:spcBef>
                <a:spcPct val="50000"/>
              </a:spcBef>
            </a:pPr>
            <a:r>
              <a:rPr lang="ca-ES" altLang="ca-ES" dirty="0">
                <a:latin typeface="Verdana" panose="020B0604030504040204" pitchFamily="34" charset="0"/>
              </a:rPr>
              <a:t>En totes les cerques es poden afegir filtres per limitar la cerca tant en el moment d’escriure els termes de cerca com en la pantalla de visualització dels </a:t>
            </a:r>
            <a:r>
              <a:rPr lang="ca-ES" altLang="ca-ES" dirty="0" smtClean="0">
                <a:latin typeface="Verdana" panose="020B0604030504040204" pitchFamily="34" charset="0"/>
              </a:rPr>
              <a:t>resultats.</a:t>
            </a:r>
          </a:p>
          <a:p>
            <a:pPr algn="just">
              <a:spcBef>
                <a:spcPct val="50000"/>
              </a:spcBef>
            </a:pPr>
            <a:r>
              <a:rPr lang="ca-ES" altLang="ca-ES" dirty="0" smtClean="0">
                <a:latin typeface="Verdana" panose="020B0604030504040204" pitchFamily="34" charset="0"/>
              </a:rPr>
              <a:t>Alguns dels filtres més destacats són:</a:t>
            </a:r>
          </a:p>
          <a:p>
            <a:pPr algn="just">
              <a:spcBef>
                <a:spcPct val="50000"/>
              </a:spcBef>
            </a:pPr>
            <a:endParaRPr lang="ca-ES" altLang="ca-ES" dirty="0" smtClean="0">
              <a:latin typeface="Verdana" panose="020B0604030504040204" pitchFamily="34" charset="0"/>
            </a:endParaRPr>
          </a:p>
          <a:p>
            <a:pPr marL="285750" indent="-285750" algn="just">
              <a:spcBef>
                <a:spcPct val="50000"/>
              </a:spcBef>
              <a:buFont typeface="Arial" panose="020B0604020202020204" pitchFamily="34" charset="0"/>
              <a:buChar char="•"/>
            </a:pPr>
            <a:r>
              <a:rPr lang="ca-ES" altLang="ca-ES" b="1" dirty="0" smtClean="0">
                <a:latin typeface="Verdana" panose="020B0604030504040204" pitchFamily="34" charset="0"/>
              </a:rPr>
              <a:t>Enlace al texto completo</a:t>
            </a:r>
            <a:r>
              <a:rPr lang="ca-ES" altLang="ca-ES" dirty="0" smtClean="0">
                <a:latin typeface="Verdana" panose="020B0604030504040204" pitchFamily="34" charset="0"/>
              </a:rPr>
              <a:t>: per limitar els resultats a aquells que tenen un enllaç amb l’accés </a:t>
            </a:r>
            <a:r>
              <a:rPr lang="ca-ES" altLang="ca-ES" dirty="0">
                <a:latin typeface="Verdana" panose="020B0604030504040204" pitchFamily="34" charset="0"/>
              </a:rPr>
              <a:t>al </a:t>
            </a:r>
            <a:r>
              <a:rPr lang="ca-ES" altLang="ca-ES" dirty="0" smtClean="0">
                <a:latin typeface="Verdana" panose="020B0604030504040204" pitchFamily="34" charset="0"/>
              </a:rPr>
              <a:t>contingut, ja sigui en accés obert o a través d’alguna de les subscripcions del CRAI UB.</a:t>
            </a:r>
          </a:p>
          <a:p>
            <a:pPr marL="285750" indent="-285750" algn="just">
              <a:spcBef>
                <a:spcPct val="50000"/>
              </a:spcBef>
              <a:buFont typeface="Arial" panose="020B0604020202020204" pitchFamily="34" charset="0"/>
              <a:buChar char="•"/>
            </a:pPr>
            <a:endParaRPr lang="ca-ES" altLang="ca-ES" dirty="0" smtClean="0">
              <a:latin typeface="Verdana" panose="020B0604030504040204" pitchFamily="34" charset="0"/>
            </a:endParaRPr>
          </a:p>
          <a:p>
            <a:pPr marL="285750" indent="-285750" algn="just">
              <a:spcBef>
                <a:spcPct val="50000"/>
              </a:spcBef>
            </a:pPr>
            <a:endParaRPr lang="ca-ES" altLang="ca-ES" dirty="0" smtClean="0">
              <a:latin typeface="Verdana" panose="020B0604030504040204" pitchFamily="34" charset="0"/>
            </a:endParaRPr>
          </a:p>
          <a:p>
            <a:pPr marL="285750" indent="-285750" algn="just">
              <a:spcBef>
                <a:spcPct val="50000"/>
              </a:spcBef>
              <a:buFont typeface="Arial" panose="020B0604020202020204" pitchFamily="34" charset="0"/>
              <a:buChar char="•"/>
            </a:pPr>
            <a:r>
              <a:rPr lang="ca-ES" altLang="ca-ES" b="1" dirty="0" smtClean="0">
                <a:latin typeface="Verdana" panose="020B0604030504040204" pitchFamily="34" charset="0"/>
              </a:rPr>
              <a:t>Año de publicación:</a:t>
            </a:r>
            <a:r>
              <a:rPr lang="ca-ES" altLang="ca-ES" dirty="0" smtClean="0">
                <a:latin typeface="Verdana" panose="020B0604030504040204" pitchFamily="34" charset="0"/>
              </a:rPr>
              <a:t> per filtrar segons l’any o rang d’anys de la data de publicació. Es pot buscar per any o per mes i any.</a:t>
            </a:r>
          </a:p>
        </p:txBody>
      </p:sp>
      <p:sp>
        <p:nvSpPr>
          <p:cNvPr id="3"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7. Filtres de cerca (1)</a:t>
            </a:r>
            <a:endParaRPr lang="ca-ES" altLang="ca-ES" sz="1800" dirty="0" smtClean="0">
              <a:latin typeface="Verdana" panose="020B0604030504040204" pitchFamily="34" charset="0"/>
            </a:endParaRPr>
          </a:p>
        </p:txBody>
      </p:sp>
      <p:sp>
        <p:nvSpPr>
          <p:cNvPr id="4" name="Text Box 12"/>
          <p:cNvSpPr txBox="1">
            <a:spLocks noChangeArrowheads="1"/>
          </p:cNvSpPr>
          <p:nvPr/>
        </p:nvSpPr>
        <p:spPr bwMode="auto">
          <a:xfrm>
            <a:off x="1029904" y="4341489"/>
            <a:ext cx="753658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dirty="0" smtClean="0">
                <a:solidFill>
                  <a:srgbClr val="FF0000"/>
                </a:solidFill>
                <a:latin typeface="Verdana" panose="020B0604030504040204" pitchFamily="34" charset="0"/>
              </a:rPr>
              <a:t>Aquest filtre no sempre és 100 % acurat; pot excloure resultats des dels quals sí que es pot accedir al contingut.</a:t>
            </a:r>
            <a:endParaRPr lang="ca-ES" altLang="ca-ES" sz="1800" dirty="0">
              <a:solidFill>
                <a:srgbClr val="FF0000"/>
              </a:solidFill>
              <a:latin typeface="Verdana" panose="020B0604030504040204" pitchFamily="34" charset="0"/>
            </a:endParaRPr>
          </a:p>
        </p:txBody>
      </p:sp>
      <p:sp>
        <p:nvSpPr>
          <p:cNvPr id="5" name="QuadreDeText 4"/>
          <p:cNvSpPr txBox="1"/>
          <p:nvPr/>
        </p:nvSpPr>
        <p:spPr>
          <a:xfrm>
            <a:off x="7515922" y="6488668"/>
            <a:ext cx="1628078" cy="369332"/>
          </a:xfrm>
          <a:prstGeom prst="rect">
            <a:avLst/>
          </a:prstGeom>
          <a:noFill/>
        </p:spPr>
        <p:txBody>
          <a:bodyPr wrap="square" rtlCol="0">
            <a:spAutoFit/>
          </a:bodyPr>
          <a:lstStyle/>
          <a:p>
            <a:r>
              <a:rPr lang="ca-ES" dirty="0" smtClean="0">
                <a:hlinkClick r:id="rId2" action="ppaction://hlinksldjump"/>
              </a:rPr>
              <a:t>Torna al sumari</a:t>
            </a:r>
            <a:endParaRPr lang="es-ES" dirty="0"/>
          </a:p>
        </p:txBody>
      </p:sp>
    </p:spTree>
    <p:extLst>
      <p:ext uri="{BB962C8B-B14F-4D97-AF65-F5344CB8AC3E}">
        <p14:creationId xmlns:p14="http://schemas.microsoft.com/office/powerpoint/2010/main" val="24277768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0700" y="1691641"/>
            <a:ext cx="6396820" cy="4108817"/>
          </a:xfrm>
          <a:prstGeom prst="rect">
            <a:avLst/>
          </a:prstGeom>
        </p:spPr>
        <p:txBody>
          <a:bodyPr wrap="square">
            <a:spAutoFit/>
          </a:bodyPr>
          <a:lstStyle/>
          <a:p>
            <a:pPr marL="285750" indent="-285750" algn="just">
              <a:spcBef>
                <a:spcPct val="50000"/>
              </a:spcBef>
              <a:buFont typeface="Arial" panose="020B0604020202020204" pitchFamily="34" charset="0"/>
              <a:buChar char="•"/>
            </a:pPr>
            <a:r>
              <a:rPr lang="ca-ES" altLang="ca-ES" b="1" dirty="0">
                <a:latin typeface="Verdana" panose="020B0604030504040204" pitchFamily="34" charset="0"/>
              </a:rPr>
              <a:t>Metodología:</a:t>
            </a:r>
            <a:r>
              <a:rPr lang="ca-ES" altLang="ca-ES" dirty="0">
                <a:latin typeface="Verdana" panose="020B0604030504040204" pitchFamily="34" charset="0"/>
              </a:rPr>
              <a:t> </a:t>
            </a:r>
            <a:r>
              <a:rPr lang="ca-ES" altLang="ca-ES" dirty="0" smtClean="0">
                <a:latin typeface="Verdana" panose="020B0604030504040204" pitchFamily="34" charset="0"/>
              </a:rPr>
              <a:t>segons </a:t>
            </a:r>
            <a:r>
              <a:rPr lang="ca-ES" altLang="ca-ES" dirty="0">
                <a:latin typeface="Verdana" panose="020B0604030504040204" pitchFamily="34" charset="0"/>
              </a:rPr>
              <a:t>el tipus de metodologia utilitzada per </a:t>
            </a:r>
            <a:r>
              <a:rPr lang="ca-ES" altLang="ca-ES" dirty="0" smtClean="0">
                <a:latin typeface="Verdana" panose="020B0604030504040204" pitchFamily="34" charset="0"/>
              </a:rPr>
              <a:t>redactar </a:t>
            </a:r>
            <a:r>
              <a:rPr lang="ca-ES" altLang="ca-ES" dirty="0">
                <a:latin typeface="Verdana" panose="020B0604030504040204" pitchFamily="34" charset="0"/>
              </a:rPr>
              <a:t>el document </a:t>
            </a:r>
            <a:r>
              <a:rPr lang="en-US" altLang="ca-ES" dirty="0" smtClean="0">
                <a:latin typeface="Verdana" panose="020B0604030504040204" pitchFamily="34" charset="0"/>
              </a:rPr>
              <a:t>(Literature review, Empirical study, Interview, etc.).</a:t>
            </a:r>
            <a:endParaRPr lang="en-US" altLang="ca-ES" b="1" dirty="0" smtClean="0">
              <a:latin typeface="Verdana" panose="020B0604030504040204" pitchFamily="34" charset="0"/>
            </a:endParaRPr>
          </a:p>
          <a:p>
            <a:pPr marL="285750" indent="-285750" algn="just">
              <a:spcBef>
                <a:spcPct val="50000"/>
              </a:spcBef>
              <a:buFont typeface="Arial" panose="020B0604020202020204" pitchFamily="34" charset="0"/>
              <a:buChar char="•"/>
            </a:pPr>
            <a:endParaRPr lang="ca-ES" altLang="ca-ES" b="1" dirty="0">
              <a:latin typeface="Verdana" panose="020B0604030504040204" pitchFamily="34" charset="0"/>
            </a:endParaRPr>
          </a:p>
          <a:p>
            <a:pPr marL="285750" indent="-285750" algn="just">
              <a:spcBef>
                <a:spcPct val="50000"/>
              </a:spcBef>
              <a:buFont typeface="Arial" panose="020B0604020202020204" pitchFamily="34" charset="0"/>
              <a:buChar char="•"/>
            </a:pPr>
            <a:r>
              <a:rPr lang="ca-ES" altLang="ca-ES" b="1" dirty="0" smtClean="0">
                <a:latin typeface="Verdana" panose="020B0604030504040204" pitchFamily="34" charset="0"/>
              </a:rPr>
              <a:t>Grupo de población:</a:t>
            </a:r>
            <a:r>
              <a:rPr lang="ca-ES" altLang="ca-ES" dirty="0" smtClean="0">
                <a:latin typeface="Verdana" panose="020B0604030504040204" pitchFamily="34" charset="0"/>
              </a:rPr>
              <a:t> segons el tipus de subjecte sobre el qual tracta l’article </a:t>
            </a:r>
            <a:r>
              <a:rPr lang="en-US" altLang="ca-ES" dirty="0" smtClean="0">
                <a:latin typeface="Verdana" panose="020B0604030504040204" pitchFamily="34" charset="0"/>
              </a:rPr>
              <a:t>(Human, Animal, Male, Female, Transgender, Inpatient, Outpatient).</a:t>
            </a:r>
          </a:p>
          <a:p>
            <a:pPr marL="285750" indent="-285750" algn="just">
              <a:spcBef>
                <a:spcPct val="50000"/>
              </a:spcBef>
              <a:buFont typeface="Arial" panose="020B0604020202020204" pitchFamily="34" charset="0"/>
              <a:buChar char="•"/>
            </a:pPr>
            <a:endParaRPr lang="ca-ES" altLang="ca-ES" dirty="0" smtClean="0">
              <a:latin typeface="Verdana" panose="020B0604030504040204" pitchFamily="34" charset="0"/>
            </a:endParaRPr>
          </a:p>
          <a:p>
            <a:pPr marL="285750" indent="-285750" algn="just">
              <a:spcBef>
                <a:spcPct val="50000"/>
              </a:spcBef>
              <a:buFont typeface="Arial" panose="020B0604020202020204" pitchFamily="34" charset="0"/>
              <a:buChar char="•"/>
            </a:pPr>
            <a:r>
              <a:rPr lang="ca-ES" altLang="ca-ES" b="1" dirty="0" smtClean="0">
                <a:latin typeface="Verdana" panose="020B0604030504040204" pitchFamily="34" charset="0"/>
              </a:rPr>
              <a:t> Grupo de edad:</a:t>
            </a:r>
            <a:r>
              <a:rPr lang="ca-ES" altLang="ca-ES" dirty="0" smtClean="0">
                <a:latin typeface="Verdana" panose="020B0604030504040204" pitchFamily="34" charset="0"/>
              </a:rPr>
              <a:t> segons el grup d’edat dels subjectes d’estudi </a:t>
            </a:r>
            <a:r>
              <a:rPr lang="en-US" altLang="ca-ES" dirty="0" smtClean="0">
                <a:latin typeface="Verdana" panose="020B0604030504040204" pitchFamily="34" charset="0"/>
              </a:rPr>
              <a:t>(Childhood, Adolescence, Adulthood, Middle Age, Very Old...).</a:t>
            </a:r>
            <a:endParaRPr lang="en-US" altLang="ca-ES" b="1" dirty="0" smtClean="0">
              <a:latin typeface="Verdana" panose="020B0604030504040204" pitchFamily="34" charset="0"/>
            </a:endParaRPr>
          </a:p>
          <a:p>
            <a:pPr marL="285750" indent="-285750" algn="just">
              <a:spcBef>
                <a:spcPct val="50000"/>
              </a:spcBef>
              <a:buFont typeface="Arial" panose="020B0604020202020204" pitchFamily="34" charset="0"/>
              <a:buChar char="•"/>
            </a:pPr>
            <a:endParaRPr lang="ca-ES" altLang="ca-ES" dirty="0" smtClean="0">
              <a:latin typeface="Verdana" panose="020B0604030504040204" pitchFamily="34" charset="0"/>
            </a:endParaRPr>
          </a:p>
        </p:txBody>
      </p:sp>
      <p:sp>
        <p:nvSpPr>
          <p:cNvPr id="3"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7. Filtres de cerca (2)</a:t>
            </a:r>
            <a:endParaRPr lang="ca-ES" altLang="ca-ES" sz="1800" dirty="0" smtClean="0">
              <a:latin typeface="Verdana" panose="020B0604030504040204" pitchFamily="34" charset="0"/>
            </a:endParaRPr>
          </a:p>
        </p:txBody>
      </p:sp>
      <p:pic>
        <p:nvPicPr>
          <p:cNvPr id="4" name="Imatge 3"/>
          <p:cNvPicPr>
            <a:picLocks noChangeAspect="1"/>
          </p:cNvPicPr>
          <p:nvPr/>
        </p:nvPicPr>
        <p:blipFill>
          <a:blip r:embed="rId2" cstate="print"/>
          <a:stretch>
            <a:fillRect/>
          </a:stretch>
        </p:blipFill>
        <p:spPr>
          <a:xfrm>
            <a:off x="7230832" y="670216"/>
            <a:ext cx="1729209" cy="6105499"/>
          </a:xfrm>
          <a:prstGeom prst="rect">
            <a:avLst/>
          </a:prstGeom>
        </p:spPr>
      </p:pic>
      <p:sp>
        <p:nvSpPr>
          <p:cNvPr id="5" name="QuadreDeText 4"/>
          <p:cNvSpPr txBox="1"/>
          <p:nvPr/>
        </p:nvSpPr>
        <p:spPr>
          <a:xfrm>
            <a:off x="7515922" y="6488668"/>
            <a:ext cx="1628078" cy="369332"/>
          </a:xfrm>
          <a:prstGeom prst="rect">
            <a:avLst/>
          </a:prstGeom>
          <a:noFill/>
        </p:spPr>
        <p:txBody>
          <a:bodyPr wrap="square" rtlCol="0">
            <a:spAutoFit/>
          </a:bodyPr>
          <a:lstStyle/>
          <a:p>
            <a:r>
              <a:rPr lang="ca-ES" dirty="0" smtClean="0">
                <a:hlinkClick r:id="rId3" action="ppaction://hlinksldjump"/>
              </a:rPr>
              <a:t>Torna al sumari</a:t>
            </a:r>
            <a:endParaRPr lang="es-ES" dirty="0"/>
          </a:p>
        </p:txBody>
      </p:sp>
    </p:spTree>
    <p:extLst>
      <p:ext uri="{BB962C8B-B14F-4D97-AF65-F5344CB8AC3E}">
        <p14:creationId xmlns:p14="http://schemas.microsoft.com/office/powerpoint/2010/main" val="1055692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a:solidFill>
                  <a:srgbClr val="346283"/>
                </a:solidFill>
                <a:latin typeface="Verdana" panose="020B0604030504040204" pitchFamily="34" charset="0"/>
              </a:rPr>
              <a:t>8</a:t>
            </a:r>
            <a:r>
              <a:rPr lang="ca-ES" altLang="ca-ES" sz="1800" b="1" dirty="0" smtClean="0">
                <a:solidFill>
                  <a:srgbClr val="346283"/>
                </a:solidFill>
                <a:latin typeface="Verdana" panose="020B0604030504040204" pitchFamily="34" charset="0"/>
              </a:rPr>
              <a:t>. Tesaurus (1)</a:t>
            </a:r>
            <a:endParaRPr lang="ca-ES" altLang="ca-ES" sz="1800" dirty="0" smtClean="0">
              <a:latin typeface="Verdana" panose="020B0604030504040204" pitchFamily="34" charset="0"/>
            </a:endParaRPr>
          </a:p>
        </p:txBody>
      </p:sp>
      <p:sp>
        <p:nvSpPr>
          <p:cNvPr id="3" name="Rectangle 2"/>
          <p:cNvSpPr/>
          <p:nvPr/>
        </p:nvSpPr>
        <p:spPr>
          <a:xfrm>
            <a:off x="378371" y="1277008"/>
            <a:ext cx="8418787" cy="923330"/>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El </a:t>
            </a:r>
            <a:r>
              <a:rPr lang="ca-ES" altLang="ca-ES" dirty="0">
                <a:latin typeface="Verdana" panose="020B0604030504040204" pitchFamily="34" charset="0"/>
                <a:ea typeface="Verdana" panose="020B0604030504040204" pitchFamily="34" charset="0"/>
                <a:cs typeface="Verdana" panose="020B0604030504040204" pitchFamily="34" charset="0"/>
              </a:rPr>
              <a:t>t</a:t>
            </a:r>
            <a:r>
              <a:rPr lang="ca-ES" altLang="ca-ES" dirty="0" smtClean="0">
                <a:latin typeface="Verdana" panose="020B0604030504040204" pitchFamily="34" charset="0"/>
                <a:ea typeface="Verdana" panose="020B0604030504040204" pitchFamily="34" charset="0"/>
                <a:cs typeface="Verdana" panose="020B0604030504040204" pitchFamily="34" charset="0"/>
              </a:rPr>
              <a:t>esaurus de l’APA és un llenguatge controlat que ens permet buscar els termes acceptats per a cada matèria per poder construir cerques més efectives. S’hi accedeix des del menú superior.</a:t>
            </a:r>
          </a:p>
        </p:txBody>
      </p:sp>
      <p:pic>
        <p:nvPicPr>
          <p:cNvPr id="1026" name="Picture 2"/>
          <p:cNvPicPr>
            <a:picLocks noChangeAspect="1" noChangeArrowheads="1"/>
          </p:cNvPicPr>
          <p:nvPr/>
        </p:nvPicPr>
        <p:blipFill>
          <a:blip r:embed="rId2" cstate="print"/>
          <a:srcRect/>
          <a:stretch>
            <a:fillRect/>
          </a:stretch>
        </p:blipFill>
        <p:spPr bwMode="auto">
          <a:xfrm>
            <a:off x="553812" y="2404998"/>
            <a:ext cx="7749167" cy="4058432"/>
          </a:xfrm>
          <a:prstGeom prst="rect">
            <a:avLst/>
          </a:prstGeom>
          <a:noFill/>
          <a:ln w="9525">
            <a:noFill/>
            <a:miter lim="800000"/>
            <a:headEnd/>
            <a:tailEnd/>
          </a:ln>
        </p:spPr>
      </p:pic>
      <p:sp>
        <p:nvSpPr>
          <p:cNvPr id="5" name="Rectangle arrodonit 4"/>
          <p:cNvSpPr/>
          <p:nvPr/>
        </p:nvSpPr>
        <p:spPr>
          <a:xfrm>
            <a:off x="2144246" y="2522323"/>
            <a:ext cx="3467414" cy="44634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QuadreDeText 5"/>
          <p:cNvSpPr txBox="1"/>
          <p:nvPr/>
        </p:nvSpPr>
        <p:spPr>
          <a:xfrm>
            <a:off x="7515922" y="6488668"/>
            <a:ext cx="1628078" cy="369332"/>
          </a:xfrm>
          <a:prstGeom prst="rect">
            <a:avLst/>
          </a:prstGeom>
          <a:noFill/>
        </p:spPr>
        <p:txBody>
          <a:bodyPr wrap="square" rtlCol="0">
            <a:spAutoFit/>
          </a:bodyPr>
          <a:lstStyle/>
          <a:p>
            <a:r>
              <a:rPr lang="ca-ES" dirty="0" smtClean="0">
                <a:hlinkClick r:id="rId3" action="ppaction://hlinksldjump"/>
              </a:rPr>
              <a:t>Torna al sumari</a:t>
            </a:r>
            <a:endParaRPr lang="es-ES" dirty="0"/>
          </a:p>
        </p:txBody>
      </p:sp>
    </p:spTree>
    <p:extLst>
      <p:ext uri="{BB962C8B-B14F-4D97-AF65-F5344CB8AC3E}">
        <p14:creationId xmlns:p14="http://schemas.microsoft.com/office/powerpoint/2010/main" val="951292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a:solidFill>
                  <a:srgbClr val="346283"/>
                </a:solidFill>
                <a:latin typeface="Verdana" panose="020B0604030504040204" pitchFamily="34" charset="0"/>
              </a:rPr>
              <a:t>8</a:t>
            </a:r>
            <a:r>
              <a:rPr lang="ca-ES" altLang="ca-ES" sz="1800" b="1" dirty="0" smtClean="0">
                <a:solidFill>
                  <a:srgbClr val="346283"/>
                </a:solidFill>
                <a:latin typeface="Verdana" panose="020B0604030504040204" pitchFamily="34" charset="0"/>
              </a:rPr>
              <a:t>. Tesaurus (2)</a:t>
            </a:r>
            <a:endParaRPr lang="ca-ES" altLang="ca-ES" sz="1800" dirty="0" smtClean="0">
              <a:latin typeface="Verdana" panose="020B0604030504040204" pitchFamily="34" charset="0"/>
            </a:endParaRPr>
          </a:p>
        </p:txBody>
      </p:sp>
      <p:sp>
        <p:nvSpPr>
          <p:cNvPr id="3" name="Rectangle 2"/>
          <p:cNvSpPr/>
          <p:nvPr/>
        </p:nvSpPr>
        <p:spPr>
          <a:xfrm>
            <a:off x="378371" y="1277008"/>
            <a:ext cx="8418787" cy="2031325"/>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Després de buscar el terme en el </a:t>
            </a:r>
            <a:r>
              <a:rPr lang="ca-ES" altLang="ca-ES" dirty="0">
                <a:latin typeface="Verdana" panose="020B0604030504040204" pitchFamily="34" charset="0"/>
                <a:ea typeface="Verdana" panose="020B0604030504040204" pitchFamily="34" charset="0"/>
                <a:cs typeface="Verdana" panose="020B0604030504040204" pitchFamily="34" charset="0"/>
              </a:rPr>
              <a:t>t</a:t>
            </a:r>
            <a:r>
              <a:rPr lang="ca-ES" altLang="ca-ES" dirty="0" smtClean="0">
                <a:latin typeface="Verdana" panose="020B0604030504040204" pitchFamily="34" charset="0"/>
                <a:ea typeface="Verdana" panose="020B0604030504040204" pitchFamily="34" charset="0"/>
                <a:cs typeface="Verdana" panose="020B0604030504040204" pitchFamily="34" charset="0"/>
              </a:rPr>
              <a:t>esaurus, es pot seleccionar la matèria desitjada per afegir-la a la casella per cercar a PsycINFO.</a:t>
            </a:r>
          </a:p>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Segons a quina columna se seleccioni la matèria, es buscarà de forma diferent (s’explica a la següent diapositiva).</a:t>
            </a:r>
          </a:p>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Es pot afegir més d’una matèria per cercar a PsycINFO, i es pot triar l’operador booleà que es vulgui per unir els termes</a:t>
            </a:r>
          </a:p>
        </p:txBody>
      </p:sp>
      <p:pic>
        <p:nvPicPr>
          <p:cNvPr id="2050" name="Picture 2"/>
          <p:cNvPicPr>
            <a:picLocks noChangeAspect="1" noChangeArrowheads="1"/>
          </p:cNvPicPr>
          <p:nvPr/>
        </p:nvPicPr>
        <p:blipFill>
          <a:blip r:embed="rId2" cstate="print"/>
          <a:srcRect b="13570"/>
          <a:stretch>
            <a:fillRect/>
          </a:stretch>
        </p:blipFill>
        <p:spPr bwMode="auto">
          <a:xfrm>
            <a:off x="934040" y="4136359"/>
            <a:ext cx="7239000" cy="1732941"/>
          </a:xfrm>
          <a:prstGeom prst="rect">
            <a:avLst/>
          </a:prstGeom>
          <a:noFill/>
          <a:ln w="9525">
            <a:noFill/>
            <a:miter lim="800000"/>
            <a:headEnd/>
            <a:tailEnd/>
          </a:ln>
        </p:spPr>
      </p:pic>
      <p:sp>
        <p:nvSpPr>
          <p:cNvPr id="7" name="Rectangle arrodonit 6"/>
          <p:cNvSpPr/>
          <p:nvPr/>
        </p:nvSpPr>
        <p:spPr>
          <a:xfrm>
            <a:off x="4328995" y="4231290"/>
            <a:ext cx="560639" cy="30062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8" name="Connector de fletxa recta 7"/>
          <p:cNvCxnSpPr/>
          <p:nvPr/>
        </p:nvCxnSpPr>
        <p:spPr>
          <a:xfrm flipH="1" flipV="1">
            <a:off x="3615012" y="3943192"/>
            <a:ext cx="381431" cy="29204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arrodonit 11"/>
          <p:cNvSpPr/>
          <p:nvPr/>
        </p:nvSpPr>
        <p:spPr>
          <a:xfrm>
            <a:off x="3740272" y="4256343"/>
            <a:ext cx="540708" cy="26513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Text Box 12"/>
          <p:cNvSpPr txBox="1">
            <a:spLocks noChangeArrowheads="1"/>
          </p:cNvSpPr>
          <p:nvPr/>
        </p:nvSpPr>
        <p:spPr bwMode="auto">
          <a:xfrm>
            <a:off x="708690" y="3599980"/>
            <a:ext cx="345746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50000"/>
              </a:spcBef>
              <a:buNone/>
            </a:pPr>
            <a:r>
              <a:rPr lang="ca-ES" altLang="ca-ES" sz="1800" dirty="0" smtClean="0">
                <a:solidFill>
                  <a:srgbClr val="FF0000"/>
                </a:solidFill>
                <a:latin typeface="Verdana" panose="020B0604030504040204" pitchFamily="34" charset="0"/>
              </a:rPr>
              <a:t>Seleccionar AND, OR, NOT</a:t>
            </a:r>
            <a:endParaRPr lang="ca-ES" altLang="ca-ES" sz="1800" dirty="0">
              <a:solidFill>
                <a:srgbClr val="FF0000"/>
              </a:solidFill>
              <a:latin typeface="Verdana" panose="020B0604030504040204" pitchFamily="34" charset="0"/>
            </a:endParaRPr>
          </a:p>
        </p:txBody>
      </p:sp>
      <p:cxnSp>
        <p:nvCxnSpPr>
          <p:cNvPr id="15" name="Connector de fletxa recta 14"/>
          <p:cNvCxnSpPr/>
          <p:nvPr/>
        </p:nvCxnSpPr>
        <p:spPr>
          <a:xfrm flipV="1">
            <a:off x="4712515" y="4068453"/>
            <a:ext cx="217729" cy="16887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 Box 12"/>
          <p:cNvSpPr txBox="1">
            <a:spLocks noChangeArrowheads="1"/>
          </p:cNvSpPr>
          <p:nvPr/>
        </p:nvSpPr>
        <p:spPr bwMode="auto">
          <a:xfrm>
            <a:off x="4293221" y="3714802"/>
            <a:ext cx="428209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50000"/>
              </a:spcBef>
              <a:buNone/>
            </a:pPr>
            <a:r>
              <a:rPr lang="ca-ES" altLang="ca-ES" sz="1800" dirty="0" smtClean="0">
                <a:solidFill>
                  <a:srgbClr val="FF0000"/>
                </a:solidFill>
                <a:latin typeface="Verdana" panose="020B0604030504040204" pitchFamily="34" charset="0"/>
              </a:rPr>
              <a:t>Afegir matèria a la caixa de cerca</a:t>
            </a:r>
            <a:endParaRPr lang="ca-ES" altLang="ca-ES" sz="1800" dirty="0">
              <a:solidFill>
                <a:srgbClr val="FF0000"/>
              </a:solidFill>
              <a:latin typeface="Verdana" panose="020B0604030504040204" pitchFamily="34" charset="0"/>
            </a:endParaRPr>
          </a:p>
        </p:txBody>
      </p:sp>
      <p:sp>
        <p:nvSpPr>
          <p:cNvPr id="19" name="Rectangle arrodonit 18"/>
          <p:cNvSpPr/>
          <p:nvPr/>
        </p:nvSpPr>
        <p:spPr>
          <a:xfrm>
            <a:off x="1234144" y="4997466"/>
            <a:ext cx="187891" cy="88726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Rectangle arrodonit 25"/>
          <p:cNvSpPr/>
          <p:nvPr/>
        </p:nvSpPr>
        <p:spPr>
          <a:xfrm>
            <a:off x="6333930" y="4225840"/>
            <a:ext cx="682888" cy="160706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angle arrodonit 30"/>
          <p:cNvSpPr/>
          <p:nvPr/>
        </p:nvSpPr>
        <p:spPr>
          <a:xfrm>
            <a:off x="7439229" y="4243486"/>
            <a:ext cx="655617" cy="160706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QuadreDeText 15"/>
          <p:cNvSpPr txBox="1"/>
          <p:nvPr/>
        </p:nvSpPr>
        <p:spPr>
          <a:xfrm>
            <a:off x="7515922" y="6488668"/>
            <a:ext cx="1628078" cy="369332"/>
          </a:xfrm>
          <a:prstGeom prst="rect">
            <a:avLst/>
          </a:prstGeom>
          <a:noFill/>
        </p:spPr>
        <p:txBody>
          <a:bodyPr wrap="square" rtlCol="0">
            <a:spAutoFit/>
          </a:bodyPr>
          <a:lstStyle/>
          <a:p>
            <a:r>
              <a:rPr lang="ca-ES" dirty="0" smtClean="0">
                <a:hlinkClick r:id="rId3" action="ppaction://hlinksldjump"/>
              </a:rPr>
              <a:t>Torna al sumari</a:t>
            </a:r>
            <a:endParaRPr lang="es-ES" dirty="0"/>
          </a:p>
        </p:txBody>
      </p:sp>
    </p:spTree>
    <p:extLst>
      <p:ext uri="{BB962C8B-B14F-4D97-AF65-F5344CB8AC3E}">
        <p14:creationId xmlns:p14="http://schemas.microsoft.com/office/powerpoint/2010/main" val="9512924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221381" y="4870383"/>
            <a:ext cx="5147910" cy="179832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Rectangle 38"/>
          <p:cNvSpPr/>
          <p:nvPr/>
        </p:nvSpPr>
        <p:spPr>
          <a:xfrm>
            <a:off x="5524901" y="4427621"/>
            <a:ext cx="3426594" cy="223306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Picture 2"/>
          <p:cNvPicPr>
            <a:picLocks noChangeAspect="1" noChangeArrowheads="1"/>
          </p:cNvPicPr>
          <p:nvPr/>
        </p:nvPicPr>
        <p:blipFill>
          <a:blip r:embed="rId2" cstate="print"/>
          <a:srcRect b="13570"/>
          <a:stretch>
            <a:fillRect/>
          </a:stretch>
        </p:blipFill>
        <p:spPr bwMode="auto">
          <a:xfrm>
            <a:off x="664533" y="1758920"/>
            <a:ext cx="7239000" cy="1732941"/>
          </a:xfrm>
          <a:prstGeom prst="rect">
            <a:avLst/>
          </a:prstGeom>
          <a:noFill/>
          <a:ln w="9525">
            <a:noFill/>
            <a:miter lim="800000"/>
            <a:headEnd/>
            <a:tailEnd/>
          </a:ln>
        </p:spPr>
      </p:pic>
      <p:sp>
        <p:nvSpPr>
          <p:cNvPr id="3" name="Rectangle arrodonit 2"/>
          <p:cNvSpPr/>
          <p:nvPr/>
        </p:nvSpPr>
        <p:spPr>
          <a:xfrm>
            <a:off x="4059488" y="1853851"/>
            <a:ext cx="560639" cy="30062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 name="Connector de fletxa recta 3"/>
          <p:cNvCxnSpPr/>
          <p:nvPr/>
        </p:nvCxnSpPr>
        <p:spPr>
          <a:xfrm flipH="1" flipV="1">
            <a:off x="3345505" y="1565753"/>
            <a:ext cx="381431" cy="29204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Rectangle arrodonit 4"/>
          <p:cNvSpPr/>
          <p:nvPr/>
        </p:nvSpPr>
        <p:spPr>
          <a:xfrm>
            <a:off x="3470765" y="1878904"/>
            <a:ext cx="540708" cy="26513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Text Box 12"/>
          <p:cNvSpPr txBox="1">
            <a:spLocks noChangeArrowheads="1"/>
          </p:cNvSpPr>
          <p:nvPr/>
        </p:nvSpPr>
        <p:spPr bwMode="auto">
          <a:xfrm>
            <a:off x="439183" y="1222541"/>
            <a:ext cx="345746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50000"/>
              </a:spcBef>
              <a:buNone/>
            </a:pPr>
            <a:r>
              <a:rPr lang="ca-ES" altLang="ca-ES" sz="1800" dirty="0" smtClean="0">
                <a:solidFill>
                  <a:srgbClr val="FF0000"/>
                </a:solidFill>
                <a:latin typeface="Verdana" panose="020B0604030504040204" pitchFamily="34" charset="0"/>
              </a:rPr>
              <a:t>Seleccionar AND, OR, NOT</a:t>
            </a:r>
            <a:endParaRPr lang="ca-ES" altLang="ca-ES" sz="1800" dirty="0">
              <a:solidFill>
                <a:srgbClr val="FF0000"/>
              </a:solidFill>
              <a:latin typeface="Verdana" panose="020B0604030504040204" pitchFamily="34" charset="0"/>
            </a:endParaRPr>
          </a:p>
        </p:txBody>
      </p:sp>
      <p:cxnSp>
        <p:nvCxnSpPr>
          <p:cNvPr id="7" name="Connector de fletxa recta 6"/>
          <p:cNvCxnSpPr/>
          <p:nvPr/>
        </p:nvCxnSpPr>
        <p:spPr>
          <a:xfrm flipV="1">
            <a:off x="4443008" y="1691014"/>
            <a:ext cx="217729" cy="16887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 Box 12"/>
          <p:cNvSpPr txBox="1">
            <a:spLocks noChangeArrowheads="1"/>
          </p:cNvSpPr>
          <p:nvPr/>
        </p:nvSpPr>
        <p:spPr bwMode="auto">
          <a:xfrm>
            <a:off x="4023714" y="1337363"/>
            <a:ext cx="428209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50000"/>
              </a:spcBef>
              <a:buNone/>
            </a:pPr>
            <a:r>
              <a:rPr lang="ca-ES" altLang="ca-ES" sz="1800" dirty="0" smtClean="0">
                <a:solidFill>
                  <a:srgbClr val="FF0000"/>
                </a:solidFill>
                <a:latin typeface="Verdana" panose="020B0604030504040204" pitchFamily="34" charset="0"/>
              </a:rPr>
              <a:t>Afegir matèria a la caixa de cerca</a:t>
            </a:r>
            <a:endParaRPr lang="ca-ES" altLang="ca-ES" sz="1800" dirty="0">
              <a:solidFill>
                <a:srgbClr val="FF0000"/>
              </a:solidFill>
              <a:latin typeface="Verdana" panose="020B0604030504040204" pitchFamily="34" charset="0"/>
            </a:endParaRPr>
          </a:p>
        </p:txBody>
      </p:sp>
      <p:sp>
        <p:nvSpPr>
          <p:cNvPr id="9" name="Rectangle arrodonit 8"/>
          <p:cNvSpPr/>
          <p:nvPr/>
        </p:nvSpPr>
        <p:spPr>
          <a:xfrm>
            <a:off x="964637" y="2620027"/>
            <a:ext cx="187891" cy="88726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Text Box 12"/>
          <p:cNvSpPr txBox="1">
            <a:spLocks noChangeArrowheads="1"/>
          </p:cNvSpPr>
          <p:nvPr/>
        </p:nvSpPr>
        <p:spPr bwMode="auto">
          <a:xfrm>
            <a:off x="255468" y="3545349"/>
            <a:ext cx="2639100" cy="1154162"/>
          </a:xfrm>
          <a:prstGeom prst="rect">
            <a:avLst/>
          </a:prstGeom>
          <a:solidFill>
            <a:schemeClr val="accent5">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dirty="0" smtClean="0">
                <a:solidFill>
                  <a:srgbClr val="FF0000"/>
                </a:solidFill>
                <a:latin typeface="Verdana" panose="020B0604030504040204" pitchFamily="34" charset="0"/>
              </a:rPr>
              <a:t>Per buscar documents indexats amb aquesta matèria</a:t>
            </a:r>
            <a:endParaRPr lang="ca-ES" altLang="ca-ES" dirty="0" smtClean="0">
              <a:solidFill>
                <a:srgbClr val="FF0000"/>
              </a:solidFill>
              <a:latin typeface="Verdana" panose="020B0604030504040204" pitchFamily="34" charset="0"/>
            </a:endParaRPr>
          </a:p>
          <a:p>
            <a:pPr eaLnBrk="1" hangingPunct="1">
              <a:lnSpc>
                <a:spcPct val="100000"/>
              </a:lnSpc>
              <a:spcBef>
                <a:spcPct val="50000"/>
              </a:spcBef>
              <a:buNone/>
            </a:pPr>
            <a:r>
              <a:rPr lang="ca-ES" altLang="ca-ES" sz="1000" dirty="0" smtClean="0">
                <a:solidFill>
                  <a:srgbClr val="FF0000"/>
                </a:solidFill>
                <a:latin typeface="Verdana" panose="020B0604030504040204" pitchFamily="34" charset="0"/>
              </a:rPr>
              <a:t>   </a:t>
            </a:r>
            <a:endParaRPr lang="ca-ES" altLang="ca-ES" sz="700" dirty="0">
              <a:solidFill>
                <a:srgbClr val="FF0000"/>
              </a:solidFill>
              <a:latin typeface="Verdana" panose="020B0604030504040204" pitchFamily="34" charset="0"/>
            </a:endParaRPr>
          </a:p>
        </p:txBody>
      </p:sp>
      <p:sp>
        <p:nvSpPr>
          <p:cNvPr id="12" name="Text Box 12"/>
          <p:cNvSpPr txBox="1">
            <a:spLocks noChangeArrowheads="1"/>
          </p:cNvSpPr>
          <p:nvPr/>
        </p:nvSpPr>
        <p:spPr bwMode="auto">
          <a:xfrm>
            <a:off x="3063342" y="3542247"/>
            <a:ext cx="2307556" cy="1477328"/>
          </a:xfrm>
          <a:prstGeom prst="rect">
            <a:avLst/>
          </a:prstGeom>
          <a:solidFill>
            <a:schemeClr val="accent2">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dirty="0" smtClean="0">
                <a:solidFill>
                  <a:srgbClr val="FF0000"/>
                </a:solidFill>
                <a:latin typeface="Verdana" panose="020B0604030504040204" pitchFamily="34" charset="0"/>
              </a:rPr>
              <a:t>Documents amb aquesta matèria + AMB TOTES LES SUBMATÈRIES ESPECÍFIQUES </a:t>
            </a:r>
            <a:endParaRPr lang="ca-ES" altLang="ca-ES" sz="1800" dirty="0">
              <a:solidFill>
                <a:srgbClr val="FF0000"/>
              </a:solidFill>
              <a:latin typeface="Verdana" panose="020B0604030504040204" pitchFamily="34" charset="0"/>
            </a:endParaRPr>
          </a:p>
        </p:txBody>
      </p:sp>
      <p:sp>
        <p:nvSpPr>
          <p:cNvPr id="13" name="Rectangle arrodonit 12"/>
          <p:cNvSpPr/>
          <p:nvPr/>
        </p:nvSpPr>
        <p:spPr>
          <a:xfrm>
            <a:off x="6064423" y="1848401"/>
            <a:ext cx="682888" cy="160706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4" name="Connector de fletxa recta 13"/>
          <p:cNvCxnSpPr/>
          <p:nvPr/>
        </p:nvCxnSpPr>
        <p:spPr>
          <a:xfrm flipH="1">
            <a:off x="4735630" y="3012707"/>
            <a:ext cx="1318661" cy="52939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arrodonit 14"/>
          <p:cNvSpPr/>
          <p:nvPr/>
        </p:nvSpPr>
        <p:spPr>
          <a:xfrm>
            <a:off x="7169722" y="1866047"/>
            <a:ext cx="655617" cy="160706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Text Box 12"/>
          <p:cNvSpPr txBox="1">
            <a:spLocks noChangeArrowheads="1"/>
          </p:cNvSpPr>
          <p:nvPr/>
        </p:nvSpPr>
        <p:spPr bwMode="auto">
          <a:xfrm>
            <a:off x="5534526" y="3551872"/>
            <a:ext cx="3426594" cy="923330"/>
          </a:xfrm>
          <a:prstGeom prst="rect">
            <a:avLst/>
          </a:prstGeom>
          <a:solidFill>
            <a:schemeClr val="accent4">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dirty="0" smtClean="0">
                <a:solidFill>
                  <a:srgbClr val="FF0000"/>
                </a:solidFill>
                <a:latin typeface="Verdana" panose="020B0604030504040204" pitchFamily="34" charset="0"/>
              </a:rPr>
              <a:t>ÚNICAMENT els documents amb aquesta matèria COM A CONCEPTE PRINCIPAL</a:t>
            </a:r>
            <a:endParaRPr lang="ca-ES" altLang="ca-ES" sz="1800" dirty="0">
              <a:solidFill>
                <a:srgbClr val="FF0000"/>
              </a:solidFill>
              <a:latin typeface="Verdana" panose="020B0604030504040204" pitchFamily="34" charset="0"/>
            </a:endParaRPr>
          </a:p>
        </p:txBody>
      </p:sp>
      <p:cxnSp>
        <p:nvCxnSpPr>
          <p:cNvPr id="17" name="Connector de fletxa recta 16"/>
          <p:cNvCxnSpPr/>
          <p:nvPr/>
        </p:nvCxnSpPr>
        <p:spPr>
          <a:xfrm>
            <a:off x="7852611" y="3222859"/>
            <a:ext cx="232610" cy="33848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a:solidFill>
                  <a:srgbClr val="346283"/>
                </a:solidFill>
                <a:latin typeface="Verdana" panose="020B0604030504040204" pitchFamily="34" charset="0"/>
              </a:rPr>
              <a:t>8</a:t>
            </a:r>
            <a:r>
              <a:rPr lang="ca-ES" altLang="ca-ES" sz="1800" b="1" dirty="0" smtClean="0">
                <a:solidFill>
                  <a:srgbClr val="346283"/>
                </a:solidFill>
                <a:latin typeface="Verdana" panose="020B0604030504040204" pitchFamily="34" charset="0"/>
              </a:rPr>
              <a:t>. Tesaurus (3)</a:t>
            </a:r>
            <a:endParaRPr lang="ca-ES" altLang="ca-ES" sz="1800" dirty="0" smtClean="0">
              <a:latin typeface="Verdana" panose="020B0604030504040204" pitchFamily="34" charset="0"/>
            </a:endParaRPr>
          </a:p>
        </p:txBody>
      </p:sp>
      <p:sp>
        <p:nvSpPr>
          <p:cNvPr id="23" name="Text Box 12"/>
          <p:cNvSpPr txBox="1">
            <a:spLocks noChangeArrowheads="1"/>
          </p:cNvSpPr>
          <p:nvPr/>
        </p:nvSpPr>
        <p:spPr bwMode="auto">
          <a:xfrm>
            <a:off x="1827552" y="5532376"/>
            <a:ext cx="41513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b="1" dirty="0" smtClean="0">
                <a:latin typeface="Verdana" panose="020B0604030504040204" pitchFamily="34" charset="0"/>
              </a:rPr>
              <a:t>+</a:t>
            </a:r>
            <a:endParaRPr lang="ca-ES" altLang="ca-ES" b="1" dirty="0">
              <a:latin typeface="Verdana" panose="020B0604030504040204" pitchFamily="34" charset="0"/>
            </a:endParaRPr>
          </a:p>
        </p:txBody>
      </p:sp>
      <p:grpSp>
        <p:nvGrpSpPr>
          <p:cNvPr id="38" name="Agrupa 37"/>
          <p:cNvGrpSpPr/>
          <p:nvPr/>
        </p:nvGrpSpPr>
        <p:grpSpPr>
          <a:xfrm>
            <a:off x="285904" y="5684772"/>
            <a:ext cx="1591023" cy="276999"/>
            <a:chOff x="247402" y="5627021"/>
            <a:chExt cx="1591023" cy="276999"/>
          </a:xfrm>
        </p:grpSpPr>
        <p:pic>
          <p:nvPicPr>
            <p:cNvPr id="3076" name="Picture 4"/>
            <p:cNvPicPr>
              <a:picLocks noChangeAspect="1" noChangeArrowheads="1"/>
            </p:cNvPicPr>
            <p:nvPr/>
          </p:nvPicPr>
          <p:blipFill>
            <a:blip r:embed="rId3" cstate="print"/>
            <a:srcRect r="78404" b="94982"/>
            <a:stretch>
              <a:fillRect/>
            </a:stretch>
          </p:blipFill>
          <p:spPr bwMode="auto">
            <a:xfrm>
              <a:off x="316230" y="5629509"/>
              <a:ext cx="1522195" cy="270777"/>
            </a:xfrm>
            <a:prstGeom prst="rect">
              <a:avLst/>
            </a:prstGeom>
            <a:noFill/>
            <a:ln w="9525">
              <a:noFill/>
              <a:miter lim="800000"/>
              <a:headEnd/>
              <a:tailEnd/>
            </a:ln>
          </p:spPr>
        </p:pic>
        <p:sp>
          <p:nvSpPr>
            <p:cNvPr id="24" name="Text Box 12"/>
            <p:cNvSpPr txBox="1">
              <a:spLocks noChangeArrowheads="1"/>
            </p:cNvSpPr>
            <p:nvPr/>
          </p:nvSpPr>
          <p:spPr bwMode="auto">
            <a:xfrm>
              <a:off x="247402" y="5627021"/>
              <a:ext cx="41513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 typeface="Wingdings" pitchFamily="2" charset="2"/>
                <a:buChar char="ü"/>
              </a:pPr>
              <a:r>
                <a:rPr lang="ca-ES" altLang="ca-ES" sz="1200" dirty="0" smtClean="0">
                  <a:latin typeface="Verdana" panose="020B0604030504040204" pitchFamily="34" charset="0"/>
                </a:rPr>
                <a:t> </a:t>
              </a:r>
              <a:endParaRPr lang="ca-ES" altLang="ca-ES" sz="1200" dirty="0">
                <a:latin typeface="Verdana" panose="020B0604030504040204" pitchFamily="34" charset="0"/>
              </a:endParaRPr>
            </a:p>
          </p:txBody>
        </p:sp>
      </p:grpSp>
      <p:grpSp>
        <p:nvGrpSpPr>
          <p:cNvPr id="33" name="Agrupa 32"/>
          <p:cNvGrpSpPr/>
          <p:nvPr/>
        </p:nvGrpSpPr>
        <p:grpSpPr>
          <a:xfrm>
            <a:off x="2367813" y="4990149"/>
            <a:ext cx="2945331" cy="1656095"/>
            <a:chOff x="2550693" y="5076776"/>
            <a:chExt cx="2945331" cy="1656095"/>
          </a:xfrm>
        </p:grpSpPr>
        <p:pic>
          <p:nvPicPr>
            <p:cNvPr id="3074" name="Picture 2"/>
            <p:cNvPicPr>
              <a:picLocks noChangeAspect="1" noChangeArrowheads="1"/>
            </p:cNvPicPr>
            <p:nvPr/>
          </p:nvPicPr>
          <p:blipFill>
            <a:blip r:embed="rId3" cstate="print"/>
            <a:srcRect l="7940" t="62278" r="38256"/>
            <a:stretch>
              <a:fillRect/>
            </a:stretch>
          </p:blipFill>
          <p:spPr bwMode="auto">
            <a:xfrm>
              <a:off x="2550693" y="5152058"/>
              <a:ext cx="2945331" cy="1580813"/>
            </a:xfrm>
            <a:prstGeom prst="rect">
              <a:avLst/>
            </a:prstGeom>
            <a:noFill/>
            <a:ln w="9525">
              <a:noFill/>
              <a:miter lim="800000"/>
              <a:headEnd/>
              <a:tailEnd/>
            </a:ln>
          </p:spPr>
        </p:pic>
        <p:sp>
          <p:nvSpPr>
            <p:cNvPr id="25" name="Text Box 12"/>
            <p:cNvSpPr txBox="1">
              <a:spLocks noChangeArrowheads="1"/>
            </p:cNvSpPr>
            <p:nvPr/>
          </p:nvSpPr>
          <p:spPr bwMode="auto">
            <a:xfrm>
              <a:off x="3730143" y="5076776"/>
              <a:ext cx="41513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 typeface="Wingdings" pitchFamily="2" charset="2"/>
                <a:buChar char="ü"/>
              </a:pPr>
              <a:r>
                <a:rPr lang="ca-ES" altLang="ca-ES" sz="1200" dirty="0" smtClean="0">
                  <a:latin typeface="Verdana" panose="020B0604030504040204" pitchFamily="34" charset="0"/>
                </a:rPr>
                <a:t> </a:t>
              </a:r>
              <a:endParaRPr lang="ca-ES" altLang="ca-ES" sz="1200" dirty="0">
                <a:latin typeface="Verdana" panose="020B0604030504040204" pitchFamily="34" charset="0"/>
              </a:endParaRPr>
            </a:p>
          </p:txBody>
        </p:sp>
        <p:sp>
          <p:nvSpPr>
            <p:cNvPr id="26" name="Text Box 12"/>
            <p:cNvSpPr txBox="1">
              <a:spLocks noChangeArrowheads="1"/>
            </p:cNvSpPr>
            <p:nvPr/>
          </p:nvSpPr>
          <p:spPr bwMode="auto">
            <a:xfrm>
              <a:off x="3738168" y="5267676"/>
              <a:ext cx="41513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 typeface="Wingdings" pitchFamily="2" charset="2"/>
                <a:buChar char="ü"/>
              </a:pPr>
              <a:r>
                <a:rPr lang="ca-ES" altLang="ca-ES" sz="1200" dirty="0" smtClean="0">
                  <a:latin typeface="Verdana" panose="020B0604030504040204" pitchFamily="34" charset="0"/>
                </a:rPr>
                <a:t> </a:t>
              </a:r>
              <a:endParaRPr lang="ca-ES" altLang="ca-ES" sz="1200" dirty="0">
                <a:latin typeface="Verdana" panose="020B0604030504040204" pitchFamily="34" charset="0"/>
              </a:endParaRPr>
            </a:p>
          </p:txBody>
        </p:sp>
        <p:sp>
          <p:nvSpPr>
            <p:cNvPr id="27" name="Text Box 12"/>
            <p:cNvSpPr txBox="1">
              <a:spLocks noChangeArrowheads="1"/>
            </p:cNvSpPr>
            <p:nvPr/>
          </p:nvSpPr>
          <p:spPr bwMode="auto">
            <a:xfrm>
              <a:off x="3728543" y="5460176"/>
              <a:ext cx="41513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 typeface="Wingdings" pitchFamily="2" charset="2"/>
                <a:buChar char="ü"/>
              </a:pPr>
              <a:r>
                <a:rPr lang="ca-ES" altLang="ca-ES" sz="1200" dirty="0" smtClean="0">
                  <a:latin typeface="Verdana" panose="020B0604030504040204" pitchFamily="34" charset="0"/>
                </a:rPr>
                <a:t> </a:t>
              </a:r>
              <a:endParaRPr lang="ca-ES" altLang="ca-ES" sz="1200" dirty="0">
                <a:latin typeface="Verdana" panose="020B0604030504040204" pitchFamily="34" charset="0"/>
              </a:endParaRPr>
            </a:p>
          </p:txBody>
        </p:sp>
        <p:sp>
          <p:nvSpPr>
            <p:cNvPr id="28" name="Text Box 12"/>
            <p:cNvSpPr txBox="1">
              <a:spLocks noChangeArrowheads="1"/>
            </p:cNvSpPr>
            <p:nvPr/>
          </p:nvSpPr>
          <p:spPr bwMode="auto">
            <a:xfrm>
              <a:off x="3736568" y="5660701"/>
              <a:ext cx="41513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 typeface="Wingdings" pitchFamily="2" charset="2"/>
                <a:buChar char="ü"/>
              </a:pPr>
              <a:r>
                <a:rPr lang="ca-ES" altLang="ca-ES" sz="1200" dirty="0" smtClean="0">
                  <a:latin typeface="Verdana" panose="020B0604030504040204" pitchFamily="34" charset="0"/>
                </a:rPr>
                <a:t> </a:t>
              </a:r>
              <a:endParaRPr lang="ca-ES" altLang="ca-ES" sz="1200" dirty="0">
                <a:latin typeface="Verdana" panose="020B0604030504040204" pitchFamily="34" charset="0"/>
              </a:endParaRPr>
            </a:p>
          </p:txBody>
        </p:sp>
        <p:sp>
          <p:nvSpPr>
            <p:cNvPr id="29" name="Text Box 12"/>
            <p:cNvSpPr txBox="1">
              <a:spLocks noChangeArrowheads="1"/>
            </p:cNvSpPr>
            <p:nvPr/>
          </p:nvSpPr>
          <p:spPr bwMode="auto">
            <a:xfrm>
              <a:off x="3725343" y="5851601"/>
              <a:ext cx="41513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 typeface="Wingdings" pitchFamily="2" charset="2"/>
                <a:buChar char="ü"/>
              </a:pPr>
              <a:r>
                <a:rPr lang="ca-ES" altLang="ca-ES" sz="1200" dirty="0" smtClean="0">
                  <a:latin typeface="Verdana" panose="020B0604030504040204" pitchFamily="34" charset="0"/>
                </a:rPr>
                <a:t> </a:t>
              </a:r>
              <a:endParaRPr lang="ca-ES" altLang="ca-ES" sz="1200" dirty="0">
                <a:latin typeface="Verdana" panose="020B0604030504040204" pitchFamily="34" charset="0"/>
              </a:endParaRPr>
            </a:p>
          </p:txBody>
        </p:sp>
        <p:sp>
          <p:nvSpPr>
            <p:cNvPr id="30" name="Text Box 12"/>
            <p:cNvSpPr txBox="1">
              <a:spLocks noChangeArrowheads="1"/>
            </p:cNvSpPr>
            <p:nvPr/>
          </p:nvSpPr>
          <p:spPr bwMode="auto">
            <a:xfrm>
              <a:off x="3742993" y="6052126"/>
              <a:ext cx="41513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 typeface="Wingdings" pitchFamily="2" charset="2"/>
                <a:buChar char="ü"/>
              </a:pPr>
              <a:r>
                <a:rPr lang="ca-ES" altLang="ca-ES" sz="1200" dirty="0" smtClean="0">
                  <a:latin typeface="Verdana" panose="020B0604030504040204" pitchFamily="34" charset="0"/>
                </a:rPr>
                <a:t> </a:t>
              </a:r>
              <a:endParaRPr lang="ca-ES" altLang="ca-ES" sz="1200" dirty="0">
                <a:latin typeface="Verdana" panose="020B0604030504040204" pitchFamily="34" charset="0"/>
              </a:endParaRPr>
            </a:p>
          </p:txBody>
        </p:sp>
        <p:sp>
          <p:nvSpPr>
            <p:cNvPr id="31" name="Text Box 12"/>
            <p:cNvSpPr txBox="1">
              <a:spLocks noChangeArrowheads="1"/>
            </p:cNvSpPr>
            <p:nvPr/>
          </p:nvSpPr>
          <p:spPr bwMode="auto">
            <a:xfrm>
              <a:off x="3742993" y="6244626"/>
              <a:ext cx="41513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 typeface="Wingdings" pitchFamily="2" charset="2"/>
                <a:buChar char="ü"/>
              </a:pPr>
              <a:r>
                <a:rPr lang="ca-ES" altLang="ca-ES" sz="1200" dirty="0" smtClean="0">
                  <a:latin typeface="Verdana" panose="020B0604030504040204" pitchFamily="34" charset="0"/>
                </a:rPr>
                <a:t> </a:t>
              </a:r>
              <a:endParaRPr lang="ca-ES" altLang="ca-ES" sz="1200" dirty="0">
                <a:latin typeface="Verdana" panose="020B0604030504040204" pitchFamily="34" charset="0"/>
              </a:endParaRPr>
            </a:p>
          </p:txBody>
        </p:sp>
        <p:sp>
          <p:nvSpPr>
            <p:cNvPr id="32" name="Text Box 12"/>
            <p:cNvSpPr txBox="1">
              <a:spLocks noChangeArrowheads="1"/>
            </p:cNvSpPr>
            <p:nvPr/>
          </p:nvSpPr>
          <p:spPr bwMode="auto">
            <a:xfrm>
              <a:off x="3731768" y="6454776"/>
              <a:ext cx="41513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 typeface="Wingdings" pitchFamily="2" charset="2"/>
                <a:buChar char="ü"/>
              </a:pPr>
              <a:r>
                <a:rPr lang="ca-ES" altLang="ca-ES" sz="1200" dirty="0" smtClean="0">
                  <a:latin typeface="Verdana" panose="020B0604030504040204" pitchFamily="34" charset="0"/>
                </a:rPr>
                <a:t> </a:t>
              </a:r>
              <a:endParaRPr lang="ca-ES" altLang="ca-ES" sz="1200" dirty="0">
                <a:latin typeface="Verdana" panose="020B0604030504040204" pitchFamily="34" charset="0"/>
              </a:endParaRPr>
            </a:p>
          </p:txBody>
        </p:sp>
      </p:grpSp>
      <p:pic>
        <p:nvPicPr>
          <p:cNvPr id="3077" name="Picture 5"/>
          <p:cNvPicPr>
            <a:picLocks noChangeAspect="1" noChangeArrowheads="1"/>
          </p:cNvPicPr>
          <p:nvPr/>
        </p:nvPicPr>
        <p:blipFill>
          <a:blip r:embed="rId4" cstate="print"/>
          <a:srcRect l="29140" t="3816"/>
          <a:stretch>
            <a:fillRect/>
          </a:stretch>
        </p:blipFill>
        <p:spPr bwMode="auto">
          <a:xfrm>
            <a:off x="5621154" y="4803006"/>
            <a:ext cx="3234088" cy="586339"/>
          </a:xfrm>
          <a:prstGeom prst="rect">
            <a:avLst/>
          </a:prstGeom>
          <a:noFill/>
          <a:ln w="9525">
            <a:noFill/>
            <a:miter lim="800000"/>
            <a:headEnd/>
            <a:tailEnd/>
          </a:ln>
        </p:spPr>
      </p:pic>
      <p:pic>
        <p:nvPicPr>
          <p:cNvPr id="3078" name="Picture 6"/>
          <p:cNvPicPr>
            <a:picLocks noChangeAspect="1" noChangeArrowheads="1"/>
          </p:cNvPicPr>
          <p:nvPr/>
        </p:nvPicPr>
        <p:blipFill>
          <a:blip r:embed="rId4" cstate="print"/>
          <a:srcRect l="-175" t="-921" r="85834" b="59868"/>
          <a:stretch>
            <a:fillRect/>
          </a:stretch>
        </p:blipFill>
        <p:spPr bwMode="auto">
          <a:xfrm>
            <a:off x="5601904" y="4552751"/>
            <a:ext cx="654517" cy="250257"/>
          </a:xfrm>
          <a:prstGeom prst="rect">
            <a:avLst/>
          </a:prstGeom>
          <a:noFill/>
          <a:ln w="9525">
            <a:noFill/>
            <a:miter lim="800000"/>
            <a:headEnd/>
            <a:tailEnd/>
          </a:ln>
        </p:spPr>
      </p:pic>
      <p:sp>
        <p:nvSpPr>
          <p:cNvPr id="41" name="Text Box 12"/>
          <p:cNvSpPr txBox="1">
            <a:spLocks noChangeArrowheads="1"/>
          </p:cNvSpPr>
          <p:nvPr/>
        </p:nvSpPr>
        <p:spPr bwMode="auto">
          <a:xfrm>
            <a:off x="5609923" y="5975835"/>
            <a:ext cx="331269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400" dirty="0" smtClean="0">
                <a:latin typeface="Verdana" panose="020B0604030504040204" pitchFamily="34" charset="0"/>
              </a:rPr>
              <a:t>Els documents tenen les matèries principals marcades amb *</a:t>
            </a:r>
            <a:endParaRPr lang="ca-ES" altLang="ca-ES" sz="1400" dirty="0">
              <a:latin typeface="Verdana" panose="020B0604030504040204" pitchFamily="34" charset="0"/>
            </a:endParaRPr>
          </a:p>
        </p:txBody>
      </p:sp>
      <p:cxnSp>
        <p:nvCxnSpPr>
          <p:cNvPr id="10" name="Connector de fletxa recta 9"/>
          <p:cNvCxnSpPr/>
          <p:nvPr/>
        </p:nvCxnSpPr>
        <p:spPr>
          <a:xfrm flipH="1">
            <a:off x="741147" y="3262964"/>
            <a:ext cx="211754" cy="27913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 name="QuadreDeText 41"/>
          <p:cNvSpPr txBox="1"/>
          <p:nvPr/>
        </p:nvSpPr>
        <p:spPr>
          <a:xfrm>
            <a:off x="7515922" y="6488668"/>
            <a:ext cx="1628078" cy="369332"/>
          </a:xfrm>
          <a:prstGeom prst="rect">
            <a:avLst/>
          </a:prstGeom>
          <a:noFill/>
        </p:spPr>
        <p:txBody>
          <a:bodyPr wrap="square" rtlCol="0">
            <a:spAutoFit/>
          </a:bodyPr>
          <a:lstStyle/>
          <a:p>
            <a:r>
              <a:rPr lang="ca-ES" dirty="0" smtClean="0">
                <a:hlinkClick r:id="rId5" action="ppaction://hlinksldjump"/>
              </a:rPr>
              <a:t>Torna al sumari</a:t>
            </a:r>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a:solidFill>
                  <a:srgbClr val="346283"/>
                </a:solidFill>
                <a:latin typeface="Verdana" panose="020B0604030504040204" pitchFamily="34" charset="0"/>
              </a:rPr>
              <a:t>8</a:t>
            </a:r>
            <a:r>
              <a:rPr lang="ca-ES" altLang="ca-ES" sz="1800" b="1" dirty="0" smtClean="0">
                <a:solidFill>
                  <a:srgbClr val="346283"/>
                </a:solidFill>
                <a:latin typeface="Verdana" panose="020B0604030504040204" pitchFamily="34" charset="0"/>
              </a:rPr>
              <a:t>. Tesaurus (4)</a:t>
            </a:r>
            <a:endParaRPr lang="ca-ES" altLang="ca-ES" sz="1800" dirty="0" smtClean="0">
              <a:latin typeface="Verdana" panose="020B0604030504040204" pitchFamily="34" charset="0"/>
            </a:endParaRPr>
          </a:p>
        </p:txBody>
      </p:sp>
      <p:sp>
        <p:nvSpPr>
          <p:cNvPr id="3" name="Rectangle 2"/>
          <p:cNvSpPr/>
          <p:nvPr/>
        </p:nvSpPr>
        <p:spPr>
          <a:xfrm>
            <a:off x="378371" y="1277008"/>
            <a:ext cx="8418787" cy="369332"/>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Fent clic en les matèries s’accedeix a més informació sobre el terme.</a:t>
            </a:r>
          </a:p>
        </p:txBody>
      </p:sp>
      <p:pic>
        <p:nvPicPr>
          <p:cNvPr id="4099" name="Picture 3"/>
          <p:cNvPicPr>
            <a:picLocks noChangeAspect="1" noChangeArrowheads="1"/>
          </p:cNvPicPr>
          <p:nvPr/>
        </p:nvPicPr>
        <p:blipFill>
          <a:blip r:embed="rId2" cstate="print"/>
          <a:srcRect/>
          <a:stretch>
            <a:fillRect/>
          </a:stretch>
        </p:blipFill>
        <p:spPr bwMode="auto">
          <a:xfrm>
            <a:off x="144375" y="1674195"/>
            <a:ext cx="8909050" cy="4914900"/>
          </a:xfrm>
          <a:prstGeom prst="rect">
            <a:avLst/>
          </a:prstGeom>
          <a:noFill/>
          <a:ln w="9525">
            <a:noFill/>
            <a:miter lim="800000"/>
            <a:headEnd/>
            <a:tailEnd/>
          </a:ln>
        </p:spPr>
      </p:pic>
      <p:sp>
        <p:nvSpPr>
          <p:cNvPr id="9" name="Rectangle arrodonit 8"/>
          <p:cNvSpPr/>
          <p:nvPr/>
        </p:nvSpPr>
        <p:spPr>
          <a:xfrm>
            <a:off x="799403" y="2676173"/>
            <a:ext cx="8046214" cy="59641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Text Box 12"/>
          <p:cNvSpPr txBox="1">
            <a:spLocks noChangeArrowheads="1"/>
          </p:cNvSpPr>
          <p:nvPr/>
        </p:nvSpPr>
        <p:spPr bwMode="auto">
          <a:xfrm>
            <a:off x="7109491" y="2685582"/>
            <a:ext cx="167837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600" dirty="0" smtClean="0">
                <a:solidFill>
                  <a:srgbClr val="FF0000"/>
                </a:solidFill>
                <a:latin typeface="Verdana" panose="020B0604030504040204" pitchFamily="34" charset="0"/>
              </a:rPr>
              <a:t>Nota d’abast, definició</a:t>
            </a:r>
            <a:endParaRPr lang="ca-ES" altLang="ca-ES" sz="1600" dirty="0">
              <a:solidFill>
                <a:srgbClr val="FF0000"/>
              </a:solidFill>
              <a:latin typeface="Verdana" panose="020B0604030504040204" pitchFamily="34" charset="0"/>
            </a:endParaRPr>
          </a:p>
        </p:txBody>
      </p:sp>
      <p:sp>
        <p:nvSpPr>
          <p:cNvPr id="11" name="Rectangle arrodonit 10"/>
          <p:cNvSpPr/>
          <p:nvPr/>
        </p:nvSpPr>
        <p:spPr>
          <a:xfrm>
            <a:off x="807424" y="4233861"/>
            <a:ext cx="8038193" cy="35739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Text Box 12"/>
          <p:cNvSpPr txBox="1">
            <a:spLocks noChangeArrowheads="1"/>
          </p:cNvSpPr>
          <p:nvPr/>
        </p:nvSpPr>
        <p:spPr bwMode="auto">
          <a:xfrm>
            <a:off x="4056678" y="4272146"/>
            <a:ext cx="33644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600" dirty="0" smtClean="0">
                <a:solidFill>
                  <a:srgbClr val="FF0000"/>
                </a:solidFill>
                <a:latin typeface="Verdana" panose="020B0604030504040204" pitchFamily="34" charset="0"/>
              </a:rPr>
              <a:t>Terme genèric, més ampli</a:t>
            </a:r>
            <a:endParaRPr lang="ca-ES" altLang="ca-ES" sz="1600" dirty="0">
              <a:solidFill>
                <a:srgbClr val="FF0000"/>
              </a:solidFill>
              <a:latin typeface="Verdana" panose="020B0604030504040204" pitchFamily="34" charset="0"/>
            </a:endParaRPr>
          </a:p>
        </p:txBody>
      </p:sp>
      <p:sp>
        <p:nvSpPr>
          <p:cNvPr id="13" name="Rectangle arrodonit 12"/>
          <p:cNvSpPr/>
          <p:nvPr/>
        </p:nvSpPr>
        <p:spPr>
          <a:xfrm>
            <a:off x="786569" y="4578766"/>
            <a:ext cx="8038193" cy="2062665"/>
          </a:xfrm>
          <a:prstGeom prst="roundRect">
            <a:avLst>
              <a:gd name="adj" fmla="val 7801"/>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Text Box 12"/>
          <p:cNvSpPr txBox="1">
            <a:spLocks noChangeArrowheads="1"/>
          </p:cNvSpPr>
          <p:nvPr/>
        </p:nvSpPr>
        <p:spPr bwMode="auto">
          <a:xfrm>
            <a:off x="4584463" y="4992437"/>
            <a:ext cx="374138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600" dirty="0" smtClean="0">
                <a:solidFill>
                  <a:srgbClr val="FF0000"/>
                </a:solidFill>
                <a:latin typeface="Verdana" panose="020B0604030504040204" pitchFamily="34" charset="0"/>
              </a:rPr>
              <a:t>Termes específics, submatèries</a:t>
            </a:r>
            <a:endParaRPr lang="ca-ES" altLang="ca-ES" sz="1600" dirty="0">
              <a:solidFill>
                <a:srgbClr val="FF0000"/>
              </a:solidFill>
              <a:latin typeface="Verdana" panose="020B0604030504040204" pitchFamily="34" charset="0"/>
            </a:endParaRPr>
          </a:p>
        </p:txBody>
      </p:sp>
      <p:sp>
        <p:nvSpPr>
          <p:cNvPr id="15" name="Rectangle arrodonit 14"/>
          <p:cNvSpPr/>
          <p:nvPr/>
        </p:nvSpPr>
        <p:spPr>
          <a:xfrm>
            <a:off x="663044" y="2127183"/>
            <a:ext cx="8163321" cy="34651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Text Box 12"/>
          <p:cNvSpPr txBox="1">
            <a:spLocks noChangeArrowheads="1"/>
          </p:cNvSpPr>
          <p:nvPr/>
        </p:nvSpPr>
        <p:spPr bwMode="auto">
          <a:xfrm>
            <a:off x="1899015" y="2152984"/>
            <a:ext cx="420340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600" dirty="0" smtClean="0">
                <a:solidFill>
                  <a:srgbClr val="FF0000"/>
                </a:solidFill>
                <a:latin typeface="Verdana" panose="020B0604030504040204" pitchFamily="34" charset="0"/>
              </a:rPr>
              <a:t>Terme acceptat, nom de la matèria</a:t>
            </a:r>
            <a:endParaRPr lang="ca-ES" altLang="ca-ES" sz="1600" dirty="0">
              <a:solidFill>
                <a:srgbClr val="FF0000"/>
              </a:solidFill>
              <a:latin typeface="Verdana" panose="020B0604030504040204" pitchFamily="34" charset="0"/>
            </a:endParaRPr>
          </a:p>
        </p:txBody>
      </p:sp>
      <p:sp>
        <p:nvSpPr>
          <p:cNvPr id="17" name="QuadreDeText 16"/>
          <p:cNvSpPr txBox="1"/>
          <p:nvPr/>
        </p:nvSpPr>
        <p:spPr>
          <a:xfrm>
            <a:off x="7560526" y="6555574"/>
            <a:ext cx="1628078" cy="369332"/>
          </a:xfrm>
          <a:prstGeom prst="rect">
            <a:avLst/>
          </a:prstGeom>
          <a:noFill/>
        </p:spPr>
        <p:txBody>
          <a:bodyPr wrap="square" rtlCol="0">
            <a:spAutoFit/>
          </a:bodyPr>
          <a:lstStyle/>
          <a:p>
            <a:r>
              <a:rPr lang="ca-ES" dirty="0" smtClean="0">
                <a:hlinkClick r:id="rId3" action="ppaction://hlinksldjump"/>
              </a:rPr>
              <a:t>Torna al sumari</a:t>
            </a:r>
            <a:endParaRPr lang="es-ES" dirty="0"/>
          </a:p>
        </p:txBody>
      </p:sp>
    </p:spTree>
    <p:extLst>
      <p:ext uri="{BB962C8B-B14F-4D97-AF65-F5344CB8AC3E}">
        <p14:creationId xmlns:p14="http://schemas.microsoft.com/office/powerpoint/2010/main" val="9512924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6920764" y="1122144"/>
            <a:ext cx="1866900" cy="609600"/>
          </a:xfrm>
          <a:prstGeom prst="rect">
            <a:avLst/>
          </a:prstGeom>
          <a:noFill/>
          <a:ln w="9525">
            <a:noFill/>
            <a:miter lim="800000"/>
            <a:headEnd/>
            <a:tailEnd/>
          </a:ln>
        </p:spPr>
      </p:pic>
      <p:pic>
        <p:nvPicPr>
          <p:cNvPr id="5122" name="Picture 2"/>
          <p:cNvPicPr>
            <a:picLocks noChangeAspect="1" noChangeArrowheads="1"/>
          </p:cNvPicPr>
          <p:nvPr/>
        </p:nvPicPr>
        <p:blipFill>
          <a:blip r:embed="rId3" cstate="print"/>
          <a:srcRect t="1147"/>
          <a:stretch>
            <a:fillRect/>
          </a:stretch>
        </p:blipFill>
        <p:spPr bwMode="auto">
          <a:xfrm>
            <a:off x="420187" y="1761423"/>
            <a:ext cx="8207375" cy="4406566"/>
          </a:xfrm>
          <a:prstGeom prst="rect">
            <a:avLst/>
          </a:prstGeom>
          <a:noFill/>
          <a:ln w="9525">
            <a:noFill/>
            <a:miter lim="800000"/>
            <a:headEnd/>
            <a:tailEnd/>
          </a:ln>
        </p:spPr>
      </p:pic>
      <p:sp>
        <p:nvSpPr>
          <p:cNvPr id="3" name="Rectangle arrodonit 2"/>
          <p:cNvSpPr/>
          <p:nvPr/>
        </p:nvSpPr>
        <p:spPr>
          <a:xfrm>
            <a:off x="489791" y="1683167"/>
            <a:ext cx="8038193" cy="2869582"/>
          </a:xfrm>
          <a:prstGeom prst="roundRect">
            <a:avLst>
              <a:gd name="adj" fmla="val 492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Text Box 12"/>
          <p:cNvSpPr txBox="1">
            <a:spLocks noChangeArrowheads="1"/>
          </p:cNvSpPr>
          <p:nvPr/>
        </p:nvSpPr>
        <p:spPr bwMode="auto">
          <a:xfrm>
            <a:off x="4143306" y="5042168"/>
            <a:ext cx="257512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600" dirty="0" smtClean="0">
                <a:solidFill>
                  <a:srgbClr val="FF0000"/>
                </a:solidFill>
                <a:latin typeface="Verdana" panose="020B0604030504040204" pitchFamily="34" charset="0"/>
              </a:rPr>
              <a:t>Termes no acceptats, sinònims de la matèria</a:t>
            </a:r>
            <a:endParaRPr lang="ca-ES" altLang="ca-ES" sz="1600" dirty="0">
              <a:solidFill>
                <a:srgbClr val="FF0000"/>
              </a:solidFill>
              <a:latin typeface="Verdana" panose="020B0604030504040204" pitchFamily="34" charset="0"/>
            </a:endParaRPr>
          </a:p>
        </p:txBody>
      </p:sp>
      <p:sp>
        <p:nvSpPr>
          <p:cNvPr id="5" name="Rectangle arrodonit 4"/>
          <p:cNvSpPr/>
          <p:nvPr/>
        </p:nvSpPr>
        <p:spPr>
          <a:xfrm>
            <a:off x="2807875" y="3519988"/>
            <a:ext cx="232557" cy="256882"/>
          </a:xfrm>
          <a:prstGeom prst="roundRect">
            <a:avLst>
              <a:gd name="adj" fmla="val 4927"/>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angle arrodonit 6"/>
          <p:cNvSpPr/>
          <p:nvPr/>
        </p:nvSpPr>
        <p:spPr>
          <a:xfrm>
            <a:off x="3210532" y="2007217"/>
            <a:ext cx="232557" cy="256882"/>
          </a:xfrm>
          <a:prstGeom prst="roundRect">
            <a:avLst>
              <a:gd name="adj" fmla="val 4927"/>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angle arrodonit 7"/>
          <p:cNvSpPr/>
          <p:nvPr/>
        </p:nvSpPr>
        <p:spPr>
          <a:xfrm>
            <a:off x="7164911" y="1986363"/>
            <a:ext cx="232557" cy="256882"/>
          </a:xfrm>
          <a:prstGeom prst="roundRect">
            <a:avLst>
              <a:gd name="adj" fmla="val 4927"/>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angle arrodonit 8"/>
          <p:cNvSpPr/>
          <p:nvPr/>
        </p:nvSpPr>
        <p:spPr>
          <a:xfrm>
            <a:off x="7182558" y="3505551"/>
            <a:ext cx="232557" cy="256882"/>
          </a:xfrm>
          <a:prstGeom prst="roundRect">
            <a:avLst>
              <a:gd name="adj" fmla="val 4927"/>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angle arrodonit 9"/>
          <p:cNvSpPr/>
          <p:nvPr/>
        </p:nvSpPr>
        <p:spPr>
          <a:xfrm>
            <a:off x="478562" y="4569140"/>
            <a:ext cx="6210996" cy="1668031"/>
          </a:xfrm>
          <a:prstGeom prst="roundRect">
            <a:avLst>
              <a:gd name="adj" fmla="val 492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1" name="Connector de fletxa recta 10"/>
          <p:cNvCxnSpPr>
            <a:stCxn id="9" idx="2"/>
          </p:cNvCxnSpPr>
          <p:nvPr/>
        </p:nvCxnSpPr>
        <p:spPr>
          <a:xfrm>
            <a:off x="7298837" y="3762433"/>
            <a:ext cx="401374" cy="1223453"/>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or de fletxa recta 13"/>
          <p:cNvCxnSpPr>
            <a:stCxn id="5" idx="3"/>
          </p:cNvCxnSpPr>
          <p:nvPr/>
        </p:nvCxnSpPr>
        <p:spPr>
          <a:xfrm>
            <a:off x="3040432" y="3648429"/>
            <a:ext cx="4505774" cy="1289331"/>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7" name="Text Box 12"/>
          <p:cNvSpPr txBox="1">
            <a:spLocks noChangeArrowheads="1"/>
          </p:cNvSpPr>
          <p:nvPr/>
        </p:nvSpPr>
        <p:spPr bwMode="auto">
          <a:xfrm>
            <a:off x="4112826" y="2412867"/>
            <a:ext cx="257512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600" dirty="0" smtClean="0">
                <a:solidFill>
                  <a:srgbClr val="FF0000"/>
                </a:solidFill>
                <a:latin typeface="Verdana" panose="020B0604030504040204" pitchFamily="34" charset="0"/>
              </a:rPr>
              <a:t>Termes relacionats</a:t>
            </a:r>
            <a:endParaRPr lang="ca-ES" altLang="ca-ES" sz="1600" dirty="0">
              <a:solidFill>
                <a:srgbClr val="FF0000"/>
              </a:solidFill>
              <a:latin typeface="Verdana" panose="020B0604030504040204" pitchFamily="34" charset="0"/>
            </a:endParaRPr>
          </a:p>
        </p:txBody>
      </p:sp>
      <p:sp>
        <p:nvSpPr>
          <p:cNvPr id="18" name="Text Box 12"/>
          <p:cNvSpPr txBox="1">
            <a:spLocks noChangeArrowheads="1"/>
          </p:cNvSpPr>
          <p:nvPr/>
        </p:nvSpPr>
        <p:spPr bwMode="auto">
          <a:xfrm>
            <a:off x="6864046" y="4990833"/>
            <a:ext cx="2125949"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50000"/>
              </a:spcBef>
              <a:buNone/>
            </a:pPr>
            <a:r>
              <a:rPr lang="ca-ES" altLang="ca-ES" sz="1600" dirty="0" smtClean="0">
                <a:solidFill>
                  <a:schemeClr val="accent2"/>
                </a:solidFill>
                <a:latin typeface="Verdana" panose="020B0604030504040204" pitchFamily="34" charset="0"/>
              </a:rPr>
              <a:t>Aquestes matèries tenen termes específics (submatèries)</a:t>
            </a:r>
            <a:endParaRPr lang="ca-ES" altLang="ca-ES" sz="1600" dirty="0">
              <a:solidFill>
                <a:schemeClr val="accent2"/>
              </a:solidFill>
              <a:latin typeface="Verdana" panose="020B0604030504040204" pitchFamily="34" charset="0"/>
            </a:endParaRPr>
          </a:p>
        </p:txBody>
      </p:sp>
      <p:sp>
        <p:nvSpPr>
          <p:cNvPr id="19"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a:solidFill>
                  <a:srgbClr val="346283"/>
                </a:solidFill>
                <a:latin typeface="Verdana" panose="020B0604030504040204" pitchFamily="34" charset="0"/>
              </a:rPr>
              <a:t>8</a:t>
            </a:r>
            <a:r>
              <a:rPr lang="ca-ES" altLang="ca-ES" sz="1800" b="1" dirty="0" smtClean="0">
                <a:solidFill>
                  <a:srgbClr val="346283"/>
                </a:solidFill>
                <a:latin typeface="Verdana" panose="020B0604030504040204" pitchFamily="34" charset="0"/>
              </a:rPr>
              <a:t>. Tesaurus (5)</a:t>
            </a:r>
            <a:endParaRPr lang="ca-ES" altLang="ca-ES" sz="1800" dirty="0" smtClean="0">
              <a:latin typeface="Verdana" panose="020B0604030504040204" pitchFamily="34" charset="0"/>
            </a:endParaRPr>
          </a:p>
        </p:txBody>
      </p:sp>
      <p:sp>
        <p:nvSpPr>
          <p:cNvPr id="16" name="QuadreDeText 15"/>
          <p:cNvSpPr txBox="1"/>
          <p:nvPr/>
        </p:nvSpPr>
        <p:spPr>
          <a:xfrm>
            <a:off x="7259445" y="6311590"/>
            <a:ext cx="1628078" cy="369332"/>
          </a:xfrm>
          <a:prstGeom prst="rect">
            <a:avLst/>
          </a:prstGeom>
          <a:noFill/>
        </p:spPr>
        <p:txBody>
          <a:bodyPr wrap="square" rtlCol="0">
            <a:spAutoFit/>
          </a:bodyPr>
          <a:lstStyle/>
          <a:p>
            <a:r>
              <a:rPr lang="ca-ES" dirty="0" smtClean="0">
                <a:hlinkClick r:id="rId4" action="ppaction://hlinksldjump"/>
              </a:rPr>
              <a:t>Torna al sumari</a:t>
            </a: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358422" y="1644990"/>
            <a:ext cx="8605093" cy="4443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numCol="2" spcCol="324000"/>
          <a:lstStyle>
            <a:lvl1pPr marL="342900" indent="-342900">
              <a:defRPr>
                <a:solidFill>
                  <a:schemeClr val="tx1"/>
                </a:solidFill>
                <a:latin typeface="Calibri" panose="020F0502020204030204" pitchFamily="34" charset="0"/>
              </a:defRPr>
            </a:lvl1pPr>
            <a:lvl2pPr marL="7429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fontAlgn="auto" hangingPunct="1">
              <a:spcBef>
                <a:spcPct val="50000"/>
              </a:spcBef>
              <a:spcAft>
                <a:spcPts val="0"/>
              </a:spcAft>
              <a:buFontTx/>
              <a:buAutoNum type="arabicPeriod"/>
              <a:defRPr/>
            </a:pPr>
            <a:r>
              <a:rPr lang="ca-ES" altLang="ca-ES" sz="1600" dirty="0" smtClean="0">
                <a:latin typeface="Verdana" panose="020B0604030504040204" pitchFamily="34" charset="0"/>
                <a:hlinkClick r:id="rId2" action="ppaction://hlinksldjump"/>
              </a:rPr>
              <a:t>Què és PsycINFO?</a:t>
            </a:r>
            <a:endParaRPr lang="ca-ES" altLang="ca-ES" sz="1600" dirty="0">
              <a:latin typeface="Verdana" panose="020B0604030504040204" pitchFamily="34" charset="0"/>
            </a:endParaRPr>
          </a:p>
          <a:p>
            <a:pPr algn="just" eaLnBrk="1" fontAlgn="auto" hangingPunct="1">
              <a:spcBef>
                <a:spcPct val="50000"/>
              </a:spcBef>
              <a:spcAft>
                <a:spcPts val="0"/>
              </a:spcAft>
              <a:buFontTx/>
              <a:buAutoNum type="arabicPeriod"/>
              <a:defRPr/>
            </a:pPr>
            <a:r>
              <a:rPr lang="ca-ES" altLang="ca-ES" sz="1600" dirty="0">
                <a:latin typeface="Verdana" panose="020B0604030504040204" pitchFamily="34" charset="0"/>
                <a:hlinkClick r:id="rId3" action="ppaction://hlinksldjump"/>
              </a:rPr>
              <a:t>Breu fitxa de </a:t>
            </a:r>
            <a:r>
              <a:rPr lang="ca-ES" altLang="ca-ES" sz="1600" dirty="0" smtClean="0">
                <a:latin typeface="Verdana" panose="020B0604030504040204" pitchFamily="34" charset="0"/>
                <a:hlinkClick r:id="rId3" action="ppaction://hlinksldjump"/>
              </a:rPr>
              <a:t>PsycINFO</a:t>
            </a:r>
            <a:endParaRPr lang="ca-ES" altLang="ca-ES" sz="1600" dirty="0" smtClean="0">
              <a:latin typeface="Verdana" panose="020B0604030504040204" pitchFamily="34" charset="0"/>
            </a:endParaRPr>
          </a:p>
          <a:p>
            <a:pPr algn="just" eaLnBrk="1" fontAlgn="auto" hangingPunct="1">
              <a:spcBef>
                <a:spcPct val="50000"/>
              </a:spcBef>
              <a:spcAft>
                <a:spcPts val="0"/>
              </a:spcAft>
              <a:buFontTx/>
              <a:buAutoNum type="arabicPeriod"/>
              <a:defRPr/>
            </a:pPr>
            <a:r>
              <a:rPr lang="ca-ES" altLang="ca-ES" sz="1600" dirty="0" smtClean="0">
                <a:latin typeface="Verdana" panose="020B0604030504040204" pitchFamily="34" charset="0"/>
                <a:hlinkClick r:id="rId4" action="ppaction://hlinksldjump"/>
              </a:rPr>
              <a:t>Accedir a PsycINFO</a:t>
            </a:r>
            <a:endParaRPr lang="ca-ES" altLang="ca-ES" sz="1600" dirty="0" smtClean="0">
              <a:latin typeface="Verdana" panose="020B0604030504040204" pitchFamily="34" charset="0"/>
            </a:endParaRPr>
          </a:p>
          <a:p>
            <a:pPr algn="just" eaLnBrk="1" fontAlgn="auto" hangingPunct="1">
              <a:spcBef>
                <a:spcPct val="50000"/>
              </a:spcBef>
              <a:spcAft>
                <a:spcPts val="0"/>
              </a:spcAft>
              <a:buFontTx/>
              <a:buAutoNum type="arabicPeriod"/>
              <a:defRPr/>
            </a:pPr>
            <a:r>
              <a:rPr lang="ca-ES" altLang="ca-ES" sz="1600" dirty="0" smtClean="0">
                <a:latin typeface="Verdana" panose="020B0604030504040204" pitchFamily="34" charset="0"/>
                <a:hlinkClick r:id="rId5" action="ppaction://hlinksldjump"/>
              </a:rPr>
              <a:t>Cerca bàsica a PsycINFO</a:t>
            </a:r>
            <a:endParaRPr lang="ca-ES" altLang="ca-ES" sz="1600" dirty="0">
              <a:latin typeface="Verdana" panose="020B0604030504040204" pitchFamily="34" charset="0"/>
            </a:endParaRPr>
          </a:p>
          <a:p>
            <a:pPr algn="just" eaLnBrk="1" fontAlgn="auto" hangingPunct="1">
              <a:spcBef>
                <a:spcPct val="50000"/>
              </a:spcBef>
              <a:spcAft>
                <a:spcPts val="0"/>
              </a:spcAft>
              <a:buFontTx/>
              <a:buAutoNum type="arabicPeriod"/>
              <a:defRPr/>
            </a:pPr>
            <a:r>
              <a:rPr lang="ca-ES" altLang="ca-ES" sz="1600" dirty="0" smtClean="0">
                <a:latin typeface="Verdana" panose="020B0604030504040204" pitchFamily="34" charset="0"/>
                <a:hlinkClick r:id="rId6" action="ppaction://hlinksldjump"/>
              </a:rPr>
              <a:t>Cerca avançada a PsycINFO</a:t>
            </a:r>
            <a:endParaRPr lang="ca-ES" altLang="ca-ES" sz="1600" dirty="0" smtClean="0">
              <a:latin typeface="Verdana" panose="020B0604030504040204" pitchFamily="34" charset="0"/>
            </a:endParaRPr>
          </a:p>
          <a:p>
            <a:pPr algn="just" eaLnBrk="1" fontAlgn="auto" hangingPunct="1">
              <a:spcBef>
                <a:spcPct val="50000"/>
              </a:spcBef>
              <a:spcAft>
                <a:spcPts val="0"/>
              </a:spcAft>
              <a:buFontTx/>
              <a:buAutoNum type="arabicPeriod"/>
              <a:defRPr/>
            </a:pPr>
            <a:r>
              <a:rPr lang="ca-ES" altLang="ca-ES" sz="1600" dirty="0" smtClean="0">
                <a:latin typeface="Verdana" panose="020B0604030504040204" pitchFamily="34" charset="0"/>
                <a:hlinkClick r:id="rId7" action="ppaction://hlinksldjump"/>
              </a:rPr>
              <a:t>Sintaxis de cerca</a:t>
            </a:r>
            <a:endParaRPr lang="ca-ES" altLang="ca-ES" sz="1600" dirty="0" smtClean="0">
              <a:latin typeface="Verdana" panose="020B0604030504040204" pitchFamily="34" charset="0"/>
            </a:endParaRPr>
          </a:p>
          <a:p>
            <a:pPr marL="441325" lvl="1" algn="just">
              <a:spcBef>
                <a:spcPct val="50000"/>
              </a:spcBef>
              <a:defRPr/>
            </a:pPr>
            <a:r>
              <a:rPr lang="ca-ES" altLang="ca-ES" sz="1600" dirty="0" smtClean="0">
                <a:latin typeface="Verdana" panose="020B0604030504040204" pitchFamily="34" charset="0"/>
              </a:rPr>
              <a:t>6.1 </a:t>
            </a:r>
            <a:r>
              <a:rPr lang="ca-ES" altLang="ca-ES" sz="1600" dirty="0" smtClean="0">
                <a:latin typeface="Verdana" panose="020B0604030504040204" pitchFamily="34" charset="0"/>
                <a:hlinkClick r:id="rId8" action="ppaction://hlinksldjump"/>
              </a:rPr>
              <a:t>Cerca amb operadors booleans i modes de cerca</a:t>
            </a:r>
            <a:endParaRPr lang="ca-ES" altLang="ca-ES" sz="1600" dirty="0" smtClean="0">
              <a:latin typeface="Verdana" panose="020B0604030504040204" pitchFamily="34" charset="0"/>
            </a:endParaRPr>
          </a:p>
          <a:p>
            <a:pPr algn="just" eaLnBrk="1" fontAlgn="auto" hangingPunct="1">
              <a:spcBef>
                <a:spcPct val="50000"/>
              </a:spcBef>
              <a:spcAft>
                <a:spcPts val="0"/>
              </a:spcAft>
              <a:buFontTx/>
              <a:buAutoNum type="arabicPeriod"/>
              <a:defRPr/>
            </a:pPr>
            <a:r>
              <a:rPr lang="ca-ES" altLang="ca-ES" sz="1600" dirty="0" smtClean="0">
                <a:latin typeface="Verdana" panose="020B0604030504040204" pitchFamily="34" charset="0"/>
                <a:hlinkClick r:id="rId9" action="ppaction://hlinksldjump"/>
              </a:rPr>
              <a:t>Filtres de cerca</a:t>
            </a:r>
            <a:endParaRPr lang="ca-ES" altLang="ca-ES" sz="1600" dirty="0" smtClean="0">
              <a:latin typeface="Verdana" panose="020B0604030504040204" pitchFamily="34" charset="0"/>
              <a:hlinkClick r:id="" action="ppaction://noaction"/>
            </a:endParaRPr>
          </a:p>
          <a:p>
            <a:pPr algn="just" eaLnBrk="1" fontAlgn="auto" hangingPunct="1">
              <a:spcBef>
                <a:spcPct val="50000"/>
              </a:spcBef>
              <a:spcAft>
                <a:spcPts val="0"/>
              </a:spcAft>
              <a:buFontTx/>
              <a:buAutoNum type="arabicPeriod"/>
              <a:defRPr/>
            </a:pPr>
            <a:r>
              <a:rPr lang="ca-ES" altLang="ca-ES" sz="1600" dirty="0" smtClean="0">
                <a:latin typeface="Verdana" panose="020B0604030504040204" pitchFamily="34" charset="0"/>
                <a:hlinkClick r:id="rId10" action="ppaction://hlinksldjump"/>
              </a:rPr>
              <a:t>Tesaurus</a:t>
            </a:r>
            <a:endParaRPr lang="ca-ES" altLang="ca-ES" sz="1600" dirty="0" smtClean="0">
              <a:latin typeface="Verdana" panose="020B0604030504040204" pitchFamily="34" charset="0"/>
            </a:endParaRPr>
          </a:p>
          <a:p>
            <a:pPr algn="just" eaLnBrk="1" fontAlgn="auto" hangingPunct="1">
              <a:spcBef>
                <a:spcPct val="50000"/>
              </a:spcBef>
              <a:spcAft>
                <a:spcPts val="0"/>
              </a:spcAft>
              <a:buFontTx/>
              <a:buAutoNum type="arabicPeriod"/>
              <a:defRPr/>
            </a:pPr>
            <a:r>
              <a:rPr lang="ca-ES" altLang="ca-ES" sz="1600" dirty="0" smtClean="0">
                <a:latin typeface="Verdana" panose="020B0604030504040204" pitchFamily="34" charset="0"/>
                <a:hlinkClick r:id="rId11" action="ppaction://hlinksldjump"/>
              </a:rPr>
              <a:t>Cerca per citacions d’articles</a:t>
            </a:r>
            <a:endParaRPr lang="ca-ES" altLang="ca-ES" sz="1600" dirty="0">
              <a:latin typeface="Verdana" panose="020B0604030504040204" pitchFamily="34" charset="0"/>
            </a:endParaRPr>
          </a:p>
          <a:p>
            <a:pPr eaLnBrk="1" fontAlgn="auto" hangingPunct="1">
              <a:spcBef>
                <a:spcPct val="50000"/>
              </a:spcBef>
              <a:spcAft>
                <a:spcPts val="0"/>
              </a:spcAft>
              <a:buFontTx/>
              <a:buAutoNum type="arabicPeriod"/>
              <a:defRPr/>
            </a:pPr>
            <a:r>
              <a:rPr lang="ca-ES" altLang="ca-ES" sz="1600" dirty="0" smtClean="0">
                <a:latin typeface="Verdana" panose="020B0604030504040204" pitchFamily="34" charset="0"/>
                <a:hlinkClick r:id="rId12" action="ppaction://hlinksldjump"/>
              </a:rPr>
              <a:t>Cerca per índexs</a:t>
            </a:r>
            <a:endParaRPr lang="ca-ES" altLang="ca-ES" sz="1600" dirty="0" smtClean="0">
              <a:latin typeface="Verdana" panose="020B0604030504040204" pitchFamily="34" charset="0"/>
            </a:endParaRPr>
          </a:p>
          <a:p>
            <a:pPr eaLnBrk="1" fontAlgn="auto" hangingPunct="1">
              <a:spcBef>
                <a:spcPct val="50000"/>
              </a:spcBef>
              <a:spcAft>
                <a:spcPts val="0"/>
              </a:spcAft>
              <a:buFontTx/>
              <a:buAutoNum type="arabicPeriod"/>
              <a:defRPr/>
            </a:pPr>
            <a:r>
              <a:rPr lang="ca-ES" altLang="ca-ES" sz="1600" dirty="0" smtClean="0">
                <a:latin typeface="Verdana" panose="020B0604030504040204" pitchFamily="34" charset="0"/>
                <a:hlinkClick r:id="rId13" action="ppaction://hlinksldjump"/>
              </a:rPr>
              <a:t>Resultats de la cerca</a:t>
            </a:r>
            <a:endParaRPr lang="ca-ES" altLang="ca-ES" sz="1600" dirty="0" smtClean="0">
              <a:latin typeface="Verdana" panose="020B0604030504040204" pitchFamily="34" charset="0"/>
            </a:endParaRPr>
          </a:p>
          <a:p>
            <a:pPr marL="352425" lvl="1">
              <a:spcBef>
                <a:spcPct val="50000"/>
              </a:spcBef>
              <a:defRPr/>
            </a:pPr>
            <a:r>
              <a:rPr lang="ca-ES" altLang="ca-ES" sz="1600" dirty="0" smtClean="0">
                <a:latin typeface="Verdana" panose="020B0604030504040204" pitchFamily="34" charset="0"/>
              </a:rPr>
              <a:t>11.1 </a:t>
            </a:r>
            <a:r>
              <a:rPr lang="ca-ES" altLang="ca-ES" sz="1600" dirty="0" smtClean="0">
                <a:latin typeface="Verdana" panose="020B0604030504040204" pitchFamily="34" charset="0"/>
                <a:hlinkClick r:id="rId14" action="ppaction://hlinksldjump"/>
              </a:rPr>
              <a:t>Resultats de la cerca. Registre detallat</a:t>
            </a:r>
            <a:endParaRPr lang="ca-ES" altLang="ca-ES" sz="1600" dirty="0">
              <a:latin typeface="Verdana" panose="020B0604030504040204" pitchFamily="34" charset="0"/>
            </a:endParaRPr>
          </a:p>
          <a:p>
            <a:pPr algn="just" eaLnBrk="1" fontAlgn="auto" hangingPunct="1">
              <a:spcBef>
                <a:spcPct val="50000"/>
              </a:spcBef>
              <a:spcAft>
                <a:spcPts val="0"/>
              </a:spcAft>
              <a:buFontTx/>
              <a:buAutoNum type="arabicPeriod"/>
              <a:defRPr/>
            </a:pPr>
            <a:r>
              <a:rPr lang="ca-ES" altLang="ca-ES" sz="1600" dirty="0" smtClean="0">
                <a:latin typeface="Verdana" panose="020B0604030504040204" pitchFamily="34" charset="0"/>
                <a:hlinkClick r:id="rId15" action="ppaction://hlinksldjump"/>
              </a:rPr>
              <a:t>Accés al contingut dels articles</a:t>
            </a:r>
          </a:p>
          <a:p>
            <a:pPr algn="just" eaLnBrk="1" fontAlgn="auto" hangingPunct="1">
              <a:spcBef>
                <a:spcPct val="50000"/>
              </a:spcBef>
              <a:spcAft>
                <a:spcPts val="0"/>
              </a:spcAft>
              <a:buFontTx/>
              <a:buAutoNum type="arabicPeriod"/>
              <a:defRPr/>
            </a:pPr>
            <a:r>
              <a:rPr lang="ca-ES" altLang="ca-ES" sz="1600" dirty="0" smtClean="0">
                <a:latin typeface="Verdana" panose="020B0604030504040204" pitchFamily="34" charset="0"/>
                <a:hlinkClick r:id="rId15" action="ppaction://hlinksldjump"/>
              </a:rPr>
              <a:t>Exportar citacions en APA</a:t>
            </a:r>
          </a:p>
          <a:p>
            <a:pPr algn="just" eaLnBrk="1" fontAlgn="auto" hangingPunct="1">
              <a:spcBef>
                <a:spcPct val="50000"/>
              </a:spcBef>
              <a:spcAft>
                <a:spcPts val="0"/>
              </a:spcAft>
              <a:buFontTx/>
              <a:buAutoNum type="arabicPeriod"/>
              <a:defRPr/>
            </a:pPr>
            <a:r>
              <a:rPr lang="ca-ES" altLang="ca-ES" sz="1600" dirty="0" smtClean="0">
                <a:latin typeface="Verdana" panose="020B0604030504040204" pitchFamily="34" charset="0"/>
                <a:hlinkClick r:id="rId15" action="ppaction://hlinksldjump"/>
              </a:rPr>
              <a:t>Connectar-se a EBSCO</a:t>
            </a:r>
          </a:p>
          <a:p>
            <a:pPr algn="just" eaLnBrk="1" fontAlgn="auto" hangingPunct="1">
              <a:spcBef>
                <a:spcPct val="50000"/>
              </a:spcBef>
              <a:spcAft>
                <a:spcPts val="0"/>
              </a:spcAft>
              <a:buFontTx/>
              <a:buAutoNum type="arabicPeriod"/>
              <a:defRPr/>
            </a:pPr>
            <a:r>
              <a:rPr lang="ca-ES" altLang="ca-ES" sz="1600" dirty="0" smtClean="0">
                <a:latin typeface="Verdana" panose="020B0604030504040204" pitchFamily="34" charset="0"/>
                <a:hlinkClick r:id="rId15" action="ppaction://hlinksldjump"/>
              </a:rPr>
              <a:t>Guardar registres i cerques</a:t>
            </a:r>
            <a:endParaRPr lang="ca-ES" altLang="ca-ES" sz="1600" dirty="0" smtClean="0">
              <a:latin typeface="Verdana" panose="020B0604030504040204" pitchFamily="34" charset="0"/>
            </a:endParaRPr>
          </a:p>
          <a:p>
            <a:pPr algn="just" eaLnBrk="1" fontAlgn="auto" hangingPunct="1">
              <a:spcBef>
                <a:spcPct val="50000"/>
              </a:spcBef>
              <a:spcAft>
                <a:spcPts val="0"/>
              </a:spcAft>
              <a:buFontTx/>
              <a:buAutoNum type="arabicPeriod"/>
              <a:defRPr/>
            </a:pPr>
            <a:r>
              <a:rPr lang="ca-ES" altLang="ca-ES" sz="1600" dirty="0" smtClean="0">
                <a:latin typeface="Verdana" panose="020B0604030504040204" pitchFamily="34" charset="0"/>
              </a:rPr>
              <a:t> </a:t>
            </a:r>
            <a:r>
              <a:rPr lang="ca-ES" altLang="ca-ES" sz="1600" dirty="0" smtClean="0">
                <a:latin typeface="Verdana" panose="020B0604030504040204" pitchFamily="34" charset="0"/>
                <a:hlinkClick r:id="rId16" action="ppaction://hlinksldjump"/>
              </a:rPr>
              <a:t>Crear alertes</a:t>
            </a:r>
            <a:endParaRPr lang="ca-ES" altLang="ca-ES" sz="1600" dirty="0" smtClean="0">
              <a:latin typeface="Verdana" panose="020B0604030504040204" pitchFamily="34" charset="0"/>
            </a:endParaRPr>
          </a:p>
          <a:p>
            <a:pPr>
              <a:spcBef>
                <a:spcPct val="50000"/>
              </a:spcBef>
              <a:buFontTx/>
              <a:buAutoNum type="arabicPeriod"/>
              <a:defRPr/>
            </a:pPr>
            <a:r>
              <a:rPr lang="ca-ES" altLang="ca-ES" sz="1600" dirty="0" smtClean="0">
                <a:latin typeface="Verdana" panose="020B0604030504040204" pitchFamily="34" charset="0"/>
                <a:hlinkClick r:id="rId17" action="ppaction://hlinksldjump"/>
              </a:rPr>
              <a:t>Gestionar alertes i elements guardats</a:t>
            </a:r>
            <a:endParaRPr lang="ca-ES" altLang="ca-ES" sz="1600" dirty="0">
              <a:latin typeface="Verdana" panose="020B0604030504040204" pitchFamily="34" charset="0"/>
            </a:endParaRPr>
          </a:p>
          <a:p>
            <a:pPr algn="just" eaLnBrk="1" fontAlgn="auto" hangingPunct="1">
              <a:spcBef>
                <a:spcPct val="50000"/>
              </a:spcBef>
              <a:spcAft>
                <a:spcPts val="0"/>
              </a:spcAft>
              <a:buFontTx/>
              <a:buAutoNum type="arabicPeriod"/>
              <a:defRPr/>
            </a:pPr>
            <a:endParaRPr lang="ca-ES" altLang="ca-ES" dirty="0">
              <a:latin typeface="Verdana" panose="020B0604030504040204" pitchFamily="34" charset="0"/>
            </a:endParaRPr>
          </a:p>
          <a:p>
            <a:pPr algn="just" eaLnBrk="1" fontAlgn="auto" hangingPunct="1">
              <a:spcBef>
                <a:spcPct val="50000"/>
              </a:spcBef>
              <a:spcAft>
                <a:spcPts val="0"/>
              </a:spcAft>
              <a:buFontTx/>
              <a:buAutoNum type="arabicPeriod"/>
              <a:defRPr/>
            </a:pPr>
            <a:endParaRPr lang="ca-ES" altLang="ca-ES" dirty="0">
              <a:latin typeface="Verdana" panose="020B0604030504040204" pitchFamily="34" charset="0"/>
            </a:endParaRPr>
          </a:p>
        </p:txBody>
      </p:sp>
      <p:sp>
        <p:nvSpPr>
          <p:cNvPr id="3" name="Text Box 12"/>
          <p:cNvSpPr txBox="1">
            <a:spLocks noChangeArrowheads="1"/>
          </p:cNvSpPr>
          <p:nvPr/>
        </p:nvSpPr>
        <p:spPr bwMode="auto">
          <a:xfrm>
            <a:off x="381000" y="1096617"/>
            <a:ext cx="119482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FontTx/>
              <a:buNone/>
            </a:pPr>
            <a:r>
              <a:rPr lang="ca-ES" altLang="ca-ES" sz="1800" b="1" dirty="0">
                <a:solidFill>
                  <a:srgbClr val="346283"/>
                </a:solidFill>
                <a:latin typeface="Verdana" panose="020B0604030504040204" pitchFamily="34" charset="0"/>
              </a:rPr>
              <a:t>Sumari</a:t>
            </a:r>
            <a:endParaRPr lang="ca-ES" altLang="ca-ES" sz="1800" dirty="0">
              <a:latin typeface="Verdana" panose="020B0604030504040204" pitchFamily="34" charset="0"/>
            </a:endParaRPr>
          </a:p>
        </p:txBody>
      </p:sp>
    </p:spTree>
    <p:extLst>
      <p:ext uri="{BB962C8B-B14F-4D97-AF65-F5344CB8AC3E}">
        <p14:creationId xmlns:p14="http://schemas.microsoft.com/office/powerpoint/2010/main" val="38909812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a:solidFill>
                  <a:srgbClr val="346283"/>
                </a:solidFill>
                <a:latin typeface="Verdana" panose="020B0604030504040204" pitchFamily="34" charset="0"/>
              </a:rPr>
              <a:t>9</a:t>
            </a:r>
            <a:r>
              <a:rPr lang="ca-ES" altLang="ca-ES" sz="1800" b="1" dirty="0" smtClean="0">
                <a:solidFill>
                  <a:srgbClr val="346283"/>
                </a:solidFill>
                <a:latin typeface="Verdana" panose="020B0604030504040204" pitchFamily="34" charset="0"/>
              </a:rPr>
              <a:t>. Cerca per citacions d’articles (1)</a:t>
            </a:r>
            <a:endParaRPr lang="ca-ES" altLang="ca-ES" sz="1800" dirty="0" smtClean="0">
              <a:latin typeface="Verdana" panose="020B0604030504040204" pitchFamily="34" charset="0"/>
            </a:endParaRPr>
          </a:p>
        </p:txBody>
      </p:sp>
      <p:sp>
        <p:nvSpPr>
          <p:cNvPr id="3" name="Rectangle 2"/>
          <p:cNvSpPr/>
          <p:nvPr/>
        </p:nvSpPr>
        <p:spPr>
          <a:xfrm>
            <a:off x="309390" y="1277008"/>
            <a:ext cx="8418787" cy="923330"/>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Només en alguns documents es pot veure directament a la pàgina de resultats quants i quins són els documents que citen en la seva bibliografia. </a:t>
            </a:r>
          </a:p>
        </p:txBody>
      </p:sp>
      <p:pic>
        <p:nvPicPr>
          <p:cNvPr id="4099" name="Picture 3"/>
          <p:cNvPicPr>
            <a:picLocks noChangeAspect="1" noChangeArrowheads="1"/>
          </p:cNvPicPr>
          <p:nvPr/>
        </p:nvPicPr>
        <p:blipFill>
          <a:blip r:embed="rId2" cstate="print"/>
          <a:srcRect/>
          <a:stretch>
            <a:fillRect/>
          </a:stretch>
        </p:blipFill>
        <p:spPr bwMode="auto">
          <a:xfrm>
            <a:off x="2019099" y="1976121"/>
            <a:ext cx="6896100" cy="2538413"/>
          </a:xfrm>
          <a:prstGeom prst="rect">
            <a:avLst/>
          </a:prstGeom>
          <a:noFill/>
          <a:ln w="9525">
            <a:noFill/>
            <a:miter lim="800000"/>
            <a:headEnd/>
            <a:tailEnd/>
          </a:ln>
        </p:spPr>
      </p:pic>
      <p:sp>
        <p:nvSpPr>
          <p:cNvPr id="6" name="Rectangle 5"/>
          <p:cNvSpPr/>
          <p:nvPr/>
        </p:nvSpPr>
        <p:spPr>
          <a:xfrm>
            <a:off x="328640" y="5356515"/>
            <a:ext cx="6717053" cy="923330"/>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Per veure només aquests registres enriquits amb bibliografia es pot aplicar el filtre “</a:t>
            </a:r>
            <a:r>
              <a:rPr lang="es-ES" altLang="ca-ES" dirty="0" smtClean="0">
                <a:latin typeface="Verdana" panose="020B0604030504040204" pitchFamily="34" charset="0"/>
                <a:ea typeface="Verdana" panose="020B0604030504040204" pitchFamily="34" charset="0"/>
                <a:cs typeface="Verdana" panose="020B0604030504040204" pitchFamily="34" charset="0"/>
              </a:rPr>
              <a:t>Hay referencias disponibles</a:t>
            </a:r>
            <a:r>
              <a:rPr lang="ca-ES" altLang="ca-ES" dirty="0" smtClean="0">
                <a:latin typeface="Verdana" panose="020B0604030504040204" pitchFamily="34" charset="0"/>
                <a:ea typeface="Verdana" panose="020B0604030504040204" pitchFamily="34" charset="0"/>
                <a:cs typeface="Verdana" panose="020B0604030504040204" pitchFamily="34" charset="0"/>
              </a:rPr>
              <a:t>”.</a:t>
            </a:r>
          </a:p>
        </p:txBody>
      </p:sp>
      <p:pic>
        <p:nvPicPr>
          <p:cNvPr id="4100" name="Picture 4"/>
          <p:cNvPicPr>
            <a:picLocks noChangeAspect="1" noChangeArrowheads="1"/>
          </p:cNvPicPr>
          <p:nvPr/>
        </p:nvPicPr>
        <p:blipFill>
          <a:blip r:embed="rId3" cstate="print"/>
          <a:srcRect/>
          <a:stretch>
            <a:fillRect/>
          </a:stretch>
        </p:blipFill>
        <p:spPr bwMode="auto">
          <a:xfrm>
            <a:off x="7059896" y="5369694"/>
            <a:ext cx="1958975" cy="1257300"/>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378926" y="4898308"/>
            <a:ext cx="4938713" cy="274637"/>
          </a:xfrm>
          <a:prstGeom prst="rect">
            <a:avLst/>
          </a:prstGeom>
          <a:noFill/>
          <a:ln w="9525">
            <a:noFill/>
            <a:miter lim="800000"/>
            <a:headEnd/>
            <a:tailEnd/>
          </a:ln>
        </p:spPr>
      </p:pic>
      <p:sp>
        <p:nvSpPr>
          <p:cNvPr id="8" name="Rectangle 7"/>
          <p:cNvSpPr/>
          <p:nvPr/>
        </p:nvSpPr>
        <p:spPr>
          <a:xfrm>
            <a:off x="309390" y="4519118"/>
            <a:ext cx="8699856" cy="369332"/>
          </a:xfrm>
          <a:prstGeom prst="rect">
            <a:avLst/>
          </a:prstGeom>
        </p:spPr>
        <p:txBody>
          <a:bodyPr wrap="square">
            <a:spAutoFit/>
          </a:bodyPr>
          <a:lstStyle/>
          <a:p>
            <a:pPr algn="just">
              <a:spcBef>
                <a:spcPct val="50000"/>
              </a:spcBef>
            </a:pPr>
            <a:r>
              <a:rPr lang="ca-ES" altLang="ca-ES" spc="-20" dirty="0" smtClean="0">
                <a:latin typeface="Verdana" panose="020B0604030504040204" pitchFamily="34" charset="0"/>
                <a:ea typeface="Verdana" panose="020B0604030504040204" pitchFamily="34" charset="0"/>
                <a:cs typeface="Verdana" panose="020B0604030504040204" pitchFamily="34" charset="0"/>
              </a:rPr>
              <a:t>En alguns casos també es poden veure quins i quants registres l’han citat.</a:t>
            </a:r>
          </a:p>
        </p:txBody>
      </p:sp>
      <p:sp>
        <p:nvSpPr>
          <p:cNvPr id="9" name="QuadreDeText 8"/>
          <p:cNvSpPr txBox="1"/>
          <p:nvPr/>
        </p:nvSpPr>
        <p:spPr>
          <a:xfrm>
            <a:off x="7515922" y="6488668"/>
            <a:ext cx="1628078" cy="369332"/>
          </a:xfrm>
          <a:prstGeom prst="rect">
            <a:avLst/>
          </a:prstGeom>
          <a:noFill/>
        </p:spPr>
        <p:txBody>
          <a:bodyPr wrap="square" rtlCol="0">
            <a:spAutoFit/>
          </a:bodyPr>
          <a:lstStyle/>
          <a:p>
            <a:r>
              <a:rPr lang="ca-ES" dirty="0" smtClean="0">
                <a:hlinkClick r:id="rId5" action="ppaction://hlinksldjump"/>
              </a:rPr>
              <a:t>Torna al sumari</a:t>
            </a:r>
            <a:endParaRPr lang="es-ES" dirty="0"/>
          </a:p>
        </p:txBody>
      </p:sp>
      <p:sp>
        <p:nvSpPr>
          <p:cNvPr id="10" name="Rectangle arrodonit 9"/>
          <p:cNvSpPr/>
          <p:nvPr/>
        </p:nvSpPr>
        <p:spPr>
          <a:xfrm>
            <a:off x="2933004" y="3780246"/>
            <a:ext cx="1594172" cy="352483"/>
          </a:xfrm>
          <a:prstGeom prst="roundRect">
            <a:avLst>
              <a:gd name="adj" fmla="val 492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a:solidFill>
                  <a:srgbClr val="346283"/>
                </a:solidFill>
                <a:latin typeface="Verdana" panose="020B0604030504040204" pitchFamily="34" charset="0"/>
              </a:rPr>
              <a:t>9</a:t>
            </a:r>
            <a:r>
              <a:rPr lang="ca-ES" altLang="ca-ES" sz="1800" b="1" dirty="0" smtClean="0">
                <a:solidFill>
                  <a:srgbClr val="346283"/>
                </a:solidFill>
                <a:latin typeface="Verdana" panose="020B0604030504040204" pitchFamily="34" charset="0"/>
              </a:rPr>
              <a:t>. Cerca per citacions d’articles (2)</a:t>
            </a:r>
            <a:endParaRPr lang="ca-ES" altLang="ca-ES" sz="1800" dirty="0" smtClean="0">
              <a:latin typeface="Verdana" panose="020B0604030504040204" pitchFamily="34" charset="0"/>
            </a:endParaRPr>
          </a:p>
        </p:txBody>
      </p:sp>
      <p:sp>
        <p:nvSpPr>
          <p:cNvPr id="3" name="Rectangle 2"/>
          <p:cNvSpPr/>
          <p:nvPr/>
        </p:nvSpPr>
        <p:spPr>
          <a:xfrm>
            <a:off x="378371" y="1392511"/>
            <a:ext cx="8418787" cy="923330"/>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Si el que us interessa és saber quins documents citen un determinat document o un determinat autor, hem de fer clic a “</a:t>
            </a:r>
            <a:r>
              <a:rPr lang="es-ES" altLang="ca-ES" dirty="0" smtClean="0">
                <a:latin typeface="Verdana" panose="020B0604030504040204" pitchFamily="34" charset="0"/>
                <a:ea typeface="Verdana" panose="020B0604030504040204" pitchFamily="34" charset="0"/>
                <a:cs typeface="Verdana" panose="020B0604030504040204" pitchFamily="34" charset="0"/>
              </a:rPr>
              <a:t>Referencias citadas</a:t>
            </a:r>
            <a:r>
              <a:rPr lang="ca-ES" altLang="ca-ES" dirty="0" smtClean="0">
                <a:latin typeface="Verdana" panose="020B0604030504040204" pitchFamily="34" charset="0"/>
                <a:ea typeface="Verdana" panose="020B0604030504040204" pitchFamily="34" charset="0"/>
                <a:cs typeface="Verdana" panose="020B0604030504040204" pitchFamily="34" charset="0"/>
              </a:rPr>
              <a:t>” del menú superior. </a:t>
            </a:r>
          </a:p>
        </p:txBody>
      </p:sp>
      <p:sp>
        <p:nvSpPr>
          <p:cNvPr id="6" name="Rectangle 5"/>
          <p:cNvSpPr/>
          <p:nvPr/>
        </p:nvSpPr>
        <p:spPr>
          <a:xfrm>
            <a:off x="444144" y="3219707"/>
            <a:ext cx="8418787" cy="646331"/>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Allà podrem buscar per autor, títol, font (revista) i data, i fer una cerca conjunta a tots els camps de citació.</a:t>
            </a:r>
          </a:p>
        </p:txBody>
      </p:sp>
      <p:pic>
        <p:nvPicPr>
          <p:cNvPr id="5122" name="Picture 2"/>
          <p:cNvPicPr>
            <a:picLocks noChangeAspect="1" noChangeArrowheads="1"/>
          </p:cNvPicPr>
          <p:nvPr/>
        </p:nvPicPr>
        <p:blipFill>
          <a:blip r:embed="rId2" cstate="print"/>
          <a:srcRect/>
          <a:stretch>
            <a:fillRect/>
          </a:stretch>
        </p:blipFill>
        <p:spPr bwMode="auto">
          <a:xfrm>
            <a:off x="958316" y="2428491"/>
            <a:ext cx="6515100" cy="403225"/>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1669265" y="3959123"/>
            <a:ext cx="5024227" cy="2172169"/>
          </a:xfrm>
          <a:prstGeom prst="rect">
            <a:avLst/>
          </a:prstGeom>
          <a:noFill/>
          <a:ln w="9525">
            <a:noFill/>
            <a:miter lim="800000"/>
            <a:headEnd/>
            <a:tailEnd/>
          </a:ln>
        </p:spPr>
      </p:pic>
      <p:sp>
        <p:nvSpPr>
          <p:cNvPr id="7" name="QuadreDeText 6"/>
          <p:cNvSpPr txBox="1"/>
          <p:nvPr/>
        </p:nvSpPr>
        <p:spPr>
          <a:xfrm>
            <a:off x="7515922" y="6488668"/>
            <a:ext cx="1628078" cy="369332"/>
          </a:xfrm>
          <a:prstGeom prst="rect">
            <a:avLst/>
          </a:prstGeom>
          <a:noFill/>
        </p:spPr>
        <p:txBody>
          <a:bodyPr wrap="square" rtlCol="0">
            <a:spAutoFit/>
          </a:bodyPr>
          <a:lstStyle/>
          <a:p>
            <a:r>
              <a:rPr lang="ca-ES" dirty="0" smtClean="0">
                <a:hlinkClick r:id="rId4" action="ppaction://hlinksldjump"/>
              </a:rPr>
              <a:t>Torna al sumari</a:t>
            </a:r>
            <a:endParaRPr lang="es-E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a:solidFill>
                  <a:srgbClr val="346283"/>
                </a:solidFill>
                <a:latin typeface="Verdana" panose="020B0604030504040204" pitchFamily="34" charset="0"/>
              </a:rPr>
              <a:t>9</a:t>
            </a:r>
            <a:r>
              <a:rPr lang="ca-ES" altLang="ca-ES" sz="1800" b="1" dirty="0" smtClean="0">
                <a:solidFill>
                  <a:srgbClr val="346283"/>
                </a:solidFill>
                <a:latin typeface="Verdana" panose="020B0604030504040204" pitchFamily="34" charset="0"/>
              </a:rPr>
              <a:t>. Cerca per citacions d’articles (3)</a:t>
            </a:r>
            <a:endParaRPr lang="ca-ES" altLang="ca-ES" sz="1800" dirty="0" smtClean="0">
              <a:latin typeface="Verdana" panose="020B0604030504040204" pitchFamily="34" charset="0"/>
            </a:endParaRPr>
          </a:p>
        </p:txBody>
      </p:sp>
      <p:sp>
        <p:nvSpPr>
          <p:cNvPr id="3" name="Rectangle 2"/>
          <p:cNvSpPr/>
          <p:nvPr/>
        </p:nvSpPr>
        <p:spPr>
          <a:xfrm>
            <a:off x="378371" y="1392511"/>
            <a:ext cx="8418787" cy="646331"/>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En els resultats es poden veure les diferents variacions en les quals l’element buscat ha estat citat en diferents articles.</a:t>
            </a:r>
          </a:p>
        </p:txBody>
      </p:sp>
      <p:sp>
        <p:nvSpPr>
          <p:cNvPr id="6" name="Rectangle 5"/>
          <p:cNvSpPr/>
          <p:nvPr/>
        </p:nvSpPr>
        <p:spPr>
          <a:xfrm>
            <a:off x="347891" y="5789652"/>
            <a:ext cx="8418787" cy="923330"/>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S’han de seleccionar les variacions de citacions que considerem que coincideixen amb l’article/autor/revista que busquem (casella a l’esquerra) i després fer clic a “</a:t>
            </a:r>
            <a:r>
              <a:rPr lang="es-ES" altLang="ca-ES" dirty="0" smtClean="0">
                <a:latin typeface="Verdana" panose="020B0604030504040204" pitchFamily="34" charset="0"/>
                <a:ea typeface="Verdana" panose="020B0604030504040204" pitchFamily="34" charset="0"/>
                <a:cs typeface="Verdana" panose="020B0604030504040204" pitchFamily="34" charset="0"/>
              </a:rPr>
              <a:t>Buscar artículos con citas</a:t>
            </a:r>
            <a:r>
              <a:rPr lang="ca-ES" altLang="ca-ES" dirty="0" smtClean="0">
                <a:latin typeface="Verdana" panose="020B0604030504040204" pitchFamily="34" charset="0"/>
                <a:ea typeface="Verdana" panose="020B0604030504040204" pitchFamily="34" charset="0"/>
                <a:cs typeface="Verdana" panose="020B0604030504040204" pitchFamily="34" charset="0"/>
              </a:rPr>
              <a:t>”.</a:t>
            </a:r>
          </a:p>
        </p:txBody>
      </p:sp>
      <p:pic>
        <p:nvPicPr>
          <p:cNvPr id="6146" name="Picture 2"/>
          <p:cNvPicPr>
            <a:picLocks noChangeAspect="1" noChangeArrowheads="1"/>
          </p:cNvPicPr>
          <p:nvPr/>
        </p:nvPicPr>
        <p:blipFill>
          <a:blip r:embed="rId2" cstate="print"/>
          <a:srcRect/>
          <a:stretch>
            <a:fillRect/>
          </a:stretch>
        </p:blipFill>
        <p:spPr bwMode="auto">
          <a:xfrm>
            <a:off x="490889" y="2122939"/>
            <a:ext cx="7993380" cy="3477243"/>
          </a:xfrm>
          <a:prstGeom prst="rect">
            <a:avLst/>
          </a:prstGeom>
          <a:noFill/>
          <a:ln w="9525">
            <a:noFill/>
            <a:miter lim="800000"/>
            <a:headEnd/>
            <a:tailEnd/>
          </a:ln>
        </p:spPr>
      </p:pic>
      <p:sp>
        <p:nvSpPr>
          <p:cNvPr id="8" name="Rectangle arrodonit 7"/>
          <p:cNvSpPr/>
          <p:nvPr/>
        </p:nvSpPr>
        <p:spPr>
          <a:xfrm>
            <a:off x="525083" y="3720513"/>
            <a:ext cx="232557" cy="256882"/>
          </a:xfrm>
          <a:prstGeom prst="roundRect">
            <a:avLst>
              <a:gd name="adj" fmla="val 492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angle arrodonit 8"/>
          <p:cNvSpPr/>
          <p:nvPr/>
        </p:nvSpPr>
        <p:spPr>
          <a:xfrm>
            <a:off x="534709" y="4702291"/>
            <a:ext cx="232557" cy="256882"/>
          </a:xfrm>
          <a:prstGeom prst="roundRect">
            <a:avLst>
              <a:gd name="adj" fmla="val 492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angle arrodonit 9"/>
          <p:cNvSpPr/>
          <p:nvPr/>
        </p:nvSpPr>
        <p:spPr>
          <a:xfrm>
            <a:off x="571605" y="3224463"/>
            <a:ext cx="1892462" cy="394635"/>
          </a:xfrm>
          <a:prstGeom prst="roundRect">
            <a:avLst>
              <a:gd name="adj" fmla="val 492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QuadreDeText 10"/>
          <p:cNvSpPr txBox="1"/>
          <p:nvPr/>
        </p:nvSpPr>
        <p:spPr>
          <a:xfrm>
            <a:off x="7515922" y="6488668"/>
            <a:ext cx="1628078" cy="369332"/>
          </a:xfrm>
          <a:prstGeom prst="rect">
            <a:avLst/>
          </a:prstGeom>
          <a:noFill/>
        </p:spPr>
        <p:txBody>
          <a:bodyPr wrap="square" rtlCol="0">
            <a:spAutoFit/>
          </a:bodyPr>
          <a:lstStyle/>
          <a:p>
            <a:r>
              <a:rPr lang="ca-ES" dirty="0" smtClean="0">
                <a:hlinkClick r:id="rId3" action="ppaction://hlinksldjump"/>
              </a:rPr>
              <a:t>Torna al sumari</a:t>
            </a:r>
            <a:endParaRPr lang="es-E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50000"/>
              </a:spcBef>
              <a:buNone/>
            </a:pPr>
            <a:r>
              <a:rPr lang="ca-ES" altLang="ca-ES" sz="1800" b="1" dirty="0" smtClean="0">
                <a:solidFill>
                  <a:srgbClr val="346283"/>
                </a:solidFill>
                <a:latin typeface="Verdana" panose="020B0604030504040204" pitchFamily="34" charset="0"/>
              </a:rPr>
              <a:t>9. Cerca per citacions d’articles (4)</a:t>
            </a:r>
            <a:endParaRPr lang="ca-ES" altLang="ca-ES" sz="1800" dirty="0" smtClean="0">
              <a:latin typeface="Verdana" panose="020B0604030504040204" pitchFamily="34" charset="0"/>
            </a:endParaRPr>
          </a:p>
        </p:txBody>
      </p:sp>
      <p:pic>
        <p:nvPicPr>
          <p:cNvPr id="7170" name="Picture 2"/>
          <p:cNvPicPr>
            <a:picLocks noChangeAspect="1" noChangeArrowheads="1"/>
          </p:cNvPicPr>
          <p:nvPr/>
        </p:nvPicPr>
        <p:blipFill>
          <a:blip r:embed="rId2" cstate="print"/>
          <a:srcRect/>
          <a:stretch>
            <a:fillRect/>
          </a:stretch>
        </p:blipFill>
        <p:spPr bwMode="auto">
          <a:xfrm>
            <a:off x="693019" y="3003357"/>
            <a:ext cx="7682096" cy="3635801"/>
          </a:xfrm>
          <a:prstGeom prst="rect">
            <a:avLst/>
          </a:prstGeom>
          <a:noFill/>
          <a:ln w="9525">
            <a:noFill/>
            <a:miter lim="800000"/>
            <a:headEnd/>
            <a:tailEnd/>
          </a:ln>
        </p:spPr>
      </p:pic>
      <p:sp>
        <p:nvSpPr>
          <p:cNvPr id="4" name="Rectangle 3"/>
          <p:cNvSpPr/>
          <p:nvPr/>
        </p:nvSpPr>
        <p:spPr>
          <a:xfrm>
            <a:off x="378371" y="1392511"/>
            <a:ext cx="8418787" cy="1615827"/>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En els resultats hi trobarem els articles analitzats per PsycINFO que han citat l’article que hem buscat.</a:t>
            </a:r>
          </a:p>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Com que no a tots els articles de PsycINFO se’ls analitzen les referències citades, és possible que hi hagi articles que el citin i no apareguin.</a:t>
            </a:r>
          </a:p>
        </p:txBody>
      </p:sp>
      <p:sp>
        <p:nvSpPr>
          <p:cNvPr id="5" name="QuadreDeText 4"/>
          <p:cNvSpPr txBox="1"/>
          <p:nvPr/>
        </p:nvSpPr>
        <p:spPr>
          <a:xfrm>
            <a:off x="7515922" y="6488668"/>
            <a:ext cx="1628078" cy="369332"/>
          </a:xfrm>
          <a:prstGeom prst="rect">
            <a:avLst/>
          </a:prstGeom>
          <a:noFill/>
        </p:spPr>
        <p:txBody>
          <a:bodyPr wrap="square" rtlCol="0">
            <a:spAutoFit/>
          </a:bodyPr>
          <a:lstStyle/>
          <a:p>
            <a:r>
              <a:rPr lang="ca-ES" dirty="0" smtClean="0">
                <a:hlinkClick r:id="rId3" action="ppaction://hlinksldjump"/>
              </a:rPr>
              <a:t>Torna al sumari</a:t>
            </a:r>
            <a:endParaRPr lang="es-E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10. Cerca per índexs (1)</a:t>
            </a:r>
            <a:endParaRPr lang="ca-ES" altLang="ca-ES" sz="1800" dirty="0" smtClean="0">
              <a:latin typeface="Verdana" panose="020B0604030504040204" pitchFamily="34" charset="0"/>
            </a:endParaRPr>
          </a:p>
        </p:txBody>
      </p:sp>
      <p:sp>
        <p:nvSpPr>
          <p:cNvPr id="3" name="Rectangle 2"/>
          <p:cNvSpPr/>
          <p:nvPr/>
        </p:nvSpPr>
        <p:spPr>
          <a:xfrm>
            <a:off x="378371" y="1392511"/>
            <a:ext cx="8418787" cy="646331"/>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Aquest tipus de cerca pot ser útil si us interessa saber la composició de la base de dades segons els camps amb categories.</a:t>
            </a:r>
          </a:p>
        </p:txBody>
      </p:sp>
      <p:sp>
        <p:nvSpPr>
          <p:cNvPr id="6" name="Rectangle 5"/>
          <p:cNvSpPr/>
          <p:nvPr/>
        </p:nvSpPr>
        <p:spPr>
          <a:xfrm>
            <a:off x="360948" y="2488204"/>
            <a:ext cx="4268804" cy="3416320"/>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Per exemple, si volguéssiu saber la representació dels diferents idiomes en el conjunt de registres de PsycINFO, podríeu buscar en l’índex “</a:t>
            </a:r>
            <a:r>
              <a:rPr lang="en-GB" altLang="ca-ES" dirty="0" smtClean="0">
                <a:latin typeface="Verdana" panose="020B0604030504040204" pitchFamily="34" charset="0"/>
                <a:ea typeface="Verdana" panose="020B0604030504040204" pitchFamily="34" charset="0"/>
                <a:cs typeface="Verdana" panose="020B0604030504040204" pitchFamily="34" charset="0"/>
              </a:rPr>
              <a:t>Language</a:t>
            </a:r>
            <a:r>
              <a:rPr lang="ca-ES" altLang="ca-ES" dirty="0" smtClean="0">
                <a:latin typeface="Verdana" panose="020B0604030504040204" pitchFamily="34" charset="0"/>
                <a:ea typeface="Verdana" panose="020B0604030504040204" pitchFamily="34" charset="0"/>
                <a:cs typeface="Verdana" panose="020B0604030504040204" pitchFamily="34" charset="0"/>
              </a:rPr>
              <a:t>”.</a:t>
            </a:r>
          </a:p>
          <a:p>
            <a:pPr algn="just">
              <a:spcBef>
                <a:spcPct val="50000"/>
              </a:spcBef>
            </a:pPr>
            <a:endParaRPr lang="ca-ES" altLang="ca-ES"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O si volguéssiu saber la proporció d’articles que tracten d’animals en relació amb els articles que parlen d’humans, podríeu buscar en l’índex “</a:t>
            </a:r>
            <a:r>
              <a:rPr lang="en-GB" altLang="ca-ES" dirty="0" smtClean="0">
                <a:latin typeface="Verdana" panose="020B0604030504040204" pitchFamily="34" charset="0"/>
                <a:ea typeface="Verdana" panose="020B0604030504040204" pitchFamily="34" charset="0"/>
                <a:cs typeface="Verdana" panose="020B0604030504040204" pitchFamily="34" charset="0"/>
              </a:rPr>
              <a:t>Population</a:t>
            </a:r>
            <a:r>
              <a:rPr lang="ca-ES" altLang="ca-ES" dirty="0" smtClean="0">
                <a:latin typeface="Verdana" panose="020B0604030504040204" pitchFamily="34" charset="0"/>
                <a:ea typeface="Verdana" panose="020B0604030504040204" pitchFamily="34" charset="0"/>
                <a:cs typeface="Verdana" panose="020B0604030504040204" pitchFamily="34" charset="0"/>
              </a:rPr>
              <a:t>”.</a:t>
            </a:r>
          </a:p>
        </p:txBody>
      </p:sp>
      <p:pic>
        <p:nvPicPr>
          <p:cNvPr id="9" name="Picture 3"/>
          <p:cNvPicPr>
            <a:picLocks noChangeAspect="1" noChangeArrowheads="1"/>
          </p:cNvPicPr>
          <p:nvPr/>
        </p:nvPicPr>
        <p:blipFill>
          <a:blip r:embed="rId2" cstate="print"/>
          <a:srcRect b="18735"/>
          <a:stretch>
            <a:fillRect/>
          </a:stretch>
        </p:blipFill>
        <p:spPr bwMode="auto">
          <a:xfrm>
            <a:off x="4917451" y="2396690"/>
            <a:ext cx="3841539" cy="4143676"/>
          </a:xfrm>
          <a:prstGeom prst="rect">
            <a:avLst/>
          </a:prstGeom>
          <a:noFill/>
          <a:ln w="9525">
            <a:noFill/>
            <a:miter lim="800000"/>
            <a:headEnd/>
            <a:tailEnd/>
          </a:ln>
        </p:spPr>
      </p:pic>
      <p:sp>
        <p:nvSpPr>
          <p:cNvPr id="7" name="QuadreDeText 6"/>
          <p:cNvSpPr txBox="1"/>
          <p:nvPr/>
        </p:nvSpPr>
        <p:spPr>
          <a:xfrm>
            <a:off x="7515922" y="6488668"/>
            <a:ext cx="1628078" cy="369332"/>
          </a:xfrm>
          <a:prstGeom prst="rect">
            <a:avLst/>
          </a:prstGeom>
          <a:noFill/>
        </p:spPr>
        <p:txBody>
          <a:bodyPr wrap="square" rtlCol="0">
            <a:spAutoFit/>
          </a:bodyPr>
          <a:lstStyle/>
          <a:p>
            <a:r>
              <a:rPr lang="ca-ES" dirty="0" smtClean="0">
                <a:hlinkClick r:id="rId3" action="ppaction://hlinksldjump"/>
              </a:rPr>
              <a:t>Torna al sumari</a:t>
            </a:r>
            <a:endParaRPr lang="es-E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a:stretch>
            <a:fillRect/>
          </a:stretch>
        </p:blipFill>
        <p:spPr bwMode="auto">
          <a:xfrm>
            <a:off x="500512" y="4663164"/>
            <a:ext cx="3936733" cy="1663042"/>
          </a:xfrm>
          <a:prstGeom prst="rect">
            <a:avLst/>
          </a:prstGeom>
          <a:noFill/>
          <a:ln w="9525">
            <a:noFill/>
            <a:miter lim="800000"/>
            <a:headEnd/>
            <a:tailEnd/>
          </a:ln>
        </p:spPr>
      </p:pic>
      <p:pic>
        <p:nvPicPr>
          <p:cNvPr id="4" name="Picture 3"/>
          <p:cNvPicPr>
            <a:picLocks noChangeAspect="1" noChangeArrowheads="1"/>
          </p:cNvPicPr>
          <p:nvPr/>
        </p:nvPicPr>
        <p:blipFill>
          <a:blip r:embed="rId3" cstate="print"/>
          <a:srcRect/>
          <a:stretch>
            <a:fillRect/>
          </a:stretch>
        </p:blipFill>
        <p:spPr bwMode="auto">
          <a:xfrm>
            <a:off x="4937760" y="4815304"/>
            <a:ext cx="3936733" cy="1538891"/>
          </a:xfrm>
          <a:prstGeom prst="rect">
            <a:avLst/>
          </a:prstGeom>
          <a:noFill/>
          <a:ln w="9525">
            <a:noFill/>
            <a:miter lim="800000"/>
            <a:headEnd/>
            <a:tailEnd/>
          </a:ln>
        </p:spPr>
      </p:pic>
      <p:sp>
        <p:nvSpPr>
          <p:cNvPr id="5" name="Rectangle 4"/>
          <p:cNvSpPr/>
          <p:nvPr/>
        </p:nvSpPr>
        <p:spPr>
          <a:xfrm>
            <a:off x="365760" y="1494670"/>
            <a:ext cx="8479857" cy="2862322"/>
          </a:xfrm>
          <a:prstGeom prst="rect">
            <a:avLst/>
          </a:prstGeom>
        </p:spPr>
        <p:txBody>
          <a:bodyPr wrap="square">
            <a:spAutoFit/>
          </a:bodyPr>
          <a:lstStyle/>
          <a:p>
            <a:r>
              <a:rPr lang="ca-ES" altLang="ca-ES" dirty="0" smtClean="0">
                <a:latin typeface="Verdana" panose="020B0604030504040204" pitchFamily="34" charset="0"/>
                <a:ea typeface="Verdana" panose="020B0604030504040204" pitchFamily="34" charset="0"/>
                <a:cs typeface="Verdana" panose="020B0604030504040204" pitchFamily="34" charset="0"/>
              </a:rPr>
              <a:t>També pot ser útil per comprovar quina és la forma correcta d’escriure un terme en un camp no controlat.</a:t>
            </a:r>
            <a:endParaRPr lang="ca-ES" dirty="0" smtClean="0">
              <a:latin typeface="Verdana" panose="020B0604030504040204" pitchFamily="34" charset="0"/>
              <a:ea typeface="Verdana" panose="020B0604030504040204" pitchFamily="34" charset="0"/>
            </a:endParaRPr>
          </a:p>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Per exemple, si us interessa saber la presència d’investigadors de la Universitat de Barcelona a PsycINFO, necessiteu comprovar com s’ha escrit el seu nom en articles escrits per diferents autors.</a:t>
            </a:r>
          </a:p>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En l’índex “</a:t>
            </a:r>
            <a:r>
              <a:rPr lang="en-GB" altLang="ca-ES" dirty="0" smtClean="0">
                <a:latin typeface="Verdana" panose="020B0604030504040204" pitchFamily="34" charset="0"/>
                <a:ea typeface="Verdana" panose="020B0604030504040204" pitchFamily="34" charset="0"/>
                <a:cs typeface="Verdana" panose="020B0604030504040204" pitchFamily="34" charset="0"/>
              </a:rPr>
              <a:t>Author affiliation</a:t>
            </a:r>
            <a:r>
              <a:rPr lang="ca-ES" altLang="ca-ES" dirty="0" smtClean="0">
                <a:latin typeface="Verdana" panose="020B0604030504040204" pitchFamily="34" charset="0"/>
                <a:ea typeface="Verdana" panose="020B0604030504040204" pitchFamily="34" charset="0"/>
                <a:cs typeface="Verdana" panose="020B0604030504040204" pitchFamily="34" charset="0"/>
              </a:rPr>
              <a:t>” podeu buscar </a:t>
            </a:r>
            <a:r>
              <a:rPr lang="ca-ES" altLang="ca-ES" i="1" dirty="0" smtClean="0">
                <a:latin typeface="Verdana" panose="020B0604030504040204" pitchFamily="34" charset="0"/>
                <a:ea typeface="Verdana" panose="020B0604030504040204" pitchFamily="34" charset="0"/>
                <a:cs typeface="Verdana" panose="020B0604030504040204" pitchFamily="34" charset="0"/>
              </a:rPr>
              <a:t>Universitat de Barcelona</a:t>
            </a:r>
            <a:r>
              <a:rPr lang="ca-ES" altLang="ca-ES" dirty="0" smtClean="0">
                <a:latin typeface="Verdana" panose="020B0604030504040204" pitchFamily="34" charset="0"/>
                <a:ea typeface="Verdana" panose="020B0604030504040204" pitchFamily="34" charset="0"/>
                <a:cs typeface="Verdana" panose="020B0604030504040204" pitchFamily="34" charset="0"/>
              </a:rPr>
              <a:t> i </a:t>
            </a:r>
            <a:r>
              <a:rPr lang="es-ES" altLang="ca-ES" i="1" dirty="0" smtClean="0">
                <a:latin typeface="Verdana" panose="020B0604030504040204" pitchFamily="34" charset="0"/>
                <a:ea typeface="Verdana" panose="020B0604030504040204" pitchFamily="34" charset="0"/>
                <a:cs typeface="Verdana" panose="020B0604030504040204" pitchFamily="34" charset="0"/>
              </a:rPr>
              <a:t>Universidad de Barcelona</a:t>
            </a:r>
            <a:r>
              <a:rPr lang="es-ES" altLang="ca-ES" dirty="0" smtClean="0">
                <a:latin typeface="Verdana" panose="020B0604030504040204" pitchFamily="34" charset="0"/>
                <a:ea typeface="Verdana" panose="020B0604030504040204" pitchFamily="34" charset="0"/>
                <a:cs typeface="Verdana" panose="020B0604030504040204" pitchFamily="34" charset="0"/>
              </a:rPr>
              <a:t> </a:t>
            </a:r>
            <a:r>
              <a:rPr lang="ca-ES" altLang="ca-ES" dirty="0" smtClean="0">
                <a:latin typeface="Verdana" panose="020B0604030504040204" pitchFamily="34" charset="0"/>
                <a:ea typeface="Verdana" panose="020B0604030504040204" pitchFamily="34" charset="0"/>
                <a:cs typeface="Verdana" panose="020B0604030504040204" pitchFamily="34" charset="0"/>
              </a:rPr>
              <a:t>i altres variants del nom per assegurar-vos de no deixar-vos cap resultat sense trobar.</a:t>
            </a:r>
          </a:p>
          <a:p>
            <a:endParaRPr lang="es-ES" dirty="0"/>
          </a:p>
        </p:txBody>
      </p:sp>
      <p:sp>
        <p:nvSpPr>
          <p:cNvPr id="6"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10. Cerca per índexs (2)</a:t>
            </a:r>
            <a:endParaRPr lang="ca-ES" altLang="ca-ES" sz="1800" dirty="0" smtClean="0">
              <a:latin typeface="Verdana" panose="020B0604030504040204" pitchFamily="34" charset="0"/>
            </a:endParaRPr>
          </a:p>
        </p:txBody>
      </p:sp>
      <p:sp>
        <p:nvSpPr>
          <p:cNvPr id="7" name="QuadreDeText 6"/>
          <p:cNvSpPr txBox="1"/>
          <p:nvPr/>
        </p:nvSpPr>
        <p:spPr>
          <a:xfrm>
            <a:off x="7515922" y="6488668"/>
            <a:ext cx="1628078" cy="369332"/>
          </a:xfrm>
          <a:prstGeom prst="rect">
            <a:avLst/>
          </a:prstGeom>
          <a:noFill/>
        </p:spPr>
        <p:txBody>
          <a:bodyPr wrap="square" rtlCol="0">
            <a:spAutoFit/>
          </a:bodyPr>
          <a:lstStyle/>
          <a:p>
            <a:r>
              <a:rPr lang="ca-ES" dirty="0" smtClean="0">
                <a:hlinkClick r:id="rId4" action="ppaction://hlinksldjump"/>
              </a:rPr>
              <a:t>Torna al sumari</a:t>
            </a:r>
            <a:endParaRPr lang="es-E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10. Cerca per índexs (3)</a:t>
            </a:r>
            <a:endParaRPr lang="ca-ES" altLang="ca-ES" sz="1800" dirty="0" smtClean="0">
              <a:latin typeface="Verdana" panose="020B0604030504040204" pitchFamily="34" charset="0"/>
            </a:endParaRPr>
          </a:p>
        </p:txBody>
      </p:sp>
      <p:sp>
        <p:nvSpPr>
          <p:cNvPr id="6" name="Rectangle 5"/>
          <p:cNvSpPr/>
          <p:nvPr/>
        </p:nvSpPr>
        <p:spPr>
          <a:xfrm>
            <a:off x="534201" y="1313923"/>
            <a:ext cx="8215162" cy="5355312"/>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Es pot buscar directament en l’índex desitjat o es pot buscar per terme dins d’un índex. No es pot buscar per paraula clau, així que el/s terme/s buscat/s ha de coincidir exactament amb el començament del terme que es vol recuperar.</a:t>
            </a:r>
          </a:p>
          <a:p>
            <a:pPr algn="just">
              <a:spcBef>
                <a:spcPct val="50000"/>
              </a:spcBef>
            </a:pPr>
            <a:endParaRPr lang="ca-ES" altLang="ca-ES"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50000"/>
              </a:spcBef>
            </a:pPr>
            <a:endParaRPr lang="ca-ES" altLang="ca-ES"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50000"/>
              </a:spcBef>
            </a:pPr>
            <a:endParaRPr lang="ca-ES" altLang="ca-ES"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50000"/>
              </a:spcBef>
            </a:pPr>
            <a:endParaRPr lang="ca-ES" altLang="ca-ES" dirty="0" smtClean="0">
              <a:latin typeface="Verdana" panose="020B0604030504040204" pitchFamily="34" charset="0"/>
              <a:ea typeface="Verdana" panose="020B0604030504040204" pitchFamily="34" charset="0"/>
              <a:cs typeface="Verdana" panose="020B0604030504040204" pitchFamily="34" charset="0"/>
            </a:endParaRPr>
          </a:p>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Els resultats apareixen ordenats alfabèticament. Es poden seleccionar un o més termes i afegir-los a la casella de cerca, amb els operadors booleans AND, OR o NOT, per buscar els documents classificats en aquestes categories.</a:t>
            </a:r>
          </a:p>
          <a:p>
            <a:pPr algn="just">
              <a:spcBef>
                <a:spcPct val="50000"/>
              </a:spcBef>
            </a:pPr>
            <a:r>
              <a:rPr lang="ca-ES" altLang="ca-ES" dirty="0" smtClean="0">
                <a:latin typeface="Verdana" panose="020B0604030504040204" pitchFamily="34" charset="0"/>
                <a:ea typeface="Verdana" panose="020B0604030504040204" pitchFamily="34" charset="0"/>
                <a:cs typeface="Verdana" panose="020B0604030504040204" pitchFamily="34" charset="0"/>
              </a:rPr>
              <a:t>Si el que voleu és fer una cerca només amb categories de camps, és més fàcil si es fa seleccionant els filtres des de la pantalla inicial de cerca, ja que el sistema permet fer una cerca només amb els filtres, sense afegir cap terme a la casella de cerca.</a:t>
            </a:r>
          </a:p>
        </p:txBody>
      </p:sp>
      <p:grpSp>
        <p:nvGrpSpPr>
          <p:cNvPr id="13" name="Agrupa 12"/>
          <p:cNvGrpSpPr/>
          <p:nvPr/>
        </p:nvGrpSpPr>
        <p:grpSpPr>
          <a:xfrm>
            <a:off x="5405597" y="2762451"/>
            <a:ext cx="3023135" cy="471638"/>
            <a:chOff x="2787527" y="2810577"/>
            <a:chExt cx="3023135" cy="471638"/>
          </a:xfrm>
        </p:grpSpPr>
        <p:sp>
          <p:nvSpPr>
            <p:cNvPr id="11" name="Rectangle arrodonit 10"/>
            <p:cNvSpPr/>
            <p:nvPr/>
          </p:nvSpPr>
          <p:spPr>
            <a:xfrm>
              <a:off x="2810577" y="2810577"/>
              <a:ext cx="2954956" cy="471638"/>
            </a:xfrm>
            <a:prstGeom prst="round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angle 9"/>
            <p:cNvSpPr/>
            <p:nvPr/>
          </p:nvSpPr>
          <p:spPr>
            <a:xfrm>
              <a:off x="2787527" y="2859324"/>
              <a:ext cx="3023135" cy="369332"/>
            </a:xfrm>
            <a:prstGeom prst="rect">
              <a:avLst/>
            </a:prstGeom>
          </p:spPr>
          <p:txBody>
            <a:bodyPr wrap="none">
              <a:spAutoFit/>
            </a:bodyPr>
            <a:lstStyle/>
            <a:p>
              <a:r>
                <a:rPr lang="ca-ES" altLang="ca-ES" dirty="0" smtClean="0">
                  <a:latin typeface="Verdana" panose="020B0604030504040204" pitchFamily="34" charset="0"/>
                  <a:ea typeface="Verdana" panose="020B0604030504040204" pitchFamily="34" charset="0"/>
                  <a:cs typeface="Verdana" panose="020B0604030504040204" pitchFamily="34" charset="0"/>
                </a:rPr>
                <a:t>Universitat de Barcelona</a:t>
              </a:r>
              <a:endParaRPr lang="es-ES" dirty="0"/>
            </a:p>
          </p:txBody>
        </p:sp>
      </p:grpSp>
      <p:sp>
        <p:nvSpPr>
          <p:cNvPr id="12" name="Rectangle arrodonit 11"/>
          <p:cNvSpPr/>
          <p:nvPr/>
        </p:nvSpPr>
        <p:spPr>
          <a:xfrm>
            <a:off x="758791" y="2577966"/>
            <a:ext cx="2908433" cy="694623"/>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endParaRPr lang="es-ES" dirty="0"/>
          </a:p>
        </p:txBody>
      </p:sp>
      <p:sp>
        <p:nvSpPr>
          <p:cNvPr id="16" name="Rectangle 15"/>
          <p:cNvSpPr/>
          <p:nvPr/>
        </p:nvSpPr>
        <p:spPr>
          <a:xfrm>
            <a:off x="707456" y="2568779"/>
            <a:ext cx="3248526" cy="738664"/>
          </a:xfrm>
          <a:prstGeom prst="rect">
            <a:avLst/>
          </a:prstGeom>
        </p:spPr>
        <p:txBody>
          <a:bodyPr wrap="square">
            <a:spAutoFit/>
          </a:bodyPr>
          <a:lstStyle/>
          <a:p>
            <a:r>
              <a:rPr lang="ca-ES" altLang="ca-ES" dirty="0" smtClean="0">
                <a:solidFill>
                  <a:sysClr val="windowText" lastClr="000000"/>
                </a:solidFill>
                <a:latin typeface="Verdana" panose="020B0604030504040204" pitchFamily="34" charset="0"/>
                <a:ea typeface="Verdana" panose="020B0604030504040204" pitchFamily="34" charset="0"/>
                <a:cs typeface="Verdana" panose="020B0604030504040204" pitchFamily="34" charset="0"/>
              </a:rPr>
              <a:t>Universitat de Barcelona</a:t>
            </a:r>
          </a:p>
          <a:p>
            <a:pPr algn="ctr"/>
            <a:endParaRPr lang="ca-ES" altLang="ca-ES" sz="600" dirty="0" smtClean="0">
              <a:solidFill>
                <a:sysClr val="windowText" lastClr="000000"/>
              </a:solidFill>
              <a:latin typeface="Verdana" panose="020B0604030504040204" pitchFamily="34" charset="0"/>
              <a:ea typeface="Verdana" panose="020B0604030504040204" pitchFamily="34" charset="0"/>
              <a:cs typeface="Verdana" panose="020B0604030504040204" pitchFamily="34" charset="0"/>
            </a:endParaRPr>
          </a:p>
          <a:p>
            <a:r>
              <a:rPr lang="ca-ES" dirty="0" smtClean="0">
                <a:solidFill>
                  <a:sysClr val="windowText" lastClr="000000"/>
                </a:solidFill>
                <a:latin typeface="Verdana" panose="020B0604030504040204" pitchFamily="34" charset="0"/>
                <a:ea typeface="Verdana" panose="020B0604030504040204" pitchFamily="34" charset="0"/>
              </a:rPr>
              <a:t>universitat de b</a:t>
            </a:r>
            <a:endParaRPr lang="es-ES" dirty="0" smtClean="0">
              <a:solidFill>
                <a:sysClr val="windowText" lastClr="000000"/>
              </a:solidFill>
            </a:endParaRPr>
          </a:p>
        </p:txBody>
      </p:sp>
      <p:grpSp>
        <p:nvGrpSpPr>
          <p:cNvPr id="21" name="Agrupa 20"/>
          <p:cNvGrpSpPr/>
          <p:nvPr/>
        </p:nvGrpSpPr>
        <p:grpSpPr>
          <a:xfrm>
            <a:off x="757187" y="3298695"/>
            <a:ext cx="3274193" cy="738664"/>
            <a:chOff x="458805" y="3510451"/>
            <a:chExt cx="3274193" cy="738664"/>
          </a:xfrm>
        </p:grpSpPr>
        <p:sp>
          <p:nvSpPr>
            <p:cNvPr id="19" name="Rectangle arrodonit 18"/>
            <p:cNvSpPr/>
            <p:nvPr/>
          </p:nvSpPr>
          <p:spPr>
            <a:xfrm>
              <a:off x="458805" y="3519638"/>
              <a:ext cx="3198795" cy="694623"/>
            </a:xfrm>
            <a:prstGeom prst="roundRect">
              <a:avLst/>
            </a:prstGeom>
            <a:solidFill>
              <a:srgbClr val="FF0000">
                <a:alpha val="2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endParaRPr lang="es-ES" dirty="0"/>
            </a:p>
          </p:txBody>
        </p:sp>
        <p:sp>
          <p:nvSpPr>
            <p:cNvPr id="20" name="Rectangle 19"/>
            <p:cNvSpPr/>
            <p:nvPr/>
          </p:nvSpPr>
          <p:spPr>
            <a:xfrm>
              <a:off x="484472" y="3510451"/>
              <a:ext cx="3248526" cy="738664"/>
            </a:xfrm>
            <a:prstGeom prst="rect">
              <a:avLst/>
            </a:prstGeom>
          </p:spPr>
          <p:txBody>
            <a:bodyPr wrap="square">
              <a:spAutoFit/>
            </a:bodyPr>
            <a:lstStyle/>
            <a:p>
              <a:r>
                <a:rPr lang="es-ES" altLang="ca-ES" dirty="0" smtClean="0">
                  <a:solidFill>
                    <a:sysClr val="windowText" lastClr="000000"/>
                  </a:solidFill>
                  <a:latin typeface="Verdana" panose="020B0604030504040204" pitchFamily="34" charset="0"/>
                  <a:ea typeface="Verdana" panose="020B0604030504040204" pitchFamily="34" charset="0"/>
                  <a:cs typeface="Verdana" panose="020B0604030504040204" pitchFamily="34" charset="0"/>
                </a:rPr>
                <a:t>Universi</a:t>
              </a:r>
              <a:r>
                <a:rPr lang="es-ES" altLang="ca-ES" b="1" dirty="0" smtClean="0">
                  <a:solidFill>
                    <a:sysClr val="windowText" lastClr="000000"/>
                  </a:solidFill>
                  <a:latin typeface="Verdana" panose="020B0604030504040204" pitchFamily="34" charset="0"/>
                  <a:ea typeface="Verdana" panose="020B0604030504040204" pitchFamily="34" charset="0"/>
                  <a:cs typeface="Verdana" panose="020B0604030504040204" pitchFamily="34" charset="0"/>
                </a:rPr>
                <a:t>dad</a:t>
              </a:r>
              <a:r>
                <a:rPr lang="ca-ES" altLang="ca-ES" dirty="0" smtClean="0">
                  <a:solidFill>
                    <a:sysClr val="windowText" lastClr="000000"/>
                  </a:solidFill>
                  <a:latin typeface="Verdana" panose="020B0604030504040204" pitchFamily="34" charset="0"/>
                  <a:ea typeface="Verdana" panose="020B0604030504040204" pitchFamily="34" charset="0"/>
                  <a:cs typeface="Verdana" panose="020B0604030504040204" pitchFamily="34" charset="0"/>
                </a:rPr>
                <a:t> de Barcelona</a:t>
              </a:r>
            </a:p>
            <a:p>
              <a:pPr algn="ctr"/>
              <a:endParaRPr lang="ca-ES" altLang="ca-ES" sz="600" dirty="0" smtClean="0">
                <a:solidFill>
                  <a:sysClr val="windowText" lastClr="000000"/>
                </a:solidFill>
                <a:latin typeface="Verdana" panose="020B0604030504040204" pitchFamily="34" charset="0"/>
                <a:ea typeface="Verdana" panose="020B0604030504040204" pitchFamily="34" charset="0"/>
                <a:cs typeface="Verdana" panose="020B0604030504040204" pitchFamily="34" charset="0"/>
              </a:endParaRPr>
            </a:p>
            <a:p>
              <a:r>
                <a:rPr lang="ca-ES" dirty="0" smtClean="0">
                  <a:solidFill>
                    <a:sysClr val="windowText" lastClr="000000"/>
                  </a:solidFill>
                  <a:latin typeface="Verdana" panose="020B0604030504040204" pitchFamily="34" charset="0"/>
                  <a:ea typeface="Verdana" panose="020B0604030504040204" pitchFamily="34" charset="0"/>
                </a:rPr>
                <a:t>Barcelona</a:t>
              </a:r>
              <a:endParaRPr lang="es-ES" dirty="0" smtClean="0">
                <a:solidFill>
                  <a:sysClr val="windowText" lastClr="000000"/>
                </a:solidFill>
              </a:endParaRPr>
            </a:p>
          </p:txBody>
        </p:sp>
      </p:grpSp>
      <p:cxnSp>
        <p:nvCxnSpPr>
          <p:cNvPr id="22" name="Connector de fletxa recta 21"/>
          <p:cNvCxnSpPr/>
          <p:nvPr/>
        </p:nvCxnSpPr>
        <p:spPr>
          <a:xfrm>
            <a:off x="3683268" y="2903621"/>
            <a:ext cx="1678003" cy="51335"/>
          </a:xfrm>
          <a:prstGeom prst="straightConnector1">
            <a:avLst/>
          </a:prstGeom>
          <a:ln w="762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4308909" y="2262771"/>
            <a:ext cx="888732" cy="1015663"/>
          </a:xfrm>
          <a:prstGeom prst="rect">
            <a:avLst/>
          </a:prstGeom>
        </p:spPr>
        <p:txBody>
          <a:bodyPr wrap="square">
            <a:spAutoFit/>
          </a:bodyPr>
          <a:lstStyle/>
          <a:p>
            <a:pPr>
              <a:buFont typeface="Wingdings" pitchFamily="2" charset="2"/>
              <a:buChar char="ü"/>
            </a:pPr>
            <a:r>
              <a:rPr lang="ca-ES" sz="6000" b="1" dirty="0" smtClean="0">
                <a:solidFill>
                  <a:schemeClr val="accent6">
                    <a:lumMod val="75000"/>
                  </a:schemeClr>
                </a:solidFill>
              </a:rPr>
              <a:t> </a:t>
            </a:r>
            <a:endParaRPr lang="es-ES" sz="6000" b="1" dirty="0">
              <a:solidFill>
                <a:schemeClr val="accent6">
                  <a:lumMod val="75000"/>
                </a:schemeClr>
              </a:solidFill>
            </a:endParaRPr>
          </a:p>
        </p:txBody>
      </p:sp>
      <p:cxnSp>
        <p:nvCxnSpPr>
          <p:cNvPr id="26" name="Connector de fletxa recta 25"/>
          <p:cNvCxnSpPr>
            <a:stCxn id="19" idx="3"/>
          </p:cNvCxnSpPr>
          <p:nvPr/>
        </p:nvCxnSpPr>
        <p:spPr>
          <a:xfrm flipV="1">
            <a:off x="3955982" y="3320716"/>
            <a:ext cx="1357162" cy="334478"/>
          </a:xfrm>
          <a:prstGeom prst="straightConnector1">
            <a:avLst/>
          </a:prstGeom>
          <a:ln w="762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4222039" y="3001083"/>
            <a:ext cx="552090" cy="1015663"/>
          </a:xfrm>
          <a:prstGeom prst="rect">
            <a:avLst/>
          </a:prstGeom>
        </p:spPr>
        <p:txBody>
          <a:bodyPr wrap="square">
            <a:spAutoFit/>
          </a:bodyPr>
          <a:lstStyle/>
          <a:p>
            <a:r>
              <a:rPr lang="ca-ES" sz="6000" b="1" dirty="0" smtClean="0">
                <a:solidFill>
                  <a:srgbClr val="FF0000"/>
                </a:solidFill>
              </a:rPr>
              <a:t>X</a:t>
            </a:r>
            <a:endParaRPr lang="es-ES" sz="6000" b="1" dirty="0">
              <a:solidFill>
                <a:srgbClr val="FF0000"/>
              </a:solidFill>
            </a:endParaRPr>
          </a:p>
        </p:txBody>
      </p:sp>
      <p:sp>
        <p:nvSpPr>
          <p:cNvPr id="17" name="QuadreDeText 16"/>
          <p:cNvSpPr txBox="1"/>
          <p:nvPr/>
        </p:nvSpPr>
        <p:spPr>
          <a:xfrm>
            <a:off x="7515922" y="6488668"/>
            <a:ext cx="1628078" cy="369332"/>
          </a:xfrm>
          <a:prstGeom prst="rect">
            <a:avLst/>
          </a:prstGeom>
          <a:noFill/>
        </p:spPr>
        <p:txBody>
          <a:bodyPr wrap="square" rtlCol="0">
            <a:spAutoFit/>
          </a:bodyPr>
          <a:lstStyle/>
          <a:p>
            <a:r>
              <a:rPr lang="ca-ES" dirty="0" smtClean="0">
                <a:hlinkClick r:id="rId2" action="ppaction://hlinksldjump"/>
              </a:rPr>
              <a:t>Torna al sumari</a:t>
            </a:r>
            <a:endParaRPr lang="es-E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2" cstate="print"/>
          <a:srcRect r="878"/>
          <a:stretch>
            <a:fillRect/>
          </a:stretch>
        </p:blipFill>
        <p:spPr bwMode="auto">
          <a:xfrm>
            <a:off x="346510" y="1280749"/>
            <a:ext cx="7199696" cy="4648414"/>
          </a:xfrm>
          <a:prstGeom prst="rect">
            <a:avLst/>
          </a:prstGeom>
          <a:noFill/>
          <a:ln w="9525">
            <a:noFill/>
            <a:miter lim="800000"/>
            <a:headEnd/>
            <a:tailEnd/>
          </a:ln>
        </p:spPr>
      </p:pic>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11. Resultats de la cerca (1)</a:t>
            </a:r>
            <a:endParaRPr lang="ca-ES" altLang="ca-ES" sz="1800" dirty="0" smtClean="0">
              <a:latin typeface="Verdana" panose="020B0604030504040204" pitchFamily="34" charset="0"/>
            </a:endParaRPr>
          </a:p>
        </p:txBody>
      </p:sp>
      <p:sp>
        <p:nvSpPr>
          <p:cNvPr id="8" name="Rectangle 7"/>
          <p:cNvSpPr/>
          <p:nvPr/>
        </p:nvSpPr>
        <p:spPr>
          <a:xfrm>
            <a:off x="1029904" y="1684422"/>
            <a:ext cx="4620126" cy="1078029"/>
          </a:xfrm>
          <a:prstGeom prst="rect">
            <a:avLst/>
          </a:prstGeom>
          <a:solidFill>
            <a:srgbClr val="5B9BD5">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angle 8"/>
          <p:cNvSpPr/>
          <p:nvPr/>
        </p:nvSpPr>
        <p:spPr>
          <a:xfrm>
            <a:off x="1798321" y="3415364"/>
            <a:ext cx="4448476" cy="2619676"/>
          </a:xfrm>
          <a:prstGeom prst="rect">
            <a:avLst/>
          </a:prstGeom>
          <a:solidFill>
            <a:schemeClr val="accent6">
              <a:lumMod val="60000"/>
              <a:lumOff val="4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angle 10"/>
          <p:cNvSpPr/>
          <p:nvPr/>
        </p:nvSpPr>
        <p:spPr>
          <a:xfrm>
            <a:off x="343302" y="2970998"/>
            <a:ext cx="1292993" cy="3083294"/>
          </a:xfrm>
          <a:prstGeom prst="rect">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angle 11"/>
          <p:cNvSpPr/>
          <p:nvPr/>
        </p:nvSpPr>
        <p:spPr>
          <a:xfrm>
            <a:off x="1787092" y="2990247"/>
            <a:ext cx="4448476" cy="349719"/>
          </a:xfrm>
          <a:prstGeom prst="rect">
            <a:avLst/>
          </a:prstGeom>
          <a:solidFill>
            <a:schemeClr val="accent4">
              <a:lumMod val="60000"/>
              <a:lumOff val="4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3" name="Connector de fletxa recta 12"/>
          <p:cNvCxnSpPr/>
          <p:nvPr/>
        </p:nvCxnSpPr>
        <p:spPr>
          <a:xfrm flipV="1">
            <a:off x="5640404" y="1073426"/>
            <a:ext cx="601370" cy="996006"/>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or de fletxa recta 19"/>
          <p:cNvCxnSpPr/>
          <p:nvPr/>
        </p:nvCxnSpPr>
        <p:spPr>
          <a:xfrm>
            <a:off x="3885400" y="6012581"/>
            <a:ext cx="3206" cy="368968"/>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or de fletxa recta 22"/>
          <p:cNvCxnSpPr/>
          <p:nvPr/>
        </p:nvCxnSpPr>
        <p:spPr>
          <a:xfrm>
            <a:off x="938466" y="6049478"/>
            <a:ext cx="3206" cy="368968"/>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5" name="Text Box 12"/>
          <p:cNvSpPr txBox="1">
            <a:spLocks noChangeArrowheads="1"/>
          </p:cNvSpPr>
          <p:nvPr/>
        </p:nvSpPr>
        <p:spPr bwMode="auto">
          <a:xfrm>
            <a:off x="5890595" y="778366"/>
            <a:ext cx="251183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chemeClr val="accent5"/>
                </a:solidFill>
                <a:latin typeface="Verdana" panose="020B0604030504040204" pitchFamily="34" charset="0"/>
              </a:rPr>
              <a:t>Cerca realitzada</a:t>
            </a:r>
            <a:endParaRPr lang="ca-ES" altLang="ca-ES" sz="1800" b="1" dirty="0">
              <a:solidFill>
                <a:schemeClr val="accent5"/>
              </a:solidFill>
              <a:latin typeface="Verdana" panose="020B0604030504040204" pitchFamily="34" charset="0"/>
            </a:endParaRPr>
          </a:p>
        </p:txBody>
      </p:sp>
      <p:sp>
        <p:nvSpPr>
          <p:cNvPr id="26" name="Text Box 12"/>
          <p:cNvSpPr txBox="1">
            <a:spLocks noChangeArrowheads="1"/>
          </p:cNvSpPr>
          <p:nvPr/>
        </p:nvSpPr>
        <p:spPr bwMode="auto">
          <a:xfrm>
            <a:off x="306758" y="6331272"/>
            <a:ext cx="114665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chemeClr val="accent2"/>
                </a:solidFill>
                <a:latin typeface="Verdana" panose="020B0604030504040204" pitchFamily="34" charset="0"/>
              </a:rPr>
              <a:t>Filtres</a:t>
            </a:r>
            <a:endParaRPr lang="ca-ES" altLang="ca-ES" sz="1800" b="1" dirty="0">
              <a:solidFill>
                <a:schemeClr val="accent2"/>
              </a:solidFill>
              <a:latin typeface="Verdana" panose="020B0604030504040204" pitchFamily="34" charset="0"/>
            </a:endParaRPr>
          </a:p>
        </p:txBody>
      </p:sp>
      <p:sp>
        <p:nvSpPr>
          <p:cNvPr id="27" name="Text Box 12"/>
          <p:cNvSpPr txBox="1">
            <a:spLocks noChangeArrowheads="1"/>
          </p:cNvSpPr>
          <p:nvPr/>
        </p:nvSpPr>
        <p:spPr bwMode="auto">
          <a:xfrm>
            <a:off x="3106104" y="6339293"/>
            <a:ext cx="156214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chemeClr val="accent6"/>
                </a:solidFill>
                <a:latin typeface="Verdana" panose="020B0604030504040204" pitchFamily="34" charset="0"/>
              </a:rPr>
              <a:t>Resultats</a:t>
            </a:r>
            <a:endParaRPr lang="ca-ES" altLang="ca-ES" sz="1800" b="1" dirty="0">
              <a:solidFill>
                <a:schemeClr val="accent6"/>
              </a:solidFill>
              <a:latin typeface="Verdana" panose="020B0604030504040204" pitchFamily="34" charset="0"/>
            </a:endParaRPr>
          </a:p>
        </p:txBody>
      </p:sp>
      <p:cxnSp>
        <p:nvCxnSpPr>
          <p:cNvPr id="29" name="Connector de fletxa recta 28"/>
          <p:cNvCxnSpPr/>
          <p:nvPr/>
        </p:nvCxnSpPr>
        <p:spPr>
          <a:xfrm>
            <a:off x="7166012" y="5115826"/>
            <a:ext cx="3206" cy="368968"/>
          </a:xfrm>
          <a:prstGeom prst="straightConnector1">
            <a:avLst/>
          </a:prstGeom>
          <a:ln w="38100">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30" name="Text Box 12"/>
          <p:cNvSpPr txBox="1">
            <a:spLocks noChangeArrowheads="1"/>
          </p:cNvSpPr>
          <p:nvPr/>
        </p:nvSpPr>
        <p:spPr bwMode="auto">
          <a:xfrm>
            <a:off x="6434843" y="5442524"/>
            <a:ext cx="218939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FF00FF"/>
                </a:solidFill>
                <a:latin typeface="Verdana" panose="020B0604030504040204" pitchFamily="34" charset="0"/>
              </a:rPr>
              <a:t>Buscar aquesta cerca en revistes EBSCO</a:t>
            </a:r>
            <a:endParaRPr lang="ca-ES" altLang="ca-ES" sz="1800" b="1" dirty="0">
              <a:solidFill>
                <a:srgbClr val="FF00FF"/>
              </a:solidFill>
              <a:latin typeface="Verdana" panose="020B0604030504040204" pitchFamily="34" charset="0"/>
            </a:endParaRPr>
          </a:p>
        </p:txBody>
      </p:sp>
      <p:sp>
        <p:nvSpPr>
          <p:cNvPr id="31" name="Text Box 12"/>
          <p:cNvSpPr txBox="1">
            <a:spLocks noChangeArrowheads="1"/>
          </p:cNvSpPr>
          <p:nvPr/>
        </p:nvSpPr>
        <p:spPr bwMode="auto">
          <a:xfrm>
            <a:off x="6462115" y="6268692"/>
            <a:ext cx="250863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dirty="0" smtClean="0">
                <a:latin typeface="Verdana" panose="020B0604030504040204" pitchFamily="34" charset="0"/>
              </a:rPr>
              <a:t>(no recomanat)</a:t>
            </a:r>
            <a:endParaRPr lang="ca-ES" altLang="ca-ES" sz="1800" dirty="0">
              <a:latin typeface="Verdana" panose="020B0604030504040204" pitchFamily="34" charset="0"/>
            </a:endParaRPr>
          </a:p>
        </p:txBody>
      </p:sp>
      <p:sp>
        <p:nvSpPr>
          <p:cNvPr id="34" name="Rectangle 33"/>
          <p:cNvSpPr/>
          <p:nvPr/>
        </p:nvSpPr>
        <p:spPr>
          <a:xfrm>
            <a:off x="6408820" y="2950142"/>
            <a:ext cx="1240057" cy="158175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33" name="Picture 6"/>
          <p:cNvPicPr>
            <a:picLocks noChangeAspect="1" noChangeArrowheads="1"/>
          </p:cNvPicPr>
          <p:nvPr/>
        </p:nvPicPr>
        <p:blipFill>
          <a:blip r:embed="rId2" cstate="print"/>
          <a:srcRect l="83242" t="37294" r="1784" b="31232"/>
          <a:stretch>
            <a:fillRect/>
          </a:stretch>
        </p:blipFill>
        <p:spPr bwMode="auto">
          <a:xfrm>
            <a:off x="6516302" y="3590224"/>
            <a:ext cx="1087655" cy="1463040"/>
          </a:xfrm>
          <a:prstGeom prst="rect">
            <a:avLst/>
          </a:prstGeom>
          <a:noFill/>
          <a:ln w="9525">
            <a:noFill/>
            <a:miter lim="800000"/>
            <a:headEnd/>
            <a:tailEnd/>
          </a:ln>
        </p:spPr>
      </p:pic>
      <p:sp>
        <p:nvSpPr>
          <p:cNvPr id="28" name="Rectangle 27"/>
          <p:cNvSpPr/>
          <p:nvPr/>
        </p:nvSpPr>
        <p:spPr>
          <a:xfrm>
            <a:off x="6448925" y="3558138"/>
            <a:ext cx="1240057" cy="1581752"/>
          </a:xfrm>
          <a:prstGeom prst="rect">
            <a:avLst/>
          </a:prstGeom>
          <a:solidFill>
            <a:srgbClr val="FF99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Text Box 12"/>
          <p:cNvSpPr txBox="1">
            <a:spLocks noChangeArrowheads="1"/>
          </p:cNvSpPr>
          <p:nvPr/>
        </p:nvSpPr>
        <p:spPr bwMode="auto">
          <a:xfrm>
            <a:off x="5764696" y="1878749"/>
            <a:ext cx="3558209"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chemeClr val="accent4"/>
                </a:solidFill>
                <a:latin typeface="Verdana" panose="020B0604030504040204" pitchFamily="34" charset="0"/>
              </a:rPr>
              <a:t>Nombre de resultats, ordenació,              opcions de visualització,</a:t>
            </a:r>
            <a:r>
              <a:rPr lang="ca-ES" altLang="ca-ES" sz="1800" b="1" dirty="0">
                <a:solidFill>
                  <a:schemeClr val="accent4"/>
                </a:solidFill>
                <a:latin typeface="Verdana" panose="020B0604030504040204" pitchFamily="34" charset="0"/>
              </a:rPr>
              <a:t> </a:t>
            </a:r>
            <a:r>
              <a:rPr lang="ca-ES" altLang="ca-ES" sz="1800" b="1" dirty="0" smtClean="0">
                <a:solidFill>
                  <a:schemeClr val="accent4"/>
                </a:solidFill>
                <a:latin typeface="Verdana" panose="020B0604030504040204" pitchFamily="34" charset="0"/>
              </a:rPr>
              <a:t> guardar i compartir</a:t>
            </a:r>
          </a:p>
        </p:txBody>
      </p:sp>
      <p:cxnSp>
        <p:nvCxnSpPr>
          <p:cNvPr id="36" name="Connector de fletxa recta 35"/>
          <p:cNvCxnSpPr/>
          <p:nvPr/>
        </p:nvCxnSpPr>
        <p:spPr>
          <a:xfrm flipV="1">
            <a:off x="6202018" y="3021496"/>
            <a:ext cx="387625" cy="268356"/>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2" name="QuadreDeText 21"/>
          <p:cNvSpPr txBox="1"/>
          <p:nvPr/>
        </p:nvSpPr>
        <p:spPr>
          <a:xfrm>
            <a:off x="7515922" y="6544423"/>
            <a:ext cx="1628078" cy="369332"/>
          </a:xfrm>
          <a:prstGeom prst="rect">
            <a:avLst/>
          </a:prstGeom>
          <a:noFill/>
        </p:spPr>
        <p:txBody>
          <a:bodyPr wrap="square" rtlCol="0">
            <a:spAutoFit/>
          </a:bodyPr>
          <a:lstStyle/>
          <a:p>
            <a:r>
              <a:rPr lang="ca-ES" dirty="0" smtClean="0">
                <a:hlinkClick r:id="rId3" action="ppaction://hlinksldjump"/>
              </a:rPr>
              <a:t>Torna al sumari</a:t>
            </a:r>
            <a:endParaRPr lang="es-ES" dirty="0"/>
          </a:p>
        </p:txBody>
      </p:sp>
    </p:spTree>
    <p:extLst>
      <p:ext uri="{BB962C8B-B14F-4D97-AF65-F5344CB8AC3E}">
        <p14:creationId xmlns:p14="http://schemas.microsoft.com/office/powerpoint/2010/main" val="9512924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32619"/>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11. Resultats de la cerca (2)</a:t>
            </a:r>
            <a:endParaRPr lang="ca-ES" altLang="ca-ES" sz="1800" dirty="0" smtClean="0">
              <a:latin typeface="Verdana" panose="020B0604030504040204" pitchFamily="34" charset="0"/>
            </a:endParaRPr>
          </a:p>
        </p:txBody>
      </p:sp>
      <p:pic>
        <p:nvPicPr>
          <p:cNvPr id="3" name="Picture 6"/>
          <p:cNvPicPr>
            <a:picLocks noChangeAspect="1" noChangeArrowheads="1"/>
          </p:cNvPicPr>
          <p:nvPr/>
        </p:nvPicPr>
        <p:blipFill>
          <a:blip r:embed="rId2" cstate="print"/>
          <a:srcRect l="20672" t="37466" r="19430" b="53957"/>
          <a:stretch>
            <a:fillRect/>
          </a:stretch>
        </p:blipFill>
        <p:spPr bwMode="auto">
          <a:xfrm>
            <a:off x="530989" y="1155031"/>
            <a:ext cx="8613011" cy="789272"/>
          </a:xfrm>
          <a:prstGeom prst="rect">
            <a:avLst/>
          </a:prstGeom>
          <a:noFill/>
          <a:ln w="9525">
            <a:noFill/>
            <a:miter lim="800000"/>
            <a:headEnd/>
            <a:tailEnd/>
          </a:ln>
        </p:spPr>
      </p:pic>
      <p:cxnSp>
        <p:nvCxnSpPr>
          <p:cNvPr id="7" name="Connector de fletxa recta 6"/>
          <p:cNvCxnSpPr/>
          <p:nvPr/>
        </p:nvCxnSpPr>
        <p:spPr>
          <a:xfrm flipH="1">
            <a:off x="2704700" y="1511166"/>
            <a:ext cx="721894" cy="34651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4931611" y="1482911"/>
            <a:ext cx="2229585" cy="646331"/>
          </a:xfrm>
          <a:prstGeom prst="rect">
            <a:avLst/>
          </a:prstGeom>
        </p:spPr>
        <p:txBody>
          <a:bodyPr wrap="square">
            <a:spAutoFit/>
          </a:bodyPr>
          <a:lstStyle/>
          <a:p>
            <a:pPr algn="ctr"/>
            <a:r>
              <a:rPr lang="ca-ES" altLang="ca-ES" b="1" dirty="0" smtClean="0">
                <a:solidFill>
                  <a:schemeClr val="accent4"/>
                </a:solidFill>
                <a:latin typeface="Verdana" panose="020B0604030504040204" pitchFamily="34" charset="0"/>
              </a:rPr>
              <a:t>Opcions de visualització</a:t>
            </a:r>
            <a:endParaRPr lang="es-ES" dirty="0"/>
          </a:p>
        </p:txBody>
      </p:sp>
      <p:grpSp>
        <p:nvGrpSpPr>
          <p:cNvPr id="23" name="Agrupa 22"/>
          <p:cNvGrpSpPr/>
          <p:nvPr/>
        </p:nvGrpSpPr>
        <p:grpSpPr>
          <a:xfrm>
            <a:off x="506583" y="3043256"/>
            <a:ext cx="2133145" cy="2289139"/>
            <a:chOff x="198574" y="2427240"/>
            <a:chExt cx="2133145" cy="2289139"/>
          </a:xfrm>
        </p:grpSpPr>
        <p:sp>
          <p:nvSpPr>
            <p:cNvPr id="6" name="Text Box 12"/>
            <p:cNvSpPr txBox="1">
              <a:spLocks noChangeArrowheads="1"/>
            </p:cNvSpPr>
            <p:nvPr/>
          </p:nvSpPr>
          <p:spPr bwMode="auto">
            <a:xfrm>
              <a:off x="198574" y="2427240"/>
              <a:ext cx="213314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50000"/>
                </a:spcBef>
                <a:buNone/>
              </a:pPr>
              <a:r>
                <a:rPr lang="ca-ES" altLang="ca-ES" sz="1800" b="1" dirty="0" smtClean="0">
                  <a:solidFill>
                    <a:schemeClr val="accent4"/>
                  </a:solidFill>
                  <a:latin typeface="Verdana" panose="020B0604030504040204" pitchFamily="34" charset="0"/>
                </a:rPr>
                <a:t>Ordenació  dels resultats</a:t>
              </a:r>
            </a:p>
          </p:txBody>
        </p:sp>
        <p:pic>
          <p:nvPicPr>
            <p:cNvPr id="1026" name="Picture 2"/>
            <p:cNvPicPr>
              <a:picLocks noChangeAspect="1" noChangeArrowheads="1"/>
            </p:cNvPicPr>
            <p:nvPr/>
          </p:nvPicPr>
          <p:blipFill>
            <a:blip r:embed="rId3" cstate="print"/>
            <a:srcRect b="1855"/>
            <a:stretch>
              <a:fillRect/>
            </a:stretch>
          </p:blipFill>
          <p:spPr bwMode="auto">
            <a:xfrm>
              <a:off x="605273" y="3141814"/>
              <a:ext cx="1311275" cy="1487938"/>
            </a:xfrm>
            <a:prstGeom prst="rect">
              <a:avLst/>
            </a:prstGeom>
            <a:noFill/>
            <a:ln w="9525">
              <a:noFill/>
              <a:miter lim="800000"/>
              <a:headEnd/>
              <a:tailEnd/>
            </a:ln>
          </p:spPr>
        </p:pic>
        <p:sp>
          <p:nvSpPr>
            <p:cNvPr id="11" name="Rectangle arrodonit 10"/>
            <p:cNvSpPr/>
            <p:nvPr/>
          </p:nvSpPr>
          <p:spPr>
            <a:xfrm>
              <a:off x="442762" y="3099334"/>
              <a:ext cx="1607420" cy="1617045"/>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32" name="Agrupa 31"/>
          <p:cNvGrpSpPr/>
          <p:nvPr/>
        </p:nvGrpSpPr>
        <p:grpSpPr>
          <a:xfrm>
            <a:off x="4061860" y="2156059"/>
            <a:ext cx="1973180" cy="4509436"/>
            <a:chOff x="6728059" y="1315786"/>
            <a:chExt cx="2281188" cy="5091113"/>
          </a:xfrm>
        </p:grpSpPr>
        <p:pic>
          <p:nvPicPr>
            <p:cNvPr id="1027" name="Picture 3"/>
            <p:cNvPicPr>
              <a:picLocks noChangeAspect="1" noChangeArrowheads="1"/>
            </p:cNvPicPr>
            <p:nvPr/>
          </p:nvPicPr>
          <p:blipFill>
            <a:blip r:embed="rId4" cstate="print"/>
            <a:srcRect/>
            <a:stretch>
              <a:fillRect/>
            </a:stretch>
          </p:blipFill>
          <p:spPr bwMode="auto">
            <a:xfrm>
              <a:off x="6897872" y="1315786"/>
              <a:ext cx="2111375" cy="5091113"/>
            </a:xfrm>
            <a:prstGeom prst="rect">
              <a:avLst/>
            </a:prstGeom>
            <a:noFill/>
            <a:ln w="9525">
              <a:noFill/>
              <a:miter lim="800000"/>
              <a:headEnd/>
              <a:tailEnd/>
            </a:ln>
          </p:spPr>
        </p:pic>
        <p:sp>
          <p:nvSpPr>
            <p:cNvPr id="13" name="Rectangle arrodonit 12"/>
            <p:cNvSpPr/>
            <p:nvPr/>
          </p:nvSpPr>
          <p:spPr>
            <a:xfrm>
              <a:off x="6728059" y="1366787"/>
              <a:ext cx="2271562" cy="5005136"/>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24" name="Rectangle 23"/>
          <p:cNvSpPr/>
          <p:nvPr/>
        </p:nvSpPr>
        <p:spPr>
          <a:xfrm>
            <a:off x="1089528" y="1462056"/>
            <a:ext cx="1634421" cy="646331"/>
          </a:xfrm>
          <a:prstGeom prst="rect">
            <a:avLst/>
          </a:prstGeom>
        </p:spPr>
        <p:txBody>
          <a:bodyPr wrap="square">
            <a:spAutoFit/>
          </a:bodyPr>
          <a:lstStyle/>
          <a:p>
            <a:pPr algn="ctr"/>
            <a:r>
              <a:rPr lang="ca-ES" altLang="ca-ES" b="1" dirty="0" smtClean="0">
                <a:solidFill>
                  <a:schemeClr val="accent4"/>
                </a:solidFill>
                <a:latin typeface="Verdana" panose="020B0604030504040204" pitchFamily="34" charset="0"/>
              </a:rPr>
              <a:t>Nombre de resultats</a:t>
            </a:r>
            <a:endParaRPr lang="es-ES" dirty="0"/>
          </a:p>
        </p:txBody>
      </p:sp>
      <p:cxnSp>
        <p:nvCxnSpPr>
          <p:cNvPr id="28" name="Connector de fletxa recta 27"/>
          <p:cNvCxnSpPr/>
          <p:nvPr/>
        </p:nvCxnSpPr>
        <p:spPr>
          <a:xfrm flipH="1">
            <a:off x="1742174" y="1501541"/>
            <a:ext cx="2849077" cy="1559292"/>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pic>
        <p:nvPicPr>
          <p:cNvPr id="1028" name="Picture 4"/>
          <p:cNvPicPr>
            <a:picLocks noChangeAspect="1" noChangeArrowheads="1"/>
          </p:cNvPicPr>
          <p:nvPr/>
        </p:nvPicPr>
        <p:blipFill>
          <a:blip r:embed="rId5" cstate="print"/>
          <a:srcRect/>
          <a:stretch>
            <a:fillRect/>
          </a:stretch>
        </p:blipFill>
        <p:spPr bwMode="auto">
          <a:xfrm>
            <a:off x="6266180" y="2523423"/>
            <a:ext cx="2462213" cy="3505200"/>
          </a:xfrm>
          <a:prstGeom prst="rect">
            <a:avLst/>
          </a:prstGeom>
          <a:noFill/>
          <a:ln w="9525">
            <a:noFill/>
            <a:miter lim="800000"/>
            <a:headEnd/>
            <a:tailEnd/>
          </a:ln>
        </p:spPr>
      </p:pic>
      <p:cxnSp>
        <p:nvCxnSpPr>
          <p:cNvPr id="34" name="Connector de fletxa recta 33"/>
          <p:cNvCxnSpPr/>
          <p:nvPr/>
        </p:nvCxnSpPr>
        <p:spPr>
          <a:xfrm flipH="1">
            <a:off x="4985887" y="1963553"/>
            <a:ext cx="279132" cy="211756"/>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ctor de fletxa recta 37"/>
          <p:cNvCxnSpPr/>
          <p:nvPr/>
        </p:nvCxnSpPr>
        <p:spPr>
          <a:xfrm flipH="1">
            <a:off x="7844590" y="2233061"/>
            <a:ext cx="57751" cy="336884"/>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0" name="Rectangle arrodonit 39"/>
          <p:cNvSpPr/>
          <p:nvPr/>
        </p:nvSpPr>
        <p:spPr>
          <a:xfrm>
            <a:off x="6283691" y="2546138"/>
            <a:ext cx="2484924" cy="3585155"/>
          </a:xfrm>
          <a:prstGeom prst="roundRect">
            <a:avLst>
              <a:gd name="adj" fmla="val 10082"/>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1" name="Rectangle 40"/>
          <p:cNvSpPr/>
          <p:nvPr/>
        </p:nvSpPr>
        <p:spPr>
          <a:xfrm>
            <a:off x="6914415" y="1664188"/>
            <a:ext cx="2229585" cy="646331"/>
          </a:xfrm>
          <a:prstGeom prst="rect">
            <a:avLst/>
          </a:prstGeom>
        </p:spPr>
        <p:txBody>
          <a:bodyPr wrap="square">
            <a:spAutoFit/>
          </a:bodyPr>
          <a:lstStyle/>
          <a:p>
            <a:pPr algn="ctr"/>
            <a:r>
              <a:rPr lang="ca-ES" altLang="ca-ES" b="1" dirty="0" smtClean="0">
                <a:solidFill>
                  <a:schemeClr val="accent4"/>
                </a:solidFill>
                <a:latin typeface="Verdana" panose="020B0604030504040204" pitchFamily="34" charset="0"/>
              </a:rPr>
              <a:t>Compartir i guardar</a:t>
            </a:r>
            <a:endParaRPr lang="es-ES" dirty="0"/>
          </a:p>
        </p:txBody>
      </p:sp>
      <p:sp>
        <p:nvSpPr>
          <p:cNvPr id="20" name="QuadreDeText 19"/>
          <p:cNvSpPr txBox="1"/>
          <p:nvPr/>
        </p:nvSpPr>
        <p:spPr>
          <a:xfrm>
            <a:off x="7515922" y="6488668"/>
            <a:ext cx="1628078" cy="369332"/>
          </a:xfrm>
          <a:prstGeom prst="rect">
            <a:avLst/>
          </a:prstGeom>
          <a:noFill/>
        </p:spPr>
        <p:txBody>
          <a:bodyPr wrap="square" rtlCol="0">
            <a:spAutoFit/>
          </a:bodyPr>
          <a:lstStyle/>
          <a:p>
            <a:r>
              <a:rPr lang="ca-ES" dirty="0" smtClean="0">
                <a:hlinkClick r:id="rId6" action="ppaction://hlinksldjump"/>
              </a:rPr>
              <a:t>Torna al sumari</a:t>
            </a:r>
            <a:endParaRPr lang="es-E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253886" y="813892"/>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50000"/>
              </a:spcBef>
              <a:buNone/>
            </a:pPr>
            <a:r>
              <a:rPr lang="ca-ES" altLang="ca-ES" sz="1800" b="1" dirty="0" smtClean="0">
                <a:solidFill>
                  <a:srgbClr val="346283"/>
                </a:solidFill>
                <a:latin typeface="Verdana" panose="020B0604030504040204" pitchFamily="34" charset="0"/>
              </a:rPr>
              <a:t>11. Resultats de la cerca (3)</a:t>
            </a:r>
            <a:endParaRPr lang="ca-ES" altLang="ca-ES" sz="1800" dirty="0" smtClean="0">
              <a:latin typeface="Verdana" panose="020B0604030504040204" pitchFamily="34" charset="0"/>
            </a:endParaRPr>
          </a:p>
        </p:txBody>
      </p:sp>
      <p:pic>
        <p:nvPicPr>
          <p:cNvPr id="6" name="Picture 6"/>
          <p:cNvPicPr>
            <a:picLocks noChangeAspect="1" noChangeArrowheads="1"/>
          </p:cNvPicPr>
          <p:nvPr/>
        </p:nvPicPr>
        <p:blipFill>
          <a:blip r:embed="rId2" cstate="print"/>
          <a:srcRect l="20672" t="46163" r="19033" b="17808"/>
          <a:stretch>
            <a:fillRect/>
          </a:stretch>
        </p:blipFill>
        <p:spPr bwMode="auto">
          <a:xfrm>
            <a:off x="262211" y="1923169"/>
            <a:ext cx="6091021" cy="2329313"/>
          </a:xfrm>
          <a:prstGeom prst="rect">
            <a:avLst/>
          </a:prstGeom>
          <a:noFill/>
          <a:ln w="9525">
            <a:noFill/>
            <a:miter lim="800000"/>
            <a:headEnd/>
            <a:tailEnd/>
          </a:ln>
        </p:spPr>
      </p:pic>
      <p:sp>
        <p:nvSpPr>
          <p:cNvPr id="8" name="Rectangle 7"/>
          <p:cNvSpPr/>
          <p:nvPr/>
        </p:nvSpPr>
        <p:spPr>
          <a:xfrm>
            <a:off x="387442" y="1585302"/>
            <a:ext cx="4820384" cy="369332"/>
          </a:xfrm>
          <a:prstGeom prst="rect">
            <a:avLst/>
          </a:prstGeom>
        </p:spPr>
        <p:txBody>
          <a:bodyPr wrap="square">
            <a:spAutoFit/>
          </a:bodyPr>
          <a:lstStyle/>
          <a:p>
            <a:pPr algn="ctr"/>
            <a:r>
              <a:rPr lang="ca-ES" altLang="ca-ES" b="1" dirty="0" smtClean="0">
                <a:solidFill>
                  <a:schemeClr val="accent6"/>
                </a:solidFill>
                <a:latin typeface="Verdana" panose="020B0604030504040204" pitchFamily="34" charset="0"/>
              </a:rPr>
              <a:t>Títol + enllaç a més detalls</a:t>
            </a:r>
            <a:endParaRPr lang="es-ES" dirty="0">
              <a:solidFill>
                <a:schemeClr val="accent6"/>
              </a:solidFill>
            </a:endParaRPr>
          </a:p>
        </p:txBody>
      </p:sp>
      <p:cxnSp>
        <p:nvCxnSpPr>
          <p:cNvPr id="9" name="Connector de fletxa recta 8"/>
          <p:cNvCxnSpPr/>
          <p:nvPr/>
        </p:nvCxnSpPr>
        <p:spPr>
          <a:xfrm flipV="1">
            <a:off x="6122504" y="1711204"/>
            <a:ext cx="347870" cy="327991"/>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arrodonit 12"/>
          <p:cNvSpPr/>
          <p:nvPr/>
        </p:nvSpPr>
        <p:spPr>
          <a:xfrm>
            <a:off x="298942" y="1576660"/>
            <a:ext cx="5139890" cy="1116531"/>
          </a:xfrm>
          <a:prstGeom prst="roundRect">
            <a:avLst>
              <a:gd name="adj" fmla="val 10082"/>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angle arrodonit 13"/>
          <p:cNvSpPr/>
          <p:nvPr/>
        </p:nvSpPr>
        <p:spPr>
          <a:xfrm>
            <a:off x="1125109" y="2730088"/>
            <a:ext cx="7749941" cy="607995"/>
          </a:xfrm>
          <a:prstGeom prst="roundRect">
            <a:avLst>
              <a:gd name="adj" fmla="val 10082"/>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accent6"/>
              </a:solidFill>
            </a:endParaRPr>
          </a:p>
        </p:txBody>
      </p:sp>
      <p:sp>
        <p:nvSpPr>
          <p:cNvPr id="15" name="Rectangle 14"/>
          <p:cNvSpPr/>
          <p:nvPr/>
        </p:nvSpPr>
        <p:spPr>
          <a:xfrm>
            <a:off x="5910470" y="2732311"/>
            <a:ext cx="2908010" cy="646331"/>
          </a:xfrm>
          <a:prstGeom prst="rect">
            <a:avLst/>
          </a:prstGeom>
        </p:spPr>
        <p:txBody>
          <a:bodyPr wrap="square">
            <a:spAutoFit/>
          </a:bodyPr>
          <a:lstStyle/>
          <a:p>
            <a:pPr algn="ctr"/>
            <a:r>
              <a:rPr lang="ca-ES" altLang="ca-ES" b="1" dirty="0" smtClean="0">
                <a:solidFill>
                  <a:schemeClr val="accent6"/>
                </a:solidFill>
                <a:latin typeface="Verdana" panose="020B0604030504040204" pitchFamily="34" charset="0"/>
              </a:rPr>
              <a:t>Autors + informació sobre la publicació</a:t>
            </a:r>
            <a:endParaRPr lang="es-ES" dirty="0">
              <a:solidFill>
                <a:schemeClr val="accent6"/>
              </a:solidFill>
            </a:endParaRPr>
          </a:p>
        </p:txBody>
      </p:sp>
      <p:sp>
        <p:nvSpPr>
          <p:cNvPr id="16" name="Rectangle arrodonit 15"/>
          <p:cNvSpPr/>
          <p:nvPr/>
        </p:nvSpPr>
        <p:spPr>
          <a:xfrm>
            <a:off x="1138360" y="3369507"/>
            <a:ext cx="7749941" cy="508428"/>
          </a:xfrm>
          <a:prstGeom prst="roundRect">
            <a:avLst>
              <a:gd name="adj" fmla="val 10082"/>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accent6"/>
              </a:solidFill>
            </a:endParaRPr>
          </a:p>
        </p:txBody>
      </p:sp>
      <p:sp>
        <p:nvSpPr>
          <p:cNvPr id="17" name="Rectangle 16"/>
          <p:cNvSpPr/>
          <p:nvPr/>
        </p:nvSpPr>
        <p:spPr>
          <a:xfrm>
            <a:off x="4651513" y="3331972"/>
            <a:ext cx="4219975" cy="584775"/>
          </a:xfrm>
          <a:prstGeom prst="rect">
            <a:avLst/>
          </a:prstGeom>
        </p:spPr>
        <p:txBody>
          <a:bodyPr wrap="square">
            <a:spAutoFit/>
          </a:bodyPr>
          <a:lstStyle/>
          <a:p>
            <a:pPr algn="r"/>
            <a:r>
              <a:rPr lang="ca-ES" altLang="ca-ES" sz="1600" b="1" dirty="0" smtClean="0">
                <a:solidFill>
                  <a:schemeClr val="accent6"/>
                </a:solidFill>
                <a:latin typeface="Verdana" panose="020B0604030504040204" pitchFamily="34" charset="0"/>
              </a:rPr>
              <a:t>Matèries principals + característiques de la població</a:t>
            </a:r>
            <a:endParaRPr lang="es-ES" sz="1600" dirty="0">
              <a:solidFill>
                <a:schemeClr val="accent6"/>
              </a:solidFill>
            </a:endParaRPr>
          </a:p>
        </p:txBody>
      </p:sp>
      <p:sp>
        <p:nvSpPr>
          <p:cNvPr id="18" name="Rectangle 17"/>
          <p:cNvSpPr/>
          <p:nvPr/>
        </p:nvSpPr>
        <p:spPr>
          <a:xfrm>
            <a:off x="6360730" y="1327252"/>
            <a:ext cx="2633870" cy="646331"/>
          </a:xfrm>
          <a:prstGeom prst="rect">
            <a:avLst/>
          </a:prstGeom>
        </p:spPr>
        <p:txBody>
          <a:bodyPr wrap="square">
            <a:spAutoFit/>
          </a:bodyPr>
          <a:lstStyle/>
          <a:p>
            <a:r>
              <a:rPr lang="ca-ES" altLang="ca-ES" b="1" dirty="0" smtClean="0">
                <a:solidFill>
                  <a:schemeClr val="accent6"/>
                </a:solidFill>
                <a:latin typeface="Verdana" panose="020B0604030504040204" pitchFamily="34" charset="0"/>
              </a:rPr>
              <a:t>Per seleccionar un o més articles</a:t>
            </a:r>
            <a:endParaRPr lang="es-ES" dirty="0">
              <a:solidFill>
                <a:schemeClr val="accent6"/>
              </a:solidFill>
            </a:endParaRPr>
          </a:p>
        </p:txBody>
      </p:sp>
      <p:pic>
        <p:nvPicPr>
          <p:cNvPr id="2050" name="Picture 2"/>
          <p:cNvPicPr>
            <a:picLocks noChangeAspect="1" noChangeArrowheads="1"/>
          </p:cNvPicPr>
          <p:nvPr/>
        </p:nvPicPr>
        <p:blipFill>
          <a:blip r:embed="rId3" cstate="print"/>
          <a:srcRect l="-3771" b="25659"/>
          <a:stretch>
            <a:fillRect/>
          </a:stretch>
        </p:blipFill>
        <p:spPr bwMode="auto">
          <a:xfrm>
            <a:off x="8319675" y="1628764"/>
            <a:ext cx="308059" cy="323366"/>
          </a:xfrm>
          <a:prstGeom prst="rect">
            <a:avLst/>
          </a:prstGeom>
          <a:noFill/>
          <a:ln w="9525">
            <a:noFill/>
            <a:miter lim="800000"/>
            <a:headEnd/>
            <a:tailEnd/>
          </a:ln>
        </p:spPr>
      </p:pic>
      <p:sp>
        <p:nvSpPr>
          <p:cNvPr id="19" name="Rectangle 18"/>
          <p:cNvSpPr/>
          <p:nvPr/>
        </p:nvSpPr>
        <p:spPr>
          <a:xfrm>
            <a:off x="6502596" y="1952130"/>
            <a:ext cx="2405270" cy="584775"/>
          </a:xfrm>
          <a:prstGeom prst="rect">
            <a:avLst/>
          </a:prstGeom>
        </p:spPr>
        <p:txBody>
          <a:bodyPr wrap="square">
            <a:spAutoFit/>
          </a:bodyPr>
          <a:lstStyle/>
          <a:p>
            <a:r>
              <a:rPr lang="ca-ES" altLang="ca-ES" sz="1600" dirty="0" smtClean="0">
                <a:latin typeface="Verdana" panose="020B0604030504040204" pitchFamily="34" charset="0"/>
              </a:rPr>
              <a:t>Després es poden guardar, compartir...</a:t>
            </a:r>
            <a:endParaRPr lang="es-ES" sz="1600" dirty="0"/>
          </a:p>
        </p:txBody>
      </p:sp>
      <p:sp>
        <p:nvSpPr>
          <p:cNvPr id="20" name="Rectangle 19"/>
          <p:cNvSpPr/>
          <p:nvPr/>
        </p:nvSpPr>
        <p:spPr>
          <a:xfrm>
            <a:off x="4822257" y="3914077"/>
            <a:ext cx="4036335" cy="584775"/>
          </a:xfrm>
          <a:prstGeom prst="rect">
            <a:avLst/>
          </a:prstGeom>
        </p:spPr>
        <p:txBody>
          <a:bodyPr wrap="square">
            <a:spAutoFit/>
          </a:bodyPr>
          <a:lstStyle/>
          <a:p>
            <a:pPr algn="r"/>
            <a:r>
              <a:rPr lang="ca-ES" altLang="ca-ES" sz="1600" dirty="0" smtClean="0">
                <a:latin typeface="Verdana" panose="020B0604030504040204" pitchFamily="34" charset="0"/>
              </a:rPr>
              <a:t>Les paraules en negreta coincideixen amb paraules de la cerca </a:t>
            </a:r>
            <a:endParaRPr lang="es-ES" sz="1600" dirty="0"/>
          </a:p>
        </p:txBody>
      </p:sp>
      <p:sp>
        <p:nvSpPr>
          <p:cNvPr id="21" name="Rectangle 20"/>
          <p:cNvSpPr/>
          <p:nvPr/>
        </p:nvSpPr>
        <p:spPr>
          <a:xfrm>
            <a:off x="0" y="4127101"/>
            <a:ext cx="1545518" cy="646331"/>
          </a:xfrm>
          <a:prstGeom prst="rect">
            <a:avLst/>
          </a:prstGeom>
        </p:spPr>
        <p:txBody>
          <a:bodyPr wrap="square">
            <a:spAutoFit/>
          </a:bodyPr>
          <a:lstStyle/>
          <a:p>
            <a:pPr algn="ctr"/>
            <a:r>
              <a:rPr lang="ca-ES" altLang="ca-ES" b="1" dirty="0" smtClean="0">
                <a:solidFill>
                  <a:schemeClr val="accent6"/>
                </a:solidFill>
                <a:latin typeface="Verdana" panose="020B0604030504040204" pitchFamily="34" charset="0"/>
              </a:rPr>
              <a:t>Tipus de publicació</a:t>
            </a:r>
            <a:endParaRPr lang="es-ES" dirty="0">
              <a:solidFill>
                <a:schemeClr val="accent6"/>
              </a:solidFill>
            </a:endParaRPr>
          </a:p>
        </p:txBody>
      </p:sp>
      <p:cxnSp>
        <p:nvCxnSpPr>
          <p:cNvPr id="22" name="Connector de fletxa recta 21"/>
          <p:cNvCxnSpPr>
            <a:endCxn id="21" idx="0"/>
          </p:cNvCxnSpPr>
          <p:nvPr/>
        </p:nvCxnSpPr>
        <p:spPr>
          <a:xfrm>
            <a:off x="760327" y="3572332"/>
            <a:ext cx="12432" cy="554769"/>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1822590" y="4087203"/>
            <a:ext cx="3172921" cy="923330"/>
          </a:xfrm>
          <a:prstGeom prst="rect">
            <a:avLst/>
          </a:prstGeom>
        </p:spPr>
        <p:txBody>
          <a:bodyPr wrap="square">
            <a:spAutoFit/>
          </a:bodyPr>
          <a:lstStyle/>
          <a:p>
            <a:pPr algn="ctr"/>
            <a:r>
              <a:rPr lang="ca-ES" altLang="ca-ES" b="1" dirty="0" smtClean="0">
                <a:solidFill>
                  <a:schemeClr val="accent6"/>
                </a:solidFill>
                <a:latin typeface="Verdana" panose="020B0604030504040204" pitchFamily="34" charset="0"/>
              </a:rPr>
              <a:t>Enllaç per comprovar si la UB té accés al contingut</a:t>
            </a:r>
            <a:endParaRPr lang="es-ES" dirty="0">
              <a:solidFill>
                <a:schemeClr val="accent6"/>
              </a:solidFill>
            </a:endParaRPr>
          </a:p>
        </p:txBody>
      </p:sp>
      <p:pic>
        <p:nvPicPr>
          <p:cNvPr id="2054" name="Picture 6"/>
          <p:cNvPicPr>
            <a:picLocks noChangeAspect="1" noChangeArrowheads="1"/>
          </p:cNvPicPr>
          <p:nvPr/>
        </p:nvPicPr>
        <p:blipFill>
          <a:blip r:embed="rId4" cstate="print"/>
          <a:srcRect r="49407" b="8949"/>
          <a:stretch>
            <a:fillRect/>
          </a:stretch>
        </p:blipFill>
        <p:spPr bwMode="auto">
          <a:xfrm>
            <a:off x="5579261" y="6121063"/>
            <a:ext cx="1999065" cy="328006"/>
          </a:xfrm>
          <a:prstGeom prst="rect">
            <a:avLst/>
          </a:prstGeom>
          <a:noFill/>
          <a:ln w="9525">
            <a:noFill/>
            <a:miter lim="800000"/>
            <a:headEnd/>
            <a:tailEnd/>
          </a:ln>
        </p:spPr>
      </p:pic>
      <p:cxnSp>
        <p:nvCxnSpPr>
          <p:cNvPr id="31" name="Connector de fletxa recta 30"/>
          <p:cNvCxnSpPr/>
          <p:nvPr/>
        </p:nvCxnSpPr>
        <p:spPr>
          <a:xfrm>
            <a:off x="1658162" y="4022906"/>
            <a:ext cx="353518" cy="36621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pic>
        <p:nvPicPr>
          <p:cNvPr id="35" name="Picture 6"/>
          <p:cNvPicPr>
            <a:picLocks noChangeAspect="1" noChangeArrowheads="1"/>
          </p:cNvPicPr>
          <p:nvPr/>
        </p:nvPicPr>
        <p:blipFill>
          <a:blip r:embed="rId4" cstate="print"/>
          <a:srcRect l="53136" t="-1771"/>
          <a:stretch>
            <a:fillRect/>
          </a:stretch>
        </p:blipFill>
        <p:spPr bwMode="auto">
          <a:xfrm>
            <a:off x="5611003" y="6357800"/>
            <a:ext cx="1803387" cy="357052"/>
          </a:xfrm>
          <a:prstGeom prst="rect">
            <a:avLst/>
          </a:prstGeom>
          <a:noFill/>
          <a:ln w="9525">
            <a:noFill/>
            <a:miter lim="800000"/>
            <a:headEnd/>
            <a:tailEnd/>
          </a:ln>
        </p:spPr>
      </p:pic>
      <p:sp>
        <p:nvSpPr>
          <p:cNvPr id="37" name="Rectangle 36"/>
          <p:cNvSpPr/>
          <p:nvPr/>
        </p:nvSpPr>
        <p:spPr>
          <a:xfrm>
            <a:off x="5496024" y="5239928"/>
            <a:ext cx="3647976" cy="830997"/>
          </a:xfrm>
          <a:prstGeom prst="rect">
            <a:avLst/>
          </a:prstGeom>
        </p:spPr>
        <p:txBody>
          <a:bodyPr wrap="square">
            <a:spAutoFit/>
          </a:bodyPr>
          <a:lstStyle/>
          <a:p>
            <a:r>
              <a:rPr lang="ca-ES" altLang="ca-ES" sz="1600" dirty="0" smtClean="0">
                <a:latin typeface="Verdana" panose="020B0604030504040204" pitchFamily="34" charset="0"/>
              </a:rPr>
              <a:t>A vegades també hi apareixen aquestes icones, que indiquen que el contingut és d’accés lliure</a:t>
            </a:r>
            <a:endParaRPr lang="es-ES" sz="1600" dirty="0"/>
          </a:p>
        </p:txBody>
      </p:sp>
      <p:pic>
        <p:nvPicPr>
          <p:cNvPr id="2055" name="Picture 7"/>
          <p:cNvPicPr>
            <a:picLocks noChangeAspect="1" noChangeArrowheads="1"/>
          </p:cNvPicPr>
          <p:nvPr/>
        </p:nvPicPr>
        <p:blipFill>
          <a:blip r:embed="rId5" cstate="print"/>
          <a:srcRect t="6545"/>
          <a:stretch>
            <a:fillRect/>
          </a:stretch>
        </p:blipFill>
        <p:spPr bwMode="auto">
          <a:xfrm>
            <a:off x="7788082" y="6331940"/>
            <a:ext cx="731837" cy="335292"/>
          </a:xfrm>
          <a:prstGeom prst="rect">
            <a:avLst/>
          </a:prstGeom>
          <a:noFill/>
          <a:ln w="9525">
            <a:noFill/>
            <a:miter lim="800000"/>
            <a:headEnd/>
            <a:tailEnd/>
          </a:ln>
        </p:spPr>
      </p:pic>
      <p:cxnSp>
        <p:nvCxnSpPr>
          <p:cNvPr id="24" name="Connector de fletxa recta 23"/>
          <p:cNvCxnSpPr/>
          <p:nvPr/>
        </p:nvCxnSpPr>
        <p:spPr>
          <a:xfrm flipV="1">
            <a:off x="5748131" y="1260909"/>
            <a:ext cx="7776" cy="75178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4265101" y="585041"/>
            <a:ext cx="2715515" cy="646331"/>
          </a:xfrm>
          <a:prstGeom prst="rect">
            <a:avLst/>
          </a:prstGeom>
        </p:spPr>
        <p:txBody>
          <a:bodyPr wrap="square">
            <a:spAutoFit/>
          </a:bodyPr>
          <a:lstStyle/>
          <a:p>
            <a:r>
              <a:rPr lang="ca-ES" altLang="ca-ES" b="1" dirty="0" smtClean="0">
                <a:solidFill>
                  <a:schemeClr val="accent6"/>
                </a:solidFill>
                <a:latin typeface="Verdana" panose="020B0604030504040204" pitchFamily="34" charset="0"/>
              </a:rPr>
              <a:t>Veure la informació principal i el resum</a:t>
            </a:r>
            <a:endParaRPr lang="es-ES" dirty="0">
              <a:solidFill>
                <a:schemeClr val="accent6"/>
              </a:solidFill>
            </a:endParaRPr>
          </a:p>
        </p:txBody>
      </p:sp>
      <p:pic>
        <p:nvPicPr>
          <p:cNvPr id="27" name="Picture 2"/>
          <p:cNvPicPr>
            <a:picLocks noChangeAspect="1" noChangeArrowheads="1"/>
          </p:cNvPicPr>
          <p:nvPr/>
        </p:nvPicPr>
        <p:blipFill>
          <a:blip r:embed="rId6" cstate="print"/>
          <a:srcRect/>
          <a:stretch>
            <a:fillRect/>
          </a:stretch>
        </p:blipFill>
        <p:spPr bwMode="auto">
          <a:xfrm>
            <a:off x="224922" y="6274721"/>
            <a:ext cx="4938713" cy="274637"/>
          </a:xfrm>
          <a:prstGeom prst="rect">
            <a:avLst/>
          </a:prstGeom>
          <a:noFill/>
          <a:ln w="9525">
            <a:noFill/>
            <a:miter lim="800000"/>
            <a:headEnd/>
            <a:tailEnd/>
          </a:ln>
        </p:spPr>
      </p:pic>
      <p:sp>
        <p:nvSpPr>
          <p:cNvPr id="28" name="Rectangle 27"/>
          <p:cNvSpPr/>
          <p:nvPr/>
        </p:nvSpPr>
        <p:spPr>
          <a:xfrm>
            <a:off x="310031" y="5478957"/>
            <a:ext cx="3636328" cy="830997"/>
          </a:xfrm>
          <a:prstGeom prst="rect">
            <a:avLst/>
          </a:prstGeom>
        </p:spPr>
        <p:txBody>
          <a:bodyPr wrap="square">
            <a:spAutoFit/>
          </a:bodyPr>
          <a:lstStyle/>
          <a:p>
            <a:r>
              <a:rPr lang="ca-ES" altLang="ca-ES" sz="1600" dirty="0" smtClean="0">
                <a:latin typeface="Verdana" panose="020B0604030504040204" pitchFamily="34" charset="0"/>
              </a:rPr>
              <a:t>A vegades també es mostren les referències bibliogràfiques i les citacions rebudes</a:t>
            </a:r>
            <a:endParaRPr lang="es-ES" sz="1600" dirty="0"/>
          </a:p>
        </p:txBody>
      </p:sp>
      <p:sp>
        <p:nvSpPr>
          <p:cNvPr id="30" name="QuadreDeText 29"/>
          <p:cNvSpPr txBox="1"/>
          <p:nvPr/>
        </p:nvSpPr>
        <p:spPr>
          <a:xfrm>
            <a:off x="7515922" y="6488668"/>
            <a:ext cx="1628078" cy="369332"/>
          </a:xfrm>
          <a:prstGeom prst="rect">
            <a:avLst/>
          </a:prstGeom>
          <a:noFill/>
        </p:spPr>
        <p:txBody>
          <a:bodyPr wrap="square" rtlCol="0">
            <a:spAutoFit/>
          </a:bodyPr>
          <a:lstStyle/>
          <a:p>
            <a:r>
              <a:rPr lang="ca-ES" dirty="0" smtClean="0">
                <a:hlinkClick r:id="rId7" action="ppaction://hlinksldjump"/>
              </a:rPr>
              <a:t>Torna al sumari</a:t>
            </a:r>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366711" y="1187828"/>
            <a:ext cx="373115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a:solidFill>
                  <a:srgbClr val="346283"/>
                </a:solidFill>
                <a:latin typeface="Verdana" panose="020B0604030504040204" pitchFamily="34" charset="0"/>
              </a:rPr>
              <a:t>1. </a:t>
            </a:r>
            <a:r>
              <a:rPr lang="ca-ES" altLang="ca-ES" sz="1800" b="1" dirty="0" smtClean="0">
                <a:solidFill>
                  <a:srgbClr val="346283"/>
                </a:solidFill>
                <a:latin typeface="Verdana" panose="020B0604030504040204" pitchFamily="34" charset="0"/>
              </a:rPr>
              <a:t>Què és PsycINFO?</a:t>
            </a:r>
          </a:p>
        </p:txBody>
      </p:sp>
      <p:sp>
        <p:nvSpPr>
          <p:cNvPr id="3" name="Text Box 12"/>
          <p:cNvSpPr txBox="1">
            <a:spLocks noChangeArrowheads="1"/>
          </p:cNvSpPr>
          <p:nvPr/>
        </p:nvSpPr>
        <p:spPr bwMode="auto">
          <a:xfrm>
            <a:off x="366712" y="2275509"/>
            <a:ext cx="8347075" cy="186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spcBef>
                <a:spcPct val="50000"/>
              </a:spcBef>
              <a:buFontTx/>
              <a:buNone/>
            </a:pPr>
            <a:r>
              <a:rPr lang="ca-ES" altLang="ca-ES" sz="1800" dirty="0" smtClean="0">
                <a:latin typeface="Verdana" panose="020B0604030504040204" pitchFamily="34" charset="0"/>
              </a:rPr>
              <a:t>És una base de dades especialitzada en </a:t>
            </a:r>
            <a:r>
              <a:rPr lang="ca-ES" altLang="ca-ES" sz="1800" b="1" dirty="0" smtClean="0">
                <a:latin typeface="Verdana" panose="020B0604030504040204" pitchFamily="34" charset="0"/>
              </a:rPr>
              <a:t>psicologia, psiquiatria, ciències de la salut i ciències socials i del comportament</a:t>
            </a:r>
            <a:r>
              <a:rPr lang="ca-ES" altLang="ca-ES" sz="1800" dirty="0" smtClean="0">
                <a:latin typeface="Verdana" panose="020B0604030504040204" pitchFamily="34" charset="0"/>
              </a:rPr>
              <a:t>. </a:t>
            </a:r>
          </a:p>
          <a:p>
            <a:pPr algn="just" eaLnBrk="1" hangingPunct="1">
              <a:spcBef>
                <a:spcPct val="50000"/>
              </a:spcBef>
              <a:buFontTx/>
              <a:buNone/>
            </a:pPr>
            <a:r>
              <a:rPr lang="ca-ES" altLang="ca-ES" sz="1800" dirty="0" smtClean="0">
                <a:latin typeface="Verdana" panose="020B0604030504040204" pitchFamily="34" charset="0"/>
              </a:rPr>
              <a:t>Inclou resums i referències bibliogràfiques de més de tres milions de registres (llibres, articles de revistes, etc.).</a:t>
            </a:r>
          </a:p>
          <a:p>
            <a:pPr algn="just" eaLnBrk="1" hangingPunct="1">
              <a:spcBef>
                <a:spcPct val="50000"/>
              </a:spcBef>
              <a:buFontTx/>
              <a:buNone/>
            </a:pPr>
            <a:r>
              <a:rPr lang="ca-ES" altLang="ca-ES" sz="1800" dirty="0" smtClean="0">
                <a:latin typeface="Verdana" panose="020B0604030504040204" pitchFamily="34" charset="0"/>
              </a:rPr>
              <a:t>La va crear i la manté </a:t>
            </a:r>
            <a:r>
              <a:rPr lang="en-GB" altLang="ca-ES" sz="1800" dirty="0" smtClean="0">
                <a:latin typeface="Verdana" panose="020B0604030504040204" pitchFamily="34" charset="0"/>
              </a:rPr>
              <a:t>l’</a:t>
            </a:r>
            <a:r>
              <a:rPr lang="en-GB" altLang="ca-ES" sz="1800" dirty="0" smtClean="0">
                <a:latin typeface="Verdana" panose="020B0604030504040204" pitchFamily="34" charset="0"/>
                <a:hlinkClick r:id="rId2"/>
              </a:rPr>
              <a:t>American Psychological Association</a:t>
            </a:r>
            <a:r>
              <a:rPr lang="en-GB" altLang="ca-ES" sz="1800" dirty="0" smtClean="0">
                <a:latin typeface="Verdana" panose="020B0604030504040204" pitchFamily="34" charset="0"/>
              </a:rPr>
              <a:t> </a:t>
            </a:r>
            <a:r>
              <a:rPr lang="ca-ES" altLang="ca-ES" sz="1800" dirty="0" smtClean="0">
                <a:latin typeface="Verdana" panose="020B0604030504040204" pitchFamily="34" charset="0"/>
              </a:rPr>
              <a:t>(APA), i des de la UB s’hi accedeix a través de la plataforma EBSCOhost.</a:t>
            </a:r>
          </a:p>
        </p:txBody>
      </p:sp>
      <p:pic>
        <p:nvPicPr>
          <p:cNvPr id="4" name="Imatg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2737" y="4439195"/>
            <a:ext cx="2301875"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tge 5"/>
          <p:cNvPicPr>
            <a:picLocks noChangeAspect="1"/>
          </p:cNvPicPr>
          <p:nvPr/>
        </p:nvPicPr>
        <p:blipFill>
          <a:blip r:embed="rId4" cstate="print"/>
          <a:stretch>
            <a:fillRect/>
          </a:stretch>
        </p:blipFill>
        <p:spPr>
          <a:xfrm>
            <a:off x="838573" y="4721871"/>
            <a:ext cx="3514286" cy="809524"/>
          </a:xfrm>
          <a:prstGeom prst="rect">
            <a:avLst/>
          </a:prstGeom>
        </p:spPr>
      </p:pic>
      <p:sp>
        <p:nvSpPr>
          <p:cNvPr id="7" name="QuadreDeText 6"/>
          <p:cNvSpPr txBox="1"/>
          <p:nvPr/>
        </p:nvSpPr>
        <p:spPr>
          <a:xfrm>
            <a:off x="7259445" y="6311590"/>
            <a:ext cx="1628078" cy="369332"/>
          </a:xfrm>
          <a:prstGeom prst="rect">
            <a:avLst/>
          </a:prstGeom>
          <a:noFill/>
        </p:spPr>
        <p:txBody>
          <a:bodyPr wrap="square" rtlCol="0">
            <a:spAutoFit/>
          </a:bodyPr>
          <a:lstStyle/>
          <a:p>
            <a:r>
              <a:rPr lang="ca-ES" dirty="0" smtClean="0">
                <a:hlinkClick r:id="rId5" action="ppaction://hlinksldjump"/>
              </a:rPr>
              <a:t>Torna al sumari</a:t>
            </a:r>
            <a:endParaRPr lang="es-ES" dirty="0"/>
          </a:p>
        </p:txBody>
      </p:sp>
    </p:spTree>
    <p:extLst>
      <p:ext uri="{BB962C8B-B14F-4D97-AF65-F5344CB8AC3E}">
        <p14:creationId xmlns:p14="http://schemas.microsoft.com/office/powerpoint/2010/main" val="18730053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20761" y="662398"/>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50000"/>
              </a:spcBef>
              <a:buNone/>
            </a:pPr>
            <a:r>
              <a:rPr lang="ca-ES" altLang="ca-ES" sz="1800" b="1" dirty="0" smtClean="0">
                <a:solidFill>
                  <a:srgbClr val="346283"/>
                </a:solidFill>
                <a:latin typeface="Verdana" panose="020B0604030504040204" pitchFamily="34" charset="0"/>
              </a:rPr>
              <a:t>11.1 Resultats de la cerca. Registre detallat (1)</a:t>
            </a:r>
            <a:endParaRPr lang="ca-ES" altLang="ca-ES" sz="1800" dirty="0" smtClean="0">
              <a:latin typeface="Verdana" panose="020B0604030504040204"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1272552" y="1851082"/>
            <a:ext cx="7871448" cy="3914450"/>
          </a:xfrm>
          <a:prstGeom prst="rect">
            <a:avLst/>
          </a:prstGeom>
          <a:noFill/>
          <a:ln w="9525">
            <a:noFill/>
            <a:miter lim="800000"/>
            <a:headEnd/>
            <a:tailEnd/>
          </a:ln>
        </p:spPr>
      </p:pic>
      <p:cxnSp>
        <p:nvCxnSpPr>
          <p:cNvPr id="6" name="Connector de fletxa recta 5"/>
          <p:cNvCxnSpPr/>
          <p:nvPr/>
        </p:nvCxnSpPr>
        <p:spPr>
          <a:xfrm flipV="1">
            <a:off x="1872214" y="1780674"/>
            <a:ext cx="919112" cy="66672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391823" y="5759591"/>
            <a:ext cx="2723322" cy="646331"/>
          </a:xfrm>
          <a:prstGeom prst="rect">
            <a:avLst/>
          </a:prstGeom>
        </p:spPr>
        <p:txBody>
          <a:bodyPr wrap="square">
            <a:spAutoFit/>
          </a:bodyPr>
          <a:lstStyle/>
          <a:p>
            <a:pPr algn="ctr"/>
            <a:r>
              <a:rPr lang="ca-ES" b="1" dirty="0" smtClean="0">
                <a:solidFill>
                  <a:srgbClr val="FF0000"/>
                </a:solidFill>
                <a:latin typeface="Verdana" panose="020B0604030504040204" pitchFamily="34" charset="0"/>
              </a:rPr>
              <a:t>Enllaç a la revista on s’ha publicat</a:t>
            </a:r>
            <a:endParaRPr lang="es-ES" dirty="0">
              <a:solidFill>
                <a:srgbClr val="FF0000"/>
              </a:solidFill>
            </a:endParaRPr>
          </a:p>
        </p:txBody>
      </p:sp>
      <p:sp>
        <p:nvSpPr>
          <p:cNvPr id="10" name="Rectangle 9"/>
          <p:cNvSpPr/>
          <p:nvPr/>
        </p:nvSpPr>
        <p:spPr>
          <a:xfrm>
            <a:off x="1272552" y="3814834"/>
            <a:ext cx="2415209" cy="923330"/>
          </a:xfrm>
          <a:prstGeom prst="rect">
            <a:avLst/>
          </a:prstGeom>
        </p:spPr>
        <p:txBody>
          <a:bodyPr wrap="square">
            <a:spAutoFit/>
          </a:bodyPr>
          <a:lstStyle/>
          <a:p>
            <a:r>
              <a:rPr lang="ca-ES" altLang="ca-ES" b="1" dirty="0" smtClean="0">
                <a:solidFill>
                  <a:srgbClr val="FF0000"/>
                </a:solidFill>
                <a:latin typeface="Verdana" panose="020B0604030504040204" pitchFamily="34" charset="0"/>
              </a:rPr>
              <a:t>Enllaços a altres articles escrits per cada autor</a:t>
            </a:r>
            <a:endParaRPr lang="es-ES" dirty="0">
              <a:solidFill>
                <a:srgbClr val="FF0000"/>
              </a:solidFill>
            </a:endParaRPr>
          </a:p>
        </p:txBody>
      </p:sp>
      <p:cxnSp>
        <p:nvCxnSpPr>
          <p:cNvPr id="11" name="Connector de fletxa recta 10"/>
          <p:cNvCxnSpPr/>
          <p:nvPr/>
        </p:nvCxnSpPr>
        <p:spPr>
          <a:xfrm flipH="1">
            <a:off x="3528735" y="3707609"/>
            <a:ext cx="318052" cy="298174"/>
          </a:xfrm>
          <a:prstGeom prst="straightConnector1">
            <a:avLst/>
          </a:prstGeom>
          <a:ln w="63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or de fletxa recta 13"/>
          <p:cNvCxnSpPr/>
          <p:nvPr/>
        </p:nvCxnSpPr>
        <p:spPr>
          <a:xfrm flipH="1">
            <a:off x="3548613" y="3966026"/>
            <a:ext cx="298174" cy="89452"/>
          </a:xfrm>
          <a:prstGeom prst="straightConnector1">
            <a:avLst/>
          </a:prstGeom>
          <a:ln w="63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or de fletxa recta 16"/>
          <p:cNvCxnSpPr/>
          <p:nvPr/>
        </p:nvCxnSpPr>
        <p:spPr>
          <a:xfrm flipH="1">
            <a:off x="3548613" y="4098548"/>
            <a:ext cx="331304" cy="36443"/>
          </a:xfrm>
          <a:prstGeom prst="straightConnector1">
            <a:avLst/>
          </a:prstGeom>
          <a:ln w="63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or de fletxa recta 18"/>
          <p:cNvCxnSpPr/>
          <p:nvPr/>
        </p:nvCxnSpPr>
        <p:spPr>
          <a:xfrm flipH="1">
            <a:off x="3508857" y="4214504"/>
            <a:ext cx="347869" cy="0"/>
          </a:xfrm>
          <a:prstGeom prst="straightConnector1">
            <a:avLst/>
          </a:prstGeom>
          <a:ln w="63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or de fletxa recta 25"/>
          <p:cNvCxnSpPr/>
          <p:nvPr/>
        </p:nvCxnSpPr>
        <p:spPr>
          <a:xfrm flipH="1" flipV="1">
            <a:off x="3498917" y="4294017"/>
            <a:ext cx="400879" cy="53008"/>
          </a:xfrm>
          <a:prstGeom prst="straightConnector1">
            <a:avLst/>
          </a:prstGeom>
          <a:ln w="63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or de fletxa recta 27"/>
          <p:cNvCxnSpPr/>
          <p:nvPr/>
        </p:nvCxnSpPr>
        <p:spPr>
          <a:xfrm flipH="1" flipV="1">
            <a:off x="3528735" y="4413287"/>
            <a:ext cx="344558" cy="56320"/>
          </a:xfrm>
          <a:prstGeom prst="straightConnector1">
            <a:avLst/>
          </a:prstGeom>
          <a:ln w="63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or de fletxa recta 29"/>
          <p:cNvCxnSpPr/>
          <p:nvPr/>
        </p:nvCxnSpPr>
        <p:spPr>
          <a:xfrm flipH="1" flipV="1">
            <a:off x="3568491" y="4512678"/>
            <a:ext cx="288237" cy="89451"/>
          </a:xfrm>
          <a:prstGeom prst="straightConnector1">
            <a:avLst/>
          </a:prstGeom>
          <a:ln w="63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or de fletxa recta 31"/>
          <p:cNvCxnSpPr/>
          <p:nvPr/>
        </p:nvCxnSpPr>
        <p:spPr>
          <a:xfrm flipH="1" flipV="1">
            <a:off x="3518795" y="4552435"/>
            <a:ext cx="341247" cy="162338"/>
          </a:xfrm>
          <a:prstGeom prst="straightConnector1">
            <a:avLst/>
          </a:prstGeom>
          <a:ln w="63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2504585" y="1176886"/>
            <a:ext cx="3677479" cy="646331"/>
          </a:xfrm>
          <a:prstGeom prst="rect">
            <a:avLst/>
          </a:prstGeom>
        </p:spPr>
        <p:txBody>
          <a:bodyPr wrap="square">
            <a:spAutoFit/>
          </a:bodyPr>
          <a:lstStyle/>
          <a:p>
            <a:pPr algn="ctr"/>
            <a:r>
              <a:rPr lang="ca-ES" altLang="ca-ES" b="1" dirty="0" smtClean="0">
                <a:solidFill>
                  <a:srgbClr val="FF0000"/>
                </a:solidFill>
                <a:latin typeface="Verdana" panose="020B0604030504040204" pitchFamily="34" charset="0"/>
              </a:rPr>
              <a:t>Enllaç per comprovar si la UB té accés al contingut</a:t>
            </a:r>
            <a:endParaRPr lang="es-ES" dirty="0">
              <a:solidFill>
                <a:srgbClr val="FF0000"/>
              </a:solidFill>
            </a:endParaRPr>
          </a:p>
        </p:txBody>
      </p:sp>
      <p:cxnSp>
        <p:nvCxnSpPr>
          <p:cNvPr id="35" name="Connector de fletxa recta 34"/>
          <p:cNvCxnSpPr/>
          <p:nvPr/>
        </p:nvCxnSpPr>
        <p:spPr>
          <a:xfrm flipH="1">
            <a:off x="3747395" y="5357505"/>
            <a:ext cx="367748" cy="48701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ctor de fletxa recta 37"/>
          <p:cNvCxnSpPr/>
          <p:nvPr/>
        </p:nvCxnSpPr>
        <p:spPr>
          <a:xfrm flipH="1">
            <a:off x="8090795" y="4883740"/>
            <a:ext cx="440635" cy="62285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6116223" y="5574061"/>
            <a:ext cx="3147390" cy="369332"/>
          </a:xfrm>
          <a:prstGeom prst="rect">
            <a:avLst/>
          </a:prstGeom>
        </p:spPr>
        <p:txBody>
          <a:bodyPr wrap="square">
            <a:spAutoFit/>
          </a:bodyPr>
          <a:lstStyle/>
          <a:p>
            <a:pPr algn="ctr"/>
            <a:r>
              <a:rPr lang="ca-ES" b="1" dirty="0" smtClean="0">
                <a:solidFill>
                  <a:srgbClr val="FF0000"/>
                </a:solidFill>
                <a:latin typeface="Verdana" panose="020B0604030504040204" pitchFamily="34" charset="0"/>
              </a:rPr>
              <a:t>Enllaç permanent</a:t>
            </a:r>
            <a:endParaRPr lang="es-ES" dirty="0">
              <a:solidFill>
                <a:srgbClr val="FF0000"/>
              </a:solidFill>
            </a:endParaRPr>
          </a:p>
        </p:txBody>
      </p:sp>
      <p:sp>
        <p:nvSpPr>
          <p:cNvPr id="40" name="Rectangle 39"/>
          <p:cNvSpPr/>
          <p:nvPr/>
        </p:nvSpPr>
        <p:spPr>
          <a:xfrm>
            <a:off x="-161821" y="2780818"/>
            <a:ext cx="1490107" cy="923330"/>
          </a:xfrm>
          <a:prstGeom prst="rect">
            <a:avLst/>
          </a:prstGeom>
        </p:spPr>
        <p:txBody>
          <a:bodyPr wrap="square">
            <a:spAutoFit/>
          </a:bodyPr>
          <a:lstStyle/>
          <a:p>
            <a:pPr algn="ctr"/>
            <a:r>
              <a:rPr lang="ca-ES" altLang="ca-ES" b="1" dirty="0" smtClean="0">
                <a:solidFill>
                  <a:srgbClr val="FF0000"/>
                </a:solidFill>
                <a:latin typeface="Verdana" panose="020B0604030504040204" pitchFamily="34" charset="0"/>
              </a:rPr>
              <a:t>Buscar articles similars</a:t>
            </a:r>
            <a:endParaRPr lang="es-ES" dirty="0">
              <a:solidFill>
                <a:srgbClr val="FF0000"/>
              </a:solidFill>
            </a:endParaRPr>
          </a:p>
        </p:txBody>
      </p:sp>
      <p:sp>
        <p:nvSpPr>
          <p:cNvPr id="44" name="Rectangle 43"/>
          <p:cNvSpPr/>
          <p:nvPr/>
        </p:nvSpPr>
        <p:spPr>
          <a:xfrm>
            <a:off x="5596075" y="5868424"/>
            <a:ext cx="3739830" cy="830997"/>
          </a:xfrm>
          <a:prstGeom prst="rect">
            <a:avLst/>
          </a:prstGeom>
        </p:spPr>
        <p:txBody>
          <a:bodyPr wrap="square">
            <a:spAutoFit/>
          </a:bodyPr>
          <a:lstStyle/>
          <a:p>
            <a:r>
              <a:rPr lang="ca-ES" altLang="ca-ES" sz="1600" dirty="0" smtClean="0">
                <a:latin typeface="Verdana" panose="020B0604030504040204" pitchFamily="34" charset="0"/>
              </a:rPr>
              <a:t>Si voleu copiar la URL d’aquest registre, utilitzeu-lo en comptes de la URL del navegador</a:t>
            </a:r>
            <a:endParaRPr lang="es-ES" sz="1600" dirty="0"/>
          </a:p>
        </p:txBody>
      </p:sp>
      <p:sp>
        <p:nvSpPr>
          <p:cNvPr id="45" name="Rectangle 44"/>
          <p:cNvSpPr/>
          <p:nvPr/>
        </p:nvSpPr>
        <p:spPr>
          <a:xfrm>
            <a:off x="7203255" y="1155685"/>
            <a:ext cx="1620077" cy="646331"/>
          </a:xfrm>
          <a:prstGeom prst="rect">
            <a:avLst/>
          </a:prstGeom>
        </p:spPr>
        <p:txBody>
          <a:bodyPr wrap="square">
            <a:spAutoFit/>
          </a:bodyPr>
          <a:lstStyle/>
          <a:p>
            <a:r>
              <a:rPr lang="ca-ES" altLang="ca-ES" b="1" dirty="0" smtClean="0">
                <a:solidFill>
                  <a:srgbClr val="FF0000"/>
                </a:solidFill>
                <a:latin typeface="Verdana" panose="020B0604030504040204" pitchFamily="34" charset="0"/>
              </a:rPr>
              <a:t>Citació de l’article</a:t>
            </a:r>
            <a:endParaRPr lang="es-ES" dirty="0">
              <a:solidFill>
                <a:srgbClr val="FF0000"/>
              </a:solidFill>
            </a:endParaRPr>
          </a:p>
        </p:txBody>
      </p:sp>
      <p:cxnSp>
        <p:nvCxnSpPr>
          <p:cNvPr id="46" name="Connector de fletxa recta 45"/>
          <p:cNvCxnSpPr/>
          <p:nvPr/>
        </p:nvCxnSpPr>
        <p:spPr>
          <a:xfrm flipH="1" flipV="1">
            <a:off x="7709836" y="1790299"/>
            <a:ext cx="593239" cy="203595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or de fletxa recta 24"/>
          <p:cNvCxnSpPr/>
          <p:nvPr/>
        </p:nvCxnSpPr>
        <p:spPr>
          <a:xfrm flipH="1">
            <a:off x="1050717" y="3003082"/>
            <a:ext cx="248694" cy="14476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QuadreDeText 23"/>
          <p:cNvSpPr txBox="1"/>
          <p:nvPr/>
        </p:nvSpPr>
        <p:spPr>
          <a:xfrm>
            <a:off x="7538224" y="6544423"/>
            <a:ext cx="1628078" cy="369332"/>
          </a:xfrm>
          <a:prstGeom prst="rect">
            <a:avLst/>
          </a:prstGeom>
          <a:noFill/>
        </p:spPr>
        <p:txBody>
          <a:bodyPr wrap="square" rtlCol="0">
            <a:spAutoFit/>
          </a:bodyPr>
          <a:lstStyle/>
          <a:p>
            <a:r>
              <a:rPr lang="ca-ES" dirty="0" smtClean="0">
                <a:hlinkClick r:id="rId3" action="ppaction://hlinksldjump"/>
              </a:rPr>
              <a:t>Torna al sumari</a:t>
            </a:r>
            <a:endParaRPr lang="es-E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50000"/>
              </a:spcBef>
              <a:buNone/>
            </a:pPr>
            <a:r>
              <a:rPr lang="ca-ES" altLang="ca-ES" sz="1800" b="1" dirty="0" smtClean="0">
                <a:solidFill>
                  <a:srgbClr val="346283"/>
                </a:solidFill>
                <a:latin typeface="Verdana" panose="020B0604030504040204" pitchFamily="34" charset="0"/>
              </a:rPr>
              <a:t>11.1 Resultats de la cerca. Registre detallat (2)</a:t>
            </a:r>
            <a:endParaRPr lang="ca-ES" altLang="ca-ES" sz="1800" dirty="0" smtClean="0">
              <a:latin typeface="Verdana" panose="020B0604030504040204" pitchFamily="34" charset="0"/>
            </a:endParaRPr>
          </a:p>
        </p:txBody>
      </p:sp>
      <p:pic>
        <p:nvPicPr>
          <p:cNvPr id="2050" name="Picture 2"/>
          <p:cNvPicPr>
            <a:picLocks noChangeAspect="1" noChangeArrowheads="1"/>
          </p:cNvPicPr>
          <p:nvPr/>
        </p:nvPicPr>
        <p:blipFill>
          <a:blip r:embed="rId2" cstate="print"/>
          <a:srcRect/>
          <a:stretch>
            <a:fillRect/>
          </a:stretch>
        </p:blipFill>
        <p:spPr bwMode="auto">
          <a:xfrm>
            <a:off x="452388" y="1446915"/>
            <a:ext cx="5798904" cy="5165641"/>
          </a:xfrm>
          <a:prstGeom prst="rect">
            <a:avLst/>
          </a:prstGeom>
          <a:noFill/>
          <a:ln w="9525">
            <a:noFill/>
            <a:miter lim="800000"/>
            <a:headEnd/>
            <a:tailEnd/>
          </a:ln>
        </p:spPr>
      </p:pic>
      <p:sp>
        <p:nvSpPr>
          <p:cNvPr id="7" name="Rectangle 6"/>
          <p:cNvSpPr/>
          <p:nvPr/>
        </p:nvSpPr>
        <p:spPr>
          <a:xfrm>
            <a:off x="5834271" y="4944273"/>
            <a:ext cx="3088348" cy="923330"/>
          </a:xfrm>
          <a:prstGeom prst="rect">
            <a:avLst/>
          </a:prstGeom>
        </p:spPr>
        <p:txBody>
          <a:bodyPr wrap="square">
            <a:spAutoFit/>
          </a:bodyPr>
          <a:lstStyle/>
          <a:p>
            <a:r>
              <a:rPr lang="ca-ES" altLang="ca-ES" b="1" dirty="0" smtClean="0">
                <a:solidFill>
                  <a:srgbClr val="FF0000"/>
                </a:solidFill>
                <a:latin typeface="Verdana" panose="020B0604030504040204" pitchFamily="34" charset="0"/>
              </a:rPr>
              <a:t>Matèries principals (marcades amb *)      i matèries secundàries</a:t>
            </a:r>
            <a:endParaRPr lang="es-ES" dirty="0">
              <a:solidFill>
                <a:srgbClr val="FF0000"/>
              </a:solidFill>
            </a:endParaRPr>
          </a:p>
        </p:txBody>
      </p:sp>
      <p:sp>
        <p:nvSpPr>
          <p:cNvPr id="8" name="Rectangle 7"/>
          <p:cNvSpPr/>
          <p:nvPr/>
        </p:nvSpPr>
        <p:spPr>
          <a:xfrm>
            <a:off x="5719186" y="5839549"/>
            <a:ext cx="2982052" cy="584775"/>
          </a:xfrm>
          <a:prstGeom prst="rect">
            <a:avLst/>
          </a:prstGeom>
        </p:spPr>
        <p:txBody>
          <a:bodyPr wrap="square">
            <a:spAutoFit/>
          </a:bodyPr>
          <a:lstStyle/>
          <a:p>
            <a:r>
              <a:rPr lang="ca-ES" altLang="ca-ES" sz="1600" dirty="0" smtClean="0">
                <a:latin typeface="Verdana" panose="020B0604030504040204" pitchFamily="34" charset="0"/>
              </a:rPr>
              <a:t>Amb enllaços a articles amb les mateixes matèries</a:t>
            </a:r>
            <a:endParaRPr lang="es-ES" sz="1600" dirty="0"/>
          </a:p>
        </p:txBody>
      </p:sp>
      <p:cxnSp>
        <p:nvCxnSpPr>
          <p:cNvPr id="9" name="Connector de fletxa recta 8"/>
          <p:cNvCxnSpPr/>
          <p:nvPr/>
        </p:nvCxnSpPr>
        <p:spPr>
          <a:xfrm>
            <a:off x="5496025" y="5216893"/>
            <a:ext cx="39463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or de fletxa recta 11"/>
          <p:cNvCxnSpPr/>
          <p:nvPr/>
        </p:nvCxnSpPr>
        <p:spPr>
          <a:xfrm>
            <a:off x="6148939" y="2789722"/>
            <a:ext cx="39463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6617369" y="2624572"/>
            <a:ext cx="1256097" cy="369332"/>
          </a:xfrm>
          <a:prstGeom prst="rect">
            <a:avLst/>
          </a:prstGeom>
        </p:spPr>
        <p:txBody>
          <a:bodyPr wrap="square">
            <a:spAutoFit/>
          </a:bodyPr>
          <a:lstStyle/>
          <a:p>
            <a:r>
              <a:rPr lang="ca-ES" altLang="ca-ES" b="1" dirty="0" smtClean="0">
                <a:solidFill>
                  <a:srgbClr val="FF0000"/>
                </a:solidFill>
                <a:latin typeface="Verdana" panose="020B0604030504040204" pitchFamily="34" charset="0"/>
              </a:rPr>
              <a:t>Resum</a:t>
            </a:r>
            <a:endParaRPr lang="es-ES" dirty="0">
              <a:solidFill>
                <a:srgbClr val="FF0000"/>
              </a:solidFill>
            </a:endParaRPr>
          </a:p>
        </p:txBody>
      </p:sp>
      <p:sp>
        <p:nvSpPr>
          <p:cNvPr id="14" name="Rectangle 13"/>
          <p:cNvSpPr/>
          <p:nvPr/>
        </p:nvSpPr>
        <p:spPr>
          <a:xfrm>
            <a:off x="6275671" y="3075494"/>
            <a:ext cx="2722345" cy="1077218"/>
          </a:xfrm>
          <a:prstGeom prst="rect">
            <a:avLst/>
          </a:prstGeom>
        </p:spPr>
        <p:txBody>
          <a:bodyPr wrap="square">
            <a:spAutoFit/>
          </a:bodyPr>
          <a:lstStyle/>
          <a:p>
            <a:r>
              <a:rPr lang="ca-ES" sz="1600" dirty="0" smtClean="0">
                <a:latin typeface="Verdana" panose="020B0604030504040204" pitchFamily="34" charset="0"/>
              </a:rPr>
              <a:t>Per fer-se una idea del contingut de l’article i valorar si el tema és del nostre interès</a:t>
            </a:r>
            <a:endParaRPr lang="es-ES" sz="1600" dirty="0"/>
          </a:p>
        </p:txBody>
      </p:sp>
      <p:sp>
        <p:nvSpPr>
          <p:cNvPr id="10" name="QuadreDeText 9"/>
          <p:cNvSpPr txBox="1"/>
          <p:nvPr/>
        </p:nvSpPr>
        <p:spPr>
          <a:xfrm>
            <a:off x="7515922" y="6488668"/>
            <a:ext cx="1628078" cy="369332"/>
          </a:xfrm>
          <a:prstGeom prst="rect">
            <a:avLst/>
          </a:prstGeom>
          <a:noFill/>
        </p:spPr>
        <p:txBody>
          <a:bodyPr wrap="square" rtlCol="0">
            <a:spAutoFit/>
          </a:bodyPr>
          <a:lstStyle/>
          <a:p>
            <a:r>
              <a:rPr lang="ca-ES" dirty="0" smtClean="0">
                <a:hlinkClick r:id="rId3" action="ppaction://hlinksldjump"/>
              </a:rPr>
              <a:t>Torna al sumari</a:t>
            </a:r>
            <a:endParaRPr lang="es-E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50000"/>
              </a:spcBef>
              <a:buNone/>
            </a:pPr>
            <a:r>
              <a:rPr lang="ca-ES" altLang="ca-ES" sz="1800" b="1" dirty="0" smtClean="0">
                <a:solidFill>
                  <a:srgbClr val="346283"/>
                </a:solidFill>
                <a:latin typeface="Verdana" panose="020B0604030504040204" pitchFamily="34" charset="0"/>
              </a:rPr>
              <a:t>11.1 Resultats de la cerca. Registre detallat (3)</a:t>
            </a:r>
            <a:endParaRPr lang="ca-ES" altLang="ca-ES" sz="1800" dirty="0" smtClean="0">
              <a:latin typeface="Verdana" panose="020B0604030504040204" pitchFamily="34" charset="0"/>
            </a:endParaRPr>
          </a:p>
        </p:txBody>
      </p:sp>
      <p:pic>
        <p:nvPicPr>
          <p:cNvPr id="3074" name="Picture 2"/>
          <p:cNvPicPr>
            <a:picLocks noChangeAspect="1" noChangeArrowheads="1"/>
          </p:cNvPicPr>
          <p:nvPr/>
        </p:nvPicPr>
        <p:blipFill>
          <a:blip r:embed="rId2" cstate="print"/>
          <a:srcRect/>
          <a:stretch>
            <a:fillRect/>
          </a:stretch>
        </p:blipFill>
        <p:spPr bwMode="auto">
          <a:xfrm>
            <a:off x="567891" y="1409504"/>
            <a:ext cx="6123556" cy="5056785"/>
          </a:xfrm>
          <a:prstGeom prst="rect">
            <a:avLst/>
          </a:prstGeom>
          <a:noFill/>
          <a:ln w="9525">
            <a:noFill/>
            <a:miter lim="800000"/>
            <a:headEnd/>
            <a:tailEnd/>
          </a:ln>
        </p:spPr>
      </p:pic>
      <p:sp>
        <p:nvSpPr>
          <p:cNvPr id="5" name="Rectangle 4"/>
          <p:cNvSpPr/>
          <p:nvPr/>
        </p:nvSpPr>
        <p:spPr>
          <a:xfrm>
            <a:off x="4981075" y="5271520"/>
            <a:ext cx="1256097" cy="369332"/>
          </a:xfrm>
          <a:prstGeom prst="rect">
            <a:avLst/>
          </a:prstGeom>
        </p:spPr>
        <p:txBody>
          <a:bodyPr wrap="square">
            <a:spAutoFit/>
          </a:bodyPr>
          <a:lstStyle/>
          <a:p>
            <a:r>
              <a:rPr lang="ca-ES" b="1" dirty="0" smtClean="0">
                <a:solidFill>
                  <a:srgbClr val="FF0000"/>
                </a:solidFill>
                <a:latin typeface="Verdana" panose="020B0604030504040204" pitchFamily="34" charset="0"/>
              </a:rPr>
              <a:t>DOI</a:t>
            </a:r>
            <a:endParaRPr lang="es-ES" dirty="0">
              <a:solidFill>
                <a:srgbClr val="FF0000"/>
              </a:solidFill>
            </a:endParaRPr>
          </a:p>
        </p:txBody>
      </p:sp>
      <p:sp>
        <p:nvSpPr>
          <p:cNvPr id="6" name="Rectangle 5"/>
          <p:cNvSpPr/>
          <p:nvPr/>
        </p:nvSpPr>
        <p:spPr>
          <a:xfrm>
            <a:off x="5784783" y="4600992"/>
            <a:ext cx="3359217" cy="1077218"/>
          </a:xfrm>
          <a:prstGeom prst="rect">
            <a:avLst/>
          </a:prstGeom>
        </p:spPr>
        <p:txBody>
          <a:bodyPr wrap="square">
            <a:spAutoFit/>
          </a:bodyPr>
          <a:lstStyle/>
          <a:p>
            <a:r>
              <a:rPr lang="ca-ES" sz="1600" dirty="0" smtClean="0">
                <a:latin typeface="Verdana" panose="020B0604030504040204" pitchFamily="34" charset="0"/>
              </a:rPr>
              <a:t>Molt interessant, ja que a banda de ser l’identificador permanent de l’article, és un enllaç al contingut de l’article</a:t>
            </a:r>
            <a:endParaRPr lang="es-ES" sz="1600" dirty="0"/>
          </a:p>
        </p:txBody>
      </p:sp>
      <p:sp>
        <p:nvSpPr>
          <p:cNvPr id="7" name="Rectangle arrodonit 6"/>
          <p:cNvSpPr/>
          <p:nvPr/>
        </p:nvSpPr>
        <p:spPr>
          <a:xfrm>
            <a:off x="558824" y="5282387"/>
            <a:ext cx="5139890" cy="492771"/>
          </a:xfrm>
          <a:prstGeom prst="roundRect">
            <a:avLst>
              <a:gd name="adj" fmla="val 10082"/>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angle 7"/>
          <p:cNvSpPr/>
          <p:nvPr/>
        </p:nvSpPr>
        <p:spPr>
          <a:xfrm>
            <a:off x="5549557" y="5538583"/>
            <a:ext cx="3359217" cy="338554"/>
          </a:xfrm>
          <a:prstGeom prst="rect">
            <a:avLst/>
          </a:prstGeom>
        </p:spPr>
        <p:txBody>
          <a:bodyPr wrap="square">
            <a:spAutoFit/>
          </a:bodyPr>
          <a:lstStyle/>
          <a:p>
            <a:r>
              <a:rPr lang="ca-ES" sz="1600" dirty="0" smtClean="0">
                <a:latin typeface="Verdana" panose="020B0604030504040204" pitchFamily="34" charset="0"/>
              </a:rPr>
              <a:t>.</a:t>
            </a:r>
            <a:endParaRPr lang="es-ES" sz="1600" dirty="0"/>
          </a:p>
        </p:txBody>
      </p:sp>
      <p:sp>
        <p:nvSpPr>
          <p:cNvPr id="9" name="Rectangle 8"/>
          <p:cNvSpPr/>
          <p:nvPr/>
        </p:nvSpPr>
        <p:spPr>
          <a:xfrm>
            <a:off x="5237923" y="5850356"/>
            <a:ext cx="3720548" cy="830997"/>
          </a:xfrm>
          <a:prstGeom prst="rect">
            <a:avLst/>
          </a:prstGeom>
        </p:spPr>
        <p:txBody>
          <a:bodyPr wrap="square">
            <a:spAutoFit/>
          </a:bodyPr>
          <a:lstStyle/>
          <a:p>
            <a:r>
              <a:rPr lang="ca-ES" sz="1600" dirty="0" smtClean="0">
                <a:latin typeface="Verdana" panose="020B0604030504040204" pitchFamily="34" charset="0"/>
              </a:rPr>
              <a:t>Pot estar en obert o ser d’accés restringit. En aquest últim cas pot estar subscrit per la UB o no</a:t>
            </a:r>
            <a:endParaRPr lang="es-ES" sz="1600" dirty="0"/>
          </a:p>
        </p:txBody>
      </p:sp>
      <p:sp>
        <p:nvSpPr>
          <p:cNvPr id="10" name="QuadreDeText 9"/>
          <p:cNvSpPr txBox="1"/>
          <p:nvPr/>
        </p:nvSpPr>
        <p:spPr>
          <a:xfrm>
            <a:off x="7515922" y="6488668"/>
            <a:ext cx="1628078" cy="369332"/>
          </a:xfrm>
          <a:prstGeom prst="rect">
            <a:avLst/>
          </a:prstGeom>
          <a:noFill/>
        </p:spPr>
        <p:txBody>
          <a:bodyPr wrap="square" rtlCol="0">
            <a:spAutoFit/>
          </a:bodyPr>
          <a:lstStyle/>
          <a:p>
            <a:r>
              <a:rPr lang="ca-ES" dirty="0" smtClean="0">
                <a:hlinkClick r:id="rId3" action="ppaction://hlinksldjump"/>
              </a:rPr>
              <a:t>Torna al sumari</a:t>
            </a:r>
            <a:endParaRPr lang="es-E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12. Accés al contingut dels articles</a:t>
            </a:r>
            <a:endParaRPr lang="ca-ES" altLang="ca-ES" sz="1800" dirty="0" smtClean="0">
              <a:latin typeface="Verdana" panose="020B0604030504040204" pitchFamily="34" charset="0"/>
            </a:endParaRPr>
          </a:p>
        </p:txBody>
      </p:sp>
      <p:pic>
        <p:nvPicPr>
          <p:cNvPr id="4" name="Picture 5"/>
          <p:cNvPicPr>
            <a:picLocks noChangeAspect="1" noChangeArrowheads="1"/>
          </p:cNvPicPr>
          <p:nvPr/>
        </p:nvPicPr>
        <p:blipFill>
          <a:blip r:embed="rId2" cstate="print"/>
          <a:srcRect l="1557" r="10110"/>
          <a:stretch>
            <a:fillRect/>
          </a:stretch>
        </p:blipFill>
        <p:spPr bwMode="auto">
          <a:xfrm>
            <a:off x="3724977" y="2826767"/>
            <a:ext cx="5419023" cy="3870532"/>
          </a:xfrm>
          <a:prstGeom prst="rect">
            <a:avLst/>
          </a:prstGeom>
          <a:noFill/>
          <a:ln w="9525">
            <a:noFill/>
            <a:miter lim="800000"/>
            <a:headEnd/>
            <a:tailEnd/>
          </a:ln>
        </p:spPr>
      </p:pic>
      <p:sp>
        <p:nvSpPr>
          <p:cNvPr id="5" name="Rectangle 4"/>
          <p:cNvSpPr/>
          <p:nvPr/>
        </p:nvSpPr>
        <p:spPr>
          <a:xfrm>
            <a:off x="145112" y="1427230"/>
            <a:ext cx="4783023" cy="5262979"/>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rPr>
              <a:t>Hi ha diferents mecanismes per accedir al contingut d’un article</a:t>
            </a:r>
          </a:p>
          <a:p>
            <a:pPr marL="342900" indent="-342900" algn="just">
              <a:spcBef>
                <a:spcPct val="50000"/>
              </a:spcBef>
              <a:buAutoNum type="arabicPeriod"/>
            </a:pPr>
            <a:r>
              <a:rPr lang="ca-ES" altLang="ca-ES" dirty="0" smtClean="0">
                <a:latin typeface="Verdana" panose="020B0604030504040204" pitchFamily="34" charset="0"/>
              </a:rPr>
              <a:t>Apareix la icona</a:t>
            </a:r>
          </a:p>
          <a:p>
            <a:pPr marL="342900" indent="-342900" algn="just">
              <a:spcBef>
                <a:spcPct val="50000"/>
              </a:spcBef>
              <a:buAutoNum type="arabicPeriod"/>
            </a:pPr>
            <a:endParaRPr lang="ca-ES" altLang="ca-ES" dirty="0" smtClean="0">
              <a:latin typeface="Verdana" panose="020B0604030504040204" pitchFamily="34" charset="0"/>
            </a:endParaRPr>
          </a:p>
          <a:p>
            <a:pPr marL="342900" indent="-342900" algn="just">
              <a:spcBef>
                <a:spcPct val="50000"/>
              </a:spcBef>
              <a:buAutoNum type="arabicPeriod"/>
            </a:pPr>
            <a:r>
              <a:rPr lang="ca-ES" altLang="ca-ES" dirty="0" smtClean="0">
                <a:latin typeface="Verdana" panose="020B0604030504040204" pitchFamily="34" charset="0"/>
              </a:rPr>
              <a:t>El botó</a:t>
            </a:r>
          </a:p>
          <a:p>
            <a:pPr marL="342900" indent="-342900" algn="just">
              <a:spcBef>
                <a:spcPct val="50000"/>
              </a:spcBef>
              <a:buAutoNum type="arabicPeriod"/>
            </a:pPr>
            <a:endParaRPr lang="ca-ES" altLang="ca-ES" dirty="0" smtClean="0">
              <a:latin typeface="Verdana" panose="020B0604030504040204" pitchFamily="34" charset="0"/>
            </a:endParaRPr>
          </a:p>
          <a:p>
            <a:pPr marL="342900" indent="-342900">
              <a:spcBef>
                <a:spcPct val="50000"/>
              </a:spcBef>
              <a:buAutoNum type="arabicPeriod"/>
            </a:pPr>
            <a:r>
              <a:rPr lang="ca-ES" altLang="ca-ES" dirty="0" smtClean="0">
                <a:latin typeface="Verdana" panose="020B0604030504040204" pitchFamily="34" charset="0"/>
              </a:rPr>
              <a:t>El DOI de l’article                       (en el registre detallat)</a:t>
            </a:r>
          </a:p>
          <a:p>
            <a:pPr marL="342900" indent="-342900">
              <a:spcBef>
                <a:spcPct val="50000"/>
              </a:spcBef>
              <a:buAutoNum type="arabicPeriod"/>
            </a:pPr>
            <a:endParaRPr lang="ca-ES" altLang="ca-ES" dirty="0" smtClean="0">
              <a:latin typeface="Verdana" panose="020B0604030504040204" pitchFamily="34" charset="0"/>
            </a:endParaRPr>
          </a:p>
          <a:p>
            <a:pPr marL="342900" indent="-342900">
              <a:spcBef>
                <a:spcPct val="50000"/>
              </a:spcBef>
              <a:buAutoNum type="arabicPeriod"/>
            </a:pPr>
            <a:endParaRPr lang="ca-ES" altLang="ca-ES" sz="600" dirty="0" smtClean="0">
              <a:latin typeface="Verdana" panose="020B0604030504040204" pitchFamily="34" charset="0"/>
            </a:endParaRPr>
          </a:p>
          <a:p>
            <a:pPr marL="342900" indent="-342900">
              <a:spcBef>
                <a:spcPct val="50000"/>
              </a:spcBef>
              <a:buAutoNum type="arabicPeriod"/>
            </a:pPr>
            <a:r>
              <a:rPr lang="ca-ES" altLang="ca-ES" dirty="0" smtClean="0">
                <a:latin typeface="Verdana" panose="020B0604030504040204" pitchFamily="34" charset="0"/>
              </a:rPr>
              <a:t>Buscar el títol de l’article           entre cometes al </a:t>
            </a:r>
            <a:r>
              <a:rPr lang="en-GB" altLang="ca-ES" dirty="0" smtClean="0">
                <a:latin typeface="Verdana" panose="020B0604030504040204" pitchFamily="34" charset="0"/>
              </a:rPr>
              <a:t>Google           Scholar </a:t>
            </a:r>
            <a:r>
              <a:rPr lang="ca-ES" altLang="ca-ES" dirty="0" smtClean="0">
                <a:latin typeface="Verdana" panose="020B0604030504040204" pitchFamily="34" charset="0"/>
              </a:rPr>
              <a:t>+ botó </a:t>
            </a:r>
            <a:r>
              <a:rPr lang="ca-ES" altLang="ca-ES" dirty="0" smtClean="0">
                <a:latin typeface="Verdana" panose="020B0604030504040204" pitchFamily="34" charset="0"/>
                <a:hlinkClick r:id="rId3"/>
              </a:rPr>
              <a:t>SIRE</a:t>
            </a:r>
            <a:endParaRPr lang="ca-ES" altLang="ca-ES" dirty="0" smtClean="0">
              <a:latin typeface="Verdana" panose="020B0604030504040204" pitchFamily="34" charset="0"/>
            </a:endParaRPr>
          </a:p>
          <a:p>
            <a:pPr marL="342900" indent="-342900">
              <a:spcBef>
                <a:spcPct val="50000"/>
              </a:spcBef>
              <a:buAutoNum type="arabicPeriod"/>
            </a:pPr>
            <a:r>
              <a:rPr lang="ca-ES" altLang="ca-ES" dirty="0" smtClean="0">
                <a:latin typeface="Verdana" panose="020B0604030504040204" pitchFamily="34" charset="0"/>
              </a:rPr>
              <a:t>Demanar-lo a l’autor o per       </a:t>
            </a:r>
            <a:r>
              <a:rPr lang="ca-ES" altLang="ca-ES" dirty="0" smtClean="0">
                <a:latin typeface="Verdana" panose="020B0604030504040204" pitchFamily="34" charset="0"/>
                <a:hlinkClick r:id="rId4"/>
              </a:rPr>
              <a:t>préstec interbibliotecari</a:t>
            </a:r>
            <a:endParaRPr lang="ca-ES" altLang="ca-ES" dirty="0" smtClean="0">
              <a:latin typeface="Verdana" panose="020B0604030504040204" pitchFamily="34" charset="0"/>
            </a:endParaRPr>
          </a:p>
        </p:txBody>
      </p:sp>
      <p:pic>
        <p:nvPicPr>
          <p:cNvPr id="6" name="Picture 6"/>
          <p:cNvPicPr>
            <a:picLocks noChangeAspect="1" noChangeArrowheads="1"/>
          </p:cNvPicPr>
          <p:nvPr/>
        </p:nvPicPr>
        <p:blipFill>
          <a:blip r:embed="rId5" cstate="print"/>
          <a:srcRect l="53136" t="-1771"/>
          <a:stretch>
            <a:fillRect/>
          </a:stretch>
        </p:blipFill>
        <p:spPr bwMode="auto">
          <a:xfrm>
            <a:off x="2529360" y="2001740"/>
            <a:ext cx="2801580" cy="554684"/>
          </a:xfrm>
          <a:prstGeom prst="rect">
            <a:avLst/>
          </a:prstGeom>
          <a:noFill/>
          <a:ln w="9525">
            <a:noFill/>
            <a:miter lim="800000"/>
            <a:headEnd/>
            <a:tailEnd/>
          </a:ln>
        </p:spPr>
      </p:pic>
      <p:pic>
        <p:nvPicPr>
          <p:cNvPr id="4098" name="Picture 2"/>
          <p:cNvPicPr>
            <a:picLocks noChangeAspect="1" noChangeArrowheads="1"/>
          </p:cNvPicPr>
          <p:nvPr/>
        </p:nvPicPr>
        <p:blipFill>
          <a:blip r:embed="rId6" cstate="print"/>
          <a:srcRect/>
          <a:stretch>
            <a:fillRect/>
          </a:stretch>
        </p:blipFill>
        <p:spPr bwMode="auto">
          <a:xfrm>
            <a:off x="1538438" y="2872056"/>
            <a:ext cx="1175886" cy="428708"/>
          </a:xfrm>
          <a:prstGeom prst="rect">
            <a:avLst/>
          </a:prstGeom>
          <a:noFill/>
          <a:ln w="9525">
            <a:noFill/>
            <a:miter lim="800000"/>
            <a:headEnd/>
            <a:tailEnd/>
          </a:ln>
        </p:spPr>
      </p:pic>
      <p:cxnSp>
        <p:nvCxnSpPr>
          <p:cNvPr id="8" name="Connector de fletxa recta 7"/>
          <p:cNvCxnSpPr>
            <a:stCxn id="4098" idx="3"/>
          </p:cNvCxnSpPr>
          <p:nvPr/>
        </p:nvCxnSpPr>
        <p:spPr>
          <a:xfrm flipV="1">
            <a:off x="2714324" y="2926080"/>
            <a:ext cx="866274" cy="16033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or de fletxa recta 10"/>
          <p:cNvCxnSpPr>
            <a:endCxn id="17" idx="1"/>
          </p:cNvCxnSpPr>
          <p:nvPr/>
        </p:nvCxnSpPr>
        <p:spPr>
          <a:xfrm>
            <a:off x="4976572" y="4263153"/>
            <a:ext cx="798063" cy="12460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5774635" y="3926093"/>
            <a:ext cx="3369365" cy="923330"/>
          </a:xfrm>
          <a:prstGeom prst="rect">
            <a:avLst/>
          </a:prstGeom>
        </p:spPr>
        <p:txBody>
          <a:bodyPr wrap="square">
            <a:spAutoFit/>
          </a:bodyPr>
          <a:lstStyle/>
          <a:p>
            <a:r>
              <a:rPr lang="ca-ES" altLang="ca-ES" dirty="0" smtClean="0">
                <a:solidFill>
                  <a:srgbClr val="FF0000"/>
                </a:solidFill>
                <a:latin typeface="Verdana" panose="020B0604030504040204" pitchFamily="34" charset="0"/>
              </a:rPr>
              <a:t>A vegades es pot consultar en línia el recurs perquè el tenim subscrit</a:t>
            </a:r>
            <a:endParaRPr lang="es-ES" dirty="0">
              <a:solidFill>
                <a:srgbClr val="FF0000"/>
              </a:solidFill>
            </a:endParaRPr>
          </a:p>
        </p:txBody>
      </p:sp>
      <p:sp>
        <p:nvSpPr>
          <p:cNvPr id="18" name="Rectangle 17"/>
          <p:cNvSpPr/>
          <p:nvPr/>
        </p:nvSpPr>
        <p:spPr>
          <a:xfrm>
            <a:off x="5405943" y="5533582"/>
            <a:ext cx="3568147" cy="923330"/>
          </a:xfrm>
          <a:prstGeom prst="rect">
            <a:avLst/>
          </a:prstGeom>
        </p:spPr>
        <p:txBody>
          <a:bodyPr wrap="square">
            <a:spAutoFit/>
          </a:bodyPr>
          <a:lstStyle/>
          <a:p>
            <a:r>
              <a:rPr lang="ca-ES" altLang="ca-ES" dirty="0" smtClean="0">
                <a:solidFill>
                  <a:srgbClr val="FF0000"/>
                </a:solidFill>
                <a:latin typeface="Verdana" panose="020B0604030504040204" pitchFamily="34" charset="0"/>
              </a:rPr>
              <a:t>Enllaços per </a:t>
            </a:r>
            <a:r>
              <a:rPr lang="ca-ES" altLang="ca-ES" u="sng" dirty="0" smtClean="0">
                <a:solidFill>
                  <a:srgbClr val="FF0000"/>
                </a:solidFill>
                <a:latin typeface="Verdana" panose="020B0604030504040204" pitchFamily="34" charset="0"/>
              </a:rPr>
              <a:t>comprovar</a:t>
            </a:r>
            <a:r>
              <a:rPr lang="ca-ES" altLang="ca-ES" dirty="0" smtClean="0">
                <a:solidFill>
                  <a:srgbClr val="FF0000"/>
                </a:solidFill>
                <a:latin typeface="Verdana" panose="020B0604030504040204" pitchFamily="34" charset="0"/>
              </a:rPr>
              <a:t> si existeix la versió en paper al catàleg de la UB o al CCUC</a:t>
            </a:r>
            <a:endParaRPr lang="es-ES" dirty="0">
              <a:solidFill>
                <a:srgbClr val="FF0000"/>
              </a:solidFill>
            </a:endParaRPr>
          </a:p>
        </p:txBody>
      </p:sp>
      <p:cxnSp>
        <p:nvCxnSpPr>
          <p:cNvPr id="19" name="Connector de fletxa recta 18"/>
          <p:cNvCxnSpPr/>
          <p:nvPr/>
        </p:nvCxnSpPr>
        <p:spPr>
          <a:xfrm>
            <a:off x="5712067" y="4839623"/>
            <a:ext cx="298174" cy="71561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arrodonit 23"/>
          <p:cNvSpPr/>
          <p:nvPr/>
        </p:nvSpPr>
        <p:spPr>
          <a:xfrm>
            <a:off x="4767850" y="3075166"/>
            <a:ext cx="3800340" cy="730787"/>
          </a:xfrm>
          <a:prstGeom prst="roundRect">
            <a:avLst>
              <a:gd name="adj" fmla="val 10082"/>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Rectangle 24"/>
          <p:cNvSpPr/>
          <p:nvPr/>
        </p:nvSpPr>
        <p:spPr>
          <a:xfrm>
            <a:off x="5505651" y="1348372"/>
            <a:ext cx="3638349" cy="1200329"/>
          </a:xfrm>
          <a:prstGeom prst="rect">
            <a:avLst/>
          </a:prstGeom>
        </p:spPr>
        <p:txBody>
          <a:bodyPr wrap="square">
            <a:spAutoFit/>
          </a:bodyPr>
          <a:lstStyle/>
          <a:p>
            <a:r>
              <a:rPr lang="ca-ES" altLang="ca-ES" dirty="0" smtClean="0">
                <a:solidFill>
                  <a:srgbClr val="FF0000"/>
                </a:solidFill>
                <a:latin typeface="Verdana" panose="020B0604030504040204" pitchFamily="34" charset="0"/>
              </a:rPr>
              <a:t>Preneu nota de les dades de la publicació, per si l’heu de buscar entre diferents números de revista</a:t>
            </a:r>
            <a:endParaRPr lang="es-ES" dirty="0">
              <a:solidFill>
                <a:srgbClr val="FF0000"/>
              </a:solidFill>
            </a:endParaRPr>
          </a:p>
        </p:txBody>
      </p:sp>
      <p:cxnSp>
        <p:nvCxnSpPr>
          <p:cNvPr id="30" name="Connector de fletxa recta 29"/>
          <p:cNvCxnSpPr/>
          <p:nvPr/>
        </p:nvCxnSpPr>
        <p:spPr>
          <a:xfrm flipV="1">
            <a:off x="6515010" y="2541069"/>
            <a:ext cx="203424" cy="54619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2" name="Picture 2"/>
          <p:cNvPicPr>
            <a:picLocks noChangeAspect="1" noChangeArrowheads="1"/>
          </p:cNvPicPr>
          <p:nvPr/>
        </p:nvPicPr>
        <p:blipFill>
          <a:blip r:embed="rId7" cstate="print"/>
          <a:srcRect l="1729" t="78276" r="80727" b="15190"/>
          <a:stretch>
            <a:fillRect/>
          </a:stretch>
        </p:blipFill>
        <p:spPr bwMode="auto">
          <a:xfrm>
            <a:off x="492524" y="4335345"/>
            <a:ext cx="1043647" cy="320981"/>
          </a:xfrm>
          <a:prstGeom prst="rect">
            <a:avLst/>
          </a:prstGeom>
          <a:noFill/>
          <a:ln w="9525">
            <a:noFill/>
            <a:miter lim="800000"/>
            <a:headEnd/>
            <a:tailEnd/>
          </a:ln>
        </p:spPr>
      </p:pic>
      <p:pic>
        <p:nvPicPr>
          <p:cNvPr id="33" name="Picture 2"/>
          <p:cNvPicPr>
            <a:picLocks noChangeAspect="1" noChangeArrowheads="1"/>
          </p:cNvPicPr>
          <p:nvPr/>
        </p:nvPicPr>
        <p:blipFill>
          <a:blip r:embed="rId7" cstate="print"/>
          <a:srcRect l="19719" t="78411" r="28167" b="17518"/>
          <a:stretch>
            <a:fillRect/>
          </a:stretch>
        </p:blipFill>
        <p:spPr bwMode="auto">
          <a:xfrm>
            <a:off x="144380" y="4644400"/>
            <a:ext cx="3397718" cy="219180"/>
          </a:xfrm>
          <a:prstGeom prst="rect">
            <a:avLst/>
          </a:prstGeom>
          <a:noFill/>
          <a:ln w="9525">
            <a:noFill/>
            <a:miter lim="800000"/>
            <a:headEnd/>
            <a:tailEnd/>
          </a:ln>
        </p:spPr>
      </p:pic>
      <p:sp>
        <p:nvSpPr>
          <p:cNvPr id="22" name="Rectangle arrodonit 21"/>
          <p:cNvSpPr/>
          <p:nvPr/>
        </p:nvSpPr>
        <p:spPr>
          <a:xfrm>
            <a:off x="3715352" y="2800952"/>
            <a:ext cx="5428648" cy="3878981"/>
          </a:xfrm>
          <a:prstGeom prst="roundRect">
            <a:avLst>
              <a:gd name="adj" fmla="val 4127"/>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QuadreDeText 19"/>
          <p:cNvSpPr txBox="1"/>
          <p:nvPr/>
        </p:nvSpPr>
        <p:spPr>
          <a:xfrm>
            <a:off x="7515922" y="6584126"/>
            <a:ext cx="1628078" cy="369332"/>
          </a:xfrm>
          <a:prstGeom prst="rect">
            <a:avLst/>
          </a:prstGeom>
          <a:noFill/>
        </p:spPr>
        <p:txBody>
          <a:bodyPr wrap="square" rtlCol="0">
            <a:spAutoFit/>
          </a:bodyPr>
          <a:lstStyle/>
          <a:p>
            <a:r>
              <a:rPr lang="ca-ES" dirty="0" smtClean="0">
                <a:hlinkClick r:id="rId8" action="ppaction://hlinksldjump"/>
              </a:rPr>
              <a:t>Torna al sumari</a:t>
            </a:r>
            <a:endParaRPr lang="es-ES" dirty="0"/>
          </a:p>
        </p:txBody>
      </p:sp>
      <p:cxnSp>
        <p:nvCxnSpPr>
          <p:cNvPr id="23" name="Connector recte 22"/>
          <p:cNvCxnSpPr/>
          <p:nvPr/>
        </p:nvCxnSpPr>
        <p:spPr>
          <a:xfrm>
            <a:off x="6687671" y="3657600"/>
            <a:ext cx="654423" cy="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13. Exportar citacions en APA</a:t>
            </a:r>
            <a:endParaRPr lang="ca-ES" altLang="ca-ES" sz="1800" dirty="0" smtClean="0">
              <a:latin typeface="Verdana" panose="020B0604030504040204" pitchFamily="34" charset="0"/>
            </a:endParaRPr>
          </a:p>
        </p:txBody>
      </p:sp>
      <p:pic>
        <p:nvPicPr>
          <p:cNvPr id="1026" name="Picture 2" descr="C:\Users\Julia\Documents\Screenshots\screenshot.92.png"/>
          <p:cNvPicPr>
            <a:picLocks noChangeAspect="1" noChangeArrowheads="1"/>
          </p:cNvPicPr>
          <p:nvPr/>
        </p:nvPicPr>
        <p:blipFill>
          <a:blip r:embed="rId2" cstate="print"/>
          <a:srcRect/>
          <a:stretch>
            <a:fillRect/>
          </a:stretch>
        </p:blipFill>
        <p:spPr bwMode="auto">
          <a:xfrm>
            <a:off x="866274" y="1847816"/>
            <a:ext cx="7082707" cy="3134301"/>
          </a:xfrm>
          <a:prstGeom prst="rect">
            <a:avLst/>
          </a:prstGeom>
          <a:noFill/>
        </p:spPr>
      </p:pic>
      <p:sp>
        <p:nvSpPr>
          <p:cNvPr id="5" name="Rectangle 4"/>
          <p:cNvSpPr/>
          <p:nvPr/>
        </p:nvSpPr>
        <p:spPr>
          <a:xfrm>
            <a:off x="466824" y="1373287"/>
            <a:ext cx="8003407" cy="369332"/>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rPr>
              <a:t>En el registre detallat del document, a la columna dreta fer clic a</a:t>
            </a:r>
          </a:p>
        </p:txBody>
      </p:sp>
      <p:pic>
        <p:nvPicPr>
          <p:cNvPr id="1027" name="Picture 3"/>
          <p:cNvPicPr>
            <a:picLocks noChangeAspect="1" noChangeArrowheads="1"/>
          </p:cNvPicPr>
          <p:nvPr/>
        </p:nvPicPr>
        <p:blipFill>
          <a:blip r:embed="rId3" cstate="print"/>
          <a:srcRect/>
          <a:stretch>
            <a:fillRect/>
          </a:stretch>
        </p:blipFill>
        <p:spPr bwMode="auto">
          <a:xfrm>
            <a:off x="7016583" y="1252137"/>
            <a:ext cx="1173163" cy="617537"/>
          </a:xfrm>
          <a:prstGeom prst="rect">
            <a:avLst/>
          </a:prstGeom>
          <a:noFill/>
          <a:ln w="9525">
            <a:noFill/>
            <a:miter lim="800000"/>
            <a:headEnd/>
            <a:tailEnd/>
          </a:ln>
        </p:spPr>
      </p:pic>
      <p:sp>
        <p:nvSpPr>
          <p:cNvPr id="7" name="Rectangle 6"/>
          <p:cNvSpPr/>
          <p:nvPr/>
        </p:nvSpPr>
        <p:spPr>
          <a:xfrm>
            <a:off x="532597" y="5067784"/>
            <a:ext cx="8003407" cy="1615827"/>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rPr>
              <a:t>Hi ha diferents estils de citació, ordenats alfabèticament. Només cal seleccionar l’adequat i copiar el text.</a:t>
            </a:r>
          </a:p>
          <a:p>
            <a:pPr algn="just">
              <a:spcBef>
                <a:spcPct val="50000"/>
              </a:spcBef>
            </a:pPr>
            <a:r>
              <a:rPr lang="ca-ES" altLang="ca-ES" dirty="0" smtClean="0">
                <a:latin typeface="Verdana" panose="020B0604030504040204" pitchFamily="34" charset="0"/>
              </a:rPr>
              <a:t>Actualment, l’estil de citació en APA utilitza la 7a edició. Es recomana sempre revisar la citació per adequar-la a l’idioma, per exemple canviar els “&amp;</a:t>
            </a:r>
            <a:r>
              <a:rPr lang="ca-ES" altLang="ca-ES" i="1" dirty="0" smtClean="0">
                <a:latin typeface="Verdana" panose="020B0604030504040204" pitchFamily="34" charset="0"/>
              </a:rPr>
              <a:t>”</a:t>
            </a:r>
            <a:r>
              <a:rPr lang="ca-ES" altLang="ca-ES" dirty="0" smtClean="0">
                <a:latin typeface="Verdana" panose="020B0604030504040204" pitchFamily="34" charset="0"/>
              </a:rPr>
              <a:t> per la conjunció “i</a:t>
            </a:r>
            <a:r>
              <a:rPr lang="ca-ES" altLang="ca-ES" i="1" dirty="0" smtClean="0">
                <a:latin typeface="Verdana" panose="020B0604030504040204" pitchFamily="34" charset="0"/>
              </a:rPr>
              <a:t>”.</a:t>
            </a:r>
          </a:p>
        </p:txBody>
      </p:sp>
      <p:sp>
        <p:nvSpPr>
          <p:cNvPr id="8" name="Rectangle arrodonit 7"/>
          <p:cNvSpPr/>
          <p:nvPr/>
        </p:nvSpPr>
        <p:spPr>
          <a:xfrm>
            <a:off x="7093819" y="3705725"/>
            <a:ext cx="798898" cy="240631"/>
          </a:xfrm>
          <a:prstGeom prst="roundRect">
            <a:avLst>
              <a:gd name="adj" fmla="val 1008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9" name="Connector de fletxa recta 8"/>
          <p:cNvCxnSpPr/>
          <p:nvPr/>
        </p:nvCxnSpPr>
        <p:spPr>
          <a:xfrm flipH="1">
            <a:off x="6737684" y="3859731"/>
            <a:ext cx="327259" cy="962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arrodonit 11"/>
          <p:cNvSpPr/>
          <p:nvPr/>
        </p:nvSpPr>
        <p:spPr>
          <a:xfrm>
            <a:off x="1288180" y="3001476"/>
            <a:ext cx="5141495" cy="800503"/>
          </a:xfrm>
          <a:prstGeom prst="roundRect">
            <a:avLst>
              <a:gd name="adj" fmla="val 1008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QuadreDeText 9"/>
          <p:cNvSpPr txBox="1"/>
          <p:nvPr/>
        </p:nvSpPr>
        <p:spPr>
          <a:xfrm>
            <a:off x="7515922" y="6488668"/>
            <a:ext cx="1628078" cy="369332"/>
          </a:xfrm>
          <a:prstGeom prst="rect">
            <a:avLst/>
          </a:prstGeom>
          <a:noFill/>
        </p:spPr>
        <p:txBody>
          <a:bodyPr wrap="square" rtlCol="0">
            <a:spAutoFit/>
          </a:bodyPr>
          <a:lstStyle/>
          <a:p>
            <a:r>
              <a:rPr lang="ca-ES" dirty="0" smtClean="0">
                <a:hlinkClick r:id="rId4" action="ppaction://hlinksldjump"/>
              </a:rPr>
              <a:t>Torna al sumari</a:t>
            </a:r>
            <a:endParaRPr lang="es-ES" dirty="0"/>
          </a:p>
        </p:txBody>
      </p:sp>
    </p:spTree>
    <p:extLst>
      <p:ext uri="{BB962C8B-B14F-4D97-AF65-F5344CB8AC3E}">
        <p14:creationId xmlns:p14="http://schemas.microsoft.com/office/powerpoint/2010/main" val="9512924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372949" y="765242"/>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14. Connectar-se a EBSCO</a:t>
            </a:r>
            <a:endParaRPr lang="ca-ES" altLang="ca-ES" sz="1800" dirty="0" smtClean="0">
              <a:latin typeface="Verdana" panose="020B0604030504040204" pitchFamily="34" charset="0"/>
            </a:endParaRPr>
          </a:p>
        </p:txBody>
      </p:sp>
      <p:sp>
        <p:nvSpPr>
          <p:cNvPr id="3" name="Rectangle 2"/>
          <p:cNvSpPr/>
          <p:nvPr/>
        </p:nvSpPr>
        <p:spPr>
          <a:xfrm>
            <a:off x="240915" y="1405559"/>
            <a:ext cx="5718822" cy="4247317"/>
          </a:xfrm>
          <a:prstGeom prst="rect">
            <a:avLst/>
          </a:prstGeom>
        </p:spPr>
        <p:txBody>
          <a:bodyPr wrap="square">
            <a:spAutoFit/>
          </a:bodyPr>
          <a:lstStyle/>
          <a:p>
            <a:pPr>
              <a:spcBef>
                <a:spcPct val="50000"/>
              </a:spcBef>
            </a:pPr>
            <a:r>
              <a:rPr lang="ca-ES" altLang="ca-ES" dirty="0" smtClean="0">
                <a:latin typeface="Verdana" panose="020B0604030504040204" pitchFamily="34" charset="0"/>
              </a:rPr>
              <a:t>Cal fer clic al botó	       del menú superior.</a:t>
            </a:r>
          </a:p>
          <a:p>
            <a:pPr algn="just">
              <a:spcBef>
                <a:spcPct val="50000"/>
              </a:spcBef>
            </a:pPr>
            <a:endParaRPr lang="ca-ES" altLang="ca-ES" dirty="0" smtClean="0">
              <a:latin typeface="Verdana" panose="020B0604030504040204" pitchFamily="34" charset="0"/>
            </a:endParaRPr>
          </a:p>
          <a:p>
            <a:pPr algn="just">
              <a:spcBef>
                <a:spcPct val="50000"/>
              </a:spcBef>
            </a:pPr>
            <a:r>
              <a:rPr lang="ca-ES" altLang="ca-ES" dirty="0" smtClean="0">
                <a:latin typeface="Verdana" panose="020B0604030504040204" pitchFamily="34" charset="0"/>
              </a:rPr>
              <a:t>Si és la primera vegada que us connecteu, cal crear un compte. Heu d’utilitzar el vostre correu de la UB i inventar-vos un nom d’usuari. Amb aquest usuari us podreu connectar a PsycINFO i a altres bases de dades proporcionades per EBSCO.</a:t>
            </a:r>
          </a:p>
          <a:p>
            <a:pPr algn="just">
              <a:spcBef>
                <a:spcPct val="50000"/>
              </a:spcBef>
            </a:pPr>
            <a:endParaRPr lang="ca-ES" altLang="ca-ES" dirty="0" smtClean="0">
              <a:latin typeface="Verdana" panose="020B0604030504040204" pitchFamily="34" charset="0"/>
            </a:endParaRPr>
          </a:p>
          <a:p>
            <a:pPr algn="just">
              <a:spcBef>
                <a:spcPct val="50000"/>
              </a:spcBef>
            </a:pPr>
            <a:r>
              <a:rPr lang="ca-ES" altLang="ca-ES" dirty="0" smtClean="0">
                <a:latin typeface="Verdana" panose="020B0604030504040204" pitchFamily="34" charset="0"/>
              </a:rPr>
              <a:t>Si esteu connectats, tot el que guardeu a la carpeta es mantindrà allà per poder-ho consultar les següents vegades que us connecteu.</a:t>
            </a:r>
          </a:p>
        </p:txBody>
      </p:sp>
      <p:pic>
        <p:nvPicPr>
          <p:cNvPr id="3074" name="Picture 2"/>
          <p:cNvPicPr>
            <a:picLocks noChangeAspect="1" noChangeArrowheads="1"/>
          </p:cNvPicPr>
          <p:nvPr/>
        </p:nvPicPr>
        <p:blipFill>
          <a:blip r:embed="rId2" cstate="print"/>
          <a:srcRect/>
          <a:stretch>
            <a:fillRect/>
          </a:stretch>
        </p:blipFill>
        <p:spPr bwMode="auto">
          <a:xfrm>
            <a:off x="2503337" y="1360007"/>
            <a:ext cx="1021381" cy="510690"/>
          </a:xfrm>
          <a:prstGeom prst="rect">
            <a:avLst/>
          </a:prstGeom>
          <a:noFill/>
          <a:ln w="9525">
            <a:noFill/>
            <a:miter lim="800000"/>
            <a:headEnd/>
            <a:tailEnd/>
          </a:ln>
        </p:spPr>
      </p:pic>
      <p:pic>
        <p:nvPicPr>
          <p:cNvPr id="4098" name="Picture 2"/>
          <p:cNvPicPr>
            <a:picLocks noChangeAspect="1" noChangeArrowheads="1"/>
          </p:cNvPicPr>
          <p:nvPr/>
        </p:nvPicPr>
        <p:blipFill>
          <a:blip r:embed="rId3" cstate="print"/>
          <a:srcRect l="12454" r="8482"/>
          <a:stretch>
            <a:fillRect/>
          </a:stretch>
        </p:blipFill>
        <p:spPr bwMode="auto">
          <a:xfrm>
            <a:off x="6185647" y="940435"/>
            <a:ext cx="2807746" cy="5708650"/>
          </a:xfrm>
          <a:prstGeom prst="rect">
            <a:avLst/>
          </a:prstGeom>
          <a:noFill/>
          <a:ln w="9525">
            <a:noFill/>
            <a:miter lim="800000"/>
            <a:headEnd/>
            <a:tailEnd/>
          </a:ln>
        </p:spPr>
      </p:pic>
      <p:sp>
        <p:nvSpPr>
          <p:cNvPr id="6" name="Rectangle arrodonit 5"/>
          <p:cNvSpPr/>
          <p:nvPr/>
        </p:nvSpPr>
        <p:spPr>
          <a:xfrm>
            <a:off x="6174888" y="935916"/>
            <a:ext cx="2829263" cy="5744018"/>
          </a:xfrm>
          <a:prstGeom prst="roundRect">
            <a:avLst>
              <a:gd name="adj" fmla="val 4127"/>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Forma lliure 9"/>
          <p:cNvSpPr/>
          <p:nvPr/>
        </p:nvSpPr>
        <p:spPr>
          <a:xfrm>
            <a:off x="3453205" y="867784"/>
            <a:ext cx="2700169" cy="519952"/>
          </a:xfrm>
          <a:custGeom>
            <a:avLst/>
            <a:gdLst>
              <a:gd name="connsiteX0" fmla="*/ 0 w 2420470"/>
              <a:gd name="connsiteY0" fmla="*/ 433891 h 433891"/>
              <a:gd name="connsiteX1" fmla="*/ 989703 w 2420470"/>
              <a:gd name="connsiteY1" fmla="*/ 46616 h 433891"/>
              <a:gd name="connsiteX2" fmla="*/ 2420470 w 2420470"/>
              <a:gd name="connsiteY2" fmla="*/ 154192 h 433891"/>
            </a:gdLst>
            <a:ahLst/>
            <a:cxnLst>
              <a:cxn ang="0">
                <a:pos x="connsiteX0" y="connsiteY0"/>
              </a:cxn>
              <a:cxn ang="0">
                <a:pos x="connsiteX1" y="connsiteY1"/>
              </a:cxn>
              <a:cxn ang="0">
                <a:pos x="connsiteX2" y="connsiteY2"/>
              </a:cxn>
            </a:cxnLst>
            <a:rect l="l" t="t" r="r" b="b"/>
            <a:pathLst>
              <a:path w="2420470" h="433891">
                <a:moveTo>
                  <a:pt x="0" y="433891"/>
                </a:moveTo>
                <a:cubicBezTo>
                  <a:pt x="293145" y="263562"/>
                  <a:pt x="586291" y="93233"/>
                  <a:pt x="989703" y="46616"/>
                </a:cubicBezTo>
                <a:cubicBezTo>
                  <a:pt x="1393115" y="0"/>
                  <a:pt x="2178423" y="129091"/>
                  <a:pt x="2420470" y="154192"/>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2" name="Rectangle arrodonit 11"/>
          <p:cNvSpPr/>
          <p:nvPr/>
        </p:nvSpPr>
        <p:spPr>
          <a:xfrm>
            <a:off x="7519595" y="6196405"/>
            <a:ext cx="1000462" cy="311972"/>
          </a:xfrm>
          <a:prstGeom prst="roundRect">
            <a:avLst>
              <a:gd name="adj" fmla="val 412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angle 12"/>
          <p:cNvSpPr/>
          <p:nvPr/>
        </p:nvSpPr>
        <p:spPr>
          <a:xfrm>
            <a:off x="3679115" y="6043518"/>
            <a:ext cx="2278354" cy="646331"/>
          </a:xfrm>
          <a:prstGeom prst="rect">
            <a:avLst/>
          </a:prstGeom>
        </p:spPr>
        <p:txBody>
          <a:bodyPr wrap="square">
            <a:spAutoFit/>
          </a:bodyPr>
          <a:lstStyle/>
          <a:p>
            <a:pPr algn="r"/>
            <a:r>
              <a:rPr lang="ca-ES" altLang="ca-ES" dirty="0" smtClean="0">
                <a:solidFill>
                  <a:srgbClr val="FF0000"/>
                </a:solidFill>
                <a:latin typeface="Verdana" panose="020B0604030504040204" pitchFamily="34" charset="0"/>
              </a:rPr>
              <a:t>Crear un nou compte a EBSCO</a:t>
            </a:r>
            <a:endParaRPr lang="es-ES" dirty="0">
              <a:solidFill>
                <a:srgbClr val="FF0000"/>
              </a:solidFill>
            </a:endParaRPr>
          </a:p>
        </p:txBody>
      </p:sp>
      <p:sp>
        <p:nvSpPr>
          <p:cNvPr id="15" name="Forma lliure 14"/>
          <p:cNvSpPr/>
          <p:nvPr/>
        </p:nvSpPr>
        <p:spPr>
          <a:xfrm>
            <a:off x="5938221" y="6465346"/>
            <a:ext cx="1914861" cy="299421"/>
          </a:xfrm>
          <a:custGeom>
            <a:avLst/>
            <a:gdLst>
              <a:gd name="connsiteX0" fmla="*/ 1914861 w 1914861"/>
              <a:gd name="connsiteY0" fmla="*/ 53788 h 299421"/>
              <a:gd name="connsiteX1" fmla="*/ 892885 w 1914861"/>
              <a:gd name="connsiteY1" fmla="*/ 290456 h 299421"/>
              <a:gd name="connsiteX2" fmla="*/ 0 w 1914861"/>
              <a:gd name="connsiteY2" fmla="*/ 0 h 299421"/>
            </a:gdLst>
            <a:ahLst/>
            <a:cxnLst>
              <a:cxn ang="0">
                <a:pos x="connsiteX0" y="connsiteY0"/>
              </a:cxn>
              <a:cxn ang="0">
                <a:pos x="connsiteX1" y="connsiteY1"/>
              </a:cxn>
              <a:cxn ang="0">
                <a:pos x="connsiteX2" y="connsiteY2"/>
              </a:cxn>
            </a:cxnLst>
            <a:rect l="l" t="t" r="r" b="b"/>
            <a:pathLst>
              <a:path w="1914861" h="299421">
                <a:moveTo>
                  <a:pt x="1914861" y="53788"/>
                </a:moveTo>
                <a:cubicBezTo>
                  <a:pt x="1563444" y="176604"/>
                  <a:pt x="1212028" y="299421"/>
                  <a:pt x="892885" y="290456"/>
                </a:cubicBezTo>
                <a:cubicBezTo>
                  <a:pt x="573742" y="281491"/>
                  <a:pt x="86061" y="7172"/>
                  <a:pt x="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1" name="QuadreDeText 10"/>
          <p:cNvSpPr txBox="1"/>
          <p:nvPr/>
        </p:nvSpPr>
        <p:spPr>
          <a:xfrm>
            <a:off x="7515922" y="6566725"/>
            <a:ext cx="1628078" cy="369332"/>
          </a:xfrm>
          <a:prstGeom prst="rect">
            <a:avLst/>
          </a:prstGeom>
          <a:noFill/>
        </p:spPr>
        <p:txBody>
          <a:bodyPr wrap="square" rtlCol="0">
            <a:spAutoFit/>
          </a:bodyPr>
          <a:lstStyle/>
          <a:p>
            <a:r>
              <a:rPr lang="ca-ES" dirty="0" smtClean="0">
                <a:hlinkClick r:id="rId4" action="ppaction://hlinksldjump"/>
              </a:rPr>
              <a:t>Torna al sumari</a:t>
            </a:r>
            <a:endParaRPr lang="es-ES" dirty="0"/>
          </a:p>
        </p:txBody>
      </p:sp>
    </p:spTree>
    <p:extLst>
      <p:ext uri="{BB962C8B-B14F-4D97-AF65-F5344CB8AC3E}">
        <p14:creationId xmlns:p14="http://schemas.microsoft.com/office/powerpoint/2010/main" val="9512924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15. Guardar registres i cerques (1)</a:t>
            </a:r>
            <a:endParaRPr lang="ca-ES" altLang="ca-ES" sz="1800" dirty="0" smtClean="0">
              <a:latin typeface="Verdana" panose="020B0604030504040204" pitchFamily="34" charset="0"/>
            </a:endParaRPr>
          </a:p>
        </p:txBody>
      </p:sp>
      <p:sp>
        <p:nvSpPr>
          <p:cNvPr id="3" name="Rectangle 2"/>
          <p:cNvSpPr/>
          <p:nvPr/>
        </p:nvSpPr>
        <p:spPr>
          <a:xfrm>
            <a:off x="466824" y="1373287"/>
            <a:ext cx="8253664" cy="1523494"/>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rPr>
              <a:t>Si no s’inicia sessió amb l’usuari d’EBSCO, es poden guardar cerques i registres de forma </a:t>
            </a:r>
            <a:r>
              <a:rPr lang="ca-ES" altLang="ca-ES" b="1" dirty="0" smtClean="0">
                <a:latin typeface="Verdana" panose="020B0604030504040204" pitchFamily="34" charset="0"/>
              </a:rPr>
              <a:t>temporal</a:t>
            </a:r>
            <a:r>
              <a:rPr lang="ca-ES" altLang="ca-ES" dirty="0" smtClean="0">
                <a:latin typeface="Verdana" panose="020B0604030504040204" pitchFamily="34" charset="0"/>
              </a:rPr>
              <a:t>, mentre dura la sessió, a la carpeta del menú superior:</a:t>
            </a:r>
          </a:p>
          <a:p>
            <a:pPr algn="just">
              <a:spcBef>
                <a:spcPct val="50000"/>
              </a:spcBef>
            </a:pPr>
            <a:endParaRPr lang="ca-ES" altLang="ca-ES" sz="800" dirty="0" smtClean="0">
              <a:latin typeface="Verdana" panose="020B0604030504040204" pitchFamily="34" charset="0"/>
            </a:endParaRPr>
          </a:p>
          <a:p>
            <a:pPr algn="just">
              <a:spcBef>
                <a:spcPct val="50000"/>
              </a:spcBef>
              <a:buFont typeface="Arial" pitchFamily="34" charset="0"/>
              <a:buChar char="•"/>
            </a:pPr>
            <a:r>
              <a:rPr lang="ca-ES" altLang="ca-ES" dirty="0" smtClean="0">
                <a:latin typeface="Verdana" panose="020B0604030504040204" pitchFamily="34" charset="0"/>
              </a:rPr>
              <a:t>  Des del menú superior de la pàgina de resultats</a:t>
            </a:r>
          </a:p>
        </p:txBody>
      </p:sp>
      <p:pic>
        <p:nvPicPr>
          <p:cNvPr id="4" name="Picture 6"/>
          <p:cNvPicPr>
            <a:picLocks noChangeAspect="1" noChangeArrowheads="1"/>
          </p:cNvPicPr>
          <p:nvPr/>
        </p:nvPicPr>
        <p:blipFill>
          <a:blip r:embed="rId2" cstate="print"/>
          <a:srcRect l="20672" t="38826" r="19430" b="57775"/>
          <a:stretch>
            <a:fillRect/>
          </a:stretch>
        </p:blipFill>
        <p:spPr bwMode="auto">
          <a:xfrm>
            <a:off x="530989" y="2882765"/>
            <a:ext cx="8613011" cy="312822"/>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b="2288"/>
          <a:stretch>
            <a:fillRect/>
          </a:stretch>
        </p:blipFill>
        <p:spPr bwMode="auto">
          <a:xfrm>
            <a:off x="6631939" y="3433010"/>
            <a:ext cx="2462213" cy="3424990"/>
          </a:xfrm>
          <a:prstGeom prst="rect">
            <a:avLst/>
          </a:prstGeom>
          <a:noFill/>
          <a:ln w="9525">
            <a:noFill/>
            <a:miter lim="800000"/>
            <a:headEnd/>
            <a:tailEnd/>
          </a:ln>
        </p:spPr>
      </p:pic>
      <p:sp>
        <p:nvSpPr>
          <p:cNvPr id="6" name="Rectangle arrodonit 5"/>
          <p:cNvSpPr/>
          <p:nvPr/>
        </p:nvSpPr>
        <p:spPr>
          <a:xfrm>
            <a:off x="6649450" y="3455725"/>
            <a:ext cx="2484924" cy="3402275"/>
          </a:xfrm>
          <a:prstGeom prst="roundRect">
            <a:avLst>
              <a:gd name="adj" fmla="val 10082"/>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7" name="Connector de fletxa recta 6"/>
          <p:cNvCxnSpPr/>
          <p:nvPr/>
        </p:nvCxnSpPr>
        <p:spPr>
          <a:xfrm flipH="1">
            <a:off x="8162225" y="3323330"/>
            <a:ext cx="13284" cy="21395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arrodonit 9"/>
          <p:cNvSpPr/>
          <p:nvPr/>
        </p:nvSpPr>
        <p:spPr>
          <a:xfrm>
            <a:off x="6708808" y="4124424"/>
            <a:ext cx="2069431" cy="471639"/>
          </a:xfrm>
          <a:prstGeom prst="roundRect">
            <a:avLst>
              <a:gd name="adj" fmla="val 1008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angle arrodonit 8"/>
          <p:cNvSpPr/>
          <p:nvPr/>
        </p:nvSpPr>
        <p:spPr>
          <a:xfrm>
            <a:off x="6716830" y="3805187"/>
            <a:ext cx="1378016" cy="261485"/>
          </a:xfrm>
          <a:prstGeom prst="roundRect">
            <a:avLst>
              <a:gd name="adj" fmla="val 1008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angle arrodonit 10"/>
          <p:cNvSpPr/>
          <p:nvPr/>
        </p:nvSpPr>
        <p:spPr>
          <a:xfrm>
            <a:off x="7564969" y="2854353"/>
            <a:ext cx="1378016" cy="439160"/>
          </a:xfrm>
          <a:prstGeom prst="roundRect">
            <a:avLst>
              <a:gd name="adj" fmla="val 1008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Rectangle 15"/>
          <p:cNvSpPr/>
          <p:nvPr/>
        </p:nvSpPr>
        <p:spPr>
          <a:xfrm>
            <a:off x="2781700" y="3364864"/>
            <a:ext cx="3638349" cy="646331"/>
          </a:xfrm>
          <a:prstGeom prst="rect">
            <a:avLst/>
          </a:prstGeom>
        </p:spPr>
        <p:txBody>
          <a:bodyPr wrap="square">
            <a:spAutoFit/>
          </a:bodyPr>
          <a:lstStyle/>
          <a:p>
            <a:pPr algn="r"/>
            <a:r>
              <a:rPr lang="ca-ES" altLang="ca-ES" dirty="0" smtClean="0">
                <a:solidFill>
                  <a:srgbClr val="FF0000"/>
                </a:solidFill>
                <a:latin typeface="Verdana" panose="020B0604030504040204" pitchFamily="34" charset="0"/>
              </a:rPr>
              <a:t>Guarda els 10 registres de la pàgina actual de resultats</a:t>
            </a:r>
            <a:endParaRPr lang="es-ES" dirty="0">
              <a:solidFill>
                <a:srgbClr val="FF0000"/>
              </a:solidFill>
            </a:endParaRPr>
          </a:p>
        </p:txBody>
      </p:sp>
      <p:sp>
        <p:nvSpPr>
          <p:cNvPr id="17" name="Rectangle 16"/>
          <p:cNvSpPr/>
          <p:nvPr/>
        </p:nvSpPr>
        <p:spPr>
          <a:xfrm>
            <a:off x="0" y="4094780"/>
            <a:ext cx="6293317" cy="646331"/>
          </a:xfrm>
          <a:prstGeom prst="rect">
            <a:avLst/>
          </a:prstGeom>
        </p:spPr>
        <p:txBody>
          <a:bodyPr wrap="square">
            <a:spAutoFit/>
          </a:bodyPr>
          <a:lstStyle/>
          <a:p>
            <a:pPr algn="r"/>
            <a:r>
              <a:rPr lang="ca-ES" altLang="ca-ES" dirty="0" smtClean="0">
                <a:solidFill>
                  <a:srgbClr val="FF0000"/>
                </a:solidFill>
                <a:latin typeface="Verdana" panose="020B0604030504040204" pitchFamily="34" charset="0"/>
              </a:rPr>
              <a:t>Guarda tota la cerca</a:t>
            </a:r>
          </a:p>
          <a:p>
            <a:pPr algn="r"/>
            <a:r>
              <a:rPr lang="ca-ES" altLang="ca-ES" dirty="0" smtClean="0">
                <a:solidFill>
                  <a:srgbClr val="FF0000"/>
                </a:solidFill>
                <a:latin typeface="Verdana" panose="020B0604030504040204" pitchFamily="34" charset="0"/>
              </a:rPr>
              <a:t>(categoria “</a:t>
            </a:r>
            <a:r>
              <a:rPr lang="es-ES" altLang="ca-ES" dirty="0" smtClean="0">
                <a:solidFill>
                  <a:srgbClr val="FF0000"/>
                </a:solidFill>
                <a:latin typeface="Verdana" panose="020B0604030504040204" pitchFamily="34" charset="0"/>
              </a:rPr>
              <a:t>Vínculos persistentes a la búsqueda”</a:t>
            </a:r>
            <a:r>
              <a:rPr lang="ca-ES" altLang="ca-ES" dirty="0" smtClean="0">
                <a:solidFill>
                  <a:srgbClr val="FF0000"/>
                </a:solidFill>
                <a:latin typeface="Verdana" panose="020B0604030504040204" pitchFamily="34" charset="0"/>
              </a:rPr>
              <a:t>)</a:t>
            </a:r>
            <a:endParaRPr lang="es-ES" dirty="0">
              <a:solidFill>
                <a:srgbClr val="FF0000"/>
              </a:solidFill>
            </a:endParaRPr>
          </a:p>
        </p:txBody>
      </p:sp>
      <p:cxnSp>
        <p:nvCxnSpPr>
          <p:cNvPr id="18" name="Connector de fletxa recta 17"/>
          <p:cNvCxnSpPr/>
          <p:nvPr/>
        </p:nvCxnSpPr>
        <p:spPr>
          <a:xfrm flipH="1" flipV="1">
            <a:off x="6323796" y="3763478"/>
            <a:ext cx="377444" cy="14538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or de fletxa recta 19"/>
          <p:cNvCxnSpPr>
            <a:stCxn id="10" idx="1"/>
          </p:cNvCxnSpPr>
          <p:nvPr/>
        </p:nvCxnSpPr>
        <p:spPr>
          <a:xfrm flipH="1" flipV="1">
            <a:off x="6314171" y="4263992"/>
            <a:ext cx="394637" cy="9625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368023" y="5018996"/>
            <a:ext cx="6343048" cy="369332"/>
          </a:xfrm>
          <a:prstGeom prst="rect">
            <a:avLst/>
          </a:prstGeom>
        </p:spPr>
        <p:txBody>
          <a:bodyPr wrap="square">
            <a:spAutoFit/>
          </a:bodyPr>
          <a:lstStyle/>
          <a:p>
            <a:pPr>
              <a:buFont typeface="Arial" pitchFamily="34" charset="0"/>
              <a:buChar char="•"/>
            </a:pPr>
            <a:r>
              <a:rPr lang="ca-ES" altLang="ca-ES" dirty="0" smtClean="0">
                <a:latin typeface="Verdana" panose="020B0604030504040204" pitchFamily="34" charset="0"/>
              </a:rPr>
              <a:t>  Fent clic a la icona de la carpeta de cada registre</a:t>
            </a:r>
            <a:endParaRPr lang="es-ES" dirty="0"/>
          </a:p>
        </p:txBody>
      </p:sp>
      <p:grpSp>
        <p:nvGrpSpPr>
          <p:cNvPr id="28" name="Agrupa 27"/>
          <p:cNvGrpSpPr/>
          <p:nvPr/>
        </p:nvGrpSpPr>
        <p:grpSpPr>
          <a:xfrm>
            <a:off x="847941" y="5424276"/>
            <a:ext cx="1320827" cy="513025"/>
            <a:chOff x="4746175" y="4365497"/>
            <a:chExt cx="1320827" cy="513025"/>
          </a:xfrm>
        </p:grpSpPr>
        <p:pic>
          <p:nvPicPr>
            <p:cNvPr id="24" name="Picture 2"/>
            <p:cNvPicPr>
              <a:picLocks noChangeAspect="1" noChangeArrowheads="1"/>
            </p:cNvPicPr>
            <p:nvPr/>
          </p:nvPicPr>
          <p:blipFill>
            <a:blip r:embed="rId4" cstate="print"/>
            <a:srcRect l="-3771" b="25659"/>
            <a:stretch>
              <a:fillRect/>
            </a:stretch>
          </p:blipFill>
          <p:spPr bwMode="auto">
            <a:xfrm>
              <a:off x="5611530" y="4365497"/>
              <a:ext cx="455472" cy="478104"/>
            </a:xfrm>
            <a:prstGeom prst="rect">
              <a:avLst/>
            </a:prstGeom>
            <a:noFill/>
            <a:ln w="9525">
              <a:noFill/>
              <a:miter lim="800000"/>
              <a:headEnd/>
              <a:tailEnd/>
            </a:ln>
          </p:spPr>
        </p:pic>
        <p:pic>
          <p:nvPicPr>
            <p:cNvPr id="1026" name="Picture 2"/>
            <p:cNvPicPr>
              <a:picLocks noChangeAspect="1" noChangeArrowheads="1"/>
            </p:cNvPicPr>
            <p:nvPr/>
          </p:nvPicPr>
          <p:blipFill>
            <a:blip r:embed="rId5" cstate="print"/>
            <a:srcRect/>
            <a:stretch>
              <a:fillRect/>
            </a:stretch>
          </p:blipFill>
          <p:spPr bwMode="auto">
            <a:xfrm>
              <a:off x="4746175" y="4443547"/>
              <a:ext cx="479425" cy="434975"/>
            </a:xfrm>
            <a:prstGeom prst="rect">
              <a:avLst/>
            </a:prstGeom>
            <a:noFill/>
            <a:ln w="9525">
              <a:noFill/>
              <a:miter lim="800000"/>
              <a:headEnd/>
              <a:tailEnd/>
            </a:ln>
          </p:spPr>
        </p:pic>
        <p:cxnSp>
          <p:nvCxnSpPr>
            <p:cNvPr id="25" name="Connector de fletxa recta 24"/>
            <p:cNvCxnSpPr/>
            <p:nvPr/>
          </p:nvCxnSpPr>
          <p:spPr>
            <a:xfrm>
              <a:off x="5198096" y="4648409"/>
              <a:ext cx="394182" cy="1021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1027" name="Picture 3"/>
          <p:cNvPicPr>
            <a:picLocks noChangeAspect="1" noChangeArrowheads="1"/>
          </p:cNvPicPr>
          <p:nvPr/>
        </p:nvPicPr>
        <p:blipFill>
          <a:blip r:embed="rId6" cstate="print"/>
          <a:srcRect/>
          <a:stretch>
            <a:fillRect/>
          </a:stretch>
        </p:blipFill>
        <p:spPr bwMode="auto">
          <a:xfrm>
            <a:off x="3163986" y="5444775"/>
            <a:ext cx="1399147" cy="657643"/>
          </a:xfrm>
          <a:prstGeom prst="rect">
            <a:avLst/>
          </a:prstGeom>
          <a:noFill/>
          <a:ln w="9525">
            <a:noFill/>
            <a:miter lim="800000"/>
            <a:headEnd/>
            <a:tailEnd/>
          </a:ln>
        </p:spPr>
      </p:pic>
      <p:pic>
        <p:nvPicPr>
          <p:cNvPr id="1028" name="Picture 4"/>
          <p:cNvPicPr>
            <a:picLocks noChangeAspect="1" noChangeArrowheads="1"/>
          </p:cNvPicPr>
          <p:nvPr/>
        </p:nvPicPr>
        <p:blipFill>
          <a:blip r:embed="rId7" cstate="print"/>
          <a:srcRect/>
          <a:stretch>
            <a:fillRect/>
          </a:stretch>
        </p:blipFill>
        <p:spPr bwMode="auto">
          <a:xfrm>
            <a:off x="4985250" y="5385536"/>
            <a:ext cx="1482925" cy="669570"/>
          </a:xfrm>
          <a:prstGeom prst="rect">
            <a:avLst/>
          </a:prstGeom>
          <a:noFill/>
          <a:ln w="9525">
            <a:noFill/>
            <a:miter lim="800000"/>
            <a:headEnd/>
            <a:tailEnd/>
          </a:ln>
        </p:spPr>
      </p:pic>
      <p:cxnSp>
        <p:nvCxnSpPr>
          <p:cNvPr id="31" name="Connector de fletxa recta 30"/>
          <p:cNvCxnSpPr/>
          <p:nvPr/>
        </p:nvCxnSpPr>
        <p:spPr>
          <a:xfrm>
            <a:off x="4417994" y="5717407"/>
            <a:ext cx="490888" cy="962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614412" y="5950852"/>
            <a:ext cx="2148038" cy="646331"/>
          </a:xfrm>
          <a:prstGeom prst="rect">
            <a:avLst/>
          </a:prstGeom>
        </p:spPr>
        <p:txBody>
          <a:bodyPr wrap="square">
            <a:spAutoFit/>
          </a:bodyPr>
          <a:lstStyle/>
          <a:p>
            <a:pPr algn="ctr"/>
            <a:r>
              <a:rPr lang="ca-ES" altLang="ca-ES" dirty="0">
                <a:solidFill>
                  <a:srgbClr val="FF0000"/>
                </a:solidFill>
                <a:latin typeface="Verdana" panose="020B0604030504040204" pitchFamily="34" charset="0"/>
              </a:rPr>
              <a:t>A</a:t>
            </a:r>
            <a:r>
              <a:rPr lang="ca-ES" altLang="ca-ES" dirty="0" smtClean="0">
                <a:solidFill>
                  <a:srgbClr val="FF0000"/>
                </a:solidFill>
                <a:latin typeface="Verdana" panose="020B0604030504040204" pitchFamily="34" charset="0"/>
              </a:rPr>
              <a:t> la pàgina de resultats</a:t>
            </a:r>
            <a:endParaRPr lang="es-ES" dirty="0">
              <a:solidFill>
                <a:srgbClr val="FF0000"/>
              </a:solidFill>
            </a:endParaRPr>
          </a:p>
        </p:txBody>
      </p:sp>
      <p:sp>
        <p:nvSpPr>
          <p:cNvPr id="35" name="Rectangle 34"/>
          <p:cNvSpPr/>
          <p:nvPr/>
        </p:nvSpPr>
        <p:spPr>
          <a:xfrm>
            <a:off x="3471511" y="5997375"/>
            <a:ext cx="2148038" cy="646331"/>
          </a:xfrm>
          <a:prstGeom prst="rect">
            <a:avLst/>
          </a:prstGeom>
        </p:spPr>
        <p:txBody>
          <a:bodyPr wrap="square">
            <a:spAutoFit/>
          </a:bodyPr>
          <a:lstStyle/>
          <a:p>
            <a:pPr algn="ctr"/>
            <a:r>
              <a:rPr lang="ca-ES" altLang="ca-ES" dirty="0" smtClean="0">
                <a:solidFill>
                  <a:srgbClr val="FF0000"/>
                </a:solidFill>
                <a:latin typeface="Verdana" panose="020B0604030504040204" pitchFamily="34" charset="0"/>
              </a:rPr>
              <a:t>Al registre detallat</a:t>
            </a:r>
            <a:endParaRPr lang="es-ES" dirty="0">
              <a:solidFill>
                <a:srgbClr val="FF0000"/>
              </a:solidFill>
            </a:endParaRPr>
          </a:p>
        </p:txBody>
      </p:sp>
      <p:pic>
        <p:nvPicPr>
          <p:cNvPr id="1029" name="Picture 5"/>
          <p:cNvPicPr>
            <a:picLocks noChangeAspect="1" noChangeArrowheads="1"/>
          </p:cNvPicPr>
          <p:nvPr/>
        </p:nvPicPr>
        <p:blipFill>
          <a:blip r:embed="rId8" cstate="print"/>
          <a:srcRect/>
          <a:stretch>
            <a:fillRect/>
          </a:stretch>
        </p:blipFill>
        <p:spPr bwMode="auto">
          <a:xfrm>
            <a:off x="6146616" y="2002105"/>
            <a:ext cx="2606675" cy="465137"/>
          </a:xfrm>
          <a:prstGeom prst="rect">
            <a:avLst/>
          </a:prstGeom>
          <a:noFill/>
          <a:ln w="9525">
            <a:noFill/>
            <a:miter lim="800000"/>
            <a:headEnd/>
            <a:tailEnd/>
          </a:ln>
        </p:spPr>
      </p:pic>
      <p:sp>
        <p:nvSpPr>
          <p:cNvPr id="38" name="Rectangle arrodonit 37"/>
          <p:cNvSpPr/>
          <p:nvPr/>
        </p:nvSpPr>
        <p:spPr>
          <a:xfrm>
            <a:off x="6947346" y="2044227"/>
            <a:ext cx="800989" cy="362089"/>
          </a:xfrm>
          <a:prstGeom prst="roundRect">
            <a:avLst>
              <a:gd name="adj" fmla="val 1008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QuadreDeText 26"/>
          <p:cNvSpPr txBox="1"/>
          <p:nvPr/>
        </p:nvSpPr>
        <p:spPr>
          <a:xfrm>
            <a:off x="5084956" y="6488668"/>
            <a:ext cx="1628078" cy="369332"/>
          </a:xfrm>
          <a:prstGeom prst="rect">
            <a:avLst/>
          </a:prstGeom>
          <a:noFill/>
        </p:spPr>
        <p:txBody>
          <a:bodyPr wrap="square" rtlCol="0">
            <a:spAutoFit/>
          </a:bodyPr>
          <a:lstStyle/>
          <a:p>
            <a:r>
              <a:rPr lang="ca-ES" dirty="0" smtClean="0">
                <a:hlinkClick r:id="rId9" action="ppaction://hlinksldjump"/>
              </a:rPr>
              <a:t>Torna al sumari</a:t>
            </a:r>
            <a:endParaRPr lang="es-ES" dirty="0"/>
          </a:p>
        </p:txBody>
      </p:sp>
    </p:spTree>
    <p:extLst>
      <p:ext uri="{BB962C8B-B14F-4D97-AF65-F5344CB8AC3E}">
        <p14:creationId xmlns:p14="http://schemas.microsoft.com/office/powerpoint/2010/main" val="9512924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arrodonit 10"/>
          <p:cNvSpPr/>
          <p:nvPr/>
        </p:nvSpPr>
        <p:spPr>
          <a:xfrm>
            <a:off x="393032" y="6208295"/>
            <a:ext cx="8402855" cy="489283"/>
          </a:xfrm>
          <a:prstGeom prst="roundRect">
            <a:avLst/>
          </a:prstGeom>
          <a:solidFill>
            <a:srgbClr val="FF0000">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angle arrodonit 8"/>
          <p:cNvSpPr/>
          <p:nvPr/>
        </p:nvSpPr>
        <p:spPr>
          <a:xfrm>
            <a:off x="385011" y="4562375"/>
            <a:ext cx="8402855" cy="1491915"/>
          </a:xfrm>
          <a:prstGeom prst="roundRect">
            <a:avLst/>
          </a:prstGeom>
          <a:solidFill>
            <a:srgbClr val="C5E0B4">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50000"/>
              </a:spcBef>
              <a:buNone/>
            </a:pPr>
            <a:r>
              <a:rPr lang="ca-ES" altLang="ca-ES" sz="1800" b="1" dirty="0" smtClean="0">
                <a:solidFill>
                  <a:srgbClr val="346283"/>
                </a:solidFill>
                <a:latin typeface="Verdana" panose="020B0604030504040204" pitchFamily="34" charset="0"/>
              </a:rPr>
              <a:t>15. Guardar registres i cerques (2)</a:t>
            </a:r>
            <a:endParaRPr lang="ca-ES" altLang="ca-ES" sz="1800" dirty="0" smtClean="0">
              <a:latin typeface="Verdana" panose="020B0604030504040204" pitchFamily="34" charset="0"/>
            </a:endParaRPr>
          </a:p>
        </p:txBody>
      </p:sp>
      <p:sp>
        <p:nvSpPr>
          <p:cNvPr id="3" name="Rectangle 2"/>
          <p:cNvSpPr/>
          <p:nvPr/>
        </p:nvSpPr>
        <p:spPr>
          <a:xfrm>
            <a:off x="466824" y="1373287"/>
            <a:ext cx="8138161" cy="3116238"/>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rPr>
              <a:t>Però aquesta carpeta només estarà disponible mentre duri la vostra connexió a </a:t>
            </a:r>
            <a:r>
              <a:rPr lang="ca-ES" altLang="ca-ES" dirty="0" err="1" smtClean="0">
                <a:latin typeface="Verdana" panose="020B0604030504040204" pitchFamily="34" charset="0"/>
              </a:rPr>
              <a:t>PsycINFO</a:t>
            </a:r>
            <a:r>
              <a:rPr lang="ca-ES" altLang="ca-ES" dirty="0" smtClean="0">
                <a:latin typeface="Verdana" panose="020B0604030504040204" pitchFamily="34" charset="0"/>
              </a:rPr>
              <a:t>. Quan us torneu a connectar en una altra sessió, la informació guardada ja no estarà disponible.</a:t>
            </a:r>
          </a:p>
          <a:p>
            <a:pPr algn="just">
              <a:spcBef>
                <a:spcPct val="50000"/>
              </a:spcBef>
            </a:pPr>
            <a:endParaRPr lang="ca-ES" altLang="ca-ES" sz="1100" dirty="0" smtClean="0">
              <a:latin typeface="Verdana" panose="020B0604030504040204" pitchFamily="34" charset="0"/>
            </a:endParaRPr>
          </a:p>
          <a:p>
            <a:pPr algn="just">
              <a:spcBef>
                <a:spcPct val="50000"/>
              </a:spcBef>
            </a:pPr>
            <a:r>
              <a:rPr lang="ca-ES" altLang="ca-ES" b="1" dirty="0" smtClean="0">
                <a:latin typeface="Verdana" panose="020B0604030504040204" pitchFamily="34" charset="0"/>
              </a:rPr>
              <a:t>Per guardar registres i cerques de forma permanent, heu d’iniciar sessió a EBSCOhost.</a:t>
            </a:r>
          </a:p>
          <a:p>
            <a:pPr algn="just">
              <a:spcBef>
                <a:spcPct val="50000"/>
              </a:spcBef>
            </a:pPr>
            <a:endParaRPr lang="ca-ES" altLang="ca-ES" sz="1100" dirty="0" smtClean="0">
              <a:latin typeface="Verdana" panose="020B0604030504040204" pitchFamily="34" charset="0"/>
            </a:endParaRPr>
          </a:p>
          <a:p>
            <a:pPr algn="just">
              <a:spcBef>
                <a:spcPct val="50000"/>
              </a:spcBef>
            </a:pPr>
            <a:r>
              <a:rPr lang="ca-ES" altLang="ca-ES" dirty="0" smtClean="0">
                <a:latin typeface="Verdana" panose="020B0604030504040204" pitchFamily="34" charset="0"/>
              </a:rPr>
              <a:t>Una altra alternativa per guardar cerques o registres de forma puntual d’una sessió a una altra seria copiar l’enllaç permanent a un document o correu que pugueu consultar després.</a:t>
            </a:r>
          </a:p>
        </p:txBody>
      </p:sp>
      <p:pic>
        <p:nvPicPr>
          <p:cNvPr id="2050" name="Picture 2"/>
          <p:cNvPicPr>
            <a:picLocks noChangeAspect="1" noChangeArrowheads="1"/>
          </p:cNvPicPr>
          <p:nvPr/>
        </p:nvPicPr>
        <p:blipFill>
          <a:blip r:embed="rId2" cstate="print"/>
          <a:srcRect/>
          <a:stretch>
            <a:fillRect/>
          </a:stretch>
        </p:blipFill>
        <p:spPr bwMode="auto">
          <a:xfrm>
            <a:off x="567892" y="4658311"/>
            <a:ext cx="3142766" cy="1309142"/>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l="5228" t="9750" r="9635"/>
          <a:stretch>
            <a:fillRect/>
          </a:stretch>
        </p:blipFill>
        <p:spPr bwMode="auto">
          <a:xfrm>
            <a:off x="6256421" y="4745253"/>
            <a:ext cx="1097280" cy="589160"/>
          </a:xfrm>
          <a:prstGeom prst="rect">
            <a:avLst/>
          </a:prstGeom>
          <a:noFill/>
          <a:ln w="9525">
            <a:noFill/>
            <a:miter lim="800000"/>
            <a:headEnd/>
            <a:tailEnd/>
          </a:ln>
        </p:spPr>
      </p:pic>
      <p:sp>
        <p:nvSpPr>
          <p:cNvPr id="6" name="Rectangle 5"/>
          <p:cNvSpPr/>
          <p:nvPr/>
        </p:nvSpPr>
        <p:spPr>
          <a:xfrm>
            <a:off x="3704123" y="4911322"/>
            <a:ext cx="2148038" cy="646331"/>
          </a:xfrm>
          <a:prstGeom prst="rect">
            <a:avLst/>
          </a:prstGeom>
        </p:spPr>
        <p:txBody>
          <a:bodyPr wrap="square">
            <a:spAutoFit/>
          </a:bodyPr>
          <a:lstStyle/>
          <a:p>
            <a:r>
              <a:rPr lang="ca-ES" altLang="ca-ES" dirty="0" smtClean="0">
                <a:solidFill>
                  <a:schemeClr val="accent6">
                    <a:lumMod val="75000"/>
                  </a:schemeClr>
                </a:solidFill>
                <a:latin typeface="Verdana" panose="020B0604030504040204" pitchFamily="34" charset="0"/>
              </a:rPr>
              <a:t>A la pàgina de resultats</a:t>
            </a:r>
            <a:endParaRPr lang="es-ES" dirty="0">
              <a:solidFill>
                <a:schemeClr val="accent6">
                  <a:lumMod val="75000"/>
                </a:schemeClr>
              </a:solidFill>
            </a:endParaRPr>
          </a:p>
        </p:txBody>
      </p:sp>
      <p:sp>
        <p:nvSpPr>
          <p:cNvPr id="7" name="Rectangle 6"/>
          <p:cNvSpPr/>
          <p:nvPr/>
        </p:nvSpPr>
        <p:spPr>
          <a:xfrm>
            <a:off x="5935580" y="5333232"/>
            <a:ext cx="1726130" cy="646331"/>
          </a:xfrm>
          <a:prstGeom prst="rect">
            <a:avLst/>
          </a:prstGeom>
        </p:spPr>
        <p:txBody>
          <a:bodyPr wrap="square">
            <a:spAutoFit/>
          </a:bodyPr>
          <a:lstStyle/>
          <a:p>
            <a:pPr algn="ctr"/>
            <a:r>
              <a:rPr lang="ca-ES" altLang="ca-ES" dirty="0">
                <a:solidFill>
                  <a:schemeClr val="accent6">
                    <a:lumMod val="75000"/>
                  </a:schemeClr>
                </a:solidFill>
                <a:latin typeface="Verdana" panose="020B0604030504040204" pitchFamily="34" charset="0"/>
              </a:rPr>
              <a:t>A</a:t>
            </a:r>
            <a:r>
              <a:rPr lang="ca-ES" altLang="ca-ES" dirty="0" smtClean="0">
                <a:solidFill>
                  <a:schemeClr val="accent6">
                    <a:lumMod val="75000"/>
                  </a:schemeClr>
                </a:solidFill>
                <a:latin typeface="Verdana" panose="020B0604030504040204" pitchFamily="34" charset="0"/>
              </a:rPr>
              <a:t>l registre detallat</a:t>
            </a:r>
            <a:endParaRPr lang="es-ES" dirty="0">
              <a:solidFill>
                <a:schemeClr val="accent6">
                  <a:lumMod val="75000"/>
                </a:schemeClr>
              </a:solidFill>
            </a:endParaRPr>
          </a:p>
        </p:txBody>
      </p:sp>
      <p:pic>
        <p:nvPicPr>
          <p:cNvPr id="2052" name="Picture 4"/>
          <p:cNvPicPr>
            <a:picLocks noChangeAspect="1" noChangeArrowheads="1"/>
          </p:cNvPicPr>
          <p:nvPr/>
        </p:nvPicPr>
        <p:blipFill>
          <a:blip r:embed="rId4" cstate="print"/>
          <a:srcRect l="1173" t="7227" r="40597"/>
          <a:stretch>
            <a:fillRect/>
          </a:stretch>
        </p:blipFill>
        <p:spPr bwMode="auto">
          <a:xfrm>
            <a:off x="433137" y="6323798"/>
            <a:ext cx="4947385" cy="297498"/>
          </a:xfrm>
          <a:prstGeom prst="rect">
            <a:avLst/>
          </a:prstGeom>
          <a:noFill/>
          <a:ln w="9525">
            <a:noFill/>
            <a:miter lim="800000"/>
            <a:headEnd/>
            <a:tailEnd/>
          </a:ln>
        </p:spPr>
      </p:pic>
      <p:sp>
        <p:nvSpPr>
          <p:cNvPr id="10" name="Rectangle 9"/>
          <p:cNvSpPr/>
          <p:nvPr/>
        </p:nvSpPr>
        <p:spPr>
          <a:xfrm>
            <a:off x="5444693" y="6144294"/>
            <a:ext cx="1841632" cy="646331"/>
          </a:xfrm>
          <a:prstGeom prst="rect">
            <a:avLst/>
          </a:prstGeom>
        </p:spPr>
        <p:txBody>
          <a:bodyPr wrap="square">
            <a:spAutoFit/>
          </a:bodyPr>
          <a:lstStyle/>
          <a:p>
            <a:r>
              <a:rPr lang="ca-ES" altLang="ca-ES" dirty="0" smtClean="0">
                <a:solidFill>
                  <a:srgbClr val="FF0000"/>
                </a:solidFill>
                <a:latin typeface="Verdana" panose="020B0604030504040204" pitchFamily="34" charset="0"/>
              </a:rPr>
              <a:t>A la barra del navegador</a:t>
            </a:r>
            <a:endParaRPr lang="es-ES" dirty="0">
              <a:solidFill>
                <a:srgbClr val="FF0000"/>
              </a:solidFill>
            </a:endParaRPr>
          </a:p>
        </p:txBody>
      </p:sp>
      <p:sp>
        <p:nvSpPr>
          <p:cNvPr id="12" name="Rectangle 11"/>
          <p:cNvSpPr/>
          <p:nvPr/>
        </p:nvSpPr>
        <p:spPr>
          <a:xfrm>
            <a:off x="7966511" y="4784590"/>
            <a:ext cx="888732" cy="1015663"/>
          </a:xfrm>
          <a:prstGeom prst="rect">
            <a:avLst/>
          </a:prstGeom>
        </p:spPr>
        <p:txBody>
          <a:bodyPr wrap="square">
            <a:spAutoFit/>
          </a:bodyPr>
          <a:lstStyle/>
          <a:p>
            <a:pPr>
              <a:buFont typeface="Wingdings" pitchFamily="2" charset="2"/>
              <a:buChar char="ü"/>
            </a:pPr>
            <a:r>
              <a:rPr lang="ca-ES" sz="6000" b="1" dirty="0" smtClean="0">
                <a:solidFill>
                  <a:schemeClr val="accent6">
                    <a:lumMod val="75000"/>
                  </a:schemeClr>
                </a:solidFill>
              </a:rPr>
              <a:t> </a:t>
            </a:r>
            <a:endParaRPr lang="es-ES" sz="6000" b="1" dirty="0">
              <a:solidFill>
                <a:schemeClr val="accent6">
                  <a:lumMod val="75000"/>
                </a:schemeClr>
              </a:solidFill>
            </a:endParaRPr>
          </a:p>
        </p:txBody>
      </p:sp>
      <p:sp>
        <p:nvSpPr>
          <p:cNvPr id="13" name="Rectangle 12"/>
          <p:cNvSpPr/>
          <p:nvPr/>
        </p:nvSpPr>
        <p:spPr>
          <a:xfrm>
            <a:off x="8101021" y="6100419"/>
            <a:ext cx="595718" cy="707886"/>
          </a:xfrm>
          <a:prstGeom prst="rect">
            <a:avLst/>
          </a:prstGeom>
        </p:spPr>
        <p:txBody>
          <a:bodyPr wrap="square">
            <a:spAutoFit/>
          </a:bodyPr>
          <a:lstStyle/>
          <a:p>
            <a:r>
              <a:rPr lang="ca-ES" sz="4000" b="1" dirty="0" smtClean="0">
                <a:solidFill>
                  <a:srgbClr val="FF0000"/>
                </a:solidFill>
              </a:rPr>
              <a:t>X</a:t>
            </a:r>
            <a:endParaRPr lang="es-ES" sz="4000" b="1" dirty="0">
              <a:solidFill>
                <a:srgbClr val="FF0000"/>
              </a:solidFill>
            </a:endParaRPr>
          </a:p>
        </p:txBody>
      </p:sp>
      <p:sp>
        <p:nvSpPr>
          <p:cNvPr id="14" name="QuadreDeText 13"/>
          <p:cNvSpPr txBox="1"/>
          <p:nvPr/>
        </p:nvSpPr>
        <p:spPr>
          <a:xfrm>
            <a:off x="7515922" y="6555574"/>
            <a:ext cx="1628078" cy="369332"/>
          </a:xfrm>
          <a:prstGeom prst="rect">
            <a:avLst/>
          </a:prstGeom>
          <a:noFill/>
        </p:spPr>
        <p:txBody>
          <a:bodyPr wrap="square" rtlCol="0">
            <a:spAutoFit/>
          </a:bodyPr>
          <a:lstStyle/>
          <a:p>
            <a:r>
              <a:rPr lang="ca-ES" dirty="0" smtClean="0">
                <a:hlinkClick r:id="rId5" action="ppaction://hlinksldjump"/>
              </a:rPr>
              <a:t>Torna al sumari</a:t>
            </a:r>
            <a:endParaRPr lang="es-ES" dirty="0"/>
          </a:p>
        </p:txBody>
      </p:sp>
    </p:spTree>
    <p:extLst>
      <p:ext uri="{BB962C8B-B14F-4D97-AF65-F5344CB8AC3E}">
        <p14:creationId xmlns:p14="http://schemas.microsoft.com/office/powerpoint/2010/main" val="9512924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6509" y="853523"/>
            <a:ext cx="5452712" cy="369332"/>
          </a:xfrm>
          <a:prstGeom prst="rect">
            <a:avLst/>
          </a:prstGeom>
        </p:spPr>
        <p:txBody>
          <a:bodyPr wrap="square">
            <a:spAutoFit/>
          </a:bodyPr>
          <a:lstStyle/>
          <a:p>
            <a:pPr>
              <a:spcBef>
                <a:spcPct val="50000"/>
              </a:spcBef>
            </a:pPr>
            <a:r>
              <a:rPr lang="ca-ES" altLang="ca-ES" b="1" dirty="0" smtClean="0">
                <a:solidFill>
                  <a:srgbClr val="346283"/>
                </a:solidFill>
                <a:latin typeface="Verdana" panose="020B0604030504040204" pitchFamily="34" charset="0"/>
              </a:rPr>
              <a:t>15. Guardar registres i cerques (3)</a:t>
            </a:r>
            <a:endParaRPr lang="ca-ES" altLang="ca-ES" dirty="0" smtClean="0">
              <a:latin typeface="Verdana" panose="020B0604030504040204" pitchFamily="34" charset="0"/>
            </a:endParaRPr>
          </a:p>
        </p:txBody>
      </p:sp>
      <p:pic>
        <p:nvPicPr>
          <p:cNvPr id="2050" name="Picture 2"/>
          <p:cNvPicPr>
            <a:picLocks noChangeAspect="1" noChangeArrowheads="1"/>
          </p:cNvPicPr>
          <p:nvPr/>
        </p:nvPicPr>
        <p:blipFill>
          <a:blip r:embed="rId2" cstate="print"/>
          <a:srcRect/>
          <a:stretch>
            <a:fillRect/>
          </a:stretch>
        </p:blipFill>
        <p:spPr bwMode="auto">
          <a:xfrm>
            <a:off x="2420235" y="1244032"/>
            <a:ext cx="5997575" cy="1211263"/>
          </a:xfrm>
          <a:prstGeom prst="rect">
            <a:avLst/>
          </a:prstGeom>
          <a:noFill/>
          <a:ln w="9525">
            <a:noFill/>
            <a:miter lim="800000"/>
            <a:headEnd/>
            <a:tailEnd/>
          </a:ln>
        </p:spPr>
      </p:pic>
      <p:sp>
        <p:nvSpPr>
          <p:cNvPr id="4" name="Rectangle 3"/>
          <p:cNvSpPr/>
          <p:nvPr/>
        </p:nvSpPr>
        <p:spPr>
          <a:xfrm>
            <a:off x="329521" y="2535044"/>
            <a:ext cx="3867093" cy="3693319"/>
          </a:xfrm>
          <a:prstGeom prst="rect">
            <a:avLst/>
          </a:prstGeom>
        </p:spPr>
        <p:txBody>
          <a:bodyPr wrap="square">
            <a:spAutoFit/>
          </a:bodyPr>
          <a:lstStyle/>
          <a:p>
            <a:r>
              <a:rPr lang="ca-ES" altLang="ca-ES" dirty="0" smtClean="0">
                <a:latin typeface="Verdana" panose="020B0604030504040204" pitchFamily="34" charset="0"/>
              </a:rPr>
              <a:t>Des de l’historial de cerca també es poden guardar cerques a la carpeta, però només si s’ha iniciat sessió.</a:t>
            </a:r>
          </a:p>
          <a:p>
            <a:endParaRPr lang="ca-ES" dirty="0" smtClean="0">
              <a:latin typeface="Verdana" panose="020B0604030504040204" pitchFamily="34" charset="0"/>
            </a:endParaRPr>
          </a:p>
          <a:p>
            <a:endParaRPr lang="ca-ES" dirty="0" smtClean="0">
              <a:latin typeface="Verdana" panose="020B0604030504040204" pitchFamily="34" charset="0"/>
            </a:endParaRPr>
          </a:p>
          <a:p>
            <a:r>
              <a:rPr lang="ca-ES" dirty="0" smtClean="0">
                <a:latin typeface="Verdana" panose="020B0604030504040204" pitchFamily="34" charset="0"/>
              </a:rPr>
              <a:t>Es poden guardar de manera individual o guardar tot l’historial de cerca sencer, i es pot guardar com a cerca temporal durant 24 hores, com a cerca permanent o com a alerta.</a:t>
            </a:r>
            <a:endParaRPr lang="es-ES" dirty="0"/>
          </a:p>
        </p:txBody>
      </p:sp>
      <p:pic>
        <p:nvPicPr>
          <p:cNvPr id="2051" name="Picture 3"/>
          <p:cNvPicPr>
            <a:picLocks noChangeAspect="1" noChangeArrowheads="1"/>
          </p:cNvPicPr>
          <p:nvPr/>
        </p:nvPicPr>
        <p:blipFill>
          <a:blip r:embed="rId3" cstate="print"/>
          <a:srcRect/>
          <a:stretch>
            <a:fillRect/>
          </a:stretch>
        </p:blipFill>
        <p:spPr bwMode="auto">
          <a:xfrm>
            <a:off x="4434807" y="2517686"/>
            <a:ext cx="4709193" cy="4340314"/>
          </a:xfrm>
          <a:prstGeom prst="rect">
            <a:avLst/>
          </a:prstGeom>
          <a:noFill/>
          <a:ln w="9525">
            <a:noFill/>
            <a:miter lim="800000"/>
            <a:headEnd/>
            <a:tailEnd/>
          </a:ln>
        </p:spPr>
      </p:pic>
      <p:sp>
        <p:nvSpPr>
          <p:cNvPr id="6" name="Rectangle arrodonit 5"/>
          <p:cNvSpPr/>
          <p:nvPr/>
        </p:nvSpPr>
        <p:spPr>
          <a:xfrm>
            <a:off x="5331908" y="1266184"/>
            <a:ext cx="1194020" cy="293109"/>
          </a:xfrm>
          <a:prstGeom prst="roundRect">
            <a:avLst>
              <a:gd name="adj" fmla="val 1008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angle arrodonit 6"/>
          <p:cNvSpPr/>
          <p:nvPr/>
        </p:nvSpPr>
        <p:spPr>
          <a:xfrm>
            <a:off x="6706717" y="2178979"/>
            <a:ext cx="1667262" cy="293109"/>
          </a:xfrm>
          <a:prstGeom prst="roundRect">
            <a:avLst>
              <a:gd name="adj" fmla="val 1008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QuadreDeText 7"/>
          <p:cNvSpPr txBox="1"/>
          <p:nvPr/>
        </p:nvSpPr>
        <p:spPr>
          <a:xfrm>
            <a:off x="7515922" y="6488668"/>
            <a:ext cx="1628078" cy="369332"/>
          </a:xfrm>
          <a:prstGeom prst="rect">
            <a:avLst/>
          </a:prstGeom>
          <a:noFill/>
        </p:spPr>
        <p:txBody>
          <a:bodyPr wrap="square" rtlCol="0">
            <a:spAutoFit/>
          </a:bodyPr>
          <a:lstStyle/>
          <a:p>
            <a:r>
              <a:rPr lang="ca-ES" dirty="0" smtClean="0">
                <a:hlinkClick r:id="rId4" action="ppaction://hlinksldjump"/>
              </a:rPr>
              <a:t>Torna al sumari</a:t>
            </a:r>
            <a:endParaRPr lang="es-E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50000"/>
              </a:spcBef>
              <a:buNone/>
            </a:pPr>
            <a:r>
              <a:rPr lang="ca-ES" altLang="ca-ES" sz="1800" b="1" dirty="0" smtClean="0">
                <a:solidFill>
                  <a:srgbClr val="346283"/>
                </a:solidFill>
                <a:latin typeface="Verdana" panose="020B0604030504040204" pitchFamily="34" charset="0"/>
              </a:rPr>
              <a:t>15. Guardar registres i cerques (4)</a:t>
            </a:r>
            <a:endParaRPr lang="ca-ES" altLang="ca-ES" sz="1800" dirty="0" smtClean="0">
              <a:latin typeface="Verdana" panose="020B0604030504040204" pitchFamily="34" charset="0"/>
            </a:endParaRPr>
          </a:p>
        </p:txBody>
      </p:sp>
      <p:sp>
        <p:nvSpPr>
          <p:cNvPr id="3" name="Rectangle 2"/>
          <p:cNvSpPr/>
          <p:nvPr/>
        </p:nvSpPr>
        <p:spPr>
          <a:xfrm>
            <a:off x="466824" y="1373287"/>
            <a:ext cx="6778802" cy="3600986"/>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rPr>
              <a:t>Si s’inicia sessió a EBSCOhost, tot el que es guardi a la carpeta es podrà consultar en sessions posteriors.</a:t>
            </a:r>
          </a:p>
          <a:p>
            <a:pPr algn="just">
              <a:spcBef>
                <a:spcPct val="50000"/>
              </a:spcBef>
            </a:pPr>
            <a:endParaRPr lang="ca-ES" altLang="ca-ES" sz="1000" dirty="0" smtClean="0">
              <a:latin typeface="Verdana" panose="020B0604030504040204" pitchFamily="34" charset="0"/>
            </a:endParaRPr>
          </a:p>
          <a:p>
            <a:pPr algn="just">
              <a:spcBef>
                <a:spcPct val="50000"/>
              </a:spcBef>
            </a:pPr>
            <a:r>
              <a:rPr lang="ca-ES" altLang="ca-ES" dirty="0" smtClean="0">
                <a:latin typeface="Verdana" panose="020B0604030504040204" pitchFamily="34" charset="0"/>
              </a:rPr>
              <a:t>El sistema classifica els ítems guardats segons la seva tipologia (articles, cerques, llibres, alertes, etc.), però també podeu crear les vostres pròpies carpetes personalitzades. Es poden copiar o moure els ítems a la carpeta desitjada a través del menú superior.</a:t>
            </a:r>
          </a:p>
          <a:p>
            <a:pPr algn="just">
              <a:spcBef>
                <a:spcPct val="50000"/>
              </a:spcBef>
            </a:pPr>
            <a:endParaRPr lang="ca-ES" altLang="ca-ES" sz="1000" dirty="0" smtClean="0">
              <a:latin typeface="Verdana" panose="020B0604030504040204" pitchFamily="34" charset="0"/>
            </a:endParaRPr>
          </a:p>
          <a:p>
            <a:pPr algn="just">
              <a:spcBef>
                <a:spcPct val="50000"/>
              </a:spcBef>
            </a:pPr>
            <a:r>
              <a:rPr lang="ca-ES" altLang="ca-ES" dirty="0" smtClean="0">
                <a:latin typeface="Verdana" panose="020B0604030504040204" pitchFamily="34" charset="0"/>
              </a:rPr>
              <a:t>Aquestes carpetes personalitzades també es poden compartir amb altres persones que tinguin un compte d’usuari a EBSCO.</a:t>
            </a:r>
          </a:p>
        </p:txBody>
      </p:sp>
      <p:pic>
        <p:nvPicPr>
          <p:cNvPr id="5122" name="Picture 2"/>
          <p:cNvPicPr>
            <a:picLocks noChangeAspect="1" noChangeArrowheads="1"/>
          </p:cNvPicPr>
          <p:nvPr/>
        </p:nvPicPr>
        <p:blipFill>
          <a:blip r:embed="rId2" cstate="print"/>
          <a:srcRect t="2268" r="83529"/>
          <a:stretch>
            <a:fillRect/>
          </a:stretch>
        </p:blipFill>
        <p:spPr bwMode="auto">
          <a:xfrm>
            <a:off x="7208220" y="915212"/>
            <a:ext cx="1812221" cy="5942788"/>
          </a:xfrm>
          <a:prstGeom prst="rect">
            <a:avLst/>
          </a:prstGeom>
          <a:noFill/>
          <a:ln w="9525">
            <a:noFill/>
            <a:miter lim="800000"/>
            <a:headEnd/>
            <a:tailEnd/>
          </a:ln>
        </p:spPr>
      </p:pic>
      <p:cxnSp>
        <p:nvCxnSpPr>
          <p:cNvPr id="5" name="Connector de fletxa recta 4"/>
          <p:cNvCxnSpPr/>
          <p:nvPr/>
        </p:nvCxnSpPr>
        <p:spPr>
          <a:xfrm flipH="1" flipV="1">
            <a:off x="7166114" y="5565913"/>
            <a:ext cx="1133060" cy="2981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arrodonit 5"/>
          <p:cNvSpPr/>
          <p:nvPr/>
        </p:nvSpPr>
        <p:spPr>
          <a:xfrm>
            <a:off x="8268240" y="5543881"/>
            <a:ext cx="741634" cy="293108"/>
          </a:xfrm>
          <a:prstGeom prst="roundRect">
            <a:avLst>
              <a:gd name="adj" fmla="val 1008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angle 8"/>
          <p:cNvSpPr/>
          <p:nvPr/>
        </p:nvSpPr>
        <p:spPr>
          <a:xfrm>
            <a:off x="5600612" y="5364303"/>
            <a:ext cx="1545623" cy="584775"/>
          </a:xfrm>
          <a:prstGeom prst="rect">
            <a:avLst/>
          </a:prstGeom>
        </p:spPr>
        <p:txBody>
          <a:bodyPr wrap="square">
            <a:spAutoFit/>
          </a:bodyPr>
          <a:lstStyle/>
          <a:p>
            <a:pPr algn="r"/>
            <a:r>
              <a:rPr lang="ca-ES" altLang="ca-ES" sz="1600" dirty="0" smtClean="0">
                <a:solidFill>
                  <a:srgbClr val="FF0000"/>
                </a:solidFill>
                <a:latin typeface="Verdana" panose="020B0604030504040204" pitchFamily="34" charset="0"/>
              </a:rPr>
              <a:t>Crear una carpeta nova</a:t>
            </a:r>
            <a:endParaRPr lang="es-ES" sz="1600" dirty="0">
              <a:solidFill>
                <a:srgbClr val="FF0000"/>
              </a:solidFill>
            </a:endParaRPr>
          </a:p>
        </p:txBody>
      </p:sp>
      <p:sp>
        <p:nvSpPr>
          <p:cNvPr id="13" name="Rectangle 12"/>
          <p:cNvSpPr/>
          <p:nvPr/>
        </p:nvSpPr>
        <p:spPr>
          <a:xfrm>
            <a:off x="5526156" y="6027003"/>
            <a:ext cx="1722783" cy="830997"/>
          </a:xfrm>
          <a:prstGeom prst="rect">
            <a:avLst/>
          </a:prstGeom>
        </p:spPr>
        <p:txBody>
          <a:bodyPr wrap="square">
            <a:spAutoFit/>
          </a:bodyPr>
          <a:lstStyle/>
          <a:p>
            <a:pPr algn="r"/>
            <a:r>
              <a:rPr lang="ca-ES" altLang="ca-ES" sz="1600" dirty="0" smtClean="0">
                <a:solidFill>
                  <a:srgbClr val="FF0000"/>
                </a:solidFill>
                <a:latin typeface="Verdana" panose="020B0604030504040204" pitchFamily="34" charset="0"/>
              </a:rPr>
              <a:t>Compartir carpeta personalitzada</a:t>
            </a:r>
            <a:endParaRPr lang="es-ES" sz="1600" dirty="0">
              <a:solidFill>
                <a:srgbClr val="FF0000"/>
              </a:solidFill>
            </a:endParaRPr>
          </a:p>
        </p:txBody>
      </p:sp>
      <p:cxnSp>
        <p:nvCxnSpPr>
          <p:cNvPr id="14" name="Connector de fletxa recta 13"/>
          <p:cNvCxnSpPr/>
          <p:nvPr/>
        </p:nvCxnSpPr>
        <p:spPr>
          <a:xfrm flipH="1" flipV="1">
            <a:off x="7220728" y="6264965"/>
            <a:ext cx="1133060" cy="2981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arrodonit 14"/>
          <p:cNvSpPr/>
          <p:nvPr/>
        </p:nvSpPr>
        <p:spPr>
          <a:xfrm>
            <a:off x="8322854" y="6242933"/>
            <a:ext cx="741634" cy="293108"/>
          </a:xfrm>
          <a:prstGeom prst="roundRect">
            <a:avLst>
              <a:gd name="adj" fmla="val 1008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123" name="Picture 3"/>
          <p:cNvPicPr>
            <a:picLocks noChangeAspect="1" noChangeArrowheads="1"/>
          </p:cNvPicPr>
          <p:nvPr/>
        </p:nvPicPr>
        <p:blipFill>
          <a:blip r:embed="rId3" cstate="print"/>
          <a:srcRect/>
          <a:stretch>
            <a:fillRect/>
          </a:stretch>
        </p:blipFill>
        <p:spPr bwMode="auto">
          <a:xfrm>
            <a:off x="208722" y="5234955"/>
            <a:ext cx="5242201" cy="1216172"/>
          </a:xfrm>
          <a:prstGeom prst="rect">
            <a:avLst/>
          </a:prstGeom>
          <a:noFill/>
          <a:ln w="9525">
            <a:noFill/>
            <a:miter lim="800000"/>
            <a:headEnd/>
            <a:tailEnd/>
          </a:ln>
        </p:spPr>
      </p:pic>
      <p:sp>
        <p:nvSpPr>
          <p:cNvPr id="18" name="Rectangle arrodonit 17"/>
          <p:cNvSpPr/>
          <p:nvPr/>
        </p:nvSpPr>
        <p:spPr>
          <a:xfrm>
            <a:off x="3798944" y="5656524"/>
            <a:ext cx="773056" cy="227441"/>
          </a:xfrm>
          <a:prstGeom prst="roundRect">
            <a:avLst>
              <a:gd name="adj" fmla="val 1008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9" name="Connector de fletxa recta 18"/>
          <p:cNvCxnSpPr/>
          <p:nvPr/>
        </p:nvCxnSpPr>
        <p:spPr>
          <a:xfrm flipH="1" flipV="1">
            <a:off x="4114800" y="5257800"/>
            <a:ext cx="13253" cy="41081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arrodonit 20"/>
          <p:cNvSpPr/>
          <p:nvPr/>
        </p:nvSpPr>
        <p:spPr>
          <a:xfrm>
            <a:off x="3046883" y="5695122"/>
            <a:ext cx="759804" cy="192156"/>
          </a:xfrm>
          <a:prstGeom prst="roundRect">
            <a:avLst>
              <a:gd name="adj" fmla="val 1008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2" name="Connector de fletxa recta 21"/>
          <p:cNvCxnSpPr/>
          <p:nvPr/>
        </p:nvCxnSpPr>
        <p:spPr>
          <a:xfrm flipH="1" flipV="1">
            <a:off x="3409122" y="5257800"/>
            <a:ext cx="6627" cy="41413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2532734" y="4701694"/>
            <a:ext cx="3023240" cy="584775"/>
          </a:xfrm>
          <a:prstGeom prst="rect">
            <a:avLst/>
          </a:prstGeom>
        </p:spPr>
        <p:txBody>
          <a:bodyPr wrap="square">
            <a:spAutoFit/>
          </a:bodyPr>
          <a:lstStyle/>
          <a:p>
            <a:pPr algn="ctr"/>
            <a:r>
              <a:rPr lang="ca-ES" altLang="ca-ES" sz="1600" dirty="0" smtClean="0">
                <a:solidFill>
                  <a:srgbClr val="FF0000"/>
                </a:solidFill>
                <a:latin typeface="Verdana" panose="020B0604030504040204" pitchFamily="34" charset="0"/>
              </a:rPr>
              <a:t>Moure o copiar els elements a una carpeta</a:t>
            </a:r>
            <a:endParaRPr lang="es-ES" sz="1600" dirty="0">
              <a:solidFill>
                <a:srgbClr val="FF0000"/>
              </a:solidFill>
            </a:endParaRPr>
          </a:p>
        </p:txBody>
      </p:sp>
      <p:sp>
        <p:nvSpPr>
          <p:cNvPr id="17" name="QuadreDeText 16"/>
          <p:cNvSpPr txBox="1"/>
          <p:nvPr/>
        </p:nvSpPr>
        <p:spPr>
          <a:xfrm>
            <a:off x="7515922" y="6544423"/>
            <a:ext cx="1628078" cy="369332"/>
          </a:xfrm>
          <a:prstGeom prst="rect">
            <a:avLst/>
          </a:prstGeom>
          <a:noFill/>
        </p:spPr>
        <p:txBody>
          <a:bodyPr wrap="square" rtlCol="0">
            <a:spAutoFit/>
          </a:bodyPr>
          <a:lstStyle/>
          <a:p>
            <a:r>
              <a:rPr lang="ca-ES" dirty="0" smtClean="0">
                <a:hlinkClick r:id="rId4" action="ppaction://hlinksldjump"/>
              </a:rPr>
              <a:t>Torna al sumari</a:t>
            </a:r>
            <a:endParaRPr lang="es-ES" dirty="0"/>
          </a:p>
        </p:txBody>
      </p:sp>
    </p:spTree>
    <p:extLst>
      <p:ext uri="{BB962C8B-B14F-4D97-AF65-F5344CB8AC3E}">
        <p14:creationId xmlns:p14="http://schemas.microsoft.com/office/powerpoint/2010/main" val="951292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638892" y="1177231"/>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2. Breu fitxa de PsycINFO</a:t>
            </a:r>
            <a:endParaRPr lang="ca-ES" altLang="ca-ES" sz="1800" dirty="0" smtClean="0">
              <a:latin typeface="Verdana" panose="020B0604030504040204" pitchFamily="34" charset="0"/>
            </a:endParaRPr>
          </a:p>
        </p:txBody>
      </p:sp>
      <p:sp>
        <p:nvSpPr>
          <p:cNvPr id="3" name="Text Box 12"/>
          <p:cNvSpPr txBox="1">
            <a:spLocks noChangeArrowheads="1"/>
          </p:cNvSpPr>
          <p:nvPr/>
        </p:nvSpPr>
        <p:spPr bwMode="auto">
          <a:xfrm>
            <a:off x="1192136" y="1828820"/>
            <a:ext cx="7396956" cy="4462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ts val="600"/>
              </a:spcBef>
              <a:buFontTx/>
              <a:buNone/>
            </a:pPr>
            <a:r>
              <a:rPr lang="ca-ES" altLang="ca-ES" sz="1800" b="1" dirty="0">
                <a:latin typeface="Verdana" panose="020B0604030504040204" pitchFamily="34" charset="0"/>
              </a:rPr>
              <a:t>Àmbit temàtic: </a:t>
            </a:r>
            <a:r>
              <a:rPr lang="ca-ES" altLang="ca-ES" sz="1800" dirty="0" smtClean="0">
                <a:latin typeface="Verdana" panose="020B0604030504040204" pitchFamily="34" charset="0"/>
              </a:rPr>
              <a:t>especialitzat </a:t>
            </a:r>
            <a:r>
              <a:rPr lang="ca-ES" altLang="ca-ES" sz="1800" dirty="0">
                <a:latin typeface="Verdana" panose="020B0604030504040204" pitchFamily="34" charset="0"/>
              </a:rPr>
              <a:t>(psicologia, salut mental, </a:t>
            </a:r>
            <a:r>
              <a:rPr lang="ca-ES" altLang="ca-ES" sz="1800" dirty="0" smtClean="0">
                <a:latin typeface="Verdana" panose="020B0604030504040204" pitchFamily="34" charset="0"/>
              </a:rPr>
              <a:t>ciències </a:t>
            </a:r>
            <a:r>
              <a:rPr lang="ca-ES" altLang="ca-ES" sz="1800" dirty="0">
                <a:latin typeface="Verdana" panose="020B0604030504040204" pitchFamily="34" charset="0"/>
              </a:rPr>
              <a:t>del comportament)</a:t>
            </a:r>
          </a:p>
          <a:p>
            <a:pPr algn="just" eaLnBrk="1" hangingPunct="1">
              <a:spcBef>
                <a:spcPts val="600"/>
              </a:spcBef>
              <a:buFontTx/>
              <a:buNone/>
            </a:pPr>
            <a:endParaRPr lang="ca-ES" altLang="ca-ES" sz="1800" dirty="0">
              <a:latin typeface="Verdana" panose="020B0604030504040204" pitchFamily="34" charset="0"/>
            </a:endParaRPr>
          </a:p>
          <a:p>
            <a:pPr algn="just" eaLnBrk="1" hangingPunct="1">
              <a:spcBef>
                <a:spcPts val="600"/>
              </a:spcBef>
              <a:buFontTx/>
              <a:buNone/>
            </a:pPr>
            <a:r>
              <a:rPr lang="ca-ES" altLang="ca-ES" sz="1800" b="1" dirty="0">
                <a:latin typeface="Verdana" panose="020B0604030504040204" pitchFamily="34" charset="0"/>
              </a:rPr>
              <a:t>Abast geogràfic: </a:t>
            </a:r>
            <a:r>
              <a:rPr lang="ca-ES" altLang="ca-ES" sz="1800" dirty="0">
                <a:latin typeface="Verdana" panose="020B0604030504040204" pitchFamily="34" charset="0"/>
              </a:rPr>
              <a:t>i</a:t>
            </a:r>
            <a:r>
              <a:rPr lang="ca-ES" altLang="ca-ES" sz="1800" dirty="0" smtClean="0">
                <a:latin typeface="Verdana" panose="020B0604030504040204" pitchFamily="34" charset="0"/>
              </a:rPr>
              <a:t>nternacional</a:t>
            </a:r>
            <a:endParaRPr lang="ca-ES" altLang="ca-ES" sz="1800" dirty="0">
              <a:latin typeface="Verdana" panose="020B0604030504040204" pitchFamily="34" charset="0"/>
            </a:endParaRPr>
          </a:p>
          <a:p>
            <a:pPr algn="just" eaLnBrk="1" hangingPunct="1">
              <a:spcBef>
                <a:spcPts val="600"/>
              </a:spcBef>
              <a:buFontTx/>
              <a:buNone/>
            </a:pPr>
            <a:endParaRPr lang="ca-ES" altLang="ca-ES" sz="1800" b="1" dirty="0">
              <a:latin typeface="Verdana" panose="020B0604030504040204" pitchFamily="34" charset="0"/>
            </a:endParaRPr>
          </a:p>
          <a:p>
            <a:pPr algn="just" eaLnBrk="1" hangingPunct="1">
              <a:spcBef>
                <a:spcPts val="600"/>
              </a:spcBef>
              <a:buFontTx/>
              <a:buNone/>
            </a:pPr>
            <a:r>
              <a:rPr lang="ca-ES" altLang="ca-ES" sz="1800" b="1" dirty="0">
                <a:latin typeface="Verdana" panose="020B0604030504040204" pitchFamily="34" charset="0"/>
              </a:rPr>
              <a:t>Tipus d’accés: </a:t>
            </a:r>
            <a:r>
              <a:rPr lang="ca-ES" altLang="ca-ES" sz="1800" dirty="0">
                <a:latin typeface="Verdana" panose="020B0604030504040204" pitchFamily="34" charset="0"/>
              </a:rPr>
              <a:t>p</a:t>
            </a:r>
            <a:r>
              <a:rPr lang="ca-ES" altLang="ca-ES" sz="1800" dirty="0" smtClean="0">
                <a:latin typeface="Verdana" panose="020B0604030504040204" pitchFamily="34" charset="0"/>
              </a:rPr>
              <a:t>agament</a:t>
            </a:r>
            <a:endParaRPr lang="ca-ES" altLang="ca-ES" sz="1800" b="1" dirty="0">
              <a:latin typeface="Verdana" panose="020B0604030504040204" pitchFamily="34" charset="0"/>
            </a:endParaRPr>
          </a:p>
          <a:p>
            <a:pPr algn="just" eaLnBrk="1" hangingPunct="1">
              <a:spcBef>
                <a:spcPts val="600"/>
              </a:spcBef>
              <a:buFontTx/>
              <a:buNone/>
            </a:pPr>
            <a:endParaRPr lang="ca-ES" altLang="ca-ES" sz="1800" b="1" dirty="0">
              <a:latin typeface="Verdana" panose="020B0604030504040204" pitchFamily="34" charset="0"/>
            </a:endParaRPr>
          </a:p>
          <a:p>
            <a:pPr algn="just" eaLnBrk="1" hangingPunct="1">
              <a:spcBef>
                <a:spcPts val="600"/>
              </a:spcBef>
              <a:buFontTx/>
              <a:buNone/>
            </a:pPr>
            <a:r>
              <a:rPr lang="ca-ES" altLang="ca-ES" sz="1800" b="1" dirty="0">
                <a:latin typeface="Verdana" panose="020B0604030504040204" pitchFamily="34" charset="0"/>
              </a:rPr>
              <a:t>Idiomes dels continguts: </a:t>
            </a:r>
            <a:r>
              <a:rPr lang="ca-ES" altLang="ca-ES" sz="1800" dirty="0">
                <a:latin typeface="Verdana" panose="020B0604030504040204" pitchFamily="34" charset="0"/>
              </a:rPr>
              <a:t>a</a:t>
            </a:r>
            <a:r>
              <a:rPr lang="ca-ES" altLang="ca-ES" sz="1800" dirty="0" smtClean="0">
                <a:latin typeface="Verdana" panose="020B0604030504040204" pitchFamily="34" charset="0"/>
              </a:rPr>
              <a:t>nglès</a:t>
            </a:r>
            <a:endParaRPr lang="ca-ES" altLang="ca-ES" sz="1800" dirty="0">
              <a:latin typeface="Verdana" panose="020B0604030504040204" pitchFamily="34" charset="0"/>
            </a:endParaRPr>
          </a:p>
          <a:p>
            <a:pPr algn="just" eaLnBrk="1" hangingPunct="1">
              <a:spcBef>
                <a:spcPts val="600"/>
              </a:spcBef>
              <a:buFontTx/>
              <a:buNone/>
            </a:pPr>
            <a:endParaRPr lang="ca-ES" altLang="ca-ES" sz="1800" b="1" dirty="0">
              <a:latin typeface="Verdana" panose="020B0604030504040204" pitchFamily="34" charset="0"/>
            </a:endParaRPr>
          </a:p>
          <a:p>
            <a:pPr algn="just" eaLnBrk="1" hangingPunct="1">
              <a:spcBef>
                <a:spcPts val="600"/>
              </a:spcBef>
              <a:buFontTx/>
              <a:buNone/>
            </a:pPr>
            <a:r>
              <a:rPr lang="ca-ES" altLang="ca-ES" sz="1800" b="1" dirty="0" smtClean="0">
                <a:latin typeface="Verdana" panose="020B0604030504040204" pitchFamily="34" charset="0"/>
              </a:rPr>
              <a:t>Tesaurus </a:t>
            </a:r>
            <a:r>
              <a:rPr lang="ca-ES" altLang="ca-ES" sz="1800" b="1" dirty="0">
                <a:latin typeface="Verdana" panose="020B0604030504040204" pitchFamily="34" charset="0"/>
              </a:rPr>
              <a:t>o llista de matèries: </a:t>
            </a:r>
            <a:r>
              <a:rPr lang="ca-ES" altLang="ca-ES" sz="1800" dirty="0">
                <a:latin typeface="Verdana" panose="020B0604030504040204" pitchFamily="34" charset="0"/>
              </a:rPr>
              <a:t>s</a:t>
            </a:r>
            <a:r>
              <a:rPr lang="ca-ES" altLang="ca-ES" sz="1800" dirty="0" smtClean="0">
                <a:latin typeface="Verdana" panose="020B0604030504040204" pitchFamily="34" charset="0"/>
              </a:rPr>
              <a:t>í</a:t>
            </a:r>
            <a:endParaRPr lang="ca-ES" altLang="ca-ES" sz="1800" dirty="0">
              <a:latin typeface="Verdana" panose="020B0604030504040204" pitchFamily="34" charset="0"/>
            </a:endParaRPr>
          </a:p>
          <a:p>
            <a:pPr algn="just" eaLnBrk="1" hangingPunct="1">
              <a:spcBef>
                <a:spcPts val="600"/>
              </a:spcBef>
              <a:buFontTx/>
              <a:buNone/>
            </a:pPr>
            <a:endParaRPr lang="ca-ES" altLang="ca-ES" sz="1800" dirty="0">
              <a:latin typeface="Verdana" panose="020B0604030504040204" pitchFamily="34" charset="0"/>
            </a:endParaRPr>
          </a:p>
          <a:p>
            <a:pPr algn="just" eaLnBrk="1" hangingPunct="1">
              <a:spcBef>
                <a:spcPts val="600"/>
              </a:spcBef>
              <a:buFontTx/>
              <a:buNone/>
            </a:pPr>
            <a:r>
              <a:rPr lang="ca-ES" altLang="ca-ES" sz="1800" b="1" dirty="0">
                <a:latin typeface="Verdana" panose="020B0604030504040204" pitchFamily="34" charset="0"/>
              </a:rPr>
              <a:t>Opcions de contingut: </a:t>
            </a:r>
            <a:r>
              <a:rPr lang="ca-ES" altLang="ca-ES" sz="1800" dirty="0">
                <a:latin typeface="Verdana" panose="020B0604030504040204" pitchFamily="34" charset="0"/>
              </a:rPr>
              <a:t>referències de documents, resums i </a:t>
            </a:r>
            <a:r>
              <a:rPr lang="ca-ES" altLang="ca-ES" sz="1800" dirty="0" smtClean="0">
                <a:latin typeface="Verdana" panose="020B0604030504040204" pitchFamily="34" charset="0"/>
              </a:rPr>
              <a:t>enllaços </a:t>
            </a:r>
            <a:r>
              <a:rPr lang="ca-ES" altLang="ca-ES" sz="1800" dirty="0">
                <a:latin typeface="Verdana" panose="020B0604030504040204" pitchFamily="34" charset="0"/>
              </a:rPr>
              <a:t>directes a través de subscripcions de la </a:t>
            </a:r>
            <a:r>
              <a:rPr lang="ca-ES" altLang="ca-ES" sz="1800" dirty="0" smtClean="0">
                <a:latin typeface="Verdana" panose="020B0604030504040204" pitchFamily="34" charset="0"/>
              </a:rPr>
              <a:t>UB</a:t>
            </a:r>
            <a:endParaRPr lang="ca-ES" altLang="ca-ES" sz="1800" dirty="0">
              <a:latin typeface="Verdana" panose="020B0604030504040204" pitchFamily="34" charset="0"/>
            </a:endParaRPr>
          </a:p>
        </p:txBody>
      </p:sp>
      <p:pic>
        <p:nvPicPr>
          <p:cNvPr id="4" name="Imatg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2446" y="3404445"/>
            <a:ext cx="719138"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tg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028" y="2751190"/>
            <a:ext cx="4413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tge 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5527" y="1890404"/>
            <a:ext cx="568325"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tge 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9373" y="3885934"/>
            <a:ext cx="773112"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tge 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4974" y="4776362"/>
            <a:ext cx="5762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tge 6"/>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1223" y="5660893"/>
            <a:ext cx="519112"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QuadreDeText 9"/>
          <p:cNvSpPr txBox="1"/>
          <p:nvPr/>
        </p:nvSpPr>
        <p:spPr>
          <a:xfrm>
            <a:off x="7259445" y="6311590"/>
            <a:ext cx="1628078" cy="369332"/>
          </a:xfrm>
          <a:prstGeom prst="rect">
            <a:avLst/>
          </a:prstGeom>
          <a:noFill/>
        </p:spPr>
        <p:txBody>
          <a:bodyPr wrap="square" rtlCol="0">
            <a:spAutoFit/>
          </a:bodyPr>
          <a:lstStyle/>
          <a:p>
            <a:r>
              <a:rPr lang="ca-ES" dirty="0" smtClean="0">
                <a:hlinkClick r:id="rId8" action="ppaction://hlinksldjump"/>
              </a:rPr>
              <a:t>Torna al sumari</a:t>
            </a:r>
            <a:endParaRPr lang="es-ES" dirty="0"/>
          </a:p>
        </p:txBody>
      </p:sp>
    </p:spTree>
    <p:extLst>
      <p:ext uri="{BB962C8B-B14F-4D97-AF65-F5344CB8AC3E}">
        <p14:creationId xmlns:p14="http://schemas.microsoft.com/office/powerpoint/2010/main" val="31979154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16. Crear alertes</a:t>
            </a:r>
            <a:endParaRPr lang="ca-ES" altLang="ca-ES" sz="1800" dirty="0" smtClean="0">
              <a:latin typeface="Verdana" panose="020B0604030504040204" pitchFamily="34" charset="0"/>
            </a:endParaRPr>
          </a:p>
        </p:txBody>
      </p:sp>
      <p:sp>
        <p:nvSpPr>
          <p:cNvPr id="3" name="Rectangle 2"/>
          <p:cNvSpPr/>
          <p:nvPr/>
        </p:nvSpPr>
        <p:spPr>
          <a:xfrm>
            <a:off x="385012" y="1373287"/>
            <a:ext cx="4533497" cy="646331"/>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rPr>
              <a:t>Per crear alertes cal també haver iniciat sessió a EBSCOhost.</a:t>
            </a:r>
          </a:p>
        </p:txBody>
      </p:sp>
      <p:grpSp>
        <p:nvGrpSpPr>
          <p:cNvPr id="15" name="Agrupa 14"/>
          <p:cNvGrpSpPr/>
          <p:nvPr/>
        </p:nvGrpSpPr>
        <p:grpSpPr>
          <a:xfrm>
            <a:off x="933782" y="3965337"/>
            <a:ext cx="2492809" cy="2743472"/>
            <a:chOff x="6439435" y="3185689"/>
            <a:chExt cx="2492809" cy="2743472"/>
          </a:xfrm>
        </p:grpSpPr>
        <p:pic>
          <p:nvPicPr>
            <p:cNvPr id="4" name="Picture 6"/>
            <p:cNvPicPr>
              <a:picLocks noChangeAspect="1" noChangeArrowheads="1"/>
            </p:cNvPicPr>
            <p:nvPr/>
          </p:nvPicPr>
          <p:blipFill>
            <a:blip r:embed="rId2" cstate="print"/>
            <a:srcRect l="68789" t="38669" r="19430" b="57775"/>
            <a:stretch>
              <a:fillRect/>
            </a:stretch>
          </p:blipFill>
          <p:spPr bwMode="auto">
            <a:xfrm>
              <a:off x="7218947" y="3185962"/>
              <a:ext cx="1694047" cy="327259"/>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b="31808"/>
            <a:stretch>
              <a:fillRect/>
            </a:stretch>
          </p:blipFill>
          <p:spPr bwMode="auto">
            <a:xfrm>
              <a:off x="6439435" y="3538887"/>
              <a:ext cx="2462213" cy="2390274"/>
            </a:xfrm>
            <a:prstGeom prst="rect">
              <a:avLst/>
            </a:prstGeom>
            <a:noFill/>
            <a:ln w="9525">
              <a:noFill/>
              <a:miter lim="800000"/>
              <a:headEnd/>
              <a:tailEnd/>
            </a:ln>
          </p:spPr>
        </p:pic>
        <p:sp>
          <p:nvSpPr>
            <p:cNvPr id="6" name="Rectangle 5"/>
            <p:cNvSpPr/>
            <p:nvPr/>
          </p:nvSpPr>
          <p:spPr>
            <a:xfrm>
              <a:off x="7082902" y="3188993"/>
              <a:ext cx="290049" cy="338554"/>
            </a:xfrm>
            <a:prstGeom prst="rect">
              <a:avLst/>
            </a:prstGeom>
          </p:spPr>
          <p:txBody>
            <a:bodyPr wrap="square">
              <a:spAutoFit/>
            </a:bodyPr>
            <a:lstStyle/>
            <a:p>
              <a:pPr algn="r"/>
              <a:r>
                <a:rPr lang="ca-ES" altLang="ca-ES" sz="1600" b="1" dirty="0" smtClean="0">
                  <a:solidFill>
                    <a:srgbClr val="FF0000"/>
                  </a:solidFill>
                  <a:latin typeface="Verdana" panose="020B0604030504040204" pitchFamily="34" charset="0"/>
                </a:rPr>
                <a:t>1</a:t>
              </a:r>
              <a:endParaRPr lang="es-ES" sz="1600" b="1" dirty="0">
                <a:solidFill>
                  <a:srgbClr val="FF0000"/>
                </a:solidFill>
              </a:endParaRPr>
            </a:p>
          </p:txBody>
        </p:sp>
        <p:sp>
          <p:nvSpPr>
            <p:cNvPr id="7" name="Rectangle 6"/>
            <p:cNvSpPr/>
            <p:nvPr/>
          </p:nvSpPr>
          <p:spPr>
            <a:xfrm>
              <a:off x="6474907" y="5430074"/>
              <a:ext cx="290049" cy="338554"/>
            </a:xfrm>
            <a:prstGeom prst="rect">
              <a:avLst/>
            </a:prstGeom>
          </p:spPr>
          <p:txBody>
            <a:bodyPr wrap="square">
              <a:spAutoFit/>
            </a:bodyPr>
            <a:lstStyle/>
            <a:p>
              <a:pPr algn="r"/>
              <a:r>
                <a:rPr lang="ca-ES" sz="1600" b="1" dirty="0" smtClean="0">
                  <a:solidFill>
                    <a:srgbClr val="FF0000"/>
                  </a:solidFill>
                  <a:latin typeface="Verdana" panose="020B0604030504040204" pitchFamily="34" charset="0"/>
                </a:rPr>
                <a:t>2</a:t>
              </a:r>
              <a:endParaRPr lang="es-ES" sz="1600" b="1" dirty="0">
                <a:solidFill>
                  <a:srgbClr val="FF0000"/>
                </a:solidFill>
              </a:endParaRPr>
            </a:p>
          </p:txBody>
        </p:sp>
        <p:sp>
          <p:nvSpPr>
            <p:cNvPr id="8" name="Rectangle arrodonit 7"/>
            <p:cNvSpPr/>
            <p:nvPr/>
          </p:nvSpPr>
          <p:spPr>
            <a:xfrm>
              <a:off x="7353841" y="3185689"/>
              <a:ext cx="1366648" cy="366031"/>
            </a:xfrm>
            <a:prstGeom prst="roundRect">
              <a:avLst>
                <a:gd name="adj" fmla="val 1008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angle arrodonit 8"/>
            <p:cNvSpPr/>
            <p:nvPr/>
          </p:nvSpPr>
          <p:spPr>
            <a:xfrm>
              <a:off x="6485963" y="5138014"/>
              <a:ext cx="1060244" cy="714145"/>
            </a:xfrm>
            <a:prstGeom prst="roundRect">
              <a:avLst>
                <a:gd name="adj" fmla="val 1008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angle arrodonit 9"/>
            <p:cNvSpPr/>
            <p:nvPr/>
          </p:nvSpPr>
          <p:spPr>
            <a:xfrm>
              <a:off x="6447320" y="3590478"/>
              <a:ext cx="2484924" cy="2319433"/>
            </a:xfrm>
            <a:prstGeom prst="roundRect">
              <a:avLst>
                <a:gd name="adj" fmla="val 10082"/>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3" name="Rectangle 12"/>
          <p:cNvSpPr/>
          <p:nvPr/>
        </p:nvSpPr>
        <p:spPr>
          <a:xfrm>
            <a:off x="442764" y="2128326"/>
            <a:ext cx="4407532" cy="1754326"/>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rPr>
              <a:t>Les alertes es creen sobre cerques a la base de dades. Un cop a la pantalla de resultats, s’ha de fer clic a “Compartir”, i després a “</a:t>
            </a:r>
            <a:r>
              <a:rPr lang="es-ES" altLang="ca-ES" dirty="0" smtClean="0">
                <a:latin typeface="Verdana" panose="020B0604030504040204" pitchFamily="34" charset="0"/>
              </a:rPr>
              <a:t>Alerta de correo electrónico</a:t>
            </a:r>
            <a:r>
              <a:rPr lang="ca-ES" altLang="ca-ES" dirty="0" smtClean="0">
                <a:latin typeface="Verdana" panose="020B0604030504040204" pitchFamily="34" charset="0"/>
              </a:rPr>
              <a:t>”. També es pot generar una alerta per RSS.</a:t>
            </a:r>
          </a:p>
        </p:txBody>
      </p:sp>
      <p:pic>
        <p:nvPicPr>
          <p:cNvPr id="14" name="Picture 2"/>
          <p:cNvPicPr>
            <a:picLocks noChangeAspect="1" noChangeArrowheads="1"/>
          </p:cNvPicPr>
          <p:nvPr/>
        </p:nvPicPr>
        <p:blipFill>
          <a:blip r:embed="rId4" cstate="print"/>
          <a:srcRect/>
          <a:stretch>
            <a:fillRect/>
          </a:stretch>
        </p:blipFill>
        <p:spPr bwMode="auto">
          <a:xfrm>
            <a:off x="4997756" y="1270348"/>
            <a:ext cx="4146244" cy="5180148"/>
          </a:xfrm>
          <a:prstGeom prst="rect">
            <a:avLst/>
          </a:prstGeom>
          <a:noFill/>
          <a:ln w="9525">
            <a:noFill/>
            <a:miter lim="800000"/>
            <a:headEnd/>
            <a:tailEnd/>
          </a:ln>
        </p:spPr>
      </p:pic>
      <p:sp>
        <p:nvSpPr>
          <p:cNvPr id="16" name="Rectangle arrodonit 15"/>
          <p:cNvSpPr/>
          <p:nvPr/>
        </p:nvSpPr>
        <p:spPr>
          <a:xfrm>
            <a:off x="5032406" y="1261165"/>
            <a:ext cx="4111594" cy="5476519"/>
          </a:xfrm>
          <a:prstGeom prst="roundRect">
            <a:avLst>
              <a:gd name="adj" fmla="val 3761"/>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Rectangle 16"/>
          <p:cNvSpPr/>
          <p:nvPr/>
        </p:nvSpPr>
        <p:spPr>
          <a:xfrm>
            <a:off x="4703855" y="5959466"/>
            <a:ext cx="290049" cy="338554"/>
          </a:xfrm>
          <a:prstGeom prst="rect">
            <a:avLst/>
          </a:prstGeom>
        </p:spPr>
        <p:txBody>
          <a:bodyPr wrap="square">
            <a:spAutoFit/>
          </a:bodyPr>
          <a:lstStyle/>
          <a:p>
            <a:pPr algn="r"/>
            <a:r>
              <a:rPr lang="ca-ES" sz="1600" b="1" dirty="0" smtClean="0">
                <a:solidFill>
                  <a:srgbClr val="FF0000"/>
                </a:solidFill>
                <a:latin typeface="Verdana" panose="020B0604030504040204" pitchFamily="34" charset="0"/>
              </a:rPr>
              <a:t>3</a:t>
            </a:r>
            <a:endParaRPr lang="es-ES" sz="1600" b="1" dirty="0">
              <a:solidFill>
                <a:srgbClr val="FF0000"/>
              </a:solidFill>
            </a:endParaRPr>
          </a:p>
        </p:txBody>
      </p:sp>
      <p:cxnSp>
        <p:nvCxnSpPr>
          <p:cNvPr id="18" name="Connector de fletxa recta 17"/>
          <p:cNvCxnSpPr/>
          <p:nvPr/>
        </p:nvCxnSpPr>
        <p:spPr>
          <a:xfrm flipV="1">
            <a:off x="2088682" y="6121667"/>
            <a:ext cx="2695074" cy="23100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QuadreDeText 20"/>
          <p:cNvSpPr txBox="1"/>
          <p:nvPr/>
        </p:nvSpPr>
        <p:spPr>
          <a:xfrm>
            <a:off x="7515922" y="6377158"/>
            <a:ext cx="1628078" cy="369332"/>
          </a:xfrm>
          <a:prstGeom prst="rect">
            <a:avLst/>
          </a:prstGeom>
          <a:noFill/>
        </p:spPr>
        <p:txBody>
          <a:bodyPr wrap="square" rtlCol="0">
            <a:spAutoFit/>
          </a:bodyPr>
          <a:lstStyle/>
          <a:p>
            <a:r>
              <a:rPr lang="ca-ES" dirty="0" smtClean="0">
                <a:hlinkClick r:id="rId5" action="ppaction://hlinksldjump"/>
              </a:rPr>
              <a:t>Torna al sumari</a:t>
            </a:r>
            <a:endParaRPr lang="es-ES" dirty="0"/>
          </a:p>
        </p:txBody>
      </p:sp>
    </p:spTree>
    <p:extLst>
      <p:ext uri="{BB962C8B-B14F-4D97-AF65-F5344CB8AC3E}">
        <p14:creationId xmlns:p14="http://schemas.microsoft.com/office/powerpoint/2010/main" val="9512924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374944" y="804212"/>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17. Gestionar alertes i elements guardats</a:t>
            </a:r>
            <a:endParaRPr lang="ca-ES" altLang="ca-ES" sz="1800" dirty="0" smtClean="0">
              <a:latin typeface="Verdana" panose="020B0604030504040204" pitchFamily="34" charset="0"/>
            </a:endParaRPr>
          </a:p>
        </p:txBody>
      </p:sp>
      <p:sp>
        <p:nvSpPr>
          <p:cNvPr id="3" name="Rectangle 2"/>
          <p:cNvSpPr/>
          <p:nvPr/>
        </p:nvSpPr>
        <p:spPr>
          <a:xfrm>
            <a:off x="351558" y="1284077"/>
            <a:ext cx="8390998" cy="5124480"/>
          </a:xfrm>
          <a:prstGeom prst="rect">
            <a:avLst/>
          </a:prstGeom>
        </p:spPr>
        <p:txBody>
          <a:bodyPr wrap="square">
            <a:spAutoFit/>
          </a:bodyPr>
          <a:lstStyle/>
          <a:p>
            <a:pPr algn="just">
              <a:spcBef>
                <a:spcPct val="50000"/>
              </a:spcBef>
            </a:pPr>
            <a:r>
              <a:rPr lang="ca-ES" altLang="ca-ES" dirty="0" smtClean="0">
                <a:latin typeface="Verdana" panose="020B0604030504040204" pitchFamily="34" charset="0"/>
              </a:rPr>
              <a:t>Totes les alertes i els elements guardats (cerques, registres, etc.) es poden gestionar des de la icona “Carpeta”, amb la sessió iniciada com a usuari EBSCO.</a:t>
            </a:r>
          </a:p>
          <a:p>
            <a:pPr algn="just">
              <a:spcBef>
                <a:spcPct val="50000"/>
              </a:spcBef>
            </a:pPr>
            <a:endParaRPr lang="ca-ES" altLang="ca-ES" sz="1400" dirty="0" smtClean="0">
              <a:latin typeface="Verdana" panose="020B0604030504040204" pitchFamily="34" charset="0"/>
            </a:endParaRPr>
          </a:p>
          <a:p>
            <a:pPr algn="just">
              <a:spcBef>
                <a:spcPct val="50000"/>
              </a:spcBef>
            </a:pPr>
            <a:r>
              <a:rPr lang="ca-ES" altLang="ca-ES" dirty="0" smtClean="0">
                <a:latin typeface="Verdana" panose="020B0604030504040204" pitchFamily="34" charset="0"/>
              </a:rPr>
              <a:t>Els elements guardats es poden eliminar, moure i copiar a carpetes personalitzades. Les alertes es poden eliminar o modificar.</a:t>
            </a:r>
          </a:p>
          <a:p>
            <a:pPr algn="just">
              <a:spcBef>
                <a:spcPct val="50000"/>
              </a:spcBef>
            </a:pPr>
            <a:endParaRPr lang="ca-ES" altLang="ca-ES" sz="1400" dirty="0" smtClean="0">
              <a:latin typeface="Verdana" panose="020B0604030504040204" pitchFamily="34" charset="0"/>
            </a:endParaRPr>
          </a:p>
          <a:p>
            <a:pPr algn="just">
              <a:spcBef>
                <a:spcPct val="50000"/>
              </a:spcBef>
            </a:pPr>
            <a:r>
              <a:rPr lang="ca-ES" altLang="ca-ES" dirty="0" smtClean="0">
                <a:latin typeface="Verdana" panose="020B0604030504040204" pitchFamily="34" charset="0"/>
              </a:rPr>
              <a:t>Les cerques guardades des de la finestra de l’historial de cerca es guarden a la carpeta “</a:t>
            </a:r>
            <a:r>
              <a:rPr lang="es-ES" altLang="ca-ES" dirty="0" smtClean="0">
                <a:latin typeface="Verdana" panose="020B0604030504040204" pitchFamily="34" charset="0"/>
              </a:rPr>
              <a:t>Búsquedas guardadas</a:t>
            </a:r>
            <a:r>
              <a:rPr lang="ca-ES" altLang="ca-ES" dirty="0" smtClean="0">
                <a:latin typeface="Verdana" panose="020B0604030504040204" pitchFamily="34" charset="0"/>
              </a:rPr>
              <a:t>”, i a més de poder-ne consultar els resultats, es poden modificar i convertir en alertes.</a:t>
            </a:r>
          </a:p>
          <a:p>
            <a:pPr algn="just">
              <a:spcBef>
                <a:spcPct val="50000"/>
              </a:spcBef>
            </a:pPr>
            <a:endParaRPr lang="ca-ES" altLang="ca-ES" sz="1400" dirty="0" smtClean="0">
              <a:latin typeface="Verdana" panose="020B0604030504040204" pitchFamily="34" charset="0"/>
            </a:endParaRPr>
          </a:p>
          <a:p>
            <a:pPr algn="just">
              <a:spcBef>
                <a:spcPct val="50000"/>
              </a:spcBef>
            </a:pPr>
            <a:r>
              <a:rPr lang="ca-ES" altLang="ca-ES" dirty="0" smtClean="0">
                <a:latin typeface="Verdana" panose="020B0604030504040204" pitchFamily="34" charset="0"/>
              </a:rPr>
              <a:t>Les cerques guardades directament des de la finestra de resultats estan guardades a la carpeta “</a:t>
            </a:r>
            <a:r>
              <a:rPr lang="es-ES" altLang="ca-ES" dirty="0" smtClean="0">
                <a:latin typeface="Verdana" panose="020B0604030504040204" pitchFamily="34" charset="0"/>
              </a:rPr>
              <a:t>Vínculos persistentes a la búsqueda</a:t>
            </a:r>
            <a:r>
              <a:rPr lang="ca-ES" altLang="ca-ES" dirty="0" smtClean="0">
                <a:latin typeface="Verdana" panose="020B0604030504040204" pitchFamily="34" charset="0"/>
              </a:rPr>
              <a:t>”. Només es pot copiar manualment l’enllaç permanent i enganxar-lo a la barra del navegador, no es pot consultar directament ni convertir-lo en una alerta.</a:t>
            </a:r>
          </a:p>
        </p:txBody>
      </p:sp>
      <p:sp>
        <p:nvSpPr>
          <p:cNvPr id="4" name="QuadreDeText 3"/>
          <p:cNvSpPr txBox="1"/>
          <p:nvPr/>
        </p:nvSpPr>
        <p:spPr>
          <a:xfrm>
            <a:off x="7515922" y="6488668"/>
            <a:ext cx="1628078" cy="369332"/>
          </a:xfrm>
          <a:prstGeom prst="rect">
            <a:avLst/>
          </a:prstGeom>
          <a:noFill/>
        </p:spPr>
        <p:txBody>
          <a:bodyPr wrap="square" rtlCol="0">
            <a:spAutoFit/>
          </a:bodyPr>
          <a:lstStyle/>
          <a:p>
            <a:r>
              <a:rPr lang="ca-ES" dirty="0" smtClean="0">
                <a:hlinkClick r:id="rId2" action="ppaction://hlinksldjump"/>
              </a:rPr>
              <a:t>Torna al sumari</a:t>
            </a:r>
            <a:endParaRPr lang="es-E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355" y="2646866"/>
            <a:ext cx="6475863" cy="3139321"/>
          </a:xfrm>
          <a:prstGeom prst="rect">
            <a:avLst/>
          </a:prstGeom>
        </p:spPr>
        <p:txBody>
          <a:bodyPr wrap="square">
            <a:spAutoFit/>
          </a:bodyPr>
          <a:lstStyle/>
          <a:p>
            <a:pPr>
              <a:spcBef>
                <a:spcPct val="50000"/>
              </a:spcBef>
            </a:pPr>
            <a:r>
              <a:rPr lang="ca-ES" altLang="es-ES" dirty="0">
                <a:latin typeface="Verdana" panose="020B0604030504040204" pitchFamily="34" charset="0"/>
              </a:rPr>
              <a:t>Si teniu dubtes o suggeriments no dubteu a contactar amb nosaltres:</a:t>
            </a:r>
          </a:p>
          <a:p>
            <a:pPr>
              <a:spcBef>
                <a:spcPct val="50000"/>
              </a:spcBef>
            </a:pPr>
            <a:endParaRPr lang="es-ES" altLang="es-ES" dirty="0">
              <a:latin typeface="Verdana" panose="020B0604030504040204" pitchFamily="34" charset="0"/>
            </a:endParaRPr>
          </a:p>
          <a:p>
            <a:pPr>
              <a:spcBef>
                <a:spcPct val="50000"/>
              </a:spcBef>
            </a:pPr>
            <a:r>
              <a:rPr lang="es-ES" altLang="es-ES" dirty="0">
                <a:latin typeface="Verdana" panose="020B0604030504040204" pitchFamily="34" charset="0"/>
              </a:rPr>
              <a:t>CRAI Biblioteca del Campus de Mundet</a:t>
            </a:r>
          </a:p>
          <a:p>
            <a:pPr>
              <a:spcBef>
                <a:spcPct val="50000"/>
              </a:spcBef>
            </a:pPr>
            <a:r>
              <a:rPr lang="ca-ES" altLang="es-ES" dirty="0">
                <a:latin typeface="Verdana" panose="020B0604030504040204" pitchFamily="34" charset="0"/>
              </a:rPr>
              <a:t>Passeig de la Vall d'Hebron, 171, Edifici de Llevant </a:t>
            </a:r>
          </a:p>
          <a:p>
            <a:pPr>
              <a:spcBef>
                <a:spcPct val="50000"/>
              </a:spcBef>
            </a:pPr>
            <a:r>
              <a:rPr lang="ca-ES" altLang="es-ES" dirty="0">
                <a:latin typeface="Verdana" panose="020B0604030504040204" pitchFamily="34" charset="0"/>
              </a:rPr>
              <a:t>08035 Barcelona</a:t>
            </a:r>
          </a:p>
          <a:p>
            <a:pPr>
              <a:spcBef>
                <a:spcPct val="50000"/>
              </a:spcBef>
            </a:pPr>
            <a:r>
              <a:rPr lang="ca-ES" altLang="es-ES" dirty="0">
                <a:latin typeface="Verdana" panose="020B0604030504040204" pitchFamily="34" charset="0"/>
                <a:hlinkClick r:id="rId2"/>
              </a:rPr>
              <a:t>bib_mundet@ub.edu</a:t>
            </a:r>
            <a:endParaRPr lang="ca-ES" altLang="es-ES" dirty="0">
              <a:latin typeface="Verdana" panose="020B0604030504040204" pitchFamily="34" charset="0"/>
            </a:endParaRPr>
          </a:p>
          <a:p>
            <a:pPr>
              <a:spcBef>
                <a:spcPct val="50000"/>
              </a:spcBef>
            </a:pPr>
            <a:r>
              <a:rPr lang="es-ES" altLang="es-ES" dirty="0">
                <a:latin typeface="Verdana" panose="020B0604030504040204" pitchFamily="34" charset="0"/>
              </a:rPr>
              <a:t>93 402 10 35</a:t>
            </a:r>
            <a:endParaRPr lang="ca-ES" altLang="es-ES" dirty="0">
              <a:latin typeface="Verdana" panose="020B0604030504040204" pitchFamily="34" charset="0"/>
            </a:endParaRPr>
          </a:p>
        </p:txBody>
      </p:sp>
      <p:sp>
        <p:nvSpPr>
          <p:cNvPr id="3" name="Text Box 12"/>
          <p:cNvSpPr txBox="1">
            <a:spLocks noChangeArrowheads="1"/>
          </p:cNvSpPr>
          <p:nvPr/>
        </p:nvSpPr>
        <p:spPr bwMode="auto">
          <a:xfrm>
            <a:off x="612000" y="1306800"/>
            <a:ext cx="4299634"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Esperem que us hagi estat útil!</a:t>
            </a:r>
          </a:p>
          <a:p>
            <a:pPr eaLnBrk="1" hangingPunct="1">
              <a:lnSpc>
                <a:spcPct val="100000"/>
              </a:lnSpc>
              <a:spcBef>
                <a:spcPct val="50000"/>
              </a:spcBef>
              <a:buNone/>
            </a:pPr>
            <a:endParaRPr lang="ca-ES" altLang="ca-ES" sz="1800" dirty="0">
              <a:latin typeface="Verdana" panose="020B0604030504040204" pitchFamily="34" charset="0"/>
            </a:endParaRPr>
          </a:p>
        </p:txBody>
      </p:sp>
    </p:spTree>
    <p:extLst>
      <p:ext uri="{BB962C8B-B14F-4D97-AF65-F5344CB8AC3E}">
        <p14:creationId xmlns:p14="http://schemas.microsoft.com/office/powerpoint/2010/main" val="25837477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ángulo 4"/>
          <p:cNvSpPr/>
          <p:nvPr/>
        </p:nvSpPr>
        <p:spPr>
          <a:xfrm>
            <a:off x="2949424" y="3545528"/>
            <a:ext cx="3235181" cy="523220"/>
          </a:xfrm>
          <a:prstGeom prst="rect">
            <a:avLst/>
          </a:prstGeom>
        </p:spPr>
        <p:txBody>
          <a:bodyPr wrap="none">
            <a:spAutoFit/>
          </a:bodyPr>
          <a:lstStyle/>
          <a:p>
            <a:r>
              <a:rPr lang="ca-ES" sz="28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Moltes gràcies!</a:t>
            </a:r>
            <a:endParaRPr lang="ca-ES" sz="28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Rectángulo 5"/>
          <p:cNvSpPr/>
          <p:nvPr/>
        </p:nvSpPr>
        <p:spPr>
          <a:xfrm>
            <a:off x="3393811" y="2552355"/>
            <a:ext cx="184731" cy="646331"/>
          </a:xfrm>
          <a:prstGeom prst="rect">
            <a:avLst/>
          </a:prstGeom>
        </p:spPr>
        <p:txBody>
          <a:bodyPr wrap="none">
            <a:spAutoFit/>
          </a:bodyPr>
          <a:lstStyle/>
          <a:p>
            <a:endParaRPr lang="ca-ES" sz="3600" dirty="0">
              <a:solidFill>
                <a:schemeClr val="bg1"/>
              </a:solidFill>
            </a:endParaRPr>
          </a:p>
        </p:txBody>
      </p:sp>
      <p:sp>
        <p:nvSpPr>
          <p:cNvPr id="7" name="Rectángulo 6"/>
          <p:cNvSpPr/>
          <p:nvPr/>
        </p:nvSpPr>
        <p:spPr>
          <a:xfrm>
            <a:off x="1869751" y="6301184"/>
            <a:ext cx="4572000" cy="276999"/>
          </a:xfrm>
          <a:prstGeom prst="rect">
            <a:avLst/>
          </a:prstGeom>
        </p:spPr>
        <p:txBody>
          <a:bodyPr>
            <a:spAutoFit/>
          </a:bodyPr>
          <a:lstStyle/>
          <a:p>
            <a:pPr>
              <a:spcBef>
                <a:spcPct val="50000"/>
              </a:spcBef>
            </a:pPr>
            <a:r>
              <a:rPr lang="ca-ES" altLang="ca-ES" sz="1200" b="1" dirty="0">
                <a:solidFill>
                  <a:schemeClr val="bg1"/>
                </a:solidFill>
                <a:latin typeface="Verdana" panose="020B0604030504040204" pitchFamily="34" charset="0"/>
              </a:rPr>
              <a:t>© CRAI Universitat de Barcelona, </a:t>
            </a:r>
            <a:r>
              <a:rPr lang="ca-ES" altLang="ca-ES" sz="1200" b="1" smtClean="0">
                <a:solidFill>
                  <a:schemeClr val="bg1"/>
                </a:solidFill>
                <a:latin typeface="Verdana" panose="020B0604030504040204" pitchFamily="34" charset="0"/>
              </a:rPr>
              <a:t>curs 2020-21</a:t>
            </a:r>
            <a:endParaRPr lang="ca-ES" altLang="ca-ES" sz="1200" b="1" dirty="0">
              <a:solidFill>
                <a:schemeClr val="bg1"/>
              </a:solidFill>
              <a:latin typeface="Verdana" panose="020B0604030504040204" pitchFamily="34" charset="0"/>
            </a:endParaRPr>
          </a:p>
        </p:txBody>
      </p:sp>
      <p:pic>
        <p:nvPicPr>
          <p:cNvPr id="8" name="Imagen 7"/>
          <p:cNvPicPr>
            <a:picLocks noChangeAspect="1"/>
          </p:cNvPicPr>
          <p:nvPr/>
        </p:nvPicPr>
        <p:blipFill>
          <a:blip r:embed="rId3" cstate="print"/>
          <a:stretch>
            <a:fillRect/>
          </a:stretch>
        </p:blipFill>
        <p:spPr>
          <a:xfrm>
            <a:off x="975325" y="6291482"/>
            <a:ext cx="792549" cy="274344"/>
          </a:xfrm>
          <a:prstGeom prst="rect">
            <a:avLst/>
          </a:prstGeom>
        </p:spPr>
      </p:pic>
      <p:pic>
        <p:nvPicPr>
          <p:cNvPr id="9" name="Imagen 8">
            <a:hlinkClick r:id="rId4"/>
          </p:cNvPr>
          <p:cNvPicPr>
            <a:picLocks noChangeAspect="1"/>
          </p:cNvPicPr>
          <p:nvPr/>
        </p:nvPicPr>
        <p:blipFill>
          <a:blip r:embed="rId5" cstate="print"/>
          <a:stretch>
            <a:fillRect/>
          </a:stretch>
        </p:blipFill>
        <p:spPr>
          <a:xfrm>
            <a:off x="2773755" y="4622721"/>
            <a:ext cx="3379001" cy="914480"/>
          </a:xfrm>
          <a:prstGeom prst="rect">
            <a:avLst/>
          </a:prstGeom>
        </p:spPr>
      </p:pic>
    </p:spTree>
    <p:extLst>
      <p:ext uri="{BB962C8B-B14F-4D97-AF65-F5344CB8AC3E}">
        <p14:creationId xmlns:p14="http://schemas.microsoft.com/office/powerpoint/2010/main" val="28368330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363009" y="1461559"/>
            <a:ext cx="570202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3. Accedir a PsycINFO</a:t>
            </a:r>
            <a:endParaRPr lang="ca-ES" altLang="ca-ES" sz="1800" dirty="0" smtClean="0">
              <a:latin typeface="Verdana" panose="020B0604030504040204" pitchFamily="34" charset="0"/>
            </a:endParaRPr>
          </a:p>
        </p:txBody>
      </p:sp>
      <p:sp>
        <p:nvSpPr>
          <p:cNvPr id="3" name="Text Box 12"/>
          <p:cNvSpPr txBox="1">
            <a:spLocks noChangeArrowheads="1"/>
          </p:cNvSpPr>
          <p:nvPr/>
        </p:nvSpPr>
        <p:spPr bwMode="auto">
          <a:xfrm>
            <a:off x="363009" y="2273301"/>
            <a:ext cx="8152341"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00000"/>
              </a:lnSpc>
              <a:spcBef>
                <a:spcPct val="50000"/>
              </a:spcBef>
              <a:buNone/>
            </a:pPr>
            <a:r>
              <a:rPr lang="ca-ES" altLang="ca-ES" sz="1800" dirty="0" smtClean="0">
                <a:latin typeface="Verdana" panose="020B0604030504040204" pitchFamily="34" charset="0"/>
              </a:rPr>
              <a:t>Podeu accedir a PsycINFO a través del </a:t>
            </a:r>
            <a:r>
              <a:rPr lang="ca-ES" altLang="ca-ES" sz="1800" b="1" dirty="0" smtClean="0">
                <a:solidFill>
                  <a:srgbClr val="346283"/>
                </a:solidFill>
                <a:latin typeface="Verdana" panose="020B0604030504040204" pitchFamily="34" charset="0"/>
                <a:hlinkClick r:id="rId2"/>
              </a:rPr>
              <a:t>Cercabib</a:t>
            </a:r>
            <a:r>
              <a:rPr lang="ca-ES" altLang="ca-ES" sz="1800" b="1" dirty="0" smtClean="0">
                <a:solidFill>
                  <a:srgbClr val="346283"/>
                </a:solidFill>
                <a:latin typeface="Verdana" panose="020B0604030504040204" pitchFamily="34" charset="0"/>
              </a:rPr>
              <a:t> </a:t>
            </a:r>
            <a:r>
              <a:rPr lang="ca-ES" altLang="ca-ES" sz="1800" dirty="0" smtClean="0">
                <a:latin typeface="Verdana" panose="020B0604030504040204" pitchFamily="34" charset="0"/>
              </a:rPr>
              <a:t>del CRAI de la UB.</a:t>
            </a:r>
          </a:p>
          <a:p>
            <a:pPr algn="just" eaLnBrk="1" hangingPunct="1">
              <a:lnSpc>
                <a:spcPct val="100000"/>
              </a:lnSpc>
              <a:spcBef>
                <a:spcPct val="50000"/>
              </a:spcBef>
              <a:buNone/>
            </a:pPr>
            <a:endParaRPr lang="ca-ES" altLang="ca-ES" sz="1800" dirty="0">
              <a:latin typeface="Verdana" panose="020B0604030504040204" pitchFamily="34" charset="0"/>
            </a:endParaRPr>
          </a:p>
          <a:p>
            <a:pPr algn="just" eaLnBrk="1" hangingPunct="1">
              <a:lnSpc>
                <a:spcPct val="100000"/>
              </a:lnSpc>
              <a:spcBef>
                <a:spcPct val="50000"/>
              </a:spcBef>
              <a:buNone/>
            </a:pPr>
            <a:r>
              <a:rPr lang="ca-ES" altLang="ca-ES" sz="1800" dirty="0" smtClean="0">
                <a:latin typeface="Verdana" panose="020B0604030504040204" pitchFamily="34" charset="0"/>
              </a:rPr>
              <a:t>Només cal cercar </a:t>
            </a:r>
            <a:r>
              <a:rPr lang="ca-ES" altLang="ca-ES" sz="1800" b="1" dirty="0" smtClean="0">
                <a:latin typeface="Verdana" panose="020B0604030504040204" pitchFamily="34" charset="0"/>
              </a:rPr>
              <a:t>PsycINFO</a:t>
            </a:r>
            <a:r>
              <a:rPr lang="ca-ES" altLang="ca-ES" sz="1800" dirty="0" smtClean="0">
                <a:latin typeface="Verdana" panose="020B0604030504040204" pitchFamily="34" charset="0"/>
              </a:rPr>
              <a:t> a la casella de cerca...</a:t>
            </a:r>
            <a:endParaRPr lang="ca-ES" altLang="ca-ES" sz="1800" dirty="0">
              <a:latin typeface="Verdana" panose="020B0604030504040204" pitchFamily="34" charset="0"/>
            </a:endParaRPr>
          </a:p>
        </p:txBody>
      </p:sp>
      <p:pic>
        <p:nvPicPr>
          <p:cNvPr id="4" name="Imatge 3"/>
          <p:cNvPicPr>
            <a:picLocks noChangeAspect="1"/>
          </p:cNvPicPr>
          <p:nvPr/>
        </p:nvPicPr>
        <p:blipFill>
          <a:blip r:embed="rId3" cstate="print"/>
          <a:stretch>
            <a:fillRect/>
          </a:stretch>
        </p:blipFill>
        <p:spPr>
          <a:xfrm>
            <a:off x="477302" y="3696108"/>
            <a:ext cx="8453274" cy="1952523"/>
          </a:xfrm>
          <a:prstGeom prst="rect">
            <a:avLst/>
          </a:prstGeom>
        </p:spPr>
      </p:pic>
      <p:sp>
        <p:nvSpPr>
          <p:cNvPr id="5" name="Text Box 12"/>
          <p:cNvSpPr txBox="1">
            <a:spLocks noChangeArrowheads="1"/>
          </p:cNvSpPr>
          <p:nvPr/>
        </p:nvSpPr>
        <p:spPr bwMode="auto">
          <a:xfrm>
            <a:off x="477302" y="5686443"/>
            <a:ext cx="815234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00000"/>
              </a:lnSpc>
              <a:spcBef>
                <a:spcPct val="50000"/>
              </a:spcBef>
              <a:buNone/>
            </a:pPr>
            <a:r>
              <a:rPr lang="ca-ES" altLang="ca-ES" sz="1600" dirty="0" smtClean="0">
                <a:solidFill>
                  <a:srgbClr val="FF0000"/>
                </a:solidFill>
                <a:latin typeface="Verdana" panose="020B0604030504040204" pitchFamily="34" charset="0"/>
              </a:rPr>
              <a:t>La cerca és indiferent a les majúscules</a:t>
            </a:r>
            <a:endParaRPr lang="ca-ES" altLang="ca-ES" sz="1600" dirty="0">
              <a:solidFill>
                <a:srgbClr val="FF0000"/>
              </a:solidFill>
              <a:latin typeface="Verdana" panose="020B0604030504040204" pitchFamily="34" charset="0"/>
            </a:endParaRPr>
          </a:p>
        </p:txBody>
      </p:sp>
      <p:sp>
        <p:nvSpPr>
          <p:cNvPr id="6" name="Rectangle arrodonit 5"/>
          <p:cNvSpPr/>
          <p:nvPr/>
        </p:nvSpPr>
        <p:spPr>
          <a:xfrm>
            <a:off x="7226710" y="3849329"/>
            <a:ext cx="1402933" cy="66367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QuadreDeText 6"/>
          <p:cNvSpPr txBox="1"/>
          <p:nvPr/>
        </p:nvSpPr>
        <p:spPr>
          <a:xfrm>
            <a:off x="7259445" y="6311590"/>
            <a:ext cx="1628078" cy="369332"/>
          </a:xfrm>
          <a:prstGeom prst="rect">
            <a:avLst/>
          </a:prstGeom>
          <a:noFill/>
        </p:spPr>
        <p:txBody>
          <a:bodyPr wrap="square" rtlCol="0">
            <a:spAutoFit/>
          </a:bodyPr>
          <a:lstStyle/>
          <a:p>
            <a:r>
              <a:rPr lang="ca-ES" dirty="0" smtClean="0">
                <a:hlinkClick r:id="rId4" action="ppaction://hlinksldjump"/>
              </a:rPr>
              <a:t>Torna al sumari</a:t>
            </a:r>
            <a:endParaRPr lang="es-ES" dirty="0"/>
          </a:p>
        </p:txBody>
      </p:sp>
    </p:spTree>
    <p:extLst>
      <p:ext uri="{BB962C8B-B14F-4D97-AF65-F5344CB8AC3E}">
        <p14:creationId xmlns:p14="http://schemas.microsoft.com/office/powerpoint/2010/main" val="2359472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tge 2"/>
          <p:cNvPicPr>
            <a:picLocks noChangeAspect="1"/>
          </p:cNvPicPr>
          <p:nvPr/>
        </p:nvPicPr>
        <p:blipFill>
          <a:blip r:embed="rId2" cstate="print"/>
          <a:stretch>
            <a:fillRect/>
          </a:stretch>
        </p:blipFill>
        <p:spPr>
          <a:xfrm>
            <a:off x="363010" y="2734965"/>
            <a:ext cx="4179494" cy="1594489"/>
          </a:xfrm>
          <a:prstGeom prst="rect">
            <a:avLst/>
          </a:prstGeom>
        </p:spPr>
      </p:pic>
      <p:sp>
        <p:nvSpPr>
          <p:cNvPr id="4" name="Text Box 12"/>
          <p:cNvSpPr txBox="1">
            <a:spLocks noChangeArrowheads="1"/>
          </p:cNvSpPr>
          <p:nvPr/>
        </p:nvSpPr>
        <p:spPr bwMode="auto">
          <a:xfrm>
            <a:off x="363009" y="1461559"/>
            <a:ext cx="570202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3. Accedir a PsycINFO (2)</a:t>
            </a:r>
            <a:endParaRPr lang="ca-ES" altLang="ca-ES" sz="1800" dirty="0" smtClean="0">
              <a:latin typeface="Verdana" panose="020B0604030504040204" pitchFamily="34" charset="0"/>
            </a:endParaRPr>
          </a:p>
        </p:txBody>
      </p:sp>
      <p:sp>
        <p:nvSpPr>
          <p:cNvPr id="5" name="Text Box 12"/>
          <p:cNvSpPr txBox="1">
            <a:spLocks noChangeArrowheads="1"/>
          </p:cNvSpPr>
          <p:nvPr/>
        </p:nvSpPr>
        <p:spPr bwMode="auto">
          <a:xfrm>
            <a:off x="363009" y="2098262"/>
            <a:ext cx="815234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00000"/>
              </a:lnSpc>
              <a:spcBef>
                <a:spcPct val="50000"/>
              </a:spcBef>
              <a:buNone/>
            </a:pPr>
            <a:r>
              <a:rPr lang="ca-ES" altLang="ca-ES" sz="1800" dirty="0" smtClean="0">
                <a:latin typeface="Verdana" panose="020B0604030504040204" pitchFamily="34" charset="0"/>
              </a:rPr>
              <a:t>...feu clic a “Accés consorciat per als usuaris de la UB”...</a:t>
            </a:r>
            <a:endParaRPr lang="ca-ES" altLang="ca-ES" sz="1800" dirty="0">
              <a:latin typeface="Verdana" panose="020B0604030504040204" pitchFamily="34" charset="0"/>
            </a:endParaRPr>
          </a:p>
        </p:txBody>
      </p:sp>
      <p:pic>
        <p:nvPicPr>
          <p:cNvPr id="6" name="Imatge 5"/>
          <p:cNvPicPr>
            <a:picLocks noChangeAspect="1"/>
          </p:cNvPicPr>
          <p:nvPr/>
        </p:nvPicPr>
        <p:blipFill>
          <a:blip r:embed="rId3" cstate="print"/>
          <a:stretch>
            <a:fillRect/>
          </a:stretch>
        </p:blipFill>
        <p:spPr>
          <a:xfrm>
            <a:off x="3731341" y="4084279"/>
            <a:ext cx="5212393" cy="2657453"/>
          </a:xfrm>
          <a:prstGeom prst="rect">
            <a:avLst/>
          </a:prstGeom>
        </p:spPr>
      </p:pic>
      <p:sp>
        <p:nvSpPr>
          <p:cNvPr id="7" name="Rectangle arrodonit 6"/>
          <p:cNvSpPr/>
          <p:nvPr/>
        </p:nvSpPr>
        <p:spPr>
          <a:xfrm>
            <a:off x="688486" y="3605950"/>
            <a:ext cx="2836379" cy="22863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Arc 7"/>
          <p:cNvSpPr/>
          <p:nvPr/>
        </p:nvSpPr>
        <p:spPr>
          <a:xfrm>
            <a:off x="2697231" y="3720266"/>
            <a:ext cx="1655267" cy="1563329"/>
          </a:xfrm>
          <a:prstGeom prst="arc">
            <a:avLst>
              <a:gd name="adj1" fmla="val 16200000"/>
              <a:gd name="adj2" fmla="val 20104877"/>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9" name="Text Box 12"/>
          <p:cNvSpPr txBox="1">
            <a:spLocks noChangeArrowheads="1"/>
          </p:cNvSpPr>
          <p:nvPr/>
        </p:nvSpPr>
        <p:spPr bwMode="auto">
          <a:xfrm>
            <a:off x="4867980" y="3532209"/>
            <a:ext cx="375069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eaLnBrk="1" hangingPunct="1">
              <a:lnSpc>
                <a:spcPct val="100000"/>
              </a:lnSpc>
              <a:spcBef>
                <a:spcPct val="50000"/>
              </a:spcBef>
              <a:buNone/>
            </a:pPr>
            <a:r>
              <a:rPr lang="ca-ES" altLang="ca-ES" sz="1800" dirty="0" smtClean="0">
                <a:latin typeface="Verdana" panose="020B0604030504040204" pitchFamily="34" charset="0"/>
              </a:rPr>
              <a:t>... i autentiqueu-vos</a:t>
            </a:r>
            <a:endParaRPr lang="ca-ES" altLang="ca-ES" sz="1800" dirty="0">
              <a:latin typeface="Verdana" panose="020B0604030504040204" pitchFamily="34" charset="0"/>
            </a:endParaRPr>
          </a:p>
        </p:txBody>
      </p:sp>
      <p:sp>
        <p:nvSpPr>
          <p:cNvPr id="10" name="QuadreDeText 9"/>
          <p:cNvSpPr txBox="1"/>
          <p:nvPr/>
        </p:nvSpPr>
        <p:spPr>
          <a:xfrm>
            <a:off x="7259445" y="6311590"/>
            <a:ext cx="1628078" cy="369332"/>
          </a:xfrm>
          <a:prstGeom prst="rect">
            <a:avLst/>
          </a:prstGeom>
          <a:noFill/>
        </p:spPr>
        <p:txBody>
          <a:bodyPr wrap="square" rtlCol="0">
            <a:spAutoFit/>
          </a:bodyPr>
          <a:lstStyle/>
          <a:p>
            <a:r>
              <a:rPr lang="ca-ES" dirty="0" smtClean="0">
                <a:hlinkClick r:id="rId4" action="ppaction://hlinksldjump"/>
              </a:rPr>
              <a:t>Torna al sumari</a:t>
            </a:r>
            <a:endParaRPr lang="es-ES" dirty="0"/>
          </a:p>
        </p:txBody>
      </p:sp>
    </p:spTree>
    <p:extLst>
      <p:ext uri="{BB962C8B-B14F-4D97-AF65-F5344CB8AC3E}">
        <p14:creationId xmlns:p14="http://schemas.microsoft.com/office/powerpoint/2010/main" val="3129480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smtClean="0">
                <a:solidFill>
                  <a:srgbClr val="346283"/>
                </a:solidFill>
                <a:latin typeface="Verdana" panose="020B0604030504040204" pitchFamily="34" charset="0"/>
              </a:rPr>
              <a:t>4. Cerca bàsica a PsycINFO</a:t>
            </a:r>
            <a:endParaRPr lang="ca-ES" altLang="ca-ES" sz="1800" dirty="0" smtClean="0">
              <a:latin typeface="Verdana" panose="020B0604030504040204" pitchFamily="34" charset="0"/>
            </a:endParaRPr>
          </a:p>
        </p:txBody>
      </p:sp>
      <p:sp>
        <p:nvSpPr>
          <p:cNvPr id="3" name="Text Box 12"/>
          <p:cNvSpPr txBox="1">
            <a:spLocks noChangeArrowheads="1"/>
          </p:cNvSpPr>
          <p:nvPr/>
        </p:nvSpPr>
        <p:spPr bwMode="auto">
          <a:xfrm>
            <a:off x="486699" y="1305442"/>
            <a:ext cx="8250902" cy="161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50000"/>
              </a:spcBef>
              <a:buFontTx/>
              <a:buNone/>
            </a:pPr>
            <a:r>
              <a:rPr lang="ca-ES" altLang="ca-ES" sz="1800" dirty="0">
                <a:latin typeface="Verdana" panose="020B0604030504040204" pitchFamily="34" charset="0"/>
              </a:rPr>
              <a:t>Per defecte, la pantalla inicial mostrarà la cerca avançada</a:t>
            </a:r>
            <a:r>
              <a:rPr lang="ca-ES" altLang="ca-ES" sz="1800" dirty="0" smtClean="0">
                <a:latin typeface="Verdana" panose="020B0604030504040204" pitchFamily="34" charset="0"/>
              </a:rPr>
              <a:t>. Per </a:t>
            </a:r>
            <a:r>
              <a:rPr lang="ca-ES" altLang="ca-ES" sz="1800" dirty="0">
                <a:latin typeface="Verdana" panose="020B0604030504040204" pitchFamily="34" charset="0"/>
              </a:rPr>
              <a:t>accedir a la cerca bàsica cal fer clic a “</a:t>
            </a:r>
            <a:r>
              <a:rPr lang="ca-ES" altLang="ca-ES" sz="1800" dirty="0" err="1">
                <a:latin typeface="Verdana" panose="020B0604030504040204" pitchFamily="34" charset="0"/>
              </a:rPr>
              <a:t>Búsqueda</a:t>
            </a:r>
            <a:r>
              <a:rPr lang="ca-ES" altLang="ca-ES" sz="1800" dirty="0">
                <a:latin typeface="Verdana" panose="020B0604030504040204" pitchFamily="34" charset="0"/>
              </a:rPr>
              <a:t> </a:t>
            </a:r>
            <a:r>
              <a:rPr lang="ca-ES" altLang="ca-ES" sz="1800" dirty="0" err="1" smtClean="0">
                <a:latin typeface="Verdana" panose="020B0604030504040204" pitchFamily="34" charset="0"/>
              </a:rPr>
              <a:t>básica</a:t>
            </a:r>
            <a:r>
              <a:rPr lang="ca-ES" altLang="ca-ES" sz="1800" dirty="0">
                <a:latin typeface="Verdana" panose="020B0604030504040204" pitchFamily="34" charset="0"/>
              </a:rPr>
              <a:t>”.</a:t>
            </a:r>
          </a:p>
          <a:p>
            <a:pPr algn="just" eaLnBrk="1" hangingPunct="1">
              <a:spcBef>
                <a:spcPct val="50000"/>
              </a:spcBef>
              <a:buFontTx/>
              <a:buNone/>
            </a:pPr>
            <a:r>
              <a:rPr lang="ca-ES" altLang="ca-ES" sz="1800" dirty="0">
                <a:latin typeface="Verdana" panose="020B0604030504040204" pitchFamily="34" charset="0"/>
              </a:rPr>
              <a:t>Si s’escriuen els termes de cerca en una única filera de la cerca avançada sense seleccionar cap camp, funcionarà igual que la cerca bàsica</a:t>
            </a:r>
            <a:r>
              <a:rPr lang="ca-ES" altLang="ca-ES" sz="1800" dirty="0" smtClean="0">
                <a:latin typeface="Verdana" panose="020B0604030504040204" pitchFamily="34" charset="0"/>
              </a:rPr>
              <a:t>.</a:t>
            </a:r>
          </a:p>
        </p:txBody>
      </p:sp>
      <p:pic>
        <p:nvPicPr>
          <p:cNvPr id="6" name="Imatge 5"/>
          <p:cNvPicPr>
            <a:picLocks noChangeAspect="1"/>
          </p:cNvPicPr>
          <p:nvPr/>
        </p:nvPicPr>
        <p:blipFill>
          <a:blip r:embed="rId2" cstate="print"/>
          <a:stretch>
            <a:fillRect/>
          </a:stretch>
        </p:blipFill>
        <p:spPr>
          <a:xfrm>
            <a:off x="634743" y="3253108"/>
            <a:ext cx="5305042" cy="1787430"/>
          </a:xfrm>
          <a:prstGeom prst="rect">
            <a:avLst/>
          </a:prstGeom>
        </p:spPr>
      </p:pic>
      <p:sp>
        <p:nvSpPr>
          <p:cNvPr id="7" name="Rectangle arrodonit 6"/>
          <p:cNvSpPr/>
          <p:nvPr/>
        </p:nvSpPr>
        <p:spPr>
          <a:xfrm>
            <a:off x="1208496" y="4802597"/>
            <a:ext cx="867364" cy="13126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 name="Imatge 3"/>
          <p:cNvPicPr>
            <a:picLocks noChangeAspect="1"/>
          </p:cNvPicPr>
          <p:nvPr/>
        </p:nvPicPr>
        <p:blipFill>
          <a:blip r:embed="rId3" cstate="print"/>
          <a:stretch>
            <a:fillRect/>
          </a:stretch>
        </p:blipFill>
        <p:spPr>
          <a:xfrm>
            <a:off x="1353484" y="5313981"/>
            <a:ext cx="7107936" cy="1130132"/>
          </a:xfrm>
          <a:prstGeom prst="rect">
            <a:avLst/>
          </a:prstGeom>
        </p:spPr>
      </p:pic>
      <p:sp>
        <p:nvSpPr>
          <p:cNvPr id="10" name="Arc 9"/>
          <p:cNvSpPr/>
          <p:nvPr/>
        </p:nvSpPr>
        <p:spPr>
          <a:xfrm rot="17111110" flipH="1">
            <a:off x="1138460" y="4622615"/>
            <a:ext cx="1007435" cy="1169367"/>
          </a:xfrm>
          <a:prstGeom prst="arc">
            <a:avLst>
              <a:gd name="adj1" fmla="val 14990538"/>
              <a:gd name="adj2" fmla="val 21156624"/>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8" name="QuadreDeText 7"/>
          <p:cNvSpPr txBox="1"/>
          <p:nvPr/>
        </p:nvSpPr>
        <p:spPr>
          <a:xfrm>
            <a:off x="7259445" y="6311590"/>
            <a:ext cx="1628078" cy="369332"/>
          </a:xfrm>
          <a:prstGeom prst="rect">
            <a:avLst/>
          </a:prstGeom>
          <a:noFill/>
        </p:spPr>
        <p:txBody>
          <a:bodyPr wrap="square" rtlCol="0">
            <a:spAutoFit/>
          </a:bodyPr>
          <a:lstStyle/>
          <a:p>
            <a:r>
              <a:rPr lang="ca-ES" dirty="0" smtClean="0">
                <a:hlinkClick r:id="rId4" action="ppaction://hlinksldjump"/>
              </a:rPr>
              <a:t>Torna al sumari</a:t>
            </a:r>
            <a:endParaRPr lang="es-ES" dirty="0"/>
          </a:p>
        </p:txBody>
      </p:sp>
    </p:spTree>
    <p:extLst>
      <p:ext uri="{BB962C8B-B14F-4D97-AF65-F5344CB8AC3E}">
        <p14:creationId xmlns:p14="http://schemas.microsoft.com/office/powerpoint/2010/main" val="2413105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a:solidFill>
                  <a:srgbClr val="346283"/>
                </a:solidFill>
                <a:latin typeface="Verdana" panose="020B0604030504040204" pitchFamily="34" charset="0"/>
              </a:rPr>
              <a:t>5</a:t>
            </a:r>
            <a:r>
              <a:rPr lang="ca-ES" altLang="ca-ES" sz="1800" b="1" dirty="0" smtClean="0">
                <a:solidFill>
                  <a:srgbClr val="346283"/>
                </a:solidFill>
                <a:latin typeface="Verdana" panose="020B0604030504040204" pitchFamily="34" charset="0"/>
              </a:rPr>
              <a:t>. Cerca avançada a PsycINFO (1)</a:t>
            </a:r>
            <a:endParaRPr lang="ca-ES" altLang="ca-ES" sz="1800" dirty="0" smtClean="0">
              <a:latin typeface="Verdana" panose="020B0604030504040204" pitchFamily="34" charset="0"/>
            </a:endParaRPr>
          </a:p>
        </p:txBody>
      </p:sp>
      <p:sp>
        <p:nvSpPr>
          <p:cNvPr id="3" name="Text Box 12"/>
          <p:cNvSpPr txBox="1">
            <a:spLocks noChangeArrowheads="1"/>
          </p:cNvSpPr>
          <p:nvPr/>
        </p:nvSpPr>
        <p:spPr bwMode="auto">
          <a:xfrm>
            <a:off x="430700" y="1305442"/>
            <a:ext cx="8306901"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50000"/>
              </a:spcBef>
              <a:buFontTx/>
              <a:buNone/>
            </a:pPr>
            <a:r>
              <a:rPr lang="ca-ES" altLang="ca-ES" sz="1800" dirty="0" smtClean="0">
                <a:latin typeface="Verdana" panose="020B0604030504040204" pitchFamily="34" charset="0"/>
              </a:rPr>
              <a:t>A la cerca avançada podeu especificar els camps on voleu fer la cerca.</a:t>
            </a:r>
          </a:p>
          <a:p>
            <a:pPr algn="just" eaLnBrk="1" hangingPunct="1">
              <a:spcBef>
                <a:spcPct val="50000"/>
              </a:spcBef>
              <a:buFontTx/>
              <a:buNone/>
            </a:pPr>
            <a:r>
              <a:rPr lang="ca-ES" altLang="ca-ES" sz="1800" dirty="0" smtClean="0">
                <a:latin typeface="Verdana" panose="020B0604030504040204" pitchFamily="34" charset="0"/>
              </a:rPr>
              <a:t>Es poden afegir més files de cerca, indicant el camp i l’operador booleà (AND, OR, NOT). També es pot escriure en una sola fila.</a:t>
            </a:r>
          </a:p>
          <a:p>
            <a:pPr algn="just" eaLnBrk="1" hangingPunct="1">
              <a:spcBef>
                <a:spcPct val="50000"/>
              </a:spcBef>
              <a:buFontTx/>
              <a:buNone/>
            </a:pPr>
            <a:r>
              <a:rPr lang="ca-ES" altLang="ca-ES" sz="1800" dirty="0" smtClean="0">
                <a:latin typeface="Verdana" panose="020B0604030504040204" pitchFamily="34" charset="0"/>
              </a:rPr>
              <a:t>Si no se selecciona cap camp, es farà la cerca a tots els camps.</a:t>
            </a:r>
            <a:endParaRPr lang="ca-ES" altLang="ca-ES" sz="1800" dirty="0">
              <a:latin typeface="Verdana" panose="020B0604030504040204" pitchFamily="34" charset="0"/>
            </a:endParaRPr>
          </a:p>
        </p:txBody>
      </p:sp>
      <p:pic>
        <p:nvPicPr>
          <p:cNvPr id="6" name="Imatge 5"/>
          <p:cNvPicPr>
            <a:picLocks noChangeAspect="1"/>
          </p:cNvPicPr>
          <p:nvPr/>
        </p:nvPicPr>
        <p:blipFill>
          <a:blip r:embed="rId2" cstate="print"/>
          <a:stretch>
            <a:fillRect/>
          </a:stretch>
        </p:blipFill>
        <p:spPr>
          <a:xfrm>
            <a:off x="744873" y="2980139"/>
            <a:ext cx="7678553" cy="2728963"/>
          </a:xfrm>
          <a:prstGeom prst="rect">
            <a:avLst/>
          </a:prstGeom>
        </p:spPr>
      </p:pic>
      <p:sp>
        <p:nvSpPr>
          <p:cNvPr id="7" name="Text Box 12"/>
          <p:cNvSpPr txBox="1">
            <a:spLocks noChangeArrowheads="1"/>
          </p:cNvSpPr>
          <p:nvPr/>
        </p:nvSpPr>
        <p:spPr bwMode="auto">
          <a:xfrm>
            <a:off x="6779017" y="6187440"/>
            <a:ext cx="223060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50000"/>
              </a:spcBef>
              <a:buNone/>
            </a:pPr>
            <a:r>
              <a:rPr lang="ca-ES" altLang="ca-ES" sz="1800" dirty="0" smtClean="0">
                <a:latin typeface="Verdana" panose="020B0604030504040204" pitchFamily="34" charset="0"/>
              </a:rPr>
              <a:t>Afegir/treure files</a:t>
            </a:r>
            <a:endParaRPr lang="ca-ES" altLang="ca-ES" sz="1800" dirty="0">
              <a:latin typeface="Verdana" panose="020B0604030504040204" pitchFamily="34" charset="0"/>
            </a:endParaRPr>
          </a:p>
        </p:txBody>
      </p:sp>
      <p:cxnSp>
        <p:nvCxnSpPr>
          <p:cNvPr id="8" name="Connector de fletxa recta 7"/>
          <p:cNvCxnSpPr/>
          <p:nvPr/>
        </p:nvCxnSpPr>
        <p:spPr>
          <a:xfrm>
            <a:off x="7894321" y="5105400"/>
            <a:ext cx="386566" cy="10210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arrodonit 10"/>
          <p:cNvSpPr/>
          <p:nvPr/>
        </p:nvSpPr>
        <p:spPr>
          <a:xfrm>
            <a:off x="7452360" y="4731972"/>
            <a:ext cx="640080" cy="37342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angle arrodonit 11"/>
          <p:cNvSpPr/>
          <p:nvPr/>
        </p:nvSpPr>
        <p:spPr>
          <a:xfrm>
            <a:off x="5684521" y="4645122"/>
            <a:ext cx="1625300" cy="112494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3" name="Connector de fletxa recta 12"/>
          <p:cNvCxnSpPr/>
          <p:nvPr/>
        </p:nvCxnSpPr>
        <p:spPr>
          <a:xfrm flipH="1">
            <a:off x="5541982" y="5770062"/>
            <a:ext cx="283038" cy="41737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 Box 12"/>
          <p:cNvSpPr txBox="1">
            <a:spLocks noChangeArrowheads="1"/>
          </p:cNvSpPr>
          <p:nvPr/>
        </p:nvSpPr>
        <p:spPr bwMode="auto">
          <a:xfrm>
            <a:off x="3764281" y="6187440"/>
            <a:ext cx="23853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50000"/>
              </a:spcBef>
              <a:buNone/>
            </a:pPr>
            <a:r>
              <a:rPr lang="ca-ES" altLang="ca-ES" sz="1800" dirty="0" smtClean="0">
                <a:latin typeface="Verdana" panose="020B0604030504040204" pitchFamily="34" charset="0"/>
              </a:rPr>
              <a:t>Seleccionar camps</a:t>
            </a:r>
            <a:endParaRPr lang="ca-ES" altLang="ca-ES" sz="1800" dirty="0">
              <a:latin typeface="Verdana" panose="020B0604030504040204" pitchFamily="34" charset="0"/>
            </a:endParaRPr>
          </a:p>
        </p:txBody>
      </p:sp>
      <p:sp>
        <p:nvSpPr>
          <p:cNvPr id="17" name="Rectangle arrodonit 16"/>
          <p:cNvSpPr/>
          <p:nvPr/>
        </p:nvSpPr>
        <p:spPr>
          <a:xfrm>
            <a:off x="1630679" y="4175759"/>
            <a:ext cx="609601" cy="92964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8" name="Connector de fletxa recta 17"/>
          <p:cNvCxnSpPr/>
          <p:nvPr/>
        </p:nvCxnSpPr>
        <p:spPr>
          <a:xfrm flipH="1">
            <a:off x="1682762" y="5105400"/>
            <a:ext cx="196727" cy="66466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 Box 12"/>
          <p:cNvSpPr txBox="1">
            <a:spLocks noChangeArrowheads="1"/>
          </p:cNvSpPr>
          <p:nvPr/>
        </p:nvSpPr>
        <p:spPr bwMode="auto">
          <a:xfrm>
            <a:off x="367390" y="5803314"/>
            <a:ext cx="263074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50000"/>
              </a:spcBef>
              <a:buNone/>
            </a:pPr>
            <a:r>
              <a:rPr lang="ca-ES" altLang="ca-ES" sz="1800" dirty="0" smtClean="0">
                <a:latin typeface="Verdana" panose="020B0604030504040204" pitchFamily="34" charset="0"/>
              </a:rPr>
              <a:t>Canviar operadors booleans de cada fila</a:t>
            </a:r>
            <a:endParaRPr lang="ca-ES" altLang="ca-ES" sz="1800" dirty="0">
              <a:latin typeface="Verdana" panose="020B0604030504040204" pitchFamily="34" charset="0"/>
            </a:endParaRPr>
          </a:p>
        </p:txBody>
      </p:sp>
      <p:sp>
        <p:nvSpPr>
          <p:cNvPr id="14" name="QuadreDeText 13"/>
          <p:cNvSpPr txBox="1"/>
          <p:nvPr/>
        </p:nvSpPr>
        <p:spPr>
          <a:xfrm>
            <a:off x="7515922" y="6488668"/>
            <a:ext cx="1628078" cy="369332"/>
          </a:xfrm>
          <a:prstGeom prst="rect">
            <a:avLst/>
          </a:prstGeom>
          <a:noFill/>
        </p:spPr>
        <p:txBody>
          <a:bodyPr wrap="square" rtlCol="0">
            <a:spAutoFit/>
          </a:bodyPr>
          <a:lstStyle/>
          <a:p>
            <a:r>
              <a:rPr lang="ca-ES" dirty="0" smtClean="0">
                <a:hlinkClick r:id="rId3" action="ppaction://hlinksldjump"/>
              </a:rPr>
              <a:t>Torna al sumari</a:t>
            </a:r>
            <a:endParaRPr lang="es-ES" dirty="0"/>
          </a:p>
        </p:txBody>
      </p:sp>
    </p:spTree>
    <p:extLst>
      <p:ext uri="{BB962C8B-B14F-4D97-AF65-F5344CB8AC3E}">
        <p14:creationId xmlns:p14="http://schemas.microsoft.com/office/powerpoint/2010/main" val="373751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430700" y="871120"/>
            <a:ext cx="7850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50000"/>
              </a:spcBef>
              <a:buNone/>
            </a:pPr>
            <a:r>
              <a:rPr lang="ca-ES" altLang="ca-ES" sz="1800" b="1" dirty="0">
                <a:solidFill>
                  <a:srgbClr val="346283"/>
                </a:solidFill>
                <a:latin typeface="Verdana" panose="020B0604030504040204" pitchFamily="34" charset="0"/>
              </a:rPr>
              <a:t>5</a:t>
            </a:r>
            <a:r>
              <a:rPr lang="ca-ES" altLang="ca-ES" sz="1800" b="1" dirty="0" smtClean="0">
                <a:solidFill>
                  <a:srgbClr val="346283"/>
                </a:solidFill>
                <a:latin typeface="Verdana" panose="020B0604030504040204" pitchFamily="34" charset="0"/>
              </a:rPr>
              <a:t>. Cerca avançada a PsycINFO (2)</a:t>
            </a:r>
            <a:endParaRPr lang="ca-ES" altLang="ca-ES" sz="1800" dirty="0" smtClean="0">
              <a:latin typeface="Verdana" panose="020B0604030504040204" pitchFamily="34" charset="0"/>
            </a:endParaRPr>
          </a:p>
        </p:txBody>
      </p:sp>
      <p:sp>
        <p:nvSpPr>
          <p:cNvPr id="3" name="Text Box 12"/>
          <p:cNvSpPr txBox="1">
            <a:spLocks noChangeArrowheads="1"/>
          </p:cNvSpPr>
          <p:nvPr/>
        </p:nvSpPr>
        <p:spPr bwMode="auto">
          <a:xfrm>
            <a:off x="182041" y="1488322"/>
            <a:ext cx="4851971"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50000"/>
              </a:spcBef>
              <a:buFontTx/>
              <a:buNone/>
            </a:pPr>
            <a:r>
              <a:rPr lang="ca-ES" altLang="ca-ES" sz="1800" dirty="0" smtClean="0">
                <a:latin typeface="Verdana" panose="020B0604030504040204" pitchFamily="34" charset="0"/>
              </a:rPr>
              <a:t>Quan introduïu un terme de cerca, el sistema us suggerirà paraules relacionades.</a:t>
            </a:r>
          </a:p>
        </p:txBody>
      </p:sp>
      <p:pic>
        <p:nvPicPr>
          <p:cNvPr id="1026" name="Picture 2"/>
          <p:cNvPicPr>
            <a:picLocks noChangeAspect="1" noChangeArrowheads="1"/>
          </p:cNvPicPr>
          <p:nvPr/>
        </p:nvPicPr>
        <p:blipFill>
          <a:blip r:embed="rId2" cstate="print"/>
          <a:srcRect/>
          <a:stretch>
            <a:fillRect/>
          </a:stretch>
        </p:blipFill>
        <p:spPr bwMode="auto">
          <a:xfrm>
            <a:off x="5133863" y="1062874"/>
            <a:ext cx="3559175" cy="1387475"/>
          </a:xfrm>
          <a:prstGeom prst="rect">
            <a:avLst/>
          </a:prstGeom>
          <a:noFill/>
          <a:ln w="9525">
            <a:noFill/>
            <a:miter lim="800000"/>
            <a:headEnd/>
            <a:tailEnd/>
          </a:ln>
        </p:spPr>
      </p:pic>
      <p:sp>
        <p:nvSpPr>
          <p:cNvPr id="21" name="Rectangle 20"/>
          <p:cNvSpPr/>
          <p:nvPr/>
        </p:nvSpPr>
        <p:spPr>
          <a:xfrm>
            <a:off x="146183" y="2824423"/>
            <a:ext cx="8684052" cy="1615827"/>
          </a:xfrm>
          <a:prstGeom prst="rect">
            <a:avLst/>
          </a:prstGeom>
        </p:spPr>
        <p:txBody>
          <a:bodyPr wrap="square">
            <a:spAutoFit/>
          </a:bodyPr>
          <a:lstStyle/>
          <a:p>
            <a:pPr>
              <a:spcBef>
                <a:spcPct val="50000"/>
              </a:spcBef>
            </a:pPr>
            <a:r>
              <a:rPr lang="ca-ES" altLang="ca-ES" dirty="0" smtClean="0">
                <a:latin typeface="Verdana" panose="020B0604030504040204" pitchFamily="34" charset="0"/>
              </a:rPr>
              <a:t>Es podrien afegir altres bases de dades d’EBSCO a la cerca, com per exemple PSICODOC.</a:t>
            </a:r>
          </a:p>
          <a:p>
            <a:pPr>
              <a:spcBef>
                <a:spcPct val="50000"/>
              </a:spcBef>
            </a:pPr>
            <a:r>
              <a:rPr lang="ca-ES" altLang="ca-ES" dirty="0" smtClean="0">
                <a:latin typeface="Verdana" panose="020B0604030504040204" pitchFamily="34" charset="0"/>
              </a:rPr>
              <a:t>Però cal tenir en compte que cada base de dades té les seves particularitats, i per exemple les matèries estaran indexades de manera diferent.</a:t>
            </a:r>
            <a:endParaRPr lang="ca-ES" altLang="ca-ES" dirty="0">
              <a:latin typeface="Verdana" panose="020B0604030504040204" pitchFamily="34" charset="0"/>
            </a:endParaRPr>
          </a:p>
        </p:txBody>
      </p:sp>
      <p:pic>
        <p:nvPicPr>
          <p:cNvPr id="22" name="Imatge 21"/>
          <p:cNvPicPr>
            <a:picLocks noChangeAspect="1"/>
          </p:cNvPicPr>
          <p:nvPr/>
        </p:nvPicPr>
        <p:blipFill>
          <a:blip r:embed="rId3" cstate="print"/>
          <a:srcRect t="-3007" r="14818"/>
          <a:stretch>
            <a:fillRect/>
          </a:stretch>
        </p:blipFill>
        <p:spPr>
          <a:xfrm>
            <a:off x="2003839" y="4585057"/>
            <a:ext cx="4518959" cy="1841186"/>
          </a:xfrm>
          <a:prstGeom prst="rect">
            <a:avLst/>
          </a:prstGeom>
        </p:spPr>
      </p:pic>
      <p:sp>
        <p:nvSpPr>
          <p:cNvPr id="23" name="Rectangle arrodonit 22"/>
          <p:cNvSpPr/>
          <p:nvPr/>
        </p:nvSpPr>
        <p:spPr>
          <a:xfrm>
            <a:off x="6159926" y="4944774"/>
            <a:ext cx="680473" cy="221381"/>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030" name="Picture 6"/>
          <p:cNvPicPr>
            <a:picLocks noChangeAspect="1" noChangeArrowheads="1"/>
          </p:cNvPicPr>
          <p:nvPr/>
        </p:nvPicPr>
        <p:blipFill>
          <a:blip r:embed="rId4" cstate="print"/>
          <a:srcRect/>
          <a:stretch>
            <a:fillRect/>
          </a:stretch>
        </p:blipFill>
        <p:spPr bwMode="auto">
          <a:xfrm>
            <a:off x="4144479" y="5551488"/>
            <a:ext cx="4411663" cy="784225"/>
          </a:xfrm>
          <a:prstGeom prst="rect">
            <a:avLst/>
          </a:prstGeom>
          <a:noFill/>
          <a:ln w="9525">
            <a:noFill/>
            <a:miter lim="800000"/>
            <a:headEnd/>
            <a:tailEnd/>
          </a:ln>
        </p:spPr>
      </p:pic>
      <p:sp>
        <p:nvSpPr>
          <p:cNvPr id="27" name="Rectangle arrodonit 26"/>
          <p:cNvSpPr/>
          <p:nvPr/>
        </p:nvSpPr>
        <p:spPr>
          <a:xfrm>
            <a:off x="4235048" y="5554374"/>
            <a:ext cx="4272847" cy="796731"/>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8" name="Connector de fletxa recta 27"/>
          <p:cNvCxnSpPr>
            <a:stCxn id="23" idx="2"/>
          </p:cNvCxnSpPr>
          <p:nvPr/>
        </p:nvCxnSpPr>
        <p:spPr>
          <a:xfrm>
            <a:off x="6500163" y="5166155"/>
            <a:ext cx="25765" cy="39724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QuadreDeText 12"/>
          <p:cNvSpPr txBox="1"/>
          <p:nvPr/>
        </p:nvSpPr>
        <p:spPr>
          <a:xfrm>
            <a:off x="7515922" y="6488668"/>
            <a:ext cx="1628078" cy="369332"/>
          </a:xfrm>
          <a:prstGeom prst="rect">
            <a:avLst/>
          </a:prstGeom>
          <a:noFill/>
        </p:spPr>
        <p:txBody>
          <a:bodyPr wrap="square" rtlCol="0">
            <a:spAutoFit/>
          </a:bodyPr>
          <a:lstStyle/>
          <a:p>
            <a:r>
              <a:rPr lang="ca-ES" dirty="0" smtClean="0">
                <a:hlinkClick r:id="rId5" action="ppaction://hlinksldjump"/>
              </a:rPr>
              <a:t>Torna al sumari</a:t>
            </a:r>
            <a:endParaRPr lang="es-ES" dirty="0"/>
          </a:p>
        </p:txBody>
      </p:sp>
    </p:spTree>
    <p:extLst>
      <p:ext uri="{BB962C8B-B14F-4D97-AF65-F5344CB8AC3E}">
        <p14:creationId xmlns:p14="http://schemas.microsoft.com/office/powerpoint/2010/main" val="373751136"/>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8_presentacio_CRAIgenerica.potx" id="{115DF513-4CD7-43C9-8698-9BE2F55C3DC4}" vid="{58262671-2CD7-44FD-BF02-ADCFD66979BF}"/>
    </a:ext>
  </a:ext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8_presentacio_CRAIgenerica.potx" id="{115DF513-4CD7-43C9-8698-9BE2F55C3DC4}" vid="{76153987-C04F-4117-BC45-B24360E3F36B}"/>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2018_presentacio_CRAIgenerica</Template>
  <TotalTime>2522</TotalTime>
  <Words>3078</Words>
  <Application>Microsoft Office PowerPoint</Application>
  <PresentationFormat>Presentació en pantalla (4:3)</PresentationFormat>
  <Paragraphs>341</Paragraphs>
  <Slides>43</Slides>
  <Notes>0</Notes>
  <HiddenSlides>0</HiddenSlides>
  <MMClips>0</MMClips>
  <ScaleCrop>false</ScaleCrop>
  <HeadingPairs>
    <vt:vector size="6" baseType="variant">
      <vt:variant>
        <vt:lpstr>Tipus de lletra utilitzats</vt:lpstr>
      </vt:variant>
      <vt:variant>
        <vt:i4>5</vt:i4>
      </vt:variant>
      <vt:variant>
        <vt:lpstr>Tema</vt:lpstr>
      </vt:variant>
      <vt:variant>
        <vt:i4>2</vt:i4>
      </vt:variant>
      <vt:variant>
        <vt:lpstr>Títols de les diapositives</vt:lpstr>
      </vt:variant>
      <vt:variant>
        <vt:i4>43</vt:i4>
      </vt:variant>
    </vt:vector>
  </HeadingPairs>
  <TitlesOfParts>
    <vt:vector size="50" baseType="lpstr">
      <vt:lpstr>Arial</vt:lpstr>
      <vt:lpstr>Calibri</vt:lpstr>
      <vt:lpstr>Calibri Light</vt:lpstr>
      <vt:lpstr>Verdana</vt:lpstr>
      <vt:lpstr>Wingdings</vt:lpstr>
      <vt:lpstr>Tema de Office</vt:lpstr>
      <vt:lpstr>Diseño personalizado</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vector>
  </TitlesOfParts>
  <Company>Universitat de Barcelona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PsycINFO: guia d'ús. Curs 2020-21</dc:title>
  <dc:creator>CRAI Biblioteca Campus de Mundet</dc:creator>
  <cp:keywords>Formació d'usuaris, CRAI, biblioteques, Psicologia, Guies, Recursos, Serveis, PsycINFO, Bases de dades en línia</cp:keywords>
  <cp:lastModifiedBy>Rosa M. Manresa Novell</cp:lastModifiedBy>
  <cp:revision>96</cp:revision>
  <dcterms:created xsi:type="dcterms:W3CDTF">2018-05-24T13:23:12Z</dcterms:created>
  <dcterms:modified xsi:type="dcterms:W3CDTF">2020-07-02T07:39:36Z</dcterms:modified>
</cp:coreProperties>
</file>