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9" r:id="rId4"/>
    <p:sldId id="273" r:id="rId5"/>
    <p:sldId id="263" r:id="rId6"/>
    <p:sldId id="261" r:id="rId7"/>
    <p:sldId id="264" r:id="rId8"/>
    <p:sldId id="266" r:id="rId9"/>
    <p:sldId id="267" r:id="rId10"/>
    <p:sldId id="262" r:id="rId11"/>
    <p:sldId id="272" r:id="rId12"/>
    <p:sldId id="268" r:id="rId13"/>
    <p:sldId id="287" r:id="rId14"/>
    <p:sldId id="277" r:id="rId15"/>
    <p:sldId id="279" r:id="rId16"/>
    <p:sldId id="271" r:id="rId17"/>
    <p:sldId id="265" r:id="rId18"/>
    <p:sldId id="283" r:id="rId19"/>
    <p:sldId id="275" r:id="rId20"/>
    <p:sldId id="280" r:id="rId21"/>
    <p:sldId id="285" r:id="rId22"/>
    <p:sldId id="258" r:id="rId23"/>
    <p:sldId id="286" r:id="rId24"/>
    <p:sldId id="288" r:id="rId25"/>
    <p:sldId id="278" r:id="rId2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Poppins" panose="020B0604020202020204" charset="0"/>
      <p:regular r:id="rId32"/>
      <p:bold r:id="rId33"/>
      <p:italic r:id="rId34"/>
      <p:boldItalic r:id="rId35"/>
    </p:embeddedFont>
    <p:embeddedFont>
      <p:font typeface="Poppins Light" panose="020B0604020202020204" charset="0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D4D4"/>
    <a:srgbClr val="D9D8D8"/>
    <a:srgbClr val="2FA0D5"/>
    <a:srgbClr val="8787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87771CA-0655-4A5F-BD69-8282F2055B59}">
  <a:tblStyle styleId="{487771CA-0655-4A5F-BD69-8282F2055B5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90" y="13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reia Casas Escribano" userId="S::mcasas@ub.edu::27256ae8-683a-477e-93e3-39b837f59338" providerId="AD" clId="Web-{8A1398B0-1A72-6563-EA26-8416B82BCE18}"/>
    <pc:docChg chg="addSld delSld">
      <pc:chgData name="Mireia Casas Escribano" userId="S::mcasas@ub.edu::27256ae8-683a-477e-93e3-39b837f59338" providerId="AD" clId="Web-{8A1398B0-1A72-6563-EA26-8416B82BCE18}" dt="2019-05-30T11:42:24.211" v="1"/>
      <pc:docMkLst>
        <pc:docMk/>
      </pc:docMkLst>
      <pc:sldChg chg="new del">
        <pc:chgData name="Mireia Casas Escribano" userId="S::mcasas@ub.edu::27256ae8-683a-477e-93e3-39b837f59338" providerId="AD" clId="Web-{8A1398B0-1A72-6563-EA26-8416B82BCE18}" dt="2019-05-30T11:42:24.211" v="1"/>
        <pc:sldMkLst>
          <pc:docMk/>
          <pc:sldMk cId="1326216015" sldId="28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030496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71228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134947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35472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 dpi="0" rotWithShape="1">
          <a:blip r:embed="rId2">
            <a:alphaModFix amt="5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92400" y="-407850"/>
            <a:ext cx="5959200" cy="5959200"/>
          </a:xfrm>
          <a:prstGeom prst="ellipse">
            <a:avLst/>
          </a:prstGeom>
          <a:solidFill>
            <a:srgbClr val="000000">
              <a:alpha val="26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501210" y="175873"/>
            <a:ext cx="2451351" cy="2451351"/>
            <a:chOff x="6680825" y="2549350"/>
            <a:chExt cx="1539600" cy="1539600"/>
          </a:xfrm>
        </p:grpSpPr>
        <p:sp>
          <p:nvSpPr>
            <p:cNvPr id="12" name="Google Shape;12;p2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49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" name="Google Shape;15;p2"/>
          <p:cNvGrpSpPr/>
          <p:nvPr/>
        </p:nvGrpSpPr>
        <p:grpSpPr>
          <a:xfrm>
            <a:off x="6427669" y="2502633"/>
            <a:ext cx="2324700" cy="2324700"/>
            <a:chOff x="-474900" y="321200"/>
            <a:chExt cx="2324700" cy="2324700"/>
          </a:xfrm>
        </p:grpSpPr>
        <p:sp>
          <p:nvSpPr>
            <p:cNvPr id="16" name="Google Shape;16;p2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2211600" y="1991850"/>
            <a:ext cx="4720800" cy="1159800"/>
          </a:xfrm>
          <a:prstGeom prst="rect">
            <a:avLst/>
          </a:prstGeom>
          <a:effectLst>
            <a:outerShdw blurRad="85725" dist="19050" dir="540000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BLANK_1">
    <p:bg>
      <p:bgPr>
        <a:solidFill>
          <a:srgbClr val="000000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3"/>
          <p:cNvSpPr/>
          <p:nvPr/>
        </p:nvSpPr>
        <p:spPr>
          <a:xfrm>
            <a:off x="-704850" y="-2705100"/>
            <a:ext cx="10553700" cy="10553700"/>
          </a:xfrm>
          <a:prstGeom prst="donut">
            <a:avLst>
              <a:gd name="adj" fmla="val 10467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3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3"/>
          <p:cNvSpPr/>
          <p:nvPr/>
        </p:nvSpPr>
        <p:spPr>
          <a:xfrm>
            <a:off x="764000" y="-1236275"/>
            <a:ext cx="7616100" cy="7616100"/>
          </a:xfrm>
          <a:prstGeom prst="ellipse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3"/>
          <p:cNvSpPr/>
          <p:nvPr/>
        </p:nvSpPr>
        <p:spPr>
          <a:xfrm>
            <a:off x="1198300" y="-801975"/>
            <a:ext cx="6747000" cy="6747000"/>
          </a:xfrm>
          <a:prstGeom prst="ellipse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3"/>
          <p:cNvSpPr/>
          <p:nvPr/>
        </p:nvSpPr>
        <p:spPr>
          <a:xfrm>
            <a:off x="2267900" y="267625"/>
            <a:ext cx="4608300" cy="4608300"/>
          </a:xfrm>
          <a:prstGeom prst="ellipse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3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solidFill>
          <a:srgbClr val="000000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1592400" y="-407850"/>
            <a:ext cx="5959200" cy="5959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" name="Google Shape;23;p3"/>
          <p:cNvGrpSpPr/>
          <p:nvPr/>
        </p:nvGrpSpPr>
        <p:grpSpPr>
          <a:xfrm>
            <a:off x="6427669" y="2502633"/>
            <a:ext cx="2324700" cy="2324700"/>
            <a:chOff x="-474900" y="321200"/>
            <a:chExt cx="2324700" cy="2324700"/>
          </a:xfrm>
        </p:grpSpPr>
        <p:sp>
          <p:nvSpPr>
            <p:cNvPr id="24" name="Google Shape;24;p3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3"/>
          <p:cNvSpPr txBox="1">
            <a:spLocks noGrp="1"/>
          </p:cNvSpPr>
          <p:nvPr>
            <p:ph type="ctrTitle"/>
          </p:nvPr>
        </p:nvSpPr>
        <p:spPr>
          <a:xfrm>
            <a:off x="2569800" y="2236800"/>
            <a:ext cx="4004400" cy="956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52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ubTitle" idx="1"/>
          </p:nvPr>
        </p:nvSpPr>
        <p:spPr>
          <a:xfrm>
            <a:off x="2569800" y="3188701"/>
            <a:ext cx="4004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grpSp>
        <p:nvGrpSpPr>
          <p:cNvPr id="30" name="Google Shape;30;p3"/>
          <p:cNvGrpSpPr/>
          <p:nvPr/>
        </p:nvGrpSpPr>
        <p:grpSpPr>
          <a:xfrm>
            <a:off x="764825" y="439375"/>
            <a:ext cx="1924500" cy="1924500"/>
            <a:chOff x="6680825" y="2549350"/>
            <a:chExt cx="1539600" cy="1539600"/>
          </a:xfrm>
        </p:grpSpPr>
        <p:sp>
          <p:nvSpPr>
            <p:cNvPr id="31" name="Google Shape;31;p3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666666">
                <a:alpha val="526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666666">
                <a:alpha val="526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495"/>
              </a:avLst>
            </a:prstGeom>
            <a:solidFill>
              <a:srgbClr val="666666">
                <a:alpha val="526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5"/>
          <p:cNvSpPr/>
          <p:nvPr/>
        </p:nvSpPr>
        <p:spPr>
          <a:xfrm>
            <a:off x="6081700" y="764000"/>
            <a:ext cx="3615600" cy="36156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47;p5"/>
          <p:cNvGrpSpPr/>
          <p:nvPr/>
        </p:nvGrpSpPr>
        <p:grpSpPr>
          <a:xfrm>
            <a:off x="-442731" y="84620"/>
            <a:ext cx="2324700" cy="2324700"/>
            <a:chOff x="-474900" y="321200"/>
            <a:chExt cx="2324700" cy="2324700"/>
          </a:xfrm>
        </p:grpSpPr>
        <p:sp>
          <p:nvSpPr>
            <p:cNvPr id="48" name="Google Shape;48;p5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5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5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5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46080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￮"/>
              <a:defRPr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￮"/>
              <a:defRPr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￮"/>
              <a:defRPr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6" name="Google Shape;56;p5"/>
          <p:cNvSpPr/>
          <p:nvPr/>
        </p:nvSpPr>
        <p:spPr>
          <a:xfrm>
            <a:off x="6272900" y="955200"/>
            <a:ext cx="3233100" cy="32331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+ big image">
  <p:cSld name="TITLE_AND_BODY_1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6"/>
          <p:cNvSpPr/>
          <p:nvPr/>
        </p:nvSpPr>
        <p:spPr>
          <a:xfrm>
            <a:off x="5142675" y="358375"/>
            <a:ext cx="4426800" cy="44268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6"/>
          <p:cNvSpPr/>
          <p:nvPr/>
        </p:nvSpPr>
        <p:spPr>
          <a:xfrm>
            <a:off x="5376775" y="592475"/>
            <a:ext cx="3958500" cy="39585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0" name="Google Shape;60;p6"/>
          <p:cNvGrpSpPr/>
          <p:nvPr/>
        </p:nvGrpSpPr>
        <p:grpSpPr>
          <a:xfrm>
            <a:off x="-442731" y="84616"/>
            <a:ext cx="2324700" cy="2324700"/>
            <a:chOff x="-474900" y="321200"/>
            <a:chExt cx="2324700" cy="2324700"/>
          </a:xfrm>
        </p:grpSpPr>
        <p:sp>
          <p:nvSpPr>
            <p:cNvPr id="61" name="Google Shape;61;p6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6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6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6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" name="Google Shape;65;p6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6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45048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6"/>
          <p:cNvSpPr txBox="1">
            <a:spLocks noGrp="1"/>
          </p:cNvSpPr>
          <p:nvPr>
            <p:ph type="body" idx="1"/>
          </p:nvPr>
        </p:nvSpPr>
        <p:spPr>
          <a:xfrm>
            <a:off x="985679" y="1958050"/>
            <a:ext cx="39765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￮"/>
              <a:defRPr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￮"/>
              <a:defRPr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￮"/>
              <a:defRPr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7"/>
          <p:cNvGrpSpPr/>
          <p:nvPr/>
        </p:nvGrpSpPr>
        <p:grpSpPr>
          <a:xfrm>
            <a:off x="-442731" y="84618"/>
            <a:ext cx="2324700" cy="2324700"/>
            <a:chOff x="-474900" y="321200"/>
            <a:chExt cx="2324700" cy="2324700"/>
          </a:xfrm>
        </p:grpSpPr>
        <p:sp>
          <p:nvSpPr>
            <p:cNvPr id="71" name="Google Shape;71;p7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7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7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7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" name="Google Shape;75;p7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7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22368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600"/>
              </a:spcBef>
              <a:spcAft>
                <a:spcPts val="0"/>
              </a:spcAft>
              <a:buSzPts val="1400"/>
              <a:buChar char="￮"/>
              <a:defRPr sz="14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8" name="Google Shape;78;p7"/>
          <p:cNvSpPr txBox="1">
            <a:spLocks noGrp="1"/>
          </p:cNvSpPr>
          <p:nvPr>
            <p:ph type="body" idx="2"/>
          </p:nvPr>
        </p:nvSpPr>
        <p:spPr>
          <a:xfrm>
            <a:off x="3440857" y="1958050"/>
            <a:ext cx="22368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600"/>
              </a:spcBef>
              <a:spcAft>
                <a:spcPts val="0"/>
              </a:spcAft>
              <a:buSzPts val="1400"/>
              <a:buChar char="￮"/>
              <a:defRPr sz="14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9" name="Google Shape;79;p7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0" name="Google Shape;80;p7"/>
          <p:cNvSpPr/>
          <p:nvPr/>
        </p:nvSpPr>
        <p:spPr>
          <a:xfrm>
            <a:off x="6081700" y="764000"/>
            <a:ext cx="3615600" cy="36156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7"/>
          <p:cNvSpPr/>
          <p:nvPr/>
        </p:nvSpPr>
        <p:spPr>
          <a:xfrm>
            <a:off x="6272900" y="955200"/>
            <a:ext cx="3233100" cy="32331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oogle Shape;83;p8"/>
          <p:cNvGrpSpPr/>
          <p:nvPr/>
        </p:nvGrpSpPr>
        <p:grpSpPr>
          <a:xfrm>
            <a:off x="-442731" y="82639"/>
            <a:ext cx="2324700" cy="2324700"/>
            <a:chOff x="-474900" y="321200"/>
            <a:chExt cx="2324700" cy="2324700"/>
          </a:xfrm>
        </p:grpSpPr>
        <p:sp>
          <p:nvSpPr>
            <p:cNvPr id="84" name="Google Shape;84;p8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" name="Google Shape;88;p8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8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8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14853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￮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  <p:sp>
        <p:nvSpPr>
          <p:cNvPr id="91" name="Google Shape;91;p8"/>
          <p:cNvSpPr txBox="1">
            <a:spLocks noGrp="1"/>
          </p:cNvSpPr>
          <p:nvPr>
            <p:ph type="body" idx="2"/>
          </p:nvPr>
        </p:nvSpPr>
        <p:spPr>
          <a:xfrm>
            <a:off x="2630936" y="1958050"/>
            <a:ext cx="14853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￮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  <p:sp>
        <p:nvSpPr>
          <p:cNvPr id="92" name="Google Shape;92;p8"/>
          <p:cNvSpPr txBox="1">
            <a:spLocks noGrp="1"/>
          </p:cNvSpPr>
          <p:nvPr>
            <p:ph type="body" idx="3"/>
          </p:nvPr>
        </p:nvSpPr>
        <p:spPr>
          <a:xfrm>
            <a:off x="4192246" y="1958050"/>
            <a:ext cx="14853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￮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￮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  <p:sp>
        <p:nvSpPr>
          <p:cNvPr id="93" name="Google Shape;93;p8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4" name="Google Shape;94;p8"/>
          <p:cNvSpPr/>
          <p:nvPr/>
        </p:nvSpPr>
        <p:spPr>
          <a:xfrm>
            <a:off x="6081700" y="764000"/>
            <a:ext cx="3615600" cy="36156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8"/>
          <p:cNvSpPr/>
          <p:nvPr/>
        </p:nvSpPr>
        <p:spPr>
          <a:xfrm>
            <a:off x="6272900" y="955200"/>
            <a:ext cx="3233100" cy="32331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oogle Shape;97;p9"/>
          <p:cNvGrpSpPr/>
          <p:nvPr/>
        </p:nvGrpSpPr>
        <p:grpSpPr>
          <a:xfrm>
            <a:off x="-442731" y="84620"/>
            <a:ext cx="2324700" cy="2324700"/>
            <a:chOff x="-474900" y="321200"/>
            <a:chExt cx="2324700" cy="2324700"/>
          </a:xfrm>
        </p:grpSpPr>
        <p:sp>
          <p:nvSpPr>
            <p:cNvPr id="98" name="Google Shape;98;p9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9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9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9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2" name="Google Shape;102;p9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9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type A" type="blank">
  <p:cSld name="BLANK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1"/>
          <p:cNvSpPr/>
          <p:nvPr/>
        </p:nvSpPr>
        <p:spPr>
          <a:xfrm>
            <a:off x="764000" y="-1236275"/>
            <a:ext cx="7616100" cy="76161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1"/>
          <p:cNvSpPr/>
          <p:nvPr/>
        </p:nvSpPr>
        <p:spPr>
          <a:xfrm>
            <a:off x="1198300" y="-801975"/>
            <a:ext cx="6747000" cy="67470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1"/>
          <p:cNvSpPr/>
          <p:nvPr/>
        </p:nvSpPr>
        <p:spPr>
          <a:xfrm>
            <a:off x="2267900" y="267625"/>
            <a:ext cx="4608300" cy="46083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1"/>
          <p:cNvSpPr/>
          <p:nvPr/>
        </p:nvSpPr>
        <p:spPr>
          <a:xfrm>
            <a:off x="-704850" y="-2705100"/>
            <a:ext cx="10553700" cy="10553700"/>
          </a:xfrm>
          <a:prstGeom prst="donut">
            <a:avLst>
              <a:gd name="adj" fmla="val 10467"/>
            </a:avLst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1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1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type B">
  <p:cSld name="BLANK_2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2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24" name="Google Shape;124;p12"/>
          <p:cNvGrpSpPr/>
          <p:nvPr/>
        </p:nvGrpSpPr>
        <p:grpSpPr>
          <a:xfrm>
            <a:off x="842907" y="108288"/>
            <a:ext cx="2324700" cy="2324700"/>
            <a:chOff x="-474900" y="321200"/>
            <a:chExt cx="2324700" cy="2324700"/>
          </a:xfrm>
        </p:grpSpPr>
        <p:sp>
          <p:nvSpPr>
            <p:cNvPr id="125" name="Google Shape;125;p12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2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2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2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9" name="Google Shape;129;p12"/>
          <p:cNvSpPr/>
          <p:nvPr/>
        </p:nvSpPr>
        <p:spPr>
          <a:xfrm>
            <a:off x="1794525" y="-407900"/>
            <a:ext cx="5959200" cy="59592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4608300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●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○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■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●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○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■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5" Type="http://schemas.openxmlformats.org/officeDocument/2006/relationships/hyperlink" Target="http://www.ub.edu/campusvirtualub/" TargetMode="Externa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://www.ub.edu/campusvirtualub/" TargetMode="Externa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s://campusvirtual.ub.edu/course/view.php?id=1184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campusvirtual.ub.edu/" TargetMode="External"/><Relationship Id="rId7" Type="http://schemas.openxmlformats.org/officeDocument/2006/relationships/hyperlink" Target="https://ub-sandbox.mrooms.net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>
            <a:spLocks noGrp="1"/>
          </p:cNvSpPr>
          <p:nvPr>
            <p:ph type="ctrTitle"/>
          </p:nvPr>
        </p:nvSpPr>
        <p:spPr>
          <a:xfrm>
            <a:off x="2332926" y="1111167"/>
            <a:ext cx="47208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br>
              <a:rPr lang="ca-E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a-E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CAMPUS VIRTUAL</a:t>
            </a:r>
            <a:endParaRPr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Google Shape;686;p39">
            <a:extLst>
              <a:ext uri="{FF2B5EF4-FFF2-40B4-BE49-F238E27FC236}">
                <a16:creationId xmlns:a16="http://schemas.microsoft.com/office/drawing/2014/main" id="{A2A9306F-FCB3-4591-B950-011407883B2D}"/>
              </a:ext>
            </a:extLst>
          </p:cNvPr>
          <p:cNvSpPr/>
          <p:nvPr/>
        </p:nvSpPr>
        <p:spPr>
          <a:xfrm>
            <a:off x="1058899" y="937549"/>
            <a:ext cx="1366627" cy="771976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50800" cap="rnd" cmpd="sng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5E709352-EACB-4C6A-A286-6ADA8DDAB7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255" y="4437099"/>
            <a:ext cx="432435" cy="59436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8BA0410-3574-4A78-A247-6BE217C7FDA8}"/>
              </a:ext>
            </a:extLst>
          </p:cNvPr>
          <p:cNvSpPr txBox="1"/>
          <p:nvPr/>
        </p:nvSpPr>
        <p:spPr>
          <a:xfrm>
            <a:off x="1330618" y="3203143"/>
            <a:ext cx="65747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QUE UN PAS CAP AL NÚVOL</a:t>
            </a:r>
          </a:p>
        </p:txBody>
      </p:sp>
      <p:pic>
        <p:nvPicPr>
          <p:cNvPr id="4" name="Imagen 3" descr="Imagen que contiene exterior&#10;&#10;Descripción generada con confianza muy alta">
            <a:extLst>
              <a:ext uri="{FF2B5EF4-FFF2-40B4-BE49-F238E27FC236}">
                <a16:creationId xmlns:a16="http://schemas.microsoft.com/office/drawing/2014/main" id="{C1497B15-CD47-4F34-98EA-2A22A6183AF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401"/>
          <a:stretch/>
        </p:blipFill>
        <p:spPr>
          <a:xfrm>
            <a:off x="566690" y="4437099"/>
            <a:ext cx="1527857" cy="59218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0"/>
          <p:cNvSpPr txBox="1">
            <a:spLocks noGrp="1"/>
          </p:cNvSpPr>
          <p:nvPr>
            <p:ph type="ctrTitle" idx="4294967295"/>
          </p:nvPr>
        </p:nvSpPr>
        <p:spPr>
          <a:xfrm>
            <a:off x="2092625" y="2954950"/>
            <a:ext cx="4958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sz="6000" dirty="0"/>
              <a:t>Full de ruta</a:t>
            </a:r>
            <a:endParaRPr sz="6000" dirty="0"/>
          </a:p>
        </p:txBody>
      </p:sp>
      <p:sp>
        <p:nvSpPr>
          <p:cNvPr id="206" name="Google Shape;206;p20"/>
          <p:cNvSpPr txBox="1">
            <a:spLocks noGrp="1"/>
          </p:cNvSpPr>
          <p:nvPr>
            <p:ph type="subTitle" idx="4294967295"/>
          </p:nvPr>
        </p:nvSpPr>
        <p:spPr>
          <a:xfrm>
            <a:off x="2092625" y="3892887"/>
            <a:ext cx="49587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ca-ES" sz="1400" dirty="0"/>
              <a:t>Desenvolupament del projecte</a:t>
            </a:r>
            <a:endParaRPr sz="1400" dirty="0"/>
          </a:p>
        </p:txBody>
      </p:sp>
      <p:grpSp>
        <p:nvGrpSpPr>
          <p:cNvPr id="207" name="Google Shape;207;p20"/>
          <p:cNvGrpSpPr/>
          <p:nvPr/>
        </p:nvGrpSpPr>
        <p:grpSpPr>
          <a:xfrm>
            <a:off x="3952298" y="309004"/>
            <a:ext cx="1738561" cy="1738545"/>
            <a:chOff x="6643075" y="3664250"/>
            <a:chExt cx="407950" cy="407975"/>
          </a:xfrm>
        </p:grpSpPr>
        <p:sp>
          <p:nvSpPr>
            <p:cNvPr id="208" name="Google Shape;208;p20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0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0" name="Google Shape;210;p20"/>
          <p:cNvGrpSpPr/>
          <p:nvPr/>
        </p:nvGrpSpPr>
        <p:grpSpPr>
          <a:xfrm rot="-587313">
            <a:off x="3850121" y="2274317"/>
            <a:ext cx="714809" cy="714768"/>
            <a:chOff x="576250" y="4319400"/>
            <a:chExt cx="442075" cy="442050"/>
          </a:xfrm>
        </p:grpSpPr>
        <p:sp>
          <p:nvSpPr>
            <p:cNvPr id="211" name="Google Shape;211;p20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0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0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0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5" name="Google Shape;215;p20"/>
          <p:cNvSpPr/>
          <p:nvPr/>
        </p:nvSpPr>
        <p:spPr>
          <a:xfrm>
            <a:off x="3536507" y="710554"/>
            <a:ext cx="271742" cy="259470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20"/>
          <p:cNvSpPr/>
          <p:nvPr/>
        </p:nvSpPr>
        <p:spPr>
          <a:xfrm rot="2697553">
            <a:off x="5327282" y="2038984"/>
            <a:ext cx="412519" cy="393888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0"/>
          <p:cNvSpPr/>
          <p:nvPr/>
        </p:nvSpPr>
        <p:spPr>
          <a:xfrm>
            <a:off x="5653628" y="1814107"/>
            <a:ext cx="165205" cy="157816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20"/>
          <p:cNvSpPr/>
          <p:nvPr/>
        </p:nvSpPr>
        <p:spPr>
          <a:xfrm rot="1280074">
            <a:off x="3348230" y="1493219"/>
            <a:ext cx="165200" cy="157799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20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grpSp>
        <p:nvGrpSpPr>
          <p:cNvPr id="17" name="Grupo 16">
            <a:extLst>
              <a:ext uri="{FF2B5EF4-FFF2-40B4-BE49-F238E27FC236}">
                <a16:creationId xmlns:a16="http://schemas.microsoft.com/office/drawing/2014/main" id="{A7B669B0-1C1A-4CA0-A2E9-9057C94A1D31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21F2282F-E8DE-4228-93B8-C43A274591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9" name="Imagen 18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F38302C9-F729-4B0C-9543-04A43153C3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0"/>
          <p:cNvSpPr txBox="1">
            <a:spLocks noGrp="1"/>
          </p:cNvSpPr>
          <p:nvPr>
            <p:ph type="title"/>
          </p:nvPr>
        </p:nvSpPr>
        <p:spPr>
          <a:xfrm>
            <a:off x="457200" y="889395"/>
            <a:ext cx="3920836" cy="68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dirty="0"/>
              <a:t>Com es </a:t>
            </a:r>
            <a:br>
              <a:rPr lang="ca-ES" dirty="0"/>
            </a:br>
            <a:r>
              <a:rPr lang="ca-ES" dirty="0"/>
              <a:t>treballa</a:t>
            </a:r>
            <a:endParaRPr dirty="0"/>
          </a:p>
        </p:txBody>
      </p:sp>
      <p:sp>
        <p:nvSpPr>
          <p:cNvPr id="336" name="Google Shape;336;p30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grpSp>
        <p:nvGrpSpPr>
          <p:cNvPr id="337" name="Google Shape;337;p30"/>
          <p:cNvGrpSpPr/>
          <p:nvPr/>
        </p:nvGrpSpPr>
        <p:grpSpPr>
          <a:xfrm>
            <a:off x="2346861" y="1258050"/>
            <a:ext cx="2726286" cy="2547000"/>
            <a:chOff x="1293736" y="1258050"/>
            <a:chExt cx="2726286" cy="2547000"/>
          </a:xfrm>
        </p:grpSpPr>
        <p:sp>
          <p:nvSpPr>
            <p:cNvPr id="338" name="Google Shape;338;p30"/>
            <p:cNvSpPr/>
            <p:nvPr/>
          </p:nvSpPr>
          <p:spPr>
            <a:xfrm rot="2700000">
              <a:off x="228637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339" name="Google Shape;339;p30"/>
            <p:cNvSpPr/>
            <p:nvPr/>
          </p:nvSpPr>
          <p:spPr>
            <a:xfrm>
              <a:off x="1510752" y="3205393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latin typeface="Poppins"/>
                  <a:ea typeface="Poppins"/>
                  <a:cs typeface="Poppins"/>
                  <a:sym typeface="Poppins"/>
                </a:rPr>
                <a:t>1</a:t>
              </a:r>
              <a:endParaRPr sz="1200" b="1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40" name="Google Shape;340;p30"/>
            <p:cNvSpPr txBox="1"/>
            <p:nvPr/>
          </p:nvSpPr>
          <p:spPr>
            <a:xfrm rot="-2700000">
              <a:off x="1501398" y="2241353"/>
              <a:ext cx="2332604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100" b="1" dirty="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Fase 1: prova pilot</a:t>
              </a:r>
              <a:endParaRPr sz="1100" b="1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41" name="Google Shape;341;p30"/>
            <p:cNvSpPr txBox="1"/>
            <p:nvPr/>
          </p:nvSpPr>
          <p:spPr>
            <a:xfrm rot="-2700000">
              <a:off x="1959709" y="2550697"/>
              <a:ext cx="2203628" cy="5074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lvl="1">
                <a:spcAft>
                  <a:spcPts val="1600"/>
                </a:spcAft>
              </a:pPr>
              <a:r>
                <a:rPr lang="ca-ES" sz="800" dirty="0">
                  <a:latin typeface="Poppins Light"/>
                  <a:ea typeface="Poppins Light"/>
                  <a:cs typeface="Poppins Light"/>
                  <a:sym typeface="Poppins Light"/>
                </a:rPr>
                <a:t>- Quatre ensenyaments de Grau:    Economia, Estadística, Filosofia i Enginyeria informàtica</a:t>
              </a:r>
              <a:br>
                <a:rPr lang="ca-ES" sz="800" dirty="0">
                  <a:latin typeface="Poppins Light"/>
                  <a:ea typeface="Poppins Light"/>
                  <a:cs typeface="Poppins Light"/>
                  <a:sym typeface="Poppins Light"/>
                </a:rPr>
              </a:br>
              <a:r>
                <a:rPr lang="ca-ES" sz="800" dirty="0">
                  <a:latin typeface="Poppins Light"/>
                  <a:ea typeface="Poppins Light"/>
                  <a:cs typeface="Poppins Light"/>
                  <a:sym typeface="Poppins Light"/>
                </a:rPr>
                <a:t>- Funcionalitats bàsiques (inclou CEL)</a:t>
              </a:r>
            </a:p>
            <a:p>
              <a:pPr marL="0" lvl="0" indent="0" algn="l" rtl="0">
                <a:spcBef>
                  <a:spcPts val="0"/>
                </a:spcBef>
                <a:spcAft>
                  <a:spcPts val="1600"/>
                </a:spcAft>
                <a:buNone/>
              </a:pPr>
              <a:endParaRPr sz="800" dirty="0"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342" name="Google Shape;342;p30"/>
          <p:cNvGrpSpPr/>
          <p:nvPr/>
        </p:nvGrpSpPr>
        <p:grpSpPr>
          <a:xfrm>
            <a:off x="4257083" y="1258050"/>
            <a:ext cx="2726286" cy="2547000"/>
            <a:chOff x="3203958" y="1258050"/>
            <a:chExt cx="2726286" cy="2547000"/>
          </a:xfrm>
        </p:grpSpPr>
        <p:sp>
          <p:nvSpPr>
            <p:cNvPr id="343" name="Google Shape;343;p30"/>
            <p:cNvSpPr/>
            <p:nvPr/>
          </p:nvSpPr>
          <p:spPr>
            <a:xfrm rot="2700000">
              <a:off x="4196595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344" name="Google Shape;344;p30"/>
            <p:cNvSpPr/>
            <p:nvPr/>
          </p:nvSpPr>
          <p:spPr>
            <a:xfrm>
              <a:off x="3420974" y="3205393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 dirty="0">
                  <a:solidFill>
                    <a:srgbClr val="666666"/>
                  </a:solidFill>
                  <a:latin typeface="Poppins"/>
                  <a:ea typeface="Poppins"/>
                  <a:cs typeface="Poppins"/>
                  <a:sym typeface="Poppins"/>
                </a:rPr>
                <a:t>2</a:t>
              </a:r>
              <a:endParaRPr sz="1200" b="1" dirty="0">
                <a:solidFill>
                  <a:srgbClr val="666666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45" name="Google Shape;345;p30"/>
            <p:cNvSpPr txBox="1"/>
            <p:nvPr/>
          </p:nvSpPr>
          <p:spPr>
            <a:xfrm rot="-2700000">
              <a:off x="3410687" y="2240903"/>
              <a:ext cx="2333877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100" b="1" dirty="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Fase 2: migració al núvol</a:t>
              </a:r>
              <a:endParaRPr sz="1100" b="1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46" name="Google Shape;346;p30"/>
            <p:cNvSpPr txBox="1"/>
            <p:nvPr/>
          </p:nvSpPr>
          <p:spPr>
            <a:xfrm rot="-2700000">
              <a:off x="3869931" y="2550697"/>
              <a:ext cx="2203628" cy="5074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 dirty="0">
                  <a:latin typeface="Poppins Light"/>
                  <a:ea typeface="Poppins Light"/>
                  <a:cs typeface="Poppins Light"/>
                  <a:sym typeface="Poppins Light"/>
                </a:rPr>
                <a:t>- </a:t>
              </a:r>
              <a:r>
                <a:rPr lang="ca-ES" sz="800" dirty="0">
                  <a:latin typeface="Poppins Light"/>
                  <a:ea typeface="Poppins Light"/>
                  <a:cs typeface="Poppins Light"/>
                  <a:sym typeface="Poppins Light"/>
                </a:rPr>
                <a:t>Migració total al nou CVUB (tots CVUB)</a:t>
              </a:r>
              <a:br>
                <a:rPr lang="ca-ES" sz="800" dirty="0">
                  <a:latin typeface="Poppins Light"/>
                  <a:ea typeface="Poppins Light"/>
                  <a:cs typeface="Poppins Light"/>
                  <a:sym typeface="Poppins Light"/>
                </a:rPr>
              </a:br>
              <a:r>
                <a:rPr lang="ca-ES" sz="800" dirty="0">
                  <a:latin typeface="Poppins Light"/>
                  <a:ea typeface="Poppins Light"/>
                  <a:cs typeface="Poppins Light"/>
                  <a:sym typeface="Poppins Light"/>
                </a:rPr>
                <a:t>- Noves funcionalitats</a:t>
              </a:r>
              <a:br>
                <a:rPr lang="ca-ES" sz="800" dirty="0">
                  <a:latin typeface="Poppins Light"/>
                  <a:ea typeface="Poppins Light"/>
                  <a:cs typeface="Poppins Light"/>
                  <a:sym typeface="Poppins Light"/>
                </a:rPr>
              </a:br>
              <a:r>
                <a:rPr lang="ca-ES" sz="800" dirty="0">
                  <a:latin typeface="Poppins Light"/>
                  <a:ea typeface="Poppins Light"/>
                  <a:cs typeface="Poppins Light"/>
                  <a:sym typeface="Poppins Light"/>
                </a:rPr>
                <a:t>- Formació</a:t>
              </a:r>
              <a:br>
                <a:rPr lang="ca-ES" sz="800" dirty="0">
                  <a:latin typeface="Poppins Light"/>
                  <a:ea typeface="Poppins Light"/>
                  <a:cs typeface="Poppins Light"/>
                  <a:sym typeface="Poppins Light"/>
                </a:rPr>
              </a:br>
              <a:r>
                <a:rPr lang="ca-ES" sz="800" dirty="0">
                  <a:latin typeface="Poppins Light"/>
                  <a:ea typeface="Poppins Light"/>
                  <a:cs typeface="Poppins Light"/>
                  <a:sym typeface="Poppins Light"/>
                </a:rPr>
                <a:t>- Difusió</a:t>
              </a:r>
            </a:p>
            <a:p>
              <a:pPr marL="0" lvl="0" indent="0" algn="l" rtl="0">
                <a:spcBef>
                  <a:spcPts val="0"/>
                </a:spcBef>
                <a:spcAft>
                  <a:spcPts val="1600"/>
                </a:spcAft>
                <a:buNone/>
              </a:pPr>
              <a:endParaRPr sz="800" dirty="0"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347" name="Google Shape;347;p30"/>
          <p:cNvGrpSpPr/>
          <p:nvPr/>
        </p:nvGrpSpPr>
        <p:grpSpPr>
          <a:xfrm>
            <a:off x="6177102" y="1258050"/>
            <a:ext cx="2726286" cy="2547000"/>
            <a:chOff x="5123977" y="1258050"/>
            <a:chExt cx="2726286" cy="2547000"/>
          </a:xfrm>
        </p:grpSpPr>
        <p:sp>
          <p:nvSpPr>
            <p:cNvPr id="348" name="Google Shape;348;p30"/>
            <p:cNvSpPr/>
            <p:nvPr/>
          </p:nvSpPr>
          <p:spPr>
            <a:xfrm rot="2700000">
              <a:off x="611661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349" name="Google Shape;349;p30"/>
            <p:cNvSpPr/>
            <p:nvPr/>
          </p:nvSpPr>
          <p:spPr>
            <a:xfrm>
              <a:off x="5340992" y="3205393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rgbClr val="B7B7B7"/>
                  </a:solidFill>
                  <a:latin typeface="Poppins"/>
                  <a:ea typeface="Poppins"/>
                  <a:cs typeface="Poppins"/>
                  <a:sym typeface="Poppins"/>
                </a:rPr>
                <a:t>3</a:t>
              </a:r>
              <a:endParaRPr sz="1200" b="1">
                <a:solidFill>
                  <a:srgbClr val="B7B7B7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50" name="Google Shape;350;p30"/>
            <p:cNvSpPr txBox="1"/>
            <p:nvPr/>
          </p:nvSpPr>
          <p:spPr>
            <a:xfrm rot="-2700000">
              <a:off x="5323969" y="2238203"/>
              <a:ext cx="2341513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100" b="1" dirty="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Posada en marxa</a:t>
              </a:r>
              <a:endParaRPr sz="1100" b="1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51" name="Google Shape;351;p30"/>
            <p:cNvSpPr txBox="1"/>
            <p:nvPr/>
          </p:nvSpPr>
          <p:spPr>
            <a:xfrm rot="-2700000">
              <a:off x="5789949" y="2550697"/>
              <a:ext cx="2203628" cy="5074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>
                <a:spcAft>
                  <a:spcPts val="1600"/>
                </a:spcAft>
              </a:pPr>
              <a:r>
                <a:rPr lang="en" sz="800" dirty="0">
                  <a:latin typeface="Poppins Light"/>
                  <a:ea typeface="Poppins Light"/>
                  <a:cs typeface="Poppins Light"/>
                  <a:sym typeface="Poppins Light"/>
                </a:rPr>
                <a:t>- </a:t>
              </a:r>
              <a:r>
                <a:rPr lang="ca-ES" sz="800" dirty="0">
                  <a:latin typeface="Poppins Light"/>
                  <a:ea typeface="Poppins Light"/>
                  <a:cs typeface="Poppins Light"/>
                  <a:sym typeface="Poppins Light"/>
                </a:rPr>
                <a:t>Juliol: accés professorat</a:t>
              </a:r>
              <a:br>
                <a:rPr lang="ca-ES" sz="800" dirty="0">
                  <a:latin typeface="Poppins Light"/>
                  <a:ea typeface="Poppins Light"/>
                  <a:cs typeface="Poppins Light"/>
                  <a:sym typeface="Poppins Light"/>
                </a:rPr>
              </a:br>
              <a:r>
                <a:rPr lang="ca-ES" sz="800" dirty="0">
                  <a:latin typeface="Poppins Light"/>
                  <a:ea typeface="Poppins Light"/>
                  <a:cs typeface="Poppins Light"/>
                  <a:sym typeface="Poppins Light"/>
                </a:rPr>
                <a:t>- Setembre: accés alumnat</a:t>
              </a:r>
              <a:br>
                <a:rPr lang="ca-ES" sz="800" dirty="0">
                  <a:latin typeface="Poppins Light"/>
                  <a:ea typeface="Poppins Light"/>
                  <a:cs typeface="Poppins Light"/>
                  <a:sym typeface="Poppins Light"/>
                </a:rPr>
              </a:br>
              <a:r>
                <a:rPr lang="ca-ES" sz="800" dirty="0">
                  <a:latin typeface="Poppins Light"/>
                  <a:ea typeface="Poppins Light"/>
                  <a:cs typeface="Poppins Light"/>
                  <a:sym typeface="Poppins Light"/>
                </a:rPr>
                <a:t>- Formació</a:t>
              </a:r>
              <a:br>
                <a:rPr lang="ca-ES" sz="800" dirty="0">
                  <a:latin typeface="Poppins Light"/>
                  <a:ea typeface="Poppins Light"/>
                  <a:cs typeface="Poppins Light"/>
                  <a:sym typeface="Poppins Light"/>
                </a:rPr>
              </a:br>
              <a:r>
                <a:rPr lang="ca-ES" sz="800" dirty="0">
                  <a:latin typeface="Poppins Light"/>
                  <a:ea typeface="Poppins Light"/>
                  <a:cs typeface="Poppins Light"/>
                  <a:sym typeface="Poppins Light"/>
                </a:rPr>
                <a:t>- Difusió</a:t>
              </a:r>
            </a:p>
            <a:p>
              <a:pPr marL="0" lvl="0" indent="0" algn="l" rtl="0">
                <a:spcBef>
                  <a:spcPts val="0"/>
                </a:spcBef>
                <a:spcAft>
                  <a:spcPts val="1600"/>
                </a:spcAft>
                <a:buNone/>
              </a:pPr>
              <a:endParaRPr lang="ca-ES" sz="800" dirty="0"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id="{E993C214-4F67-4B54-B04F-B5BE3A8092A0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3EF23659-E230-46E7-AA85-CC039E90E5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21" name="Imagen 20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F661B0D5-60AD-49D1-B3F8-A2D0C2880E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6"/>
          <p:cNvSpPr txBox="1">
            <a:spLocks noGrp="1"/>
          </p:cNvSpPr>
          <p:nvPr>
            <p:ph type="title"/>
          </p:nvPr>
        </p:nvSpPr>
        <p:spPr>
          <a:xfrm>
            <a:off x="458401" y="944545"/>
            <a:ext cx="6927899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dirty="0"/>
              <a:t>Fase 1: prova pilot (febrer 19)</a:t>
            </a:r>
            <a:endParaRPr dirty="0"/>
          </a:p>
        </p:txBody>
      </p:sp>
      <p:sp>
        <p:nvSpPr>
          <p:cNvPr id="291" name="Google Shape;291;p26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graphicFrame>
        <p:nvGraphicFramePr>
          <p:cNvPr id="292" name="Google Shape;292;p26"/>
          <p:cNvGraphicFramePr/>
          <p:nvPr>
            <p:extLst>
              <p:ext uri="{D42A27DB-BD31-4B8C-83A1-F6EECF244321}">
                <p14:modId xmlns:p14="http://schemas.microsoft.com/office/powerpoint/2010/main" val="4190378899"/>
              </p:ext>
            </p:extLst>
          </p:nvPr>
        </p:nvGraphicFramePr>
        <p:xfrm>
          <a:off x="1108050" y="1723901"/>
          <a:ext cx="6927900" cy="2730658"/>
        </p:xfrm>
        <a:graphic>
          <a:graphicData uri="http://schemas.openxmlformats.org/drawingml/2006/table">
            <a:tbl>
              <a:tblPr>
                <a:noFill/>
                <a:tableStyleId>{487771CA-0655-4A5F-BD69-8282F2055B59}</a:tableStyleId>
              </a:tblPr>
              <a:tblGrid>
                <a:gridCol w="1731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1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1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319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4306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dirty="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GRAUS 2on semestre</a:t>
                      </a:r>
                      <a:endParaRPr dirty="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50000"/>
                        <a:alpha val="653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dirty="0" err="1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Assignatures</a:t>
                      </a:r>
                      <a:endParaRPr dirty="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L="91425" marR="91425" marT="68575" marB="68575"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50000"/>
                        <a:alpha val="653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dirty="0" err="1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Professorat</a:t>
                      </a:r>
                      <a:endParaRPr dirty="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L="91425" marR="91425" marT="68575" marB="68575"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50000"/>
                        <a:alpha val="653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dirty="0" err="1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Alumnat</a:t>
                      </a:r>
                      <a:endParaRPr dirty="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L="91425" marR="91425" marT="68575" marB="68575"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50000"/>
                        <a:alpha val="6539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0727312"/>
                  </a:ext>
                </a:extLst>
              </a:tr>
              <a:tr h="534306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dirty="0" err="1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Economia</a:t>
                      </a:r>
                      <a:endParaRPr dirty="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27</a:t>
                      </a:r>
                      <a:endParaRPr b="1" dirty="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28</a:t>
                      </a:r>
                      <a:endParaRPr b="1" dirty="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1600 (77)</a:t>
                      </a:r>
                      <a:endParaRPr b="1" dirty="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306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a-ES" dirty="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Estadística</a:t>
                      </a:r>
                      <a:endParaRPr dirty="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22</a:t>
                      </a:r>
                      <a:endParaRPr b="1" dirty="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22</a:t>
                      </a:r>
                      <a:endParaRPr b="1" dirty="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294 (77)</a:t>
                      </a:r>
                      <a:endParaRPr b="1" dirty="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306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a-ES" dirty="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Enginyeria informàtica</a:t>
                      </a:r>
                      <a:endParaRPr dirty="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27</a:t>
                      </a:r>
                      <a:endParaRPr b="1" dirty="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28</a:t>
                      </a:r>
                      <a:endParaRPr b="1" dirty="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401</a:t>
                      </a:r>
                      <a:endParaRPr b="1" dirty="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4306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a-ES" dirty="0">
                          <a:latin typeface="Poppins Light"/>
                          <a:ea typeface="Poppins Light"/>
                          <a:cs typeface="Poppins Light"/>
                          <a:sym typeface="Poppins Light"/>
                        </a:rPr>
                        <a:t>Filosofia</a:t>
                      </a:r>
                      <a:endParaRPr dirty="0">
                        <a:latin typeface="Poppins Light"/>
                        <a:ea typeface="Poppins Light"/>
                        <a:cs typeface="Poppins Light"/>
                        <a:sym typeface="Poppins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44</a:t>
                      </a:r>
                      <a:endParaRPr b="1" dirty="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44</a:t>
                      </a:r>
                      <a:endParaRPr b="1" dirty="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 dirty="0"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683</a:t>
                      </a:r>
                      <a:endParaRPr b="1" dirty="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653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5" name="Grupo 4">
            <a:extLst>
              <a:ext uri="{FF2B5EF4-FFF2-40B4-BE49-F238E27FC236}">
                <a16:creationId xmlns:a16="http://schemas.microsoft.com/office/drawing/2014/main" id="{BC353FC8-5C45-4D20-87A9-6FAF28B05AD2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01FE2066-8FC5-4A1E-90ED-FBAA6C467E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7" name="Imagen 6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85DF2C4A-15CB-44A0-8E36-2474F8F445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grpSp>
        <p:nvGrpSpPr>
          <p:cNvPr id="28" name="Grupo 27">
            <a:extLst>
              <a:ext uri="{FF2B5EF4-FFF2-40B4-BE49-F238E27FC236}">
                <a16:creationId xmlns:a16="http://schemas.microsoft.com/office/drawing/2014/main" id="{730AAEAE-9A6B-4D2A-BE53-062E8F2E6109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5A89DF2D-BD65-4666-8984-9E58269009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30" name="Imagen 29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C73B1840-8CE6-4ADF-8875-4FB3A3F6B7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  <p:sp>
        <p:nvSpPr>
          <p:cNvPr id="33" name="Google Shape;290;p26">
            <a:extLst>
              <a:ext uri="{FF2B5EF4-FFF2-40B4-BE49-F238E27FC236}">
                <a16:creationId xmlns:a16="http://schemas.microsoft.com/office/drawing/2014/main" id="{B1FBB69E-2D64-4033-8B63-A3D83BB8C574}"/>
              </a:ext>
            </a:extLst>
          </p:cNvPr>
          <p:cNvSpPr txBox="1">
            <a:spLocks/>
          </p:cNvSpPr>
          <p:nvPr/>
        </p:nvSpPr>
        <p:spPr>
          <a:xfrm>
            <a:off x="1704979" y="941365"/>
            <a:ext cx="6927899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a-ES" sz="3200" b="1" dirty="0">
                <a:latin typeface="Poppins" panose="020B0604020202020204" charset="0"/>
                <a:cs typeface="Poppins" panose="020B0604020202020204" charset="0"/>
              </a:rPr>
              <a:t>Fase 1: prova pilot (febrer 19)</a:t>
            </a:r>
          </a:p>
        </p:txBody>
      </p:sp>
      <p:sp>
        <p:nvSpPr>
          <p:cNvPr id="34" name="Google Shape;431;p37">
            <a:extLst>
              <a:ext uri="{FF2B5EF4-FFF2-40B4-BE49-F238E27FC236}">
                <a16:creationId xmlns:a16="http://schemas.microsoft.com/office/drawing/2014/main" id="{AADA21E1-86BA-42E4-81D3-9B2BE06498F4}"/>
              </a:ext>
            </a:extLst>
          </p:cNvPr>
          <p:cNvSpPr txBox="1">
            <a:spLocks/>
          </p:cNvSpPr>
          <p:nvPr/>
        </p:nvSpPr>
        <p:spPr>
          <a:xfrm>
            <a:off x="2717956" y="1609430"/>
            <a:ext cx="5716186" cy="14326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dirty="0" err="1">
                <a:latin typeface="Poppins" panose="020B0604020202020204" charset="0"/>
                <a:cs typeface="Poppins" panose="020B0604020202020204" charset="0"/>
              </a:rPr>
              <a:t>Difusió</a:t>
            </a:r>
            <a:r>
              <a:rPr lang="en-US" sz="1800" b="1" dirty="0">
                <a:latin typeface="Poppins" panose="020B0604020202020204" charset="0"/>
                <a:cs typeface="Poppins" panose="020B0604020202020204" charset="0"/>
              </a:rPr>
              <a:t> </a:t>
            </a:r>
          </a:p>
          <a:p>
            <a:pPr marL="722313" lvl="3">
              <a:buFont typeface="Courier New" panose="02070309020205020404" pitchFamily="49" charset="0"/>
              <a:buChar char="o"/>
            </a:pPr>
            <a:r>
              <a:rPr lang="en-US" dirty="0">
                <a:latin typeface="Poppins" panose="020B0604020202020204" charset="0"/>
                <a:cs typeface="Poppins" panose="020B0604020202020204" charset="0"/>
              </a:rPr>
              <a:t>	</a:t>
            </a:r>
            <a:r>
              <a:rPr lang="en-US" i="1" dirty="0">
                <a:latin typeface="Poppins" panose="020B0604020202020204" charset="0"/>
                <a:cs typeface="Poppins" panose="020B0604020202020204" charset="0"/>
              </a:rPr>
              <a:t>des de CVUB local</a:t>
            </a:r>
          </a:p>
          <a:p>
            <a:pPr marL="722313" lvl="3">
              <a:buFont typeface="Courier New" panose="02070309020205020404" pitchFamily="49" charset="0"/>
              <a:buChar char="o"/>
            </a:pPr>
            <a:r>
              <a:rPr lang="en-US" i="1" dirty="0">
                <a:latin typeface="Poppins" panose="020B0604020202020204" charset="0"/>
                <a:cs typeface="Poppins" panose="020B0604020202020204" charset="0"/>
              </a:rPr>
              <a:t>  Portal Campus Virtual UB</a:t>
            </a:r>
          </a:p>
          <a:p>
            <a:pPr marL="722313">
              <a:buFont typeface="Courier New" panose="02070309020205020404" pitchFamily="49" charset="0"/>
              <a:buChar char="o"/>
            </a:pPr>
            <a:r>
              <a:rPr lang="en-US" i="1" dirty="0">
                <a:latin typeface="Poppins" panose="020B0604020202020204" charset="0"/>
                <a:cs typeface="Poppins" panose="020B0604020202020204" charset="0"/>
              </a:rPr>
              <a:t>	</a:t>
            </a:r>
            <a:r>
              <a:rPr lang="en-US" i="1" dirty="0" err="1">
                <a:latin typeface="Poppins" panose="020B0604020202020204" charset="0"/>
                <a:cs typeface="Poppins" panose="020B0604020202020204" charset="0"/>
              </a:rPr>
              <a:t>missatge</a:t>
            </a:r>
            <a:r>
              <a:rPr lang="en-US" i="1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i="1" dirty="0" err="1">
                <a:latin typeface="Poppins" panose="020B0604020202020204" charset="0"/>
                <a:cs typeface="Poppins" panose="020B0604020202020204" charset="0"/>
              </a:rPr>
              <a:t>institucional</a:t>
            </a:r>
            <a:r>
              <a:rPr lang="en-US" i="1" dirty="0">
                <a:latin typeface="Poppins" panose="020B0604020202020204" charset="0"/>
                <a:cs typeface="Poppins" panose="020B0604020202020204" charset="0"/>
              </a:rPr>
              <a:t> (e-mail)</a:t>
            </a:r>
          </a:p>
          <a:p>
            <a:pPr marL="722313">
              <a:buFont typeface="Courier New" panose="02070309020205020404" pitchFamily="49" charset="0"/>
              <a:buChar char="o"/>
            </a:pPr>
            <a:r>
              <a:rPr lang="en-US" i="1" dirty="0">
                <a:latin typeface="Poppins" panose="020B0604020202020204" charset="0"/>
                <a:cs typeface="Poppins" panose="020B0604020202020204" charset="0"/>
              </a:rPr>
              <a:t>	Intranets de </a:t>
            </a:r>
            <a:r>
              <a:rPr lang="en-US" i="1" dirty="0" err="1">
                <a:latin typeface="Poppins" panose="020B0604020202020204" charset="0"/>
                <a:cs typeface="Poppins" panose="020B0604020202020204" charset="0"/>
              </a:rPr>
              <a:t>Facultats</a:t>
            </a:r>
            <a:r>
              <a:rPr lang="en-US" i="1" dirty="0">
                <a:latin typeface="Poppins" panose="020B0604020202020204" charset="0"/>
                <a:cs typeface="Poppins" panose="020B0604020202020204" charset="0"/>
              </a:rPr>
              <a:t> (SAE)</a:t>
            </a:r>
          </a:p>
          <a:p>
            <a:pPr marL="722313">
              <a:buFont typeface="Courier New" panose="02070309020205020404" pitchFamily="49" charset="0"/>
              <a:buChar char="o"/>
            </a:pPr>
            <a:r>
              <a:rPr lang="en-US" i="1" dirty="0">
                <a:latin typeface="Poppins" panose="020B0604020202020204" charset="0"/>
                <a:cs typeface="Poppins" panose="020B0604020202020204" charset="0"/>
              </a:rPr>
              <a:t>	</a:t>
            </a:r>
            <a:r>
              <a:rPr lang="en-US" i="1" dirty="0" err="1">
                <a:latin typeface="Poppins" panose="020B0604020202020204" charset="0"/>
                <a:cs typeface="Poppins" panose="020B0604020202020204" charset="0"/>
              </a:rPr>
              <a:t>Xarxes</a:t>
            </a:r>
            <a:r>
              <a:rPr lang="en-US" i="1" dirty="0">
                <a:latin typeface="Poppins" panose="020B0604020202020204" charset="0"/>
                <a:cs typeface="Poppins" panose="020B0604020202020204" charset="0"/>
              </a:rPr>
              <a:t> socials UB</a:t>
            </a:r>
          </a:p>
          <a:p>
            <a:pPr marL="722313">
              <a:buFont typeface="Courier New" panose="02070309020205020404" pitchFamily="49" charset="0"/>
              <a:buChar char="o"/>
            </a:pPr>
            <a:endParaRPr lang="en-US" i="1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err="1">
                <a:latin typeface="Poppins" panose="020B0604020202020204" charset="0"/>
                <a:cs typeface="Poppins" panose="020B0604020202020204" charset="0"/>
              </a:rPr>
              <a:t>Autoformació</a:t>
            </a:r>
            <a:r>
              <a:rPr lang="en-US" sz="1800" b="1" dirty="0">
                <a:latin typeface="Poppins" panose="020B0604020202020204" charset="0"/>
                <a:cs typeface="Poppins" panose="020B0604020202020204" charset="0"/>
              </a:rPr>
              <a:t>: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material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d’ajuda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a </a:t>
            </a:r>
            <a:br>
              <a:rPr lang="en-US" sz="1800" dirty="0">
                <a:latin typeface="Poppins" panose="020B0604020202020204" charset="0"/>
                <a:cs typeface="Poppins" panose="020B0604020202020204" charset="0"/>
              </a:rPr>
            </a:br>
            <a:r>
              <a:rPr lang="en-US" sz="1800" dirty="0">
                <a:latin typeface="Poppins" panose="020B0604020202020204" charset="0"/>
                <a:cs typeface="Poppins" panose="020B0604020202020204" charset="0"/>
                <a:hlinkClick r:id="rId5"/>
              </a:rPr>
              <a:t>Portal Campus Virtual UB</a:t>
            </a:r>
            <a:endParaRPr lang="en-US" i="1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1" dirty="0" err="1">
                <a:latin typeface="Poppins" panose="020B0604020202020204" charset="0"/>
                <a:cs typeface="Poppins" panose="020B0604020202020204" charset="0"/>
              </a:rPr>
              <a:t>Enquesta</a:t>
            </a:r>
            <a:r>
              <a:rPr lang="en-US" sz="1800" b="1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sz="1800" b="1" dirty="0" err="1">
                <a:latin typeface="Poppins" panose="020B0604020202020204" charset="0"/>
                <a:cs typeface="Poppins" panose="020B0604020202020204" charset="0"/>
              </a:rPr>
              <a:t>grau</a:t>
            </a:r>
            <a:r>
              <a:rPr lang="en-US" sz="1800" b="1" dirty="0">
                <a:latin typeface="Poppins" panose="020B0604020202020204" charset="0"/>
                <a:cs typeface="Poppins" panose="020B0604020202020204" charset="0"/>
              </a:rPr>
              <a:t> de </a:t>
            </a:r>
            <a:r>
              <a:rPr lang="en-US" sz="1800" b="1" dirty="0" err="1">
                <a:latin typeface="Poppins" panose="020B0604020202020204" charset="0"/>
                <a:cs typeface="Poppins" panose="020B0604020202020204" charset="0"/>
              </a:rPr>
              <a:t>satisfacció</a:t>
            </a:r>
            <a:endParaRPr lang="en-US" sz="1800" b="1" dirty="0">
              <a:latin typeface="Poppins" panose="020B0604020202020204" charset="0"/>
              <a:cs typeface="Poppins" panose="020B060402020202020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3999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5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sp>
        <p:nvSpPr>
          <p:cNvPr id="7" name="Google Shape;290;p26">
            <a:extLst>
              <a:ext uri="{FF2B5EF4-FFF2-40B4-BE49-F238E27FC236}">
                <a16:creationId xmlns:a16="http://schemas.microsoft.com/office/drawing/2014/main" id="{2FB616B2-829B-47C0-8CD4-02A07E87DB5D}"/>
              </a:ext>
            </a:extLst>
          </p:cNvPr>
          <p:cNvSpPr txBox="1">
            <a:spLocks/>
          </p:cNvSpPr>
          <p:nvPr/>
        </p:nvSpPr>
        <p:spPr>
          <a:xfrm>
            <a:off x="1826375" y="649083"/>
            <a:ext cx="6947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a-ES" sz="3600" b="1" dirty="0">
                <a:latin typeface="Poppins" panose="020B0604020202020204" charset="0"/>
                <a:cs typeface="Poppins" panose="020B0604020202020204" charset="0"/>
              </a:rPr>
              <a:t>Fase 2: migració al núvol</a:t>
            </a:r>
          </a:p>
        </p:txBody>
      </p:sp>
      <p:sp>
        <p:nvSpPr>
          <p:cNvPr id="8" name="Google Shape;431;p37">
            <a:extLst>
              <a:ext uri="{FF2B5EF4-FFF2-40B4-BE49-F238E27FC236}">
                <a16:creationId xmlns:a16="http://schemas.microsoft.com/office/drawing/2014/main" id="{86734423-758D-4D68-8F7D-4A5EEBCB5411}"/>
              </a:ext>
            </a:extLst>
          </p:cNvPr>
          <p:cNvSpPr txBox="1">
            <a:spLocks/>
          </p:cNvSpPr>
          <p:nvPr/>
        </p:nvSpPr>
        <p:spPr>
          <a:xfrm>
            <a:off x="2032151" y="1226299"/>
            <a:ext cx="5391332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Calendari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previst</a:t>
            </a: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Volum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de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dades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a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migrar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: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cursos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i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usuaris</a:t>
            </a: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Nova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eina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sz="1800" b="1" dirty="0" err="1">
                <a:latin typeface="Poppins" panose="020B0604020202020204" charset="0"/>
                <a:cs typeface="Poppins" panose="020B0604020202020204" charset="0"/>
              </a:rPr>
              <a:t>Concentrador</a:t>
            </a:r>
            <a:r>
              <a:rPr lang="en-US" sz="1800" b="1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sz="1800" b="1" dirty="0" err="1">
                <a:latin typeface="Poppins" panose="020B0604020202020204" charset="0"/>
                <a:cs typeface="Poppins" panose="020B0604020202020204" charset="0"/>
              </a:rPr>
              <a:t>d’E</a:t>
            </a:r>
            <a:r>
              <a:rPr lang="en-US" sz="1800" b="1" dirty="0">
                <a:latin typeface="Poppins" panose="020B0604020202020204" charset="0"/>
                <a:cs typeface="Poppins" panose="020B0604020202020204" charset="0"/>
              </a:rPr>
              <a:t>-learning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Activació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noves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funcionalitats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(curs)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Funcionalitats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globals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: </a:t>
            </a:r>
            <a:r>
              <a:rPr lang="en-US" sz="1800" b="1" dirty="0" err="1">
                <a:latin typeface="Poppins" panose="020B0604020202020204" charset="0"/>
                <a:cs typeface="Poppins" panose="020B0604020202020204" charset="0"/>
              </a:rPr>
              <a:t>anàlisi</a:t>
            </a:r>
            <a:r>
              <a:rPr lang="en-US" sz="1800" b="1" dirty="0">
                <a:latin typeface="Poppins" panose="020B0604020202020204" charset="0"/>
                <a:cs typeface="Poppins" panose="020B0604020202020204" charset="0"/>
              </a:rPr>
              <a:t> de </a:t>
            </a:r>
            <a:r>
              <a:rPr lang="en-US" sz="1800" b="1" dirty="0" err="1">
                <a:latin typeface="Poppins" panose="020B0604020202020204" charset="0"/>
                <a:cs typeface="Poppins" panose="020B0604020202020204" charset="0"/>
              </a:rPr>
              <a:t>dades</a:t>
            </a:r>
            <a:r>
              <a:rPr lang="en-US" sz="1800" b="1" dirty="0">
                <a:latin typeface="Poppins" panose="020B0604020202020204" charset="0"/>
                <a:cs typeface="Poppins" panose="020B0604020202020204" charset="0"/>
              </a:rPr>
              <a:t> + </a:t>
            </a:r>
            <a:r>
              <a:rPr lang="en-US" sz="1800" b="1" dirty="0" err="1">
                <a:latin typeface="Poppins" panose="020B0604020202020204" charset="0"/>
                <a:cs typeface="Poppins" panose="020B0604020202020204" charset="0"/>
              </a:rPr>
              <a:t>millora</a:t>
            </a:r>
            <a:r>
              <a:rPr lang="en-US" sz="1800" b="1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sz="1800" b="1" dirty="0" err="1">
                <a:latin typeface="Poppins" panose="020B0604020202020204" charset="0"/>
                <a:cs typeface="Poppins" panose="020B0604020202020204" charset="0"/>
              </a:rPr>
              <a:t>d’accessibilitat</a:t>
            </a:r>
            <a:r>
              <a:rPr lang="en-US" sz="1800" b="1" dirty="0">
                <a:latin typeface="Poppins" panose="020B0604020202020204" charset="0"/>
                <a:cs typeface="Poppins" panose="020B0604020202020204" charset="0"/>
              </a:rPr>
              <a:t> 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Formació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sobre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CVUB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37"/>
          <p:cNvSpPr txBox="1">
            <a:spLocks noGrp="1"/>
          </p:cNvSpPr>
          <p:nvPr>
            <p:ph type="title"/>
          </p:nvPr>
        </p:nvSpPr>
        <p:spPr>
          <a:xfrm>
            <a:off x="457325" y="961589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dirty="0" err="1"/>
              <a:t>Calendarització</a:t>
            </a:r>
            <a:endParaRPr dirty="0"/>
          </a:p>
        </p:txBody>
      </p:sp>
      <p:sp>
        <p:nvSpPr>
          <p:cNvPr id="431" name="Google Shape;431;p37"/>
          <p:cNvSpPr txBox="1">
            <a:spLocks noGrp="1"/>
          </p:cNvSpPr>
          <p:nvPr>
            <p:ph type="body" idx="1"/>
          </p:nvPr>
        </p:nvSpPr>
        <p:spPr>
          <a:xfrm>
            <a:off x="959904" y="1765852"/>
            <a:ext cx="5578316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ES" sz="1400" b="1" dirty="0" err="1">
                <a:solidFill>
                  <a:srgbClr val="000000"/>
                </a:solidFill>
              </a:rPr>
              <a:t>Maig</a:t>
            </a:r>
            <a:r>
              <a:rPr lang="es-ES" sz="1400" b="1" dirty="0">
                <a:solidFill>
                  <a:srgbClr val="000000"/>
                </a:solidFill>
              </a:rPr>
              <a:t> – </a:t>
            </a:r>
            <a:r>
              <a:rPr lang="es-ES" sz="1400" b="1" dirty="0" err="1">
                <a:solidFill>
                  <a:srgbClr val="000000"/>
                </a:solidFill>
              </a:rPr>
              <a:t>principis</a:t>
            </a:r>
            <a:r>
              <a:rPr lang="es-ES" sz="1400" b="1" dirty="0">
                <a:solidFill>
                  <a:srgbClr val="000000"/>
                </a:solidFill>
              </a:rPr>
              <a:t> </a:t>
            </a:r>
            <a:r>
              <a:rPr lang="es-ES" sz="1400" b="1" dirty="0" err="1">
                <a:solidFill>
                  <a:srgbClr val="000000"/>
                </a:solidFill>
              </a:rPr>
              <a:t>Juny</a:t>
            </a:r>
            <a:r>
              <a:rPr lang="es-ES" sz="1400" b="1" dirty="0">
                <a:solidFill>
                  <a:srgbClr val="000000"/>
                </a:solidFill>
              </a:rPr>
              <a:t>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1" dirty="0">
                <a:solidFill>
                  <a:srgbClr val="000000"/>
                </a:solidFill>
              </a:rPr>
              <a:t>     </a:t>
            </a:r>
            <a:r>
              <a:rPr lang="es-ES" sz="1400" dirty="0" err="1">
                <a:solidFill>
                  <a:srgbClr val="000000"/>
                </a:solidFill>
              </a:rPr>
              <a:t>preparació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err="1">
                <a:solidFill>
                  <a:srgbClr val="000000"/>
                </a:solidFill>
              </a:rPr>
              <a:t>migració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err="1">
                <a:solidFill>
                  <a:srgbClr val="000000"/>
                </a:solidFill>
              </a:rPr>
              <a:t>continguts</a:t>
            </a:r>
            <a:endParaRPr lang="es-ES" sz="14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50000"/>
              </a:lnSpc>
            </a:pPr>
            <a:r>
              <a:rPr lang="es-ES" sz="1800" b="1" dirty="0">
                <a:solidFill>
                  <a:srgbClr val="0070C0"/>
                </a:solidFill>
              </a:rPr>
              <a:t>3 de </a:t>
            </a:r>
            <a:r>
              <a:rPr lang="es-ES" sz="1800" b="1" dirty="0" err="1">
                <a:solidFill>
                  <a:srgbClr val="0070C0"/>
                </a:solidFill>
              </a:rPr>
              <a:t>juny</a:t>
            </a:r>
            <a:r>
              <a:rPr lang="es-ES" sz="1800" dirty="0">
                <a:solidFill>
                  <a:schemeClr val="tx1"/>
                </a:solidFill>
              </a:rPr>
              <a:t>: </a:t>
            </a:r>
            <a:r>
              <a:rPr lang="es-ES" sz="1800" dirty="0" err="1">
                <a:solidFill>
                  <a:schemeClr val="tx1"/>
                </a:solidFill>
              </a:rPr>
              <a:t>inici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rgbClr val="000000"/>
                </a:solidFill>
              </a:rPr>
              <a:t>migració</a:t>
            </a:r>
            <a:r>
              <a:rPr lang="es-ES" sz="1800" dirty="0">
                <a:solidFill>
                  <a:srgbClr val="000000"/>
                </a:solidFill>
              </a:rPr>
              <a:t> al </a:t>
            </a:r>
            <a:r>
              <a:rPr lang="es-ES" sz="1800" dirty="0" err="1">
                <a:solidFill>
                  <a:srgbClr val="000000"/>
                </a:solidFill>
              </a:rPr>
              <a:t>núvol</a:t>
            </a:r>
            <a:r>
              <a:rPr lang="es-ES" sz="1800" dirty="0">
                <a:solidFill>
                  <a:srgbClr val="000000"/>
                </a:solidFill>
              </a:rPr>
              <a:t> </a:t>
            </a:r>
          </a:p>
          <a:p>
            <a:pPr marL="285750" indent="-285750">
              <a:lnSpc>
                <a:spcPct val="150000"/>
              </a:lnSpc>
            </a:pPr>
            <a:r>
              <a:rPr lang="es-ES" sz="1800" b="1" dirty="0" err="1">
                <a:solidFill>
                  <a:srgbClr val="0070C0"/>
                </a:solidFill>
              </a:rPr>
              <a:t>Primers</a:t>
            </a:r>
            <a:r>
              <a:rPr lang="es-ES" sz="1800" b="1" dirty="0">
                <a:solidFill>
                  <a:srgbClr val="0070C0"/>
                </a:solidFill>
              </a:rPr>
              <a:t> </a:t>
            </a:r>
            <a:r>
              <a:rPr lang="es-ES" sz="1800" b="1" dirty="0" err="1">
                <a:solidFill>
                  <a:srgbClr val="0070C0"/>
                </a:solidFill>
              </a:rPr>
              <a:t>Juliol</a:t>
            </a:r>
            <a:r>
              <a:rPr lang="es-ES" sz="1800" dirty="0">
                <a:solidFill>
                  <a:srgbClr val="0070C0"/>
                </a:solidFill>
              </a:rPr>
              <a:t>:</a:t>
            </a:r>
            <a:r>
              <a:rPr lang="es-ES" sz="1800" dirty="0">
                <a:solidFill>
                  <a:srgbClr val="000000"/>
                </a:solidFill>
              </a:rPr>
              <a:t> </a:t>
            </a:r>
            <a:r>
              <a:rPr lang="es-ES" sz="1800" dirty="0" err="1">
                <a:solidFill>
                  <a:srgbClr val="000000"/>
                </a:solidFill>
              </a:rPr>
              <a:t>accés</a:t>
            </a:r>
            <a:r>
              <a:rPr lang="es-ES" sz="1800" dirty="0">
                <a:solidFill>
                  <a:srgbClr val="000000"/>
                </a:solidFill>
              </a:rPr>
              <a:t> </a:t>
            </a:r>
            <a:r>
              <a:rPr lang="es-ES" sz="1800" dirty="0" err="1">
                <a:solidFill>
                  <a:srgbClr val="000000"/>
                </a:solidFill>
              </a:rPr>
              <a:t>professorat</a:t>
            </a:r>
            <a:endParaRPr lang="es-ES" sz="1800" dirty="0">
              <a:solidFill>
                <a:srgbClr val="000000"/>
              </a:solidFill>
            </a:endParaRPr>
          </a:p>
          <a:p>
            <a:pPr marL="285750" indent="-285750">
              <a:lnSpc>
                <a:spcPct val="150000"/>
              </a:lnSpc>
            </a:pPr>
            <a:r>
              <a:rPr lang="es-ES" sz="1800" b="1" dirty="0">
                <a:solidFill>
                  <a:srgbClr val="0070C0"/>
                </a:solidFill>
              </a:rPr>
              <a:t>9 de </a:t>
            </a:r>
            <a:r>
              <a:rPr lang="es-ES" sz="1800" b="1" dirty="0" err="1">
                <a:solidFill>
                  <a:srgbClr val="0070C0"/>
                </a:solidFill>
              </a:rPr>
              <a:t>Setembre</a:t>
            </a:r>
            <a:r>
              <a:rPr lang="es-ES" sz="1800" b="1" dirty="0">
                <a:solidFill>
                  <a:srgbClr val="0070C0"/>
                </a:solidFill>
              </a:rPr>
              <a:t>:</a:t>
            </a:r>
            <a:r>
              <a:rPr lang="es-ES" sz="1800" dirty="0">
                <a:solidFill>
                  <a:srgbClr val="000000"/>
                </a:solidFill>
              </a:rPr>
              <a:t> </a:t>
            </a:r>
            <a:r>
              <a:rPr lang="es-ES" sz="1800" dirty="0" err="1">
                <a:solidFill>
                  <a:srgbClr val="000000"/>
                </a:solidFill>
              </a:rPr>
              <a:t>accés</a:t>
            </a:r>
            <a:r>
              <a:rPr lang="es-ES" sz="1800" dirty="0">
                <a:solidFill>
                  <a:srgbClr val="000000"/>
                </a:solidFill>
              </a:rPr>
              <a:t> </a:t>
            </a:r>
            <a:r>
              <a:rPr lang="es-ES" sz="1800" dirty="0" err="1">
                <a:solidFill>
                  <a:srgbClr val="000000"/>
                </a:solidFill>
              </a:rPr>
              <a:t>alumnat</a:t>
            </a:r>
            <a:endParaRPr lang="es-ES" sz="1800" dirty="0">
              <a:solidFill>
                <a:srgbClr val="000000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sz="1800" dirty="0">
              <a:solidFill>
                <a:srgbClr val="000000"/>
              </a:solidFill>
            </a:endParaRPr>
          </a:p>
        </p:txBody>
      </p:sp>
      <p:sp>
        <p:nvSpPr>
          <p:cNvPr id="432" name="Google Shape;432;p37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grpSp>
        <p:nvGrpSpPr>
          <p:cNvPr id="6" name="Google Shape;794;p39">
            <a:extLst>
              <a:ext uri="{FF2B5EF4-FFF2-40B4-BE49-F238E27FC236}">
                <a16:creationId xmlns:a16="http://schemas.microsoft.com/office/drawing/2014/main" id="{446C5107-CA34-4F60-8D6D-4268BC1021A8}"/>
              </a:ext>
            </a:extLst>
          </p:cNvPr>
          <p:cNvGrpSpPr/>
          <p:nvPr/>
        </p:nvGrpSpPr>
        <p:grpSpPr>
          <a:xfrm>
            <a:off x="7113001" y="1961992"/>
            <a:ext cx="1442874" cy="1366313"/>
            <a:chOff x="5973900" y="318475"/>
            <a:chExt cx="401900" cy="380575"/>
          </a:xfrm>
        </p:grpSpPr>
        <p:sp>
          <p:nvSpPr>
            <p:cNvPr id="7" name="Google Shape;795;p39">
              <a:extLst>
                <a:ext uri="{FF2B5EF4-FFF2-40B4-BE49-F238E27FC236}">
                  <a16:creationId xmlns:a16="http://schemas.microsoft.com/office/drawing/2014/main" id="{2DE2C9B2-CF10-419A-A925-C50D5C6DFE57}"/>
                </a:ext>
              </a:extLst>
            </p:cNvPr>
            <p:cNvSpPr/>
            <p:nvPr/>
          </p:nvSpPr>
          <p:spPr>
            <a:xfrm>
              <a:off x="5973900" y="337975"/>
              <a:ext cx="401900" cy="67000"/>
            </a:xfrm>
            <a:custGeom>
              <a:avLst/>
              <a:gdLst/>
              <a:ahLst/>
              <a:cxnLst/>
              <a:rect l="l" t="t" r="r" b="b"/>
              <a:pathLst>
                <a:path w="16076" h="2680" fill="none" extrusionOk="0">
                  <a:moveTo>
                    <a:pt x="16075" y="2679"/>
                  </a:moveTo>
                  <a:lnTo>
                    <a:pt x="16075" y="0"/>
                  </a:lnTo>
                  <a:lnTo>
                    <a:pt x="1" y="0"/>
                  </a:lnTo>
                  <a:lnTo>
                    <a:pt x="1" y="2679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796;p39">
              <a:extLst>
                <a:ext uri="{FF2B5EF4-FFF2-40B4-BE49-F238E27FC236}">
                  <a16:creationId xmlns:a16="http://schemas.microsoft.com/office/drawing/2014/main" id="{0B085A16-8455-4B65-9EA0-41329A1DB1FA}"/>
                </a:ext>
              </a:extLst>
            </p:cNvPr>
            <p:cNvSpPr/>
            <p:nvPr/>
          </p:nvSpPr>
          <p:spPr>
            <a:xfrm>
              <a:off x="6024450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3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3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2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2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797;p39">
              <a:extLst>
                <a:ext uri="{FF2B5EF4-FFF2-40B4-BE49-F238E27FC236}">
                  <a16:creationId xmlns:a16="http://schemas.microsoft.com/office/drawing/2014/main" id="{FBBFD60C-881D-4083-9947-41ED66435729}"/>
                </a:ext>
              </a:extLst>
            </p:cNvPr>
            <p:cNvSpPr/>
            <p:nvPr/>
          </p:nvSpPr>
          <p:spPr>
            <a:xfrm>
              <a:off x="6280175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4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4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3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3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798;p39">
              <a:extLst>
                <a:ext uri="{FF2B5EF4-FFF2-40B4-BE49-F238E27FC236}">
                  <a16:creationId xmlns:a16="http://schemas.microsoft.com/office/drawing/2014/main" id="{3D3567AA-046A-404F-B396-71921978C9A3}"/>
                </a:ext>
              </a:extLst>
            </p:cNvPr>
            <p:cNvSpPr/>
            <p:nvPr/>
          </p:nvSpPr>
          <p:spPr>
            <a:xfrm>
              <a:off x="5973900" y="667375"/>
              <a:ext cx="401900" cy="31675"/>
            </a:xfrm>
            <a:custGeom>
              <a:avLst/>
              <a:gdLst/>
              <a:ahLst/>
              <a:cxnLst/>
              <a:rect l="l" t="t" r="r" b="b"/>
              <a:pathLst>
                <a:path w="16076" h="1267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58"/>
                  </a:lnTo>
                  <a:lnTo>
                    <a:pt x="74" y="804"/>
                  </a:lnTo>
                  <a:lnTo>
                    <a:pt x="147" y="926"/>
                  </a:lnTo>
                  <a:lnTo>
                    <a:pt x="220" y="1048"/>
                  </a:lnTo>
                  <a:lnTo>
                    <a:pt x="342" y="1145"/>
                  </a:lnTo>
                  <a:lnTo>
                    <a:pt x="488" y="1218"/>
                  </a:lnTo>
                  <a:lnTo>
                    <a:pt x="634" y="1267"/>
                  </a:lnTo>
                  <a:lnTo>
                    <a:pt x="780" y="1267"/>
                  </a:lnTo>
                  <a:lnTo>
                    <a:pt x="15296" y="1267"/>
                  </a:lnTo>
                  <a:lnTo>
                    <a:pt x="15296" y="1267"/>
                  </a:lnTo>
                  <a:lnTo>
                    <a:pt x="15442" y="1267"/>
                  </a:lnTo>
                  <a:lnTo>
                    <a:pt x="15588" y="1218"/>
                  </a:lnTo>
                  <a:lnTo>
                    <a:pt x="15734" y="1145"/>
                  </a:lnTo>
                  <a:lnTo>
                    <a:pt x="15856" y="1048"/>
                  </a:lnTo>
                  <a:lnTo>
                    <a:pt x="15929" y="926"/>
                  </a:lnTo>
                  <a:lnTo>
                    <a:pt x="16002" y="804"/>
                  </a:lnTo>
                  <a:lnTo>
                    <a:pt x="16051" y="658"/>
                  </a:lnTo>
                  <a:lnTo>
                    <a:pt x="16075" y="487"/>
                  </a:lnTo>
                  <a:lnTo>
                    <a:pt x="16075" y="0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799;p39">
              <a:extLst>
                <a:ext uri="{FF2B5EF4-FFF2-40B4-BE49-F238E27FC236}">
                  <a16:creationId xmlns:a16="http://schemas.microsoft.com/office/drawing/2014/main" id="{DC409947-4C1E-4D1F-9FBB-975A70FCF84C}"/>
                </a:ext>
              </a:extLst>
            </p:cNvPr>
            <p:cNvSpPr/>
            <p:nvPr/>
          </p:nvSpPr>
          <p:spPr>
            <a:xfrm>
              <a:off x="6302700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4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800;p39">
              <a:extLst>
                <a:ext uri="{FF2B5EF4-FFF2-40B4-BE49-F238E27FC236}">
                  <a16:creationId xmlns:a16="http://schemas.microsoft.com/office/drawing/2014/main" id="{D9D28526-289B-43CF-8D2A-EEF9B8A05182}"/>
                </a:ext>
              </a:extLst>
            </p:cNvPr>
            <p:cNvSpPr/>
            <p:nvPr/>
          </p:nvSpPr>
          <p:spPr>
            <a:xfrm>
              <a:off x="6046975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2" y="1"/>
                  </a:lnTo>
                  <a:lnTo>
                    <a:pt x="682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3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01;p39">
              <a:extLst>
                <a:ext uri="{FF2B5EF4-FFF2-40B4-BE49-F238E27FC236}">
                  <a16:creationId xmlns:a16="http://schemas.microsoft.com/office/drawing/2014/main" id="{0E202D3C-A433-4561-88F3-A5F4B8E9485C}"/>
                </a:ext>
              </a:extLst>
            </p:cNvPr>
            <p:cNvSpPr/>
            <p:nvPr/>
          </p:nvSpPr>
          <p:spPr>
            <a:xfrm>
              <a:off x="5973900" y="407375"/>
              <a:ext cx="401900" cy="272200"/>
            </a:xfrm>
            <a:custGeom>
              <a:avLst/>
              <a:gdLst/>
              <a:ahLst/>
              <a:cxnLst/>
              <a:rect l="l" t="t" r="r" b="b"/>
              <a:pathLst>
                <a:path w="16076" h="10888" fill="none" extrusionOk="0">
                  <a:moveTo>
                    <a:pt x="1" y="1"/>
                  </a:moveTo>
                  <a:lnTo>
                    <a:pt x="1" y="10303"/>
                  </a:lnTo>
                  <a:lnTo>
                    <a:pt x="1" y="10303"/>
                  </a:lnTo>
                  <a:lnTo>
                    <a:pt x="25" y="10400"/>
                  </a:lnTo>
                  <a:lnTo>
                    <a:pt x="74" y="10498"/>
                  </a:lnTo>
                  <a:lnTo>
                    <a:pt x="147" y="10595"/>
                  </a:lnTo>
                  <a:lnTo>
                    <a:pt x="220" y="10693"/>
                  </a:lnTo>
                  <a:lnTo>
                    <a:pt x="342" y="10766"/>
                  </a:lnTo>
                  <a:lnTo>
                    <a:pt x="488" y="10839"/>
                  </a:lnTo>
                  <a:lnTo>
                    <a:pt x="634" y="10887"/>
                  </a:lnTo>
                  <a:lnTo>
                    <a:pt x="780" y="10887"/>
                  </a:lnTo>
                  <a:lnTo>
                    <a:pt x="15296" y="10887"/>
                  </a:lnTo>
                  <a:lnTo>
                    <a:pt x="15296" y="10887"/>
                  </a:lnTo>
                  <a:lnTo>
                    <a:pt x="15442" y="10887"/>
                  </a:lnTo>
                  <a:lnTo>
                    <a:pt x="15588" y="10839"/>
                  </a:lnTo>
                  <a:lnTo>
                    <a:pt x="15734" y="10766"/>
                  </a:lnTo>
                  <a:lnTo>
                    <a:pt x="15856" y="10668"/>
                  </a:lnTo>
                  <a:lnTo>
                    <a:pt x="15929" y="10546"/>
                  </a:lnTo>
                  <a:lnTo>
                    <a:pt x="16002" y="10425"/>
                  </a:lnTo>
                  <a:lnTo>
                    <a:pt x="16051" y="10278"/>
                  </a:lnTo>
                  <a:lnTo>
                    <a:pt x="16075" y="10108"/>
                  </a:lnTo>
                  <a:lnTo>
                    <a:pt x="16075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802;p39">
              <a:extLst>
                <a:ext uri="{FF2B5EF4-FFF2-40B4-BE49-F238E27FC236}">
                  <a16:creationId xmlns:a16="http://schemas.microsoft.com/office/drawing/2014/main" id="{00923BB3-6A10-470C-8987-016D77C14ED4}"/>
                </a:ext>
              </a:extLst>
            </p:cNvPr>
            <p:cNvSpPr/>
            <p:nvPr/>
          </p:nvSpPr>
          <p:spPr>
            <a:xfrm>
              <a:off x="6024450" y="456100"/>
              <a:ext cx="300800" cy="175375"/>
            </a:xfrm>
            <a:custGeom>
              <a:avLst/>
              <a:gdLst/>
              <a:ahLst/>
              <a:cxnLst/>
              <a:rect l="l" t="t" r="r" b="b"/>
              <a:pathLst>
                <a:path w="12032" h="7015" fill="none" extrusionOk="0">
                  <a:moveTo>
                    <a:pt x="0" y="0"/>
                  </a:moveTo>
                  <a:lnTo>
                    <a:pt x="12032" y="0"/>
                  </a:lnTo>
                  <a:lnTo>
                    <a:pt x="12032" y="7014"/>
                  </a:lnTo>
                  <a:lnTo>
                    <a:pt x="0" y="70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803;p39">
              <a:extLst>
                <a:ext uri="{FF2B5EF4-FFF2-40B4-BE49-F238E27FC236}">
                  <a16:creationId xmlns:a16="http://schemas.microsoft.com/office/drawing/2014/main" id="{301F424A-4DD6-4BC4-8155-E0AC2548251E}"/>
                </a:ext>
              </a:extLst>
            </p:cNvPr>
            <p:cNvSpPr/>
            <p:nvPr/>
          </p:nvSpPr>
          <p:spPr>
            <a:xfrm>
              <a:off x="6024450" y="57300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804;p39">
              <a:extLst>
                <a:ext uri="{FF2B5EF4-FFF2-40B4-BE49-F238E27FC236}">
                  <a16:creationId xmlns:a16="http://schemas.microsoft.com/office/drawing/2014/main" id="{CFD61894-982E-4683-A531-B183736DB45C}"/>
                </a:ext>
              </a:extLst>
            </p:cNvPr>
            <p:cNvSpPr/>
            <p:nvPr/>
          </p:nvSpPr>
          <p:spPr>
            <a:xfrm>
              <a:off x="6024450" y="51455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805;p39">
              <a:extLst>
                <a:ext uri="{FF2B5EF4-FFF2-40B4-BE49-F238E27FC236}">
                  <a16:creationId xmlns:a16="http://schemas.microsoft.com/office/drawing/2014/main" id="{85831CC7-8397-49BD-8EC1-48ACFEB4B235}"/>
                </a:ext>
              </a:extLst>
            </p:cNvPr>
            <p:cNvSpPr/>
            <p:nvPr/>
          </p:nvSpPr>
          <p:spPr>
            <a:xfrm>
              <a:off x="626495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806;p39">
              <a:extLst>
                <a:ext uri="{FF2B5EF4-FFF2-40B4-BE49-F238E27FC236}">
                  <a16:creationId xmlns:a16="http://schemas.microsoft.com/office/drawing/2014/main" id="{7D5C1358-D774-48CF-B595-3966D1078D56}"/>
                </a:ext>
              </a:extLst>
            </p:cNvPr>
            <p:cNvSpPr/>
            <p:nvPr/>
          </p:nvSpPr>
          <p:spPr>
            <a:xfrm>
              <a:off x="620467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0" y="0"/>
                  </a:moveTo>
                  <a:lnTo>
                    <a:pt x="0" y="7014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807;p39">
              <a:extLst>
                <a:ext uri="{FF2B5EF4-FFF2-40B4-BE49-F238E27FC236}">
                  <a16:creationId xmlns:a16="http://schemas.microsoft.com/office/drawing/2014/main" id="{10888251-0A12-4071-8467-A15F4F56A54F}"/>
                </a:ext>
              </a:extLst>
            </p:cNvPr>
            <p:cNvSpPr/>
            <p:nvPr/>
          </p:nvSpPr>
          <p:spPr>
            <a:xfrm>
              <a:off x="614500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808;p39">
              <a:extLst>
                <a:ext uri="{FF2B5EF4-FFF2-40B4-BE49-F238E27FC236}">
                  <a16:creationId xmlns:a16="http://schemas.microsoft.com/office/drawing/2014/main" id="{9D66CF32-31B7-4326-AA7C-623FAED19524}"/>
                </a:ext>
              </a:extLst>
            </p:cNvPr>
            <p:cNvSpPr/>
            <p:nvPr/>
          </p:nvSpPr>
          <p:spPr>
            <a:xfrm>
              <a:off x="608472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58B7F4F6-3DF2-4DDF-979C-64973DDE3F15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6BA4F56B-4C20-47D5-8963-313FD2E92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23" name="Imagen 22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00CEA840-21DD-4BE2-AE65-A4239E6F37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29"/>
          <p:cNvSpPr txBox="1">
            <a:spLocks noGrp="1"/>
          </p:cNvSpPr>
          <p:nvPr>
            <p:ph type="ctrTitle" idx="4294967295"/>
          </p:nvPr>
        </p:nvSpPr>
        <p:spPr>
          <a:xfrm>
            <a:off x="2884624" y="1454176"/>
            <a:ext cx="5809351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sz="2800" dirty="0"/>
              <a:t>Uns 9500 cursos</a:t>
            </a:r>
            <a:endParaRPr sz="2800" dirty="0"/>
          </a:p>
        </p:txBody>
      </p:sp>
      <p:sp>
        <p:nvSpPr>
          <p:cNvPr id="319" name="Google Shape;319;p29"/>
          <p:cNvSpPr txBox="1">
            <a:spLocks noGrp="1"/>
          </p:cNvSpPr>
          <p:nvPr>
            <p:ph type="subTitle" idx="4294967295"/>
          </p:nvPr>
        </p:nvSpPr>
        <p:spPr>
          <a:xfrm>
            <a:off x="2884625" y="2173371"/>
            <a:ext cx="43650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ca-ES" sz="1400" dirty="0"/>
              <a:t>Inclou </a:t>
            </a:r>
            <a:r>
              <a:rPr lang="ca-ES" sz="1400" dirty="0" err="1"/>
              <a:t>Cvirtual</a:t>
            </a:r>
            <a:r>
              <a:rPr lang="ca-ES" sz="1400" dirty="0"/>
              <a:t>, </a:t>
            </a:r>
            <a:r>
              <a:rPr lang="ca-ES" sz="1400" dirty="0" err="1"/>
              <a:t>Cformació</a:t>
            </a:r>
            <a:r>
              <a:rPr lang="ca-ES" sz="1400" dirty="0"/>
              <a:t> i </a:t>
            </a:r>
            <a:r>
              <a:rPr lang="ca-ES" sz="1400" dirty="0" err="1"/>
              <a:t>CObert</a:t>
            </a:r>
            <a:endParaRPr sz="1400" dirty="0"/>
          </a:p>
        </p:txBody>
      </p:sp>
      <p:sp>
        <p:nvSpPr>
          <p:cNvPr id="320" name="Google Shape;320;p29"/>
          <p:cNvSpPr txBox="1">
            <a:spLocks noGrp="1"/>
          </p:cNvSpPr>
          <p:nvPr>
            <p:ph type="ctrTitle" idx="4294967295"/>
          </p:nvPr>
        </p:nvSpPr>
        <p:spPr>
          <a:xfrm>
            <a:off x="2884625" y="3457418"/>
            <a:ext cx="43650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sz="2800" dirty="0"/>
              <a:t>Termini: 21 dies </a:t>
            </a:r>
            <a:endParaRPr sz="2800" dirty="0"/>
          </a:p>
        </p:txBody>
      </p:sp>
      <p:sp>
        <p:nvSpPr>
          <p:cNvPr id="321" name="Google Shape;321;p29"/>
          <p:cNvSpPr txBox="1">
            <a:spLocks noGrp="1"/>
          </p:cNvSpPr>
          <p:nvPr>
            <p:ph type="subTitle" idx="4294967295"/>
          </p:nvPr>
        </p:nvSpPr>
        <p:spPr>
          <a:xfrm>
            <a:off x="2884625" y="4068324"/>
            <a:ext cx="43650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ca-ES" sz="1400" dirty="0"/>
              <a:t>per a copiar tots els continguts</a:t>
            </a:r>
            <a:endParaRPr sz="1400" dirty="0"/>
          </a:p>
        </p:txBody>
      </p:sp>
      <p:sp>
        <p:nvSpPr>
          <p:cNvPr id="322" name="Google Shape;322;p29"/>
          <p:cNvSpPr txBox="1">
            <a:spLocks noGrp="1"/>
          </p:cNvSpPr>
          <p:nvPr>
            <p:ph type="ctrTitle" idx="4294967295"/>
          </p:nvPr>
        </p:nvSpPr>
        <p:spPr>
          <a:xfrm>
            <a:off x="2884624" y="2515957"/>
            <a:ext cx="5284817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sz="2800" dirty="0"/>
              <a:t>+ de 70000</a:t>
            </a:r>
            <a:r>
              <a:rPr lang="en" sz="2800" dirty="0"/>
              <a:t> us</a:t>
            </a:r>
            <a:r>
              <a:rPr lang="ca-ES" sz="2800" dirty="0" err="1"/>
              <a:t>uari</a:t>
            </a:r>
            <a:r>
              <a:rPr lang="en" sz="2800" dirty="0"/>
              <a:t>s</a:t>
            </a:r>
            <a:endParaRPr sz="2800" dirty="0"/>
          </a:p>
        </p:txBody>
      </p:sp>
      <p:sp>
        <p:nvSpPr>
          <p:cNvPr id="323" name="Google Shape;323;p29"/>
          <p:cNvSpPr txBox="1">
            <a:spLocks noGrp="1"/>
          </p:cNvSpPr>
          <p:nvPr>
            <p:ph type="subTitle" idx="4294967295"/>
          </p:nvPr>
        </p:nvSpPr>
        <p:spPr>
          <a:xfrm>
            <a:off x="2884625" y="3126863"/>
            <a:ext cx="43650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ca-ES" sz="1400" dirty="0"/>
              <a:t>Professorat, alumnat i PAS</a:t>
            </a:r>
            <a:endParaRPr sz="1400" dirty="0"/>
          </a:p>
        </p:txBody>
      </p:sp>
      <p:sp>
        <p:nvSpPr>
          <p:cNvPr id="324" name="Google Shape;324;p2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grpSp>
        <p:nvGrpSpPr>
          <p:cNvPr id="325" name="Google Shape;325;p29"/>
          <p:cNvGrpSpPr/>
          <p:nvPr/>
        </p:nvGrpSpPr>
        <p:grpSpPr>
          <a:xfrm>
            <a:off x="2443835" y="1879467"/>
            <a:ext cx="369526" cy="268183"/>
            <a:chOff x="3932350" y="3714775"/>
            <a:chExt cx="439650" cy="319075"/>
          </a:xfrm>
        </p:grpSpPr>
        <p:sp>
          <p:nvSpPr>
            <p:cNvPr id="326" name="Google Shape;326;p29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l" t="t" r="r" b="b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9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9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29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l" t="t" r="r" b="b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9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l" t="t" r="r" b="b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Rectángulo 1">
            <a:extLst>
              <a:ext uri="{FF2B5EF4-FFF2-40B4-BE49-F238E27FC236}">
                <a16:creationId xmlns:a16="http://schemas.microsoft.com/office/drawing/2014/main" id="{1D60D32F-6C1D-4977-8555-7E9D097238AE}"/>
              </a:ext>
            </a:extLst>
          </p:cNvPr>
          <p:cNvSpPr/>
          <p:nvPr/>
        </p:nvSpPr>
        <p:spPr>
          <a:xfrm>
            <a:off x="1746010" y="834292"/>
            <a:ext cx="5416868" cy="7612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3200" b="1" dirty="0" err="1">
                <a:latin typeface="Poppins" panose="020B0604020202020204" charset="0"/>
                <a:cs typeface="Poppins" panose="020B0604020202020204" charset="0"/>
              </a:rPr>
              <a:t>Volum</a:t>
            </a:r>
            <a:r>
              <a:rPr lang="en-US" sz="3200" b="1" dirty="0">
                <a:latin typeface="Poppins" panose="020B0604020202020204" charset="0"/>
                <a:cs typeface="Poppins" panose="020B0604020202020204" charset="0"/>
              </a:rPr>
              <a:t> de </a:t>
            </a:r>
            <a:r>
              <a:rPr lang="en-US" sz="3200" b="1" dirty="0" err="1">
                <a:latin typeface="Poppins" panose="020B0604020202020204" charset="0"/>
                <a:cs typeface="Poppins" panose="020B0604020202020204" charset="0"/>
              </a:rPr>
              <a:t>dades</a:t>
            </a:r>
            <a:r>
              <a:rPr lang="en-US" sz="3200" b="1" dirty="0">
                <a:latin typeface="Poppins" panose="020B0604020202020204" charset="0"/>
                <a:cs typeface="Poppins" panose="020B0604020202020204" charset="0"/>
              </a:rPr>
              <a:t> a </a:t>
            </a:r>
            <a:r>
              <a:rPr lang="en-US" sz="3200" b="1" dirty="0" err="1">
                <a:latin typeface="Poppins" panose="020B0604020202020204" charset="0"/>
                <a:cs typeface="Poppins" panose="020B0604020202020204" charset="0"/>
              </a:rPr>
              <a:t>migrar</a:t>
            </a:r>
            <a:endParaRPr lang="en-US" sz="3200" b="1" dirty="0">
              <a:latin typeface="Poppins" panose="020B0604020202020204" charset="0"/>
              <a:cs typeface="Poppins" panose="020B0604020202020204" charset="0"/>
            </a:endParaRPr>
          </a:p>
        </p:txBody>
      </p:sp>
      <p:grpSp>
        <p:nvGrpSpPr>
          <p:cNvPr id="16" name="Google Shape;325;p29">
            <a:extLst>
              <a:ext uri="{FF2B5EF4-FFF2-40B4-BE49-F238E27FC236}">
                <a16:creationId xmlns:a16="http://schemas.microsoft.com/office/drawing/2014/main" id="{F8E7DFD4-008A-497B-A98D-8F53D5FE834C}"/>
              </a:ext>
            </a:extLst>
          </p:cNvPr>
          <p:cNvGrpSpPr/>
          <p:nvPr/>
        </p:nvGrpSpPr>
        <p:grpSpPr>
          <a:xfrm>
            <a:off x="2439217" y="2933953"/>
            <a:ext cx="369526" cy="268183"/>
            <a:chOff x="3932350" y="3714775"/>
            <a:chExt cx="439650" cy="319075"/>
          </a:xfrm>
        </p:grpSpPr>
        <p:sp>
          <p:nvSpPr>
            <p:cNvPr id="17" name="Google Shape;326;p29">
              <a:extLst>
                <a:ext uri="{FF2B5EF4-FFF2-40B4-BE49-F238E27FC236}">
                  <a16:creationId xmlns:a16="http://schemas.microsoft.com/office/drawing/2014/main" id="{B905F00F-CA62-4E96-B32E-7A6D66E43F7E}"/>
                </a:ext>
              </a:extLst>
            </p:cNvPr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l" t="t" r="r" b="b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327;p29">
              <a:extLst>
                <a:ext uri="{FF2B5EF4-FFF2-40B4-BE49-F238E27FC236}">
                  <a16:creationId xmlns:a16="http://schemas.microsoft.com/office/drawing/2014/main" id="{3B0F7718-9C84-4479-AFFC-F27937F86D25}"/>
                </a:ext>
              </a:extLst>
            </p:cNvPr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328;p29">
              <a:extLst>
                <a:ext uri="{FF2B5EF4-FFF2-40B4-BE49-F238E27FC236}">
                  <a16:creationId xmlns:a16="http://schemas.microsoft.com/office/drawing/2014/main" id="{DBE0E5AF-34C5-42B1-A0D6-75F0B3F05272}"/>
                </a:ext>
              </a:extLst>
            </p:cNvPr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329;p29">
              <a:extLst>
                <a:ext uri="{FF2B5EF4-FFF2-40B4-BE49-F238E27FC236}">
                  <a16:creationId xmlns:a16="http://schemas.microsoft.com/office/drawing/2014/main" id="{C9A28C44-83A1-4E64-B29D-200D8F56F667}"/>
                </a:ext>
              </a:extLst>
            </p:cNvPr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l" t="t" r="r" b="b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330;p29">
              <a:extLst>
                <a:ext uri="{FF2B5EF4-FFF2-40B4-BE49-F238E27FC236}">
                  <a16:creationId xmlns:a16="http://schemas.microsoft.com/office/drawing/2014/main" id="{9B7D2D34-C4CC-4166-9E11-FB18087B9301}"/>
                </a:ext>
              </a:extLst>
            </p:cNvPr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l" t="t" r="r" b="b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" name="Grupo 27">
            <a:extLst>
              <a:ext uri="{FF2B5EF4-FFF2-40B4-BE49-F238E27FC236}">
                <a16:creationId xmlns:a16="http://schemas.microsoft.com/office/drawing/2014/main" id="{730AAEAE-9A6B-4D2A-BE53-062E8F2E6109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5A89DF2D-BD65-4666-8984-9E58269009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30" name="Imagen 29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C73B1840-8CE6-4ADF-8875-4FB3A3F6B7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  <p:grpSp>
        <p:nvGrpSpPr>
          <p:cNvPr id="31" name="Google Shape;794;p39">
            <a:extLst>
              <a:ext uri="{FF2B5EF4-FFF2-40B4-BE49-F238E27FC236}">
                <a16:creationId xmlns:a16="http://schemas.microsoft.com/office/drawing/2014/main" id="{E0E32990-80D6-47FF-B3AA-0C54BBD74329}"/>
              </a:ext>
            </a:extLst>
          </p:cNvPr>
          <p:cNvGrpSpPr/>
          <p:nvPr/>
        </p:nvGrpSpPr>
        <p:grpSpPr>
          <a:xfrm>
            <a:off x="2433292" y="3854755"/>
            <a:ext cx="403204" cy="381809"/>
            <a:chOff x="5973900" y="318475"/>
            <a:chExt cx="401900" cy="380575"/>
          </a:xfrm>
        </p:grpSpPr>
        <p:sp>
          <p:nvSpPr>
            <p:cNvPr id="32" name="Google Shape;795;p39">
              <a:extLst>
                <a:ext uri="{FF2B5EF4-FFF2-40B4-BE49-F238E27FC236}">
                  <a16:creationId xmlns:a16="http://schemas.microsoft.com/office/drawing/2014/main" id="{8082D184-4A2F-45F0-A65B-7E9A0BA53C37}"/>
                </a:ext>
              </a:extLst>
            </p:cNvPr>
            <p:cNvSpPr/>
            <p:nvPr/>
          </p:nvSpPr>
          <p:spPr>
            <a:xfrm>
              <a:off x="5973900" y="337975"/>
              <a:ext cx="401900" cy="67000"/>
            </a:xfrm>
            <a:custGeom>
              <a:avLst/>
              <a:gdLst/>
              <a:ahLst/>
              <a:cxnLst/>
              <a:rect l="l" t="t" r="r" b="b"/>
              <a:pathLst>
                <a:path w="16076" h="2680" fill="none" extrusionOk="0">
                  <a:moveTo>
                    <a:pt x="16075" y="2679"/>
                  </a:moveTo>
                  <a:lnTo>
                    <a:pt x="16075" y="0"/>
                  </a:lnTo>
                  <a:lnTo>
                    <a:pt x="1" y="0"/>
                  </a:lnTo>
                  <a:lnTo>
                    <a:pt x="1" y="2679"/>
                  </a:lnTo>
                </a:path>
              </a:pathLst>
            </a:custGeom>
            <a:no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796;p39">
              <a:extLst>
                <a:ext uri="{FF2B5EF4-FFF2-40B4-BE49-F238E27FC236}">
                  <a16:creationId xmlns:a16="http://schemas.microsoft.com/office/drawing/2014/main" id="{649742B5-4D36-4B96-81FE-91E1009DCBD7}"/>
                </a:ext>
              </a:extLst>
            </p:cNvPr>
            <p:cNvSpPr/>
            <p:nvPr/>
          </p:nvSpPr>
          <p:spPr>
            <a:xfrm>
              <a:off x="6024450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3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3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2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2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797;p39">
              <a:extLst>
                <a:ext uri="{FF2B5EF4-FFF2-40B4-BE49-F238E27FC236}">
                  <a16:creationId xmlns:a16="http://schemas.microsoft.com/office/drawing/2014/main" id="{AB296433-28B7-4D7F-A4C4-7332BE2930CA}"/>
                </a:ext>
              </a:extLst>
            </p:cNvPr>
            <p:cNvSpPr/>
            <p:nvPr/>
          </p:nvSpPr>
          <p:spPr>
            <a:xfrm>
              <a:off x="6280175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4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4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3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3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798;p39">
              <a:extLst>
                <a:ext uri="{FF2B5EF4-FFF2-40B4-BE49-F238E27FC236}">
                  <a16:creationId xmlns:a16="http://schemas.microsoft.com/office/drawing/2014/main" id="{6D39B150-81DD-440F-AED7-776966737B0A}"/>
                </a:ext>
              </a:extLst>
            </p:cNvPr>
            <p:cNvSpPr/>
            <p:nvPr/>
          </p:nvSpPr>
          <p:spPr>
            <a:xfrm>
              <a:off x="5973900" y="667375"/>
              <a:ext cx="401900" cy="31675"/>
            </a:xfrm>
            <a:custGeom>
              <a:avLst/>
              <a:gdLst/>
              <a:ahLst/>
              <a:cxnLst/>
              <a:rect l="l" t="t" r="r" b="b"/>
              <a:pathLst>
                <a:path w="16076" h="1267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58"/>
                  </a:lnTo>
                  <a:lnTo>
                    <a:pt x="74" y="804"/>
                  </a:lnTo>
                  <a:lnTo>
                    <a:pt x="147" y="926"/>
                  </a:lnTo>
                  <a:lnTo>
                    <a:pt x="220" y="1048"/>
                  </a:lnTo>
                  <a:lnTo>
                    <a:pt x="342" y="1145"/>
                  </a:lnTo>
                  <a:lnTo>
                    <a:pt x="488" y="1218"/>
                  </a:lnTo>
                  <a:lnTo>
                    <a:pt x="634" y="1267"/>
                  </a:lnTo>
                  <a:lnTo>
                    <a:pt x="780" y="1267"/>
                  </a:lnTo>
                  <a:lnTo>
                    <a:pt x="15296" y="1267"/>
                  </a:lnTo>
                  <a:lnTo>
                    <a:pt x="15296" y="1267"/>
                  </a:lnTo>
                  <a:lnTo>
                    <a:pt x="15442" y="1267"/>
                  </a:lnTo>
                  <a:lnTo>
                    <a:pt x="15588" y="1218"/>
                  </a:lnTo>
                  <a:lnTo>
                    <a:pt x="15734" y="1145"/>
                  </a:lnTo>
                  <a:lnTo>
                    <a:pt x="15856" y="1048"/>
                  </a:lnTo>
                  <a:lnTo>
                    <a:pt x="15929" y="926"/>
                  </a:lnTo>
                  <a:lnTo>
                    <a:pt x="16002" y="804"/>
                  </a:lnTo>
                  <a:lnTo>
                    <a:pt x="16051" y="658"/>
                  </a:lnTo>
                  <a:lnTo>
                    <a:pt x="16075" y="487"/>
                  </a:lnTo>
                  <a:lnTo>
                    <a:pt x="16075" y="0"/>
                  </a:lnTo>
                </a:path>
              </a:pathLst>
            </a:custGeom>
            <a:no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799;p39">
              <a:extLst>
                <a:ext uri="{FF2B5EF4-FFF2-40B4-BE49-F238E27FC236}">
                  <a16:creationId xmlns:a16="http://schemas.microsoft.com/office/drawing/2014/main" id="{2D46ECC1-373A-4E31-8766-38D8D8FDAC0D}"/>
                </a:ext>
              </a:extLst>
            </p:cNvPr>
            <p:cNvSpPr/>
            <p:nvPr/>
          </p:nvSpPr>
          <p:spPr>
            <a:xfrm>
              <a:off x="6302700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4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800;p39">
              <a:extLst>
                <a:ext uri="{FF2B5EF4-FFF2-40B4-BE49-F238E27FC236}">
                  <a16:creationId xmlns:a16="http://schemas.microsoft.com/office/drawing/2014/main" id="{E2374B5D-203A-48F1-A80F-8AA009A65136}"/>
                </a:ext>
              </a:extLst>
            </p:cNvPr>
            <p:cNvSpPr/>
            <p:nvPr/>
          </p:nvSpPr>
          <p:spPr>
            <a:xfrm>
              <a:off x="6046975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2" y="1"/>
                  </a:lnTo>
                  <a:lnTo>
                    <a:pt x="682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3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801;p39">
              <a:extLst>
                <a:ext uri="{FF2B5EF4-FFF2-40B4-BE49-F238E27FC236}">
                  <a16:creationId xmlns:a16="http://schemas.microsoft.com/office/drawing/2014/main" id="{8C966523-89E6-4B27-9285-1E100A08A86F}"/>
                </a:ext>
              </a:extLst>
            </p:cNvPr>
            <p:cNvSpPr/>
            <p:nvPr/>
          </p:nvSpPr>
          <p:spPr>
            <a:xfrm>
              <a:off x="5973900" y="407375"/>
              <a:ext cx="401900" cy="272200"/>
            </a:xfrm>
            <a:custGeom>
              <a:avLst/>
              <a:gdLst/>
              <a:ahLst/>
              <a:cxnLst/>
              <a:rect l="l" t="t" r="r" b="b"/>
              <a:pathLst>
                <a:path w="16076" h="10888" fill="none" extrusionOk="0">
                  <a:moveTo>
                    <a:pt x="1" y="1"/>
                  </a:moveTo>
                  <a:lnTo>
                    <a:pt x="1" y="10303"/>
                  </a:lnTo>
                  <a:lnTo>
                    <a:pt x="1" y="10303"/>
                  </a:lnTo>
                  <a:lnTo>
                    <a:pt x="25" y="10400"/>
                  </a:lnTo>
                  <a:lnTo>
                    <a:pt x="74" y="10498"/>
                  </a:lnTo>
                  <a:lnTo>
                    <a:pt x="147" y="10595"/>
                  </a:lnTo>
                  <a:lnTo>
                    <a:pt x="220" y="10693"/>
                  </a:lnTo>
                  <a:lnTo>
                    <a:pt x="342" y="10766"/>
                  </a:lnTo>
                  <a:lnTo>
                    <a:pt x="488" y="10839"/>
                  </a:lnTo>
                  <a:lnTo>
                    <a:pt x="634" y="10887"/>
                  </a:lnTo>
                  <a:lnTo>
                    <a:pt x="780" y="10887"/>
                  </a:lnTo>
                  <a:lnTo>
                    <a:pt x="15296" y="10887"/>
                  </a:lnTo>
                  <a:lnTo>
                    <a:pt x="15296" y="10887"/>
                  </a:lnTo>
                  <a:lnTo>
                    <a:pt x="15442" y="10887"/>
                  </a:lnTo>
                  <a:lnTo>
                    <a:pt x="15588" y="10839"/>
                  </a:lnTo>
                  <a:lnTo>
                    <a:pt x="15734" y="10766"/>
                  </a:lnTo>
                  <a:lnTo>
                    <a:pt x="15856" y="10668"/>
                  </a:lnTo>
                  <a:lnTo>
                    <a:pt x="15929" y="10546"/>
                  </a:lnTo>
                  <a:lnTo>
                    <a:pt x="16002" y="10425"/>
                  </a:lnTo>
                  <a:lnTo>
                    <a:pt x="16051" y="10278"/>
                  </a:lnTo>
                  <a:lnTo>
                    <a:pt x="16075" y="10108"/>
                  </a:lnTo>
                  <a:lnTo>
                    <a:pt x="16075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802;p39">
              <a:extLst>
                <a:ext uri="{FF2B5EF4-FFF2-40B4-BE49-F238E27FC236}">
                  <a16:creationId xmlns:a16="http://schemas.microsoft.com/office/drawing/2014/main" id="{1A2A58C9-7473-482B-89E5-D78F4A97FBD7}"/>
                </a:ext>
              </a:extLst>
            </p:cNvPr>
            <p:cNvSpPr/>
            <p:nvPr/>
          </p:nvSpPr>
          <p:spPr>
            <a:xfrm>
              <a:off x="6024450" y="456100"/>
              <a:ext cx="300800" cy="175375"/>
            </a:xfrm>
            <a:custGeom>
              <a:avLst/>
              <a:gdLst/>
              <a:ahLst/>
              <a:cxnLst/>
              <a:rect l="l" t="t" r="r" b="b"/>
              <a:pathLst>
                <a:path w="12032" h="7015" fill="none" extrusionOk="0">
                  <a:moveTo>
                    <a:pt x="0" y="0"/>
                  </a:moveTo>
                  <a:lnTo>
                    <a:pt x="12032" y="0"/>
                  </a:lnTo>
                  <a:lnTo>
                    <a:pt x="12032" y="7014"/>
                  </a:lnTo>
                  <a:lnTo>
                    <a:pt x="0" y="70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803;p39">
              <a:extLst>
                <a:ext uri="{FF2B5EF4-FFF2-40B4-BE49-F238E27FC236}">
                  <a16:creationId xmlns:a16="http://schemas.microsoft.com/office/drawing/2014/main" id="{7FBCA900-4E6F-421F-A85B-BC17F015037D}"/>
                </a:ext>
              </a:extLst>
            </p:cNvPr>
            <p:cNvSpPr/>
            <p:nvPr/>
          </p:nvSpPr>
          <p:spPr>
            <a:xfrm>
              <a:off x="6024450" y="57300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804;p39">
              <a:extLst>
                <a:ext uri="{FF2B5EF4-FFF2-40B4-BE49-F238E27FC236}">
                  <a16:creationId xmlns:a16="http://schemas.microsoft.com/office/drawing/2014/main" id="{AC8B3D3A-31E1-4C81-9A47-21170B75E565}"/>
                </a:ext>
              </a:extLst>
            </p:cNvPr>
            <p:cNvSpPr/>
            <p:nvPr/>
          </p:nvSpPr>
          <p:spPr>
            <a:xfrm>
              <a:off x="6024450" y="51455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805;p39">
              <a:extLst>
                <a:ext uri="{FF2B5EF4-FFF2-40B4-BE49-F238E27FC236}">
                  <a16:creationId xmlns:a16="http://schemas.microsoft.com/office/drawing/2014/main" id="{B9DCCCE0-B0D4-4CFA-AAE5-2FFD56D7F0F8}"/>
                </a:ext>
              </a:extLst>
            </p:cNvPr>
            <p:cNvSpPr/>
            <p:nvPr/>
          </p:nvSpPr>
          <p:spPr>
            <a:xfrm>
              <a:off x="626495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806;p39">
              <a:extLst>
                <a:ext uri="{FF2B5EF4-FFF2-40B4-BE49-F238E27FC236}">
                  <a16:creationId xmlns:a16="http://schemas.microsoft.com/office/drawing/2014/main" id="{12E29B90-C4A7-448F-A775-AE2E42DBE413}"/>
                </a:ext>
              </a:extLst>
            </p:cNvPr>
            <p:cNvSpPr/>
            <p:nvPr/>
          </p:nvSpPr>
          <p:spPr>
            <a:xfrm>
              <a:off x="620467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0" y="0"/>
                  </a:moveTo>
                  <a:lnTo>
                    <a:pt x="0" y="7014"/>
                  </a:lnTo>
                </a:path>
              </a:pathLst>
            </a:custGeom>
            <a:no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807;p39">
              <a:extLst>
                <a:ext uri="{FF2B5EF4-FFF2-40B4-BE49-F238E27FC236}">
                  <a16:creationId xmlns:a16="http://schemas.microsoft.com/office/drawing/2014/main" id="{D5A2505F-7AAA-47F6-865E-BD1C3007505A}"/>
                </a:ext>
              </a:extLst>
            </p:cNvPr>
            <p:cNvSpPr/>
            <p:nvPr/>
          </p:nvSpPr>
          <p:spPr>
            <a:xfrm>
              <a:off x="614500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808;p39">
              <a:extLst>
                <a:ext uri="{FF2B5EF4-FFF2-40B4-BE49-F238E27FC236}">
                  <a16:creationId xmlns:a16="http://schemas.microsoft.com/office/drawing/2014/main" id="{BBC2083E-FED5-4F60-8D38-CE31A440AC7E}"/>
                </a:ext>
              </a:extLst>
            </p:cNvPr>
            <p:cNvSpPr/>
            <p:nvPr/>
          </p:nvSpPr>
          <p:spPr>
            <a:xfrm>
              <a:off x="608472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Google Shape;255;p2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457780" y="675338"/>
            <a:ext cx="3792986" cy="3792986"/>
          </a:xfrm>
          <a:prstGeom prst="ellipse">
            <a:avLst/>
          </a:prstGeom>
          <a:noFill/>
          <a:ln>
            <a:noFill/>
          </a:ln>
        </p:spPr>
      </p:pic>
      <p:sp>
        <p:nvSpPr>
          <p:cNvPr id="256" name="Google Shape;256;p23"/>
          <p:cNvSpPr txBox="1">
            <a:spLocks noGrp="1"/>
          </p:cNvSpPr>
          <p:nvPr>
            <p:ph type="title"/>
          </p:nvPr>
        </p:nvSpPr>
        <p:spPr>
          <a:xfrm>
            <a:off x="514141" y="1527073"/>
            <a:ext cx="4919575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spcBef>
                <a:spcPts val="600"/>
              </a:spcBef>
            </a:pPr>
            <a:r>
              <a:rPr lang="en-US" dirty="0" err="1">
                <a:latin typeface="Poppins" panose="020B0604020202020204" charset="0"/>
                <a:cs typeface="Poppins" panose="020B0604020202020204" charset="0"/>
              </a:rPr>
              <a:t>Concentrador</a:t>
            </a:r>
            <a:r>
              <a:rPr lang="en-US" dirty="0">
                <a:latin typeface="Poppins" panose="020B0604020202020204" charset="0"/>
                <a:cs typeface="Poppins" panose="020B0604020202020204" charset="0"/>
              </a:rPr>
              <a:t> </a:t>
            </a:r>
            <a:br>
              <a:rPr lang="en-US" dirty="0">
                <a:latin typeface="Poppins" panose="020B0604020202020204" charset="0"/>
                <a:cs typeface="Poppins" panose="020B0604020202020204" charset="0"/>
              </a:rPr>
            </a:br>
            <a:r>
              <a:rPr lang="en-US" dirty="0" err="1">
                <a:latin typeface="Poppins" panose="020B0604020202020204" charset="0"/>
                <a:cs typeface="Poppins" panose="020B0604020202020204" charset="0"/>
              </a:rPr>
              <a:t>d’E</a:t>
            </a:r>
            <a:r>
              <a:rPr lang="en-US" dirty="0">
                <a:latin typeface="Poppins" panose="020B0604020202020204" charset="0"/>
                <a:cs typeface="Poppins" panose="020B0604020202020204" charset="0"/>
              </a:rPr>
              <a:t>-learning (CEL)</a:t>
            </a:r>
          </a:p>
        </p:txBody>
      </p:sp>
      <p:sp>
        <p:nvSpPr>
          <p:cNvPr id="257" name="Google Shape;257;p23"/>
          <p:cNvSpPr txBox="1">
            <a:spLocks noGrp="1"/>
          </p:cNvSpPr>
          <p:nvPr>
            <p:ph type="body" idx="1"/>
          </p:nvPr>
        </p:nvSpPr>
        <p:spPr>
          <a:xfrm>
            <a:off x="514141" y="2158409"/>
            <a:ext cx="5140701" cy="13987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ca-ES" dirty="0"/>
              <a:t>Integra informació </a:t>
            </a:r>
            <a:r>
              <a:rPr lang="ca-ES" dirty="0" err="1"/>
              <a:t>academico</a:t>
            </a:r>
            <a:r>
              <a:rPr lang="ca-ES" dirty="0"/>
              <a:t>-docent (GIGA i GRAD) cap el campus al núvol per:</a:t>
            </a:r>
          </a:p>
          <a:p>
            <a:pPr marL="0" lvl="0" indent="0">
              <a:buNone/>
            </a:pPr>
            <a:r>
              <a:rPr lang="ca-ES" dirty="0"/>
              <a:t>• Creació dels cursos </a:t>
            </a:r>
            <a:r>
              <a:rPr lang="ca-ES" dirty="0" err="1"/>
              <a:t>ofertats</a:t>
            </a:r>
            <a:r>
              <a:rPr lang="ca-ES" dirty="0"/>
              <a:t> per la UB</a:t>
            </a:r>
          </a:p>
          <a:p>
            <a:pPr marL="0" lvl="0" indent="0">
              <a:buNone/>
            </a:pPr>
            <a:r>
              <a:rPr lang="ca-ES" dirty="0"/>
              <a:t>• Creació de les categories acadèmiques (Graus, Màsters, etc.)</a:t>
            </a:r>
          </a:p>
          <a:p>
            <a:pPr marL="0" indent="0">
              <a:buNone/>
            </a:pPr>
            <a:r>
              <a:rPr lang="ca-ES" dirty="0"/>
              <a:t>• Gestió d’usuaris (altes, baixes, canvis de grup,..)</a:t>
            </a:r>
          </a:p>
          <a:p>
            <a:pPr marL="0" lvl="0" indent="0">
              <a:buNone/>
            </a:pPr>
            <a:r>
              <a:rPr lang="ca-ES" dirty="0"/>
              <a:t>• Recollir les qualificacions per les Actes UB.</a:t>
            </a:r>
          </a:p>
          <a:p>
            <a:pPr marL="0" lvl="0" indent="0">
              <a:buNone/>
            </a:pPr>
            <a:r>
              <a:rPr lang="ca-ES" dirty="0"/>
              <a:t>• </a:t>
            </a:r>
            <a:r>
              <a:rPr lang="es-ES" dirty="0"/>
              <a:t>E</a:t>
            </a:r>
            <a:r>
              <a:rPr lang="ca-ES" dirty="0" err="1"/>
              <a:t>nllaçar</a:t>
            </a:r>
            <a:r>
              <a:rPr lang="ca-ES" dirty="0"/>
              <a:t> Pla docent i Bibliografia recomanada</a:t>
            </a:r>
          </a:p>
        </p:txBody>
      </p:sp>
      <p:sp>
        <p:nvSpPr>
          <p:cNvPr id="258" name="Google Shape;258;p23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C58369C9-9BF6-4FD9-A2EB-AF1311F94CA8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A78AC692-CD53-44FE-A6FB-41DB7BCD0A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8" name="Imagen 7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E5462285-D732-478F-BC80-D42849BF63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F0D312E4-976F-46F8-A6E4-705CD599BCEB}"/>
              </a:ext>
            </a:extLst>
          </p:cNvPr>
          <p:cNvSpPr txBox="1"/>
          <p:nvPr/>
        </p:nvSpPr>
        <p:spPr>
          <a:xfrm>
            <a:off x="6113279" y="4030561"/>
            <a:ext cx="3022580" cy="46166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2"/>
            </a:outerShdw>
          </a:effectLst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rgbClr val="0070C0"/>
                </a:solidFill>
                <a:latin typeface="Calibri" panose="020F0502020204030204" pitchFamily="34" charset="0"/>
              </a:rPr>
              <a:t>https://cel.ub.edu</a:t>
            </a:r>
            <a:endParaRPr lang="ca-ES" sz="24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C6743E6-D291-44FF-B23F-7CFDC89C299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a-ES" smtClean="0"/>
              <a:t>18</a:t>
            </a:fld>
            <a:endParaRPr lang="ca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099E149-0AC6-44EF-A38E-46FB8B329F56}"/>
              </a:ext>
            </a:extLst>
          </p:cNvPr>
          <p:cNvSpPr/>
          <p:nvPr/>
        </p:nvSpPr>
        <p:spPr>
          <a:xfrm>
            <a:off x="580063" y="1004144"/>
            <a:ext cx="43588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Poppins" panose="020B0604020202020204" charset="0"/>
                <a:cs typeface="Poppins" panose="020B0604020202020204" charset="0"/>
              </a:rPr>
              <a:t>Noves </a:t>
            </a:r>
            <a:r>
              <a:rPr lang="en-US" sz="3200" b="1" dirty="0" err="1">
                <a:latin typeface="Poppins" panose="020B0604020202020204" charset="0"/>
                <a:cs typeface="Poppins" panose="020B0604020202020204" charset="0"/>
              </a:rPr>
              <a:t>funcionalitats</a:t>
            </a:r>
            <a:endParaRPr lang="ca-ES" sz="3200" b="1" dirty="0"/>
          </a:p>
        </p:txBody>
      </p:sp>
      <p:sp>
        <p:nvSpPr>
          <p:cNvPr id="6" name="Google Shape;439;p38">
            <a:extLst>
              <a:ext uri="{FF2B5EF4-FFF2-40B4-BE49-F238E27FC236}">
                <a16:creationId xmlns:a16="http://schemas.microsoft.com/office/drawing/2014/main" id="{D913C4A4-8DDA-4AB5-B34D-D3A5A7D655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358385" y="2220122"/>
            <a:ext cx="4525057" cy="20510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ES" sz="1400" dirty="0">
                <a:solidFill>
                  <a:srgbClr val="000000"/>
                </a:solidFill>
              </a:rPr>
              <a:t>E-</a:t>
            </a:r>
            <a:r>
              <a:rPr lang="es-ES" sz="1400" dirty="0" err="1">
                <a:solidFill>
                  <a:srgbClr val="000000"/>
                </a:solidFill>
              </a:rPr>
              <a:t>Portafoli</a:t>
            </a:r>
            <a:r>
              <a:rPr lang="es-ES" sz="1400" dirty="0">
                <a:solidFill>
                  <a:srgbClr val="000000"/>
                </a:solidFill>
              </a:rPr>
              <a:t> (</a:t>
            </a:r>
            <a:r>
              <a:rPr lang="es-ES" sz="1400" dirty="0" err="1">
                <a:solidFill>
                  <a:srgbClr val="000000"/>
                </a:solidFill>
              </a:rPr>
              <a:t>Mahara</a:t>
            </a:r>
            <a:r>
              <a:rPr lang="es-ES" sz="1400" dirty="0">
                <a:solidFill>
                  <a:srgbClr val="000000"/>
                </a:solidFill>
              </a:rPr>
              <a:t>)</a:t>
            </a: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ES" sz="1400" dirty="0" err="1">
                <a:solidFill>
                  <a:srgbClr val="000000"/>
                </a:solidFill>
              </a:rPr>
              <a:t>Disseny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err="1">
                <a:solidFill>
                  <a:srgbClr val="000000"/>
                </a:solidFill>
              </a:rPr>
              <a:t>personalitzat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err="1">
                <a:solidFill>
                  <a:srgbClr val="000000"/>
                </a:solidFill>
              </a:rPr>
              <a:t>d’aprenentatge</a:t>
            </a:r>
            <a:r>
              <a:rPr lang="es-ES" sz="1400" dirty="0">
                <a:solidFill>
                  <a:srgbClr val="000000"/>
                </a:solidFill>
              </a:rPr>
              <a:t> (PLD)</a:t>
            </a: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ES" sz="1400" dirty="0" err="1">
                <a:solidFill>
                  <a:srgbClr val="000000"/>
                </a:solidFill>
              </a:rPr>
              <a:t>Repositori</a:t>
            </a:r>
            <a:r>
              <a:rPr lang="es-ES" sz="1400" dirty="0">
                <a:solidFill>
                  <a:srgbClr val="000000"/>
                </a:solidFill>
              </a:rPr>
              <a:t> de </a:t>
            </a:r>
            <a:r>
              <a:rPr lang="es-ES" sz="1400" dirty="0" err="1">
                <a:solidFill>
                  <a:srgbClr val="000000"/>
                </a:solidFill>
              </a:rPr>
              <a:t>materials</a:t>
            </a:r>
            <a:r>
              <a:rPr lang="es-ES" sz="1400" dirty="0">
                <a:solidFill>
                  <a:srgbClr val="000000"/>
                </a:solidFill>
              </a:rPr>
              <a:t> (OneDrive)</a:t>
            </a: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ES" sz="1400" dirty="0" err="1">
                <a:solidFill>
                  <a:srgbClr val="000000"/>
                </a:solidFill>
              </a:rPr>
              <a:t>Detecció</a:t>
            </a:r>
            <a:r>
              <a:rPr lang="es-ES" sz="1400" dirty="0">
                <a:solidFill>
                  <a:srgbClr val="000000"/>
                </a:solidFill>
              </a:rPr>
              <a:t> de </a:t>
            </a:r>
            <a:r>
              <a:rPr lang="es-ES" sz="1400" dirty="0" err="1">
                <a:solidFill>
                  <a:srgbClr val="000000"/>
                </a:solidFill>
              </a:rPr>
              <a:t>similituds</a:t>
            </a:r>
            <a:r>
              <a:rPr lang="es-ES" sz="1400" dirty="0">
                <a:solidFill>
                  <a:srgbClr val="000000"/>
                </a:solidFill>
              </a:rPr>
              <a:t> entre </a:t>
            </a:r>
            <a:r>
              <a:rPr lang="es-ES" sz="1400" dirty="0" err="1">
                <a:solidFill>
                  <a:srgbClr val="000000"/>
                </a:solidFill>
              </a:rPr>
              <a:t>treballs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err="1">
                <a:solidFill>
                  <a:srgbClr val="000000"/>
                </a:solidFill>
              </a:rPr>
              <a:t>acadèmics</a:t>
            </a:r>
            <a:r>
              <a:rPr lang="es-ES" sz="1400" dirty="0">
                <a:solidFill>
                  <a:srgbClr val="000000"/>
                </a:solidFill>
              </a:rPr>
              <a:t> (</a:t>
            </a:r>
            <a:r>
              <a:rPr lang="es-ES" sz="1400" dirty="0" err="1">
                <a:solidFill>
                  <a:srgbClr val="000000"/>
                </a:solidFill>
              </a:rPr>
              <a:t>Urkund</a:t>
            </a:r>
            <a:r>
              <a:rPr lang="es-ES" sz="1400" dirty="0">
                <a:solidFill>
                  <a:srgbClr val="000000"/>
                </a:solidFill>
              </a:rPr>
              <a:t>)</a:t>
            </a: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ES" sz="1400" dirty="0" err="1">
                <a:solidFill>
                  <a:srgbClr val="000000"/>
                </a:solidFill>
              </a:rPr>
              <a:t>Passar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err="1">
                <a:solidFill>
                  <a:srgbClr val="000000"/>
                </a:solidFill>
              </a:rPr>
              <a:t>llista</a:t>
            </a:r>
            <a:r>
              <a:rPr lang="es-ES" sz="1400" dirty="0">
                <a:solidFill>
                  <a:srgbClr val="000000"/>
                </a:solidFill>
              </a:rPr>
              <a:t> (</a:t>
            </a:r>
            <a:r>
              <a:rPr lang="es-ES" sz="1400" dirty="0" err="1">
                <a:solidFill>
                  <a:srgbClr val="000000"/>
                </a:solidFill>
              </a:rPr>
              <a:t>Assistència</a:t>
            </a:r>
            <a:r>
              <a:rPr lang="es-ES" sz="1400" dirty="0">
                <a:solidFill>
                  <a:srgbClr val="000000"/>
                </a:solidFill>
              </a:rPr>
              <a:t>)</a:t>
            </a: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ES" sz="1400" dirty="0" err="1">
                <a:solidFill>
                  <a:srgbClr val="000000"/>
                </a:solidFill>
              </a:rPr>
              <a:t>Certificats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err="1">
                <a:solidFill>
                  <a:srgbClr val="000000"/>
                </a:solidFill>
              </a:rPr>
              <a:t>personalitzats</a:t>
            </a:r>
            <a:endParaRPr sz="1400" dirty="0">
              <a:solidFill>
                <a:srgbClr val="000000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3FC4BC9-AA76-44AE-8F83-6271B2C8F5A7}"/>
              </a:ext>
            </a:extLst>
          </p:cNvPr>
          <p:cNvSpPr txBox="1"/>
          <p:nvPr/>
        </p:nvSpPr>
        <p:spPr>
          <a:xfrm>
            <a:off x="1358385" y="1932690"/>
            <a:ext cx="4007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800" b="1" dirty="0">
                <a:latin typeface="Poppins" panose="020B0604020202020204" charset="0"/>
                <a:cs typeface="Poppins" panose="020B0604020202020204" charset="0"/>
              </a:rPr>
              <a:t>Dins del curs:</a:t>
            </a:r>
          </a:p>
        </p:txBody>
      </p:sp>
      <p:grpSp>
        <p:nvGrpSpPr>
          <p:cNvPr id="9" name="Google Shape;612;p39">
            <a:extLst>
              <a:ext uri="{FF2B5EF4-FFF2-40B4-BE49-F238E27FC236}">
                <a16:creationId xmlns:a16="http://schemas.microsoft.com/office/drawing/2014/main" id="{15A69345-6D98-439B-B39D-C65247FBC9C8}"/>
              </a:ext>
            </a:extLst>
          </p:cNvPr>
          <p:cNvGrpSpPr/>
          <p:nvPr/>
        </p:nvGrpSpPr>
        <p:grpSpPr>
          <a:xfrm>
            <a:off x="7083774" y="1819023"/>
            <a:ext cx="1589299" cy="1505453"/>
            <a:chOff x="2583100" y="2973775"/>
            <a:chExt cx="461550" cy="437200"/>
          </a:xfrm>
        </p:grpSpPr>
        <p:sp>
          <p:nvSpPr>
            <p:cNvPr id="10" name="Google Shape;613;p39">
              <a:extLst>
                <a:ext uri="{FF2B5EF4-FFF2-40B4-BE49-F238E27FC236}">
                  <a16:creationId xmlns:a16="http://schemas.microsoft.com/office/drawing/2014/main" id="{BD233A32-4B71-428B-B638-01128D117C13}"/>
                </a:ext>
              </a:extLst>
            </p:cNvPr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l" t="t" r="r" b="b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614;p39">
              <a:extLst>
                <a:ext uri="{FF2B5EF4-FFF2-40B4-BE49-F238E27FC236}">
                  <a16:creationId xmlns:a16="http://schemas.microsoft.com/office/drawing/2014/main" id="{4F9AD099-CB51-4624-8E87-40DB18D2E19A}"/>
                </a:ext>
              </a:extLst>
            </p:cNvPr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l" t="t" r="r" b="b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376818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3"/>
          <p:cNvSpPr txBox="1">
            <a:spLocks noGrp="1"/>
          </p:cNvSpPr>
          <p:nvPr>
            <p:ph type="body" idx="4294967295"/>
          </p:nvPr>
        </p:nvSpPr>
        <p:spPr>
          <a:xfrm>
            <a:off x="762000" y="444300"/>
            <a:ext cx="2119500" cy="425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ca-ES" sz="3600" b="1" dirty="0">
                <a:latin typeface="Poppins"/>
                <a:cs typeface="Poppins"/>
                <a:sym typeface="Poppins"/>
              </a:rPr>
              <a:t>CVUB al mòbil</a:t>
            </a:r>
            <a:endParaRPr sz="3600" dirty="0"/>
          </a:p>
        </p:txBody>
      </p:sp>
      <p:sp>
        <p:nvSpPr>
          <p:cNvPr id="386" name="Google Shape;386;p33"/>
          <p:cNvSpPr/>
          <p:nvPr/>
        </p:nvSpPr>
        <p:spPr>
          <a:xfrm>
            <a:off x="3571350" y="785788"/>
            <a:ext cx="2007300" cy="357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rgbClr val="999999"/>
                </a:solidFill>
                <a:latin typeface="Poppins Light"/>
                <a:ea typeface="Poppins Light"/>
                <a:cs typeface="Poppins Light"/>
                <a:sym typeface="Poppins Light"/>
              </a:rPr>
              <a:t>Place your screenshot here</a:t>
            </a:r>
            <a:endParaRPr sz="1000" dirty="0">
              <a:solidFill>
                <a:srgbClr val="999999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87" name="Google Shape;387;p33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grpSp>
        <p:nvGrpSpPr>
          <p:cNvPr id="388" name="Google Shape;388;p33"/>
          <p:cNvGrpSpPr/>
          <p:nvPr/>
        </p:nvGrpSpPr>
        <p:grpSpPr>
          <a:xfrm>
            <a:off x="3512225" y="373572"/>
            <a:ext cx="2119546" cy="4396359"/>
            <a:chOff x="2547150" y="238125"/>
            <a:chExt cx="2525675" cy="5238750"/>
          </a:xfrm>
        </p:grpSpPr>
        <p:sp>
          <p:nvSpPr>
            <p:cNvPr id="389" name="Google Shape;389;p33"/>
            <p:cNvSpPr/>
            <p:nvPr/>
          </p:nvSpPr>
          <p:spPr>
            <a:xfrm>
              <a:off x="2547150" y="238125"/>
              <a:ext cx="2525675" cy="5238750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3"/>
            <p:cNvSpPr/>
            <p:nvPr/>
          </p:nvSpPr>
          <p:spPr>
            <a:xfrm>
              <a:off x="3557025" y="5147100"/>
              <a:ext cx="504050" cy="179900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3"/>
            <p:cNvSpPr/>
            <p:nvPr/>
          </p:nvSpPr>
          <p:spPr>
            <a:xfrm>
              <a:off x="3008050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3"/>
            <p:cNvSpPr/>
            <p:nvPr/>
          </p:nvSpPr>
          <p:spPr>
            <a:xfrm>
              <a:off x="3566400" y="434850"/>
              <a:ext cx="487175" cy="76850"/>
            </a:xfrm>
            <a:custGeom>
              <a:avLst/>
              <a:gdLst/>
              <a:ahLst/>
              <a:cxnLst/>
              <a:rect l="l" t="t" r="r" b="b"/>
              <a:pathLst>
                <a:path w="19487" h="3074" extrusionOk="0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3" name="Google Shape;393;p33"/>
          <p:cNvSpPr txBox="1">
            <a:spLocks noGrp="1"/>
          </p:cNvSpPr>
          <p:nvPr>
            <p:ph type="body" idx="4294967295"/>
          </p:nvPr>
        </p:nvSpPr>
        <p:spPr>
          <a:xfrm>
            <a:off x="6317143" y="373572"/>
            <a:ext cx="2119546" cy="425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ca-ES" sz="1400" dirty="0"/>
              <a:t>Des del mòbil o la tauleta es podrà accedir al CVUB, amb una </a:t>
            </a:r>
            <a:r>
              <a:rPr lang="ca-ES" sz="1400" dirty="0" err="1"/>
              <a:t>app</a:t>
            </a:r>
            <a:r>
              <a:rPr lang="ca-ES" sz="1400" dirty="0"/>
              <a:t> totalment funcional.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lang="ca-ES" sz="1400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ca-ES" sz="1400" dirty="0"/>
              <a:t>Els cursos dissenyats pel professorat haurà de tendir a l’estructura idònia per a ser treballats des de dispositius mòbils </a:t>
            </a:r>
            <a:endParaRPr sz="1400" dirty="0"/>
          </a:p>
        </p:txBody>
      </p:sp>
      <p:pic>
        <p:nvPicPr>
          <p:cNvPr id="4" name="Imagen 3" descr="Imagen que contiene captura de pantalla, texto&#10;&#10;Descripción generada con confianza muy alta">
            <a:extLst>
              <a:ext uri="{FF2B5EF4-FFF2-40B4-BE49-F238E27FC236}">
                <a16:creationId xmlns:a16="http://schemas.microsoft.com/office/drawing/2014/main" id="{F6416B92-1110-474E-A5FF-0D4B08E3B0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6873" y="769343"/>
            <a:ext cx="2011778" cy="361438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5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Campus Virtual UB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5" name="Google Shape;155;p15"/>
          <p:cNvSpPr txBox="1">
            <a:spLocks noGrp="1"/>
          </p:cNvSpPr>
          <p:nvPr>
            <p:ph type="body" idx="1"/>
          </p:nvPr>
        </p:nvSpPr>
        <p:spPr>
          <a:xfrm>
            <a:off x="1069624" y="1958050"/>
            <a:ext cx="4398847" cy="22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000" b="1" dirty="0">
                <a:solidFill>
                  <a:srgbClr val="000000"/>
                </a:solidFill>
              </a:rPr>
              <a:t>Per </a:t>
            </a:r>
            <a:r>
              <a:rPr lang="es-ES" sz="2000" b="1" dirty="0" err="1">
                <a:solidFill>
                  <a:srgbClr val="000000"/>
                </a:solidFill>
              </a:rPr>
              <a:t>què</a:t>
            </a:r>
            <a:r>
              <a:rPr lang="es-ES" sz="2000" b="1" dirty="0">
                <a:solidFill>
                  <a:srgbClr val="000000"/>
                </a:solidFill>
              </a:rPr>
              <a:t> al </a:t>
            </a:r>
            <a:r>
              <a:rPr lang="es-ES" sz="2000" b="1" dirty="0" err="1">
                <a:solidFill>
                  <a:srgbClr val="000000"/>
                </a:solidFill>
              </a:rPr>
              <a:t>núvol</a:t>
            </a:r>
            <a:r>
              <a:rPr lang="es-ES" sz="2000" b="1" dirty="0">
                <a:solidFill>
                  <a:srgbClr val="000000"/>
                </a:solidFill>
              </a:rPr>
              <a:t> (</a:t>
            </a:r>
            <a:r>
              <a:rPr lang="es-ES" sz="2000" b="1" dirty="0" err="1">
                <a:solidFill>
                  <a:srgbClr val="000000"/>
                </a:solidFill>
              </a:rPr>
              <a:t>OpenLMS</a:t>
            </a:r>
            <a:r>
              <a:rPr lang="es-ES" sz="2000" b="1" dirty="0">
                <a:solidFill>
                  <a:srgbClr val="000000"/>
                </a:solidFill>
              </a:rPr>
              <a:t>)?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20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000" b="1" dirty="0" err="1">
                <a:solidFill>
                  <a:srgbClr val="000000"/>
                </a:solidFill>
              </a:rPr>
              <a:t>Organització</a:t>
            </a:r>
            <a:r>
              <a:rPr lang="es-ES" sz="2000" b="1" dirty="0">
                <a:solidFill>
                  <a:srgbClr val="000000"/>
                </a:solidFill>
              </a:rPr>
              <a:t>: </a:t>
            </a:r>
            <a:r>
              <a:rPr lang="es-ES" sz="2000" b="1" dirty="0" err="1">
                <a:solidFill>
                  <a:srgbClr val="000000"/>
                </a:solidFill>
              </a:rPr>
              <a:t>àrees</a:t>
            </a:r>
            <a:r>
              <a:rPr lang="es-ES" sz="2000" b="1" dirty="0">
                <a:solidFill>
                  <a:srgbClr val="000000"/>
                </a:solidFill>
              </a:rPr>
              <a:t> </a:t>
            </a:r>
            <a:r>
              <a:rPr lang="es-ES" sz="2000" b="1" dirty="0" err="1">
                <a:solidFill>
                  <a:srgbClr val="000000"/>
                </a:solidFill>
              </a:rPr>
              <a:t>implicades</a:t>
            </a:r>
            <a:r>
              <a:rPr lang="es-ES" sz="2000" b="1" dirty="0">
                <a:solidFill>
                  <a:srgbClr val="000000"/>
                </a:solidFill>
              </a:rPr>
              <a:t> 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s-ES" sz="20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000" b="1" dirty="0">
                <a:solidFill>
                  <a:srgbClr val="000000"/>
                </a:solidFill>
              </a:rPr>
              <a:t>Full de ruta del </a:t>
            </a:r>
            <a:r>
              <a:rPr lang="es-ES" sz="2000" b="1" dirty="0" err="1">
                <a:solidFill>
                  <a:srgbClr val="000000"/>
                </a:solidFill>
              </a:rPr>
              <a:t>projecte</a:t>
            </a:r>
            <a:endParaRPr sz="1800" dirty="0">
              <a:solidFill>
                <a:srgbClr val="000000"/>
              </a:solidFill>
            </a:endParaRPr>
          </a:p>
        </p:txBody>
      </p:sp>
      <p:sp>
        <p:nvSpPr>
          <p:cNvPr id="157" name="Google Shape;157;p15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12" name="Google Shape;686;p39">
            <a:extLst>
              <a:ext uri="{FF2B5EF4-FFF2-40B4-BE49-F238E27FC236}">
                <a16:creationId xmlns:a16="http://schemas.microsoft.com/office/drawing/2014/main" id="{44E2B40B-04BD-48DF-A8C3-715890407034}"/>
              </a:ext>
            </a:extLst>
          </p:cNvPr>
          <p:cNvSpPr/>
          <p:nvPr/>
        </p:nvSpPr>
        <p:spPr>
          <a:xfrm>
            <a:off x="6754676" y="1755648"/>
            <a:ext cx="2236799" cy="138358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57150" cap="rnd" cmpd="sng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Sol 5">
            <a:extLst>
              <a:ext uri="{FF2B5EF4-FFF2-40B4-BE49-F238E27FC236}">
                <a16:creationId xmlns:a16="http://schemas.microsoft.com/office/drawing/2014/main" id="{70219A4A-29F8-410D-89F5-0F5A0186AB0B}"/>
              </a:ext>
            </a:extLst>
          </p:cNvPr>
          <p:cNvSpPr/>
          <p:nvPr/>
        </p:nvSpPr>
        <p:spPr>
          <a:xfrm>
            <a:off x="889624" y="2191210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8" name="Sol 17">
            <a:extLst>
              <a:ext uri="{FF2B5EF4-FFF2-40B4-BE49-F238E27FC236}">
                <a16:creationId xmlns:a16="http://schemas.microsoft.com/office/drawing/2014/main" id="{10E52DD9-13EC-496B-8A94-12DEA2CADA97}"/>
              </a:ext>
            </a:extLst>
          </p:cNvPr>
          <p:cNvSpPr/>
          <p:nvPr/>
        </p:nvSpPr>
        <p:spPr>
          <a:xfrm>
            <a:off x="889624" y="2944215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9" name="Sol 18">
            <a:extLst>
              <a:ext uri="{FF2B5EF4-FFF2-40B4-BE49-F238E27FC236}">
                <a16:creationId xmlns:a16="http://schemas.microsoft.com/office/drawing/2014/main" id="{E5E04928-37D2-4799-8CD0-40A264069420}"/>
              </a:ext>
            </a:extLst>
          </p:cNvPr>
          <p:cNvSpPr/>
          <p:nvPr/>
        </p:nvSpPr>
        <p:spPr>
          <a:xfrm>
            <a:off x="889624" y="3712991"/>
            <a:ext cx="180000" cy="180000"/>
          </a:xfrm>
          <a:prstGeom prst="sun">
            <a:avLst/>
          </a:prstGeom>
          <a:noFill/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2FDFCB35-8682-433A-878F-282283DFEC08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04EDB11E-EFAC-4358-BE0F-A6DE64F8A2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4" name="Imagen 13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7A2E2965-7AEB-4CCD-A57A-A115BEA51B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38"/>
          <p:cNvSpPr txBox="1">
            <a:spLocks noGrp="1"/>
          </p:cNvSpPr>
          <p:nvPr>
            <p:ph type="title"/>
          </p:nvPr>
        </p:nvSpPr>
        <p:spPr>
          <a:xfrm>
            <a:off x="504384" y="930356"/>
            <a:ext cx="738507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sz="3200" dirty="0" err="1">
                <a:latin typeface="Poppins" panose="020B0604020202020204" charset="0"/>
                <a:cs typeface="Poppins" panose="020B0604020202020204" charset="0"/>
              </a:rPr>
              <a:t>Funcionalitats</a:t>
            </a:r>
            <a:r>
              <a:rPr lang="en-US" sz="32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sz="3200" dirty="0" err="1">
                <a:latin typeface="Poppins" panose="020B0604020202020204" charset="0"/>
                <a:cs typeface="Poppins" panose="020B0604020202020204" charset="0"/>
              </a:rPr>
              <a:t>globals</a:t>
            </a:r>
            <a:r>
              <a:rPr lang="en-US" sz="3200" dirty="0">
                <a:latin typeface="Poppins" panose="020B0604020202020204" charset="0"/>
                <a:cs typeface="Poppins" panose="020B0604020202020204" charset="0"/>
              </a:rPr>
              <a:t>:</a:t>
            </a:r>
            <a:endParaRPr lang="ca-ES" sz="3200" dirty="0"/>
          </a:p>
        </p:txBody>
      </p:sp>
      <p:sp>
        <p:nvSpPr>
          <p:cNvPr id="439" name="Google Shape;439;p38"/>
          <p:cNvSpPr txBox="1">
            <a:spLocks noGrp="1"/>
          </p:cNvSpPr>
          <p:nvPr>
            <p:ph type="body" idx="1"/>
          </p:nvPr>
        </p:nvSpPr>
        <p:spPr>
          <a:xfrm>
            <a:off x="1081657" y="2135898"/>
            <a:ext cx="46080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ES" sz="1400" dirty="0" err="1">
                <a:solidFill>
                  <a:srgbClr val="000000"/>
                </a:solidFill>
              </a:rPr>
              <a:t>Monitorització</a:t>
            </a:r>
            <a:r>
              <a:rPr lang="es-ES" sz="1400" dirty="0">
                <a:solidFill>
                  <a:srgbClr val="000000"/>
                </a:solidFill>
              </a:rPr>
              <a:t> i </a:t>
            </a:r>
            <a:r>
              <a:rPr lang="es-ES" sz="1400" dirty="0" err="1">
                <a:solidFill>
                  <a:srgbClr val="000000"/>
                </a:solidFill>
              </a:rPr>
              <a:t>recollida</a:t>
            </a:r>
            <a:r>
              <a:rPr lang="es-ES" sz="1400" dirty="0">
                <a:solidFill>
                  <a:srgbClr val="000000"/>
                </a:solidFill>
              </a:rPr>
              <a:t> de </a:t>
            </a:r>
            <a:r>
              <a:rPr lang="es-ES" sz="1400" dirty="0" err="1">
                <a:solidFill>
                  <a:srgbClr val="000000"/>
                </a:solidFill>
              </a:rPr>
              <a:t>dades</a:t>
            </a:r>
            <a:r>
              <a:rPr lang="es-ES" sz="1400" dirty="0">
                <a:solidFill>
                  <a:srgbClr val="000000"/>
                </a:solidFill>
              </a:rPr>
              <a:t> a </a:t>
            </a:r>
            <a:r>
              <a:rPr lang="es-ES" sz="1400" dirty="0" err="1">
                <a:solidFill>
                  <a:srgbClr val="000000"/>
                </a:solidFill>
              </a:rPr>
              <a:t>diferents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err="1">
                <a:solidFill>
                  <a:srgbClr val="000000"/>
                </a:solidFill>
              </a:rPr>
              <a:t>nivells</a:t>
            </a:r>
            <a:r>
              <a:rPr lang="es-ES" sz="1400" dirty="0">
                <a:solidFill>
                  <a:srgbClr val="000000"/>
                </a:solidFill>
              </a:rPr>
              <a:t>: </a:t>
            </a:r>
            <a:r>
              <a:rPr lang="es-ES" sz="1400" dirty="0" err="1">
                <a:solidFill>
                  <a:srgbClr val="000000"/>
                </a:solidFill>
              </a:rPr>
              <a:t>usuari</a:t>
            </a:r>
            <a:r>
              <a:rPr lang="es-ES" sz="1400" dirty="0">
                <a:solidFill>
                  <a:srgbClr val="000000"/>
                </a:solidFill>
              </a:rPr>
              <a:t>, asignatura, </a:t>
            </a:r>
            <a:r>
              <a:rPr lang="es-ES" sz="1400" dirty="0" err="1">
                <a:solidFill>
                  <a:srgbClr val="000000"/>
                </a:solidFill>
              </a:rPr>
              <a:t>grau</a:t>
            </a:r>
            <a:r>
              <a:rPr lang="es-ES" sz="1400" dirty="0">
                <a:solidFill>
                  <a:srgbClr val="000000"/>
                </a:solidFill>
              </a:rPr>
              <a:t>, </a:t>
            </a:r>
            <a:r>
              <a:rPr lang="es-ES" sz="1400" dirty="0" err="1">
                <a:solidFill>
                  <a:srgbClr val="000000"/>
                </a:solidFill>
              </a:rPr>
              <a:t>facultat</a:t>
            </a:r>
            <a:r>
              <a:rPr lang="es-ES" sz="1400" dirty="0">
                <a:solidFill>
                  <a:srgbClr val="000000"/>
                </a:solidFill>
              </a:rPr>
              <a:t>, etc.</a:t>
            </a: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ES" sz="1400" dirty="0" err="1">
                <a:solidFill>
                  <a:srgbClr val="000000"/>
                </a:solidFill>
              </a:rPr>
              <a:t>Totalment</a:t>
            </a:r>
            <a:r>
              <a:rPr lang="es-ES" sz="1400" dirty="0">
                <a:solidFill>
                  <a:srgbClr val="000000"/>
                </a:solidFill>
              </a:rPr>
              <a:t> configurable</a:t>
            </a: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ES" sz="1400" dirty="0" err="1">
                <a:solidFill>
                  <a:srgbClr val="000000"/>
                </a:solidFill>
              </a:rPr>
              <a:t>Repositori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err="1">
                <a:solidFill>
                  <a:srgbClr val="000000"/>
                </a:solidFill>
              </a:rPr>
              <a:t>d’informes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err="1">
                <a:solidFill>
                  <a:srgbClr val="000000"/>
                </a:solidFill>
              </a:rPr>
              <a:t>molt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err="1">
                <a:solidFill>
                  <a:srgbClr val="000000"/>
                </a:solidFill>
              </a:rPr>
              <a:t>extens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err="1">
                <a:solidFill>
                  <a:srgbClr val="000000"/>
                </a:solidFill>
              </a:rPr>
              <a:t>lligat</a:t>
            </a:r>
            <a:r>
              <a:rPr lang="es-ES" sz="1400" dirty="0">
                <a:solidFill>
                  <a:srgbClr val="000000"/>
                </a:solidFill>
              </a:rPr>
              <a:t> a </a:t>
            </a:r>
            <a:r>
              <a:rPr lang="es-ES" sz="1400" dirty="0" err="1">
                <a:solidFill>
                  <a:srgbClr val="000000"/>
                </a:solidFill>
              </a:rPr>
              <a:t>dades</a:t>
            </a:r>
            <a:r>
              <a:rPr lang="es-ES" sz="1400" dirty="0">
                <a:solidFill>
                  <a:srgbClr val="000000"/>
                </a:solidFill>
              </a:rPr>
              <a:t> de plataforma </a:t>
            </a:r>
            <a:r>
              <a:rPr lang="es-ES" sz="1400" dirty="0" err="1">
                <a:solidFill>
                  <a:srgbClr val="000000"/>
                </a:solidFill>
              </a:rPr>
              <a:t>OpenLMS</a:t>
            </a:r>
            <a:endParaRPr lang="es-ES" sz="1400" dirty="0">
              <a:solidFill>
                <a:srgbClr val="000000"/>
              </a:solidFill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ES" sz="1400" dirty="0" err="1">
                <a:solidFill>
                  <a:srgbClr val="000000"/>
                </a:solidFill>
              </a:rPr>
              <a:t>Sense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err="1">
                <a:solidFill>
                  <a:srgbClr val="000000"/>
                </a:solidFill>
              </a:rPr>
              <a:t>interrupció</a:t>
            </a:r>
            <a:r>
              <a:rPr lang="es-ES" sz="1400" dirty="0">
                <a:solidFill>
                  <a:srgbClr val="000000"/>
                </a:solidFill>
              </a:rPr>
              <a:t> de </a:t>
            </a:r>
            <a:r>
              <a:rPr lang="es-ES" sz="1400" dirty="0" err="1">
                <a:solidFill>
                  <a:srgbClr val="000000"/>
                </a:solidFill>
              </a:rPr>
              <a:t>servei</a:t>
            </a:r>
            <a:r>
              <a:rPr lang="es-ES" sz="1400" dirty="0">
                <a:solidFill>
                  <a:srgbClr val="000000"/>
                </a:solidFill>
              </a:rPr>
              <a:t> a plataforma </a:t>
            </a:r>
            <a:r>
              <a:rPr lang="es-ES" sz="1400" dirty="0" err="1">
                <a:solidFill>
                  <a:srgbClr val="000000"/>
                </a:solidFill>
              </a:rPr>
              <a:t>docent</a:t>
            </a:r>
            <a:endParaRPr lang="es-ES" sz="1400" dirty="0">
              <a:solidFill>
                <a:srgbClr val="000000"/>
              </a:solidFill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ES" sz="1400" dirty="0" err="1">
                <a:solidFill>
                  <a:srgbClr val="000000"/>
                </a:solidFill>
              </a:rPr>
              <a:t>Detecció</a:t>
            </a:r>
            <a:r>
              <a:rPr lang="es-ES" sz="1400" dirty="0">
                <a:solidFill>
                  <a:srgbClr val="000000"/>
                </a:solidFill>
              </a:rPr>
              <a:t> de riscos / </a:t>
            </a:r>
            <a:r>
              <a:rPr lang="es-ES" sz="1400" dirty="0" err="1">
                <a:solidFill>
                  <a:srgbClr val="000000"/>
                </a:solidFill>
              </a:rPr>
              <a:t>abandonament</a:t>
            </a:r>
            <a:endParaRPr lang="es-ES" sz="1400" dirty="0">
              <a:solidFill>
                <a:srgbClr val="000000"/>
              </a:solidFill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s-ES" sz="1400" dirty="0">
              <a:solidFill>
                <a:srgbClr val="000000"/>
              </a:solidFill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sz="1400" dirty="0">
              <a:solidFill>
                <a:srgbClr val="000000"/>
              </a:solidFill>
            </a:endParaRPr>
          </a:p>
        </p:txBody>
      </p:sp>
      <p:sp>
        <p:nvSpPr>
          <p:cNvPr id="441" name="Google Shape;441;p38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B9A762A-32C4-4DEE-9904-5B3719AC586A}"/>
              </a:ext>
            </a:extLst>
          </p:cNvPr>
          <p:cNvSpPr txBox="1"/>
          <p:nvPr/>
        </p:nvSpPr>
        <p:spPr>
          <a:xfrm>
            <a:off x="1081657" y="1848466"/>
            <a:ext cx="4007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800" b="1" dirty="0">
                <a:latin typeface="Poppins" panose="020B0604020202020204" charset="0"/>
                <a:cs typeface="Poppins" panose="020B0604020202020204" charset="0"/>
              </a:rPr>
              <a:t>INTELLIBOARD (</a:t>
            </a:r>
            <a:r>
              <a:rPr lang="ca-ES" sz="1800" b="1" i="1" dirty="0" err="1">
                <a:latin typeface="Poppins" panose="020B0604020202020204" charset="0"/>
                <a:cs typeface="Poppins" panose="020B0604020202020204" charset="0"/>
              </a:rPr>
              <a:t>Learning</a:t>
            </a:r>
            <a:r>
              <a:rPr lang="ca-ES" sz="1800" b="1" i="1" dirty="0">
                <a:latin typeface="Poppins" panose="020B0604020202020204" charset="0"/>
                <a:cs typeface="Poppins" panose="020B0604020202020204" charset="0"/>
              </a:rPr>
              <a:t> analítics</a:t>
            </a:r>
            <a:r>
              <a:rPr lang="ca-ES" sz="1800" b="1" dirty="0">
                <a:latin typeface="Poppins" panose="020B0604020202020204" charset="0"/>
                <a:cs typeface="Poppins" panose="020B0604020202020204" charset="0"/>
              </a:rPr>
              <a:t>)</a:t>
            </a:r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467E47C8-F724-4EE9-9E9D-A79BADE63BEA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FBA7354D-1D93-447C-8776-EB4251287C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7" name="Imagen 16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7E4B0853-569E-46DE-9494-FDB651B30F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  <p:grpSp>
        <p:nvGrpSpPr>
          <p:cNvPr id="18" name="Google Shape;660;p39">
            <a:extLst>
              <a:ext uri="{FF2B5EF4-FFF2-40B4-BE49-F238E27FC236}">
                <a16:creationId xmlns:a16="http://schemas.microsoft.com/office/drawing/2014/main" id="{63902A93-F697-4494-9824-2E5866321DBE}"/>
              </a:ext>
            </a:extLst>
          </p:cNvPr>
          <p:cNvGrpSpPr/>
          <p:nvPr/>
        </p:nvGrpSpPr>
        <p:grpSpPr>
          <a:xfrm>
            <a:off x="7176588" y="1728263"/>
            <a:ext cx="1425732" cy="931810"/>
            <a:chOff x="4604550" y="3714775"/>
            <a:chExt cx="439625" cy="319075"/>
          </a:xfrm>
        </p:grpSpPr>
        <p:sp>
          <p:nvSpPr>
            <p:cNvPr id="19" name="Google Shape;661;p39">
              <a:extLst>
                <a:ext uri="{FF2B5EF4-FFF2-40B4-BE49-F238E27FC236}">
                  <a16:creationId xmlns:a16="http://schemas.microsoft.com/office/drawing/2014/main" id="{190A3877-4874-4121-8F05-2815DE2F8E93}"/>
                </a:ext>
              </a:extLst>
            </p:cNvPr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l" t="t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44450" cap="rnd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662;p39">
              <a:extLst>
                <a:ext uri="{FF2B5EF4-FFF2-40B4-BE49-F238E27FC236}">
                  <a16:creationId xmlns:a16="http://schemas.microsoft.com/office/drawing/2014/main" id="{DC024906-9119-4FC3-ACD5-72C989B09C7A}"/>
                </a:ext>
              </a:extLst>
            </p:cNvPr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l" t="t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44450" cap="rnd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" name="Imagen 3" descr="Imagen que contiene gráficos vectoriales, señal&#10;&#10;Descripción generada con confianza alta">
            <a:extLst>
              <a:ext uri="{FF2B5EF4-FFF2-40B4-BE49-F238E27FC236}">
                <a16:creationId xmlns:a16="http://schemas.microsoft.com/office/drawing/2014/main" id="{E85E3B26-AD10-4B9B-BEAA-86ED49414D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8576" y="2802533"/>
            <a:ext cx="2281756" cy="54381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38"/>
          <p:cNvSpPr txBox="1">
            <a:spLocks noGrp="1"/>
          </p:cNvSpPr>
          <p:nvPr>
            <p:ph type="title"/>
          </p:nvPr>
        </p:nvSpPr>
        <p:spPr>
          <a:xfrm>
            <a:off x="504384" y="930356"/>
            <a:ext cx="738507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sz="3200" dirty="0" err="1">
                <a:latin typeface="Poppins" panose="020B0604020202020204" charset="0"/>
                <a:cs typeface="Poppins" panose="020B0604020202020204" charset="0"/>
              </a:rPr>
              <a:t>Funcionalitats</a:t>
            </a:r>
            <a:r>
              <a:rPr lang="en-US" sz="32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sz="3200" dirty="0" err="1">
                <a:latin typeface="Poppins" panose="020B0604020202020204" charset="0"/>
                <a:cs typeface="Poppins" panose="020B0604020202020204" charset="0"/>
              </a:rPr>
              <a:t>globals</a:t>
            </a:r>
            <a:r>
              <a:rPr lang="en-US" sz="3200" dirty="0">
                <a:latin typeface="Poppins" panose="020B0604020202020204" charset="0"/>
                <a:cs typeface="Poppins" panose="020B0604020202020204" charset="0"/>
              </a:rPr>
              <a:t>:</a:t>
            </a:r>
            <a:endParaRPr lang="ca-ES" sz="3200" dirty="0"/>
          </a:p>
        </p:txBody>
      </p:sp>
      <p:sp>
        <p:nvSpPr>
          <p:cNvPr id="439" name="Google Shape;439;p38"/>
          <p:cNvSpPr txBox="1">
            <a:spLocks noGrp="1"/>
          </p:cNvSpPr>
          <p:nvPr>
            <p:ph type="body" idx="1"/>
          </p:nvPr>
        </p:nvSpPr>
        <p:spPr>
          <a:xfrm>
            <a:off x="1081657" y="2135898"/>
            <a:ext cx="46080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ES" sz="1400" dirty="0" err="1">
                <a:solidFill>
                  <a:srgbClr val="000000"/>
                </a:solidFill>
              </a:rPr>
              <a:t>Orientació</a:t>
            </a:r>
            <a:r>
              <a:rPr lang="es-ES" sz="1400" dirty="0">
                <a:solidFill>
                  <a:srgbClr val="000000"/>
                </a:solidFill>
              </a:rPr>
              <a:t> al </a:t>
            </a:r>
            <a:r>
              <a:rPr lang="es-ES" sz="1400" dirty="0" err="1">
                <a:solidFill>
                  <a:srgbClr val="000000"/>
                </a:solidFill>
              </a:rPr>
              <a:t>professorat</a:t>
            </a:r>
            <a:r>
              <a:rPr lang="es-ES" sz="1400" dirty="0">
                <a:solidFill>
                  <a:srgbClr val="000000"/>
                </a:solidFill>
              </a:rPr>
              <a:t> sobre </a:t>
            </a:r>
            <a:r>
              <a:rPr lang="es-ES" sz="1400" dirty="0" err="1">
                <a:solidFill>
                  <a:srgbClr val="000000"/>
                </a:solidFill>
              </a:rPr>
              <a:t>grau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err="1">
                <a:solidFill>
                  <a:srgbClr val="000000"/>
                </a:solidFill>
              </a:rPr>
              <a:t>d’accessibilitat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err="1">
                <a:solidFill>
                  <a:srgbClr val="000000"/>
                </a:solidFill>
              </a:rPr>
              <a:t>dels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err="1">
                <a:solidFill>
                  <a:srgbClr val="000000"/>
                </a:solidFill>
              </a:rPr>
              <a:t>continguts</a:t>
            </a:r>
            <a:r>
              <a:rPr lang="es-ES" sz="1400" dirty="0">
                <a:solidFill>
                  <a:srgbClr val="000000"/>
                </a:solidFill>
              </a:rPr>
              <a:t> que publica</a:t>
            </a: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ES" sz="1400" dirty="0" err="1">
                <a:solidFill>
                  <a:srgbClr val="000000"/>
                </a:solidFill>
              </a:rPr>
              <a:t>Possibilitat</a:t>
            </a:r>
            <a:r>
              <a:rPr lang="es-ES" sz="1400" dirty="0">
                <a:solidFill>
                  <a:srgbClr val="000000"/>
                </a:solidFill>
              </a:rPr>
              <a:t> de </a:t>
            </a:r>
            <a:r>
              <a:rPr lang="es-ES" sz="1400" dirty="0" err="1">
                <a:solidFill>
                  <a:srgbClr val="000000"/>
                </a:solidFill>
              </a:rPr>
              <a:t>l’alumnat</a:t>
            </a:r>
            <a:r>
              <a:rPr lang="es-ES" sz="1400" dirty="0">
                <a:solidFill>
                  <a:srgbClr val="000000"/>
                </a:solidFill>
              </a:rPr>
              <a:t> de </a:t>
            </a:r>
            <a:r>
              <a:rPr lang="es-ES" sz="1400" dirty="0" err="1">
                <a:solidFill>
                  <a:srgbClr val="000000"/>
                </a:solidFill>
              </a:rPr>
              <a:t>descarregar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err="1">
                <a:solidFill>
                  <a:srgbClr val="000000"/>
                </a:solidFill>
              </a:rPr>
              <a:t>continguts</a:t>
            </a:r>
            <a:r>
              <a:rPr lang="es-ES" sz="1400" dirty="0">
                <a:solidFill>
                  <a:srgbClr val="000000"/>
                </a:solidFill>
              </a:rPr>
              <a:t> en </a:t>
            </a:r>
            <a:r>
              <a:rPr lang="es-ES" sz="1400" dirty="0" err="1">
                <a:solidFill>
                  <a:srgbClr val="000000"/>
                </a:solidFill>
              </a:rPr>
              <a:t>formats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err="1">
                <a:solidFill>
                  <a:srgbClr val="000000"/>
                </a:solidFill>
              </a:rPr>
              <a:t>alternatius</a:t>
            </a:r>
            <a:r>
              <a:rPr lang="es-ES" sz="1400" dirty="0">
                <a:solidFill>
                  <a:srgbClr val="000000"/>
                </a:solidFill>
              </a:rPr>
              <a:t> (audio, PDF OCR, PDF </a:t>
            </a:r>
            <a:r>
              <a:rPr lang="es-ES" sz="1400" dirty="0" err="1">
                <a:solidFill>
                  <a:srgbClr val="000000"/>
                </a:solidFill>
              </a:rPr>
              <a:t>amb</a:t>
            </a:r>
            <a:r>
              <a:rPr lang="es-ES" sz="1400" dirty="0">
                <a:solidFill>
                  <a:srgbClr val="000000"/>
                </a:solidFill>
              </a:rPr>
              <a:t> tags, </a:t>
            </a:r>
            <a:r>
              <a:rPr lang="es-ES" sz="1400" dirty="0" err="1">
                <a:solidFill>
                  <a:srgbClr val="000000"/>
                </a:solidFill>
              </a:rPr>
              <a:t>ePub</a:t>
            </a:r>
            <a:r>
              <a:rPr lang="es-ES" sz="1400" dirty="0">
                <a:solidFill>
                  <a:srgbClr val="000000"/>
                </a:solidFill>
              </a:rPr>
              <a:t>, Braille </a:t>
            </a:r>
            <a:r>
              <a:rPr lang="es-ES" sz="1400" dirty="0" err="1">
                <a:solidFill>
                  <a:srgbClr val="000000"/>
                </a:solidFill>
              </a:rPr>
              <a:t>electrònic</a:t>
            </a:r>
            <a:r>
              <a:rPr lang="es-ES" sz="1400" dirty="0">
                <a:solidFill>
                  <a:srgbClr val="000000"/>
                </a:solidFill>
              </a:rPr>
              <a:t>, HTML </a:t>
            </a:r>
            <a:r>
              <a:rPr lang="es-ES" sz="1400" dirty="0" err="1">
                <a:solidFill>
                  <a:srgbClr val="000000"/>
                </a:solidFill>
              </a:rPr>
              <a:t>semàntic</a:t>
            </a:r>
            <a:r>
              <a:rPr lang="es-ES" sz="1400" dirty="0">
                <a:solidFill>
                  <a:srgbClr val="000000"/>
                </a:solidFill>
              </a:rPr>
              <a:t>)</a:t>
            </a: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s-ES" sz="1400" dirty="0">
                <a:solidFill>
                  <a:srgbClr val="000000"/>
                </a:solidFill>
              </a:rPr>
              <a:t>Traductor de </a:t>
            </a:r>
            <a:r>
              <a:rPr lang="es-ES" sz="1400" dirty="0" err="1">
                <a:solidFill>
                  <a:srgbClr val="000000"/>
                </a:solidFill>
              </a:rPr>
              <a:t>continguts</a:t>
            </a:r>
            <a:r>
              <a:rPr lang="es-ES" sz="1400" dirty="0">
                <a:solidFill>
                  <a:srgbClr val="000000"/>
                </a:solidFill>
              </a:rPr>
              <a:t>, disponible en 50 </a:t>
            </a:r>
            <a:r>
              <a:rPr lang="es-ES" sz="1400" dirty="0" err="1">
                <a:solidFill>
                  <a:srgbClr val="000000"/>
                </a:solidFill>
              </a:rPr>
              <a:t>llengües</a:t>
            </a:r>
            <a:r>
              <a:rPr lang="es-ES" sz="1400" dirty="0">
                <a:solidFill>
                  <a:srgbClr val="000000"/>
                </a:solidFill>
              </a:rPr>
              <a:t>, </a:t>
            </a:r>
            <a:r>
              <a:rPr lang="es-ES" sz="1400" dirty="0" err="1">
                <a:solidFill>
                  <a:srgbClr val="000000"/>
                </a:solidFill>
              </a:rPr>
              <a:t>dels</a:t>
            </a:r>
            <a:r>
              <a:rPr lang="es-ES" sz="1400" dirty="0">
                <a:solidFill>
                  <a:srgbClr val="000000"/>
                </a:solidFill>
              </a:rPr>
              <a:t> </a:t>
            </a:r>
            <a:r>
              <a:rPr lang="es-ES" sz="1400" dirty="0" err="1">
                <a:solidFill>
                  <a:srgbClr val="000000"/>
                </a:solidFill>
              </a:rPr>
              <a:t>documents</a:t>
            </a:r>
            <a:r>
              <a:rPr lang="es-ES" sz="1400" dirty="0">
                <a:solidFill>
                  <a:srgbClr val="000000"/>
                </a:solidFill>
              </a:rPr>
              <a:t> en </a:t>
            </a:r>
            <a:r>
              <a:rPr lang="es-ES" sz="1400" dirty="0" err="1">
                <a:solidFill>
                  <a:srgbClr val="000000"/>
                </a:solidFill>
              </a:rPr>
              <a:t>format</a:t>
            </a:r>
            <a:r>
              <a:rPr lang="es-ES" sz="1400" dirty="0">
                <a:solidFill>
                  <a:srgbClr val="000000"/>
                </a:solidFill>
              </a:rPr>
              <a:t> Word, PDF, </a:t>
            </a:r>
            <a:r>
              <a:rPr lang="es-ES" sz="1400" dirty="0" err="1">
                <a:solidFill>
                  <a:srgbClr val="000000"/>
                </a:solidFill>
              </a:rPr>
              <a:t>powerpoint</a:t>
            </a:r>
            <a:r>
              <a:rPr lang="es-ES" sz="1400" dirty="0">
                <a:solidFill>
                  <a:srgbClr val="000000"/>
                </a:solidFill>
              </a:rPr>
              <a:t> i HTML. </a:t>
            </a: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s-ES" sz="1400" dirty="0">
              <a:solidFill>
                <a:srgbClr val="000000"/>
              </a:solidFill>
            </a:endParaRPr>
          </a:p>
          <a:p>
            <a:pPr marL="285750" lvl="0" indent="-2857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Tx/>
              <a:buChar char="-"/>
            </a:pPr>
            <a:endParaRPr sz="1400" dirty="0">
              <a:solidFill>
                <a:srgbClr val="000000"/>
              </a:solidFill>
            </a:endParaRPr>
          </a:p>
        </p:txBody>
      </p:sp>
      <p:sp>
        <p:nvSpPr>
          <p:cNvPr id="441" name="Google Shape;441;p38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B9A762A-32C4-4DEE-9904-5B3719AC586A}"/>
              </a:ext>
            </a:extLst>
          </p:cNvPr>
          <p:cNvSpPr txBox="1"/>
          <p:nvPr/>
        </p:nvSpPr>
        <p:spPr>
          <a:xfrm>
            <a:off x="1081657" y="1848466"/>
            <a:ext cx="4777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800" b="1" dirty="0">
                <a:latin typeface="Poppins" panose="020B0604020202020204" charset="0"/>
                <a:cs typeface="Poppins" panose="020B0604020202020204" charset="0"/>
              </a:rPr>
              <a:t>BB ALLY (millora en l’accessibilitat)</a:t>
            </a:r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467E47C8-F724-4EE9-9E9D-A79BADE63BEA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FBA7354D-1D93-447C-8776-EB4251287C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7" name="Imagen 16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7E4B0853-569E-46DE-9494-FDB651B30F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  <p:pic>
        <p:nvPicPr>
          <p:cNvPr id="4" name="Imagen 3">
            <a:extLst>
              <a:ext uri="{FF2B5EF4-FFF2-40B4-BE49-F238E27FC236}">
                <a16:creationId xmlns:a16="http://schemas.microsoft.com/office/drawing/2014/main" id="{147694B8-30A8-42C9-8F65-23269D93FC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1612" y="1591130"/>
            <a:ext cx="1892063" cy="185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082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6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sp>
        <p:nvSpPr>
          <p:cNvPr id="8" name="Google Shape;290;p26">
            <a:extLst>
              <a:ext uri="{FF2B5EF4-FFF2-40B4-BE49-F238E27FC236}">
                <a16:creationId xmlns:a16="http://schemas.microsoft.com/office/drawing/2014/main" id="{5F5EED11-6F0D-4152-83C9-2A986B190D4A}"/>
              </a:ext>
            </a:extLst>
          </p:cNvPr>
          <p:cNvSpPr txBox="1">
            <a:spLocks/>
          </p:cNvSpPr>
          <p:nvPr/>
        </p:nvSpPr>
        <p:spPr>
          <a:xfrm>
            <a:off x="2644528" y="908816"/>
            <a:ext cx="5368509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a-ES" sz="3600" b="1" dirty="0">
                <a:latin typeface="Poppins" panose="020B0604020202020204" charset="0"/>
                <a:cs typeface="Poppins" panose="020B0604020202020204" charset="0"/>
              </a:rPr>
              <a:t>Formació en CVUB</a:t>
            </a:r>
          </a:p>
        </p:txBody>
      </p:sp>
      <p:sp>
        <p:nvSpPr>
          <p:cNvPr id="9" name="Google Shape;431;p37">
            <a:extLst>
              <a:ext uri="{FF2B5EF4-FFF2-40B4-BE49-F238E27FC236}">
                <a16:creationId xmlns:a16="http://schemas.microsoft.com/office/drawing/2014/main" id="{492987D8-6BBF-4716-B719-AC612060A70D}"/>
              </a:ext>
            </a:extLst>
          </p:cNvPr>
          <p:cNvSpPr txBox="1">
            <a:spLocks/>
          </p:cNvSpPr>
          <p:nvPr/>
        </p:nvSpPr>
        <p:spPr>
          <a:xfrm>
            <a:off x="2210297" y="1454903"/>
            <a:ext cx="6345578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Poppins" panose="020B0604020202020204" charset="0"/>
                <a:cs typeface="Poppins" panose="020B0604020202020204" charset="0"/>
                <a:hlinkClick r:id="rId3"/>
              </a:rPr>
              <a:t>PMFs al Portal del Campus Virtual UB</a:t>
            </a:r>
            <a:br>
              <a:rPr lang="en-US" sz="1800" dirty="0">
                <a:latin typeface="Poppins" panose="020B0604020202020204" charset="0"/>
                <a:cs typeface="Poppins" panose="020B0604020202020204" charset="0"/>
              </a:rPr>
            </a:b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(http://www.ub.edu/campusvirtualub)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800" dirty="0" err="1">
                <a:latin typeface="Poppins" panose="020B0604020202020204" charset="0"/>
                <a:cs typeface="Poppins" panose="020B0604020202020204" charset="0"/>
                <a:hlinkClick r:id="rId4"/>
              </a:rPr>
              <a:t>Curs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  <a:hlinkClick r:id="rId4"/>
              </a:rPr>
              <a:t> on-line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  <a:hlinkClick r:id="rId4"/>
              </a:rPr>
              <a:t>d’autoformació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(per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diferents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perfils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d’usuaris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)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usuari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: </a:t>
            </a:r>
            <a:r>
              <a:rPr lang="ca-ES" sz="1600" b="1" dirty="0">
                <a:solidFill>
                  <a:srgbClr val="0070C0"/>
                </a:solidFill>
              </a:rPr>
              <a:t>tp000023 </a:t>
            </a:r>
            <a:r>
              <a:rPr lang="ca-ES" sz="1600" b="1" dirty="0">
                <a:solidFill>
                  <a:schemeClr val="tx1"/>
                </a:solidFill>
              </a:rPr>
              <a:t>/</a:t>
            </a:r>
            <a:r>
              <a:rPr lang="ca-ES" sz="1600" b="1" dirty="0">
                <a:solidFill>
                  <a:srgbClr val="0070C0"/>
                </a:solidFill>
              </a:rPr>
              <a:t> </a:t>
            </a:r>
            <a:r>
              <a:rPr lang="ca-ES" sz="1600" dirty="0" err="1">
                <a:latin typeface="Poppins" panose="020B0604020202020204" charset="0"/>
                <a:cs typeface="Poppins" panose="020B0604020202020204" charset="0"/>
              </a:rPr>
              <a:t>passwd</a:t>
            </a:r>
            <a:r>
              <a:rPr lang="ca-ES" sz="1600" dirty="0">
                <a:latin typeface="Poppins" panose="020B0604020202020204" charset="0"/>
                <a:cs typeface="Poppins" panose="020B0604020202020204" charset="0"/>
              </a:rPr>
              <a:t>: </a:t>
            </a:r>
            <a:r>
              <a:rPr lang="ca-ES" sz="1600" b="1" dirty="0">
                <a:solidFill>
                  <a:srgbClr val="0070C0"/>
                </a:solidFill>
              </a:rPr>
              <a:t>C_0abc52</a:t>
            </a:r>
            <a:endParaRPr lang="es-ES" sz="1600" b="1" dirty="0">
              <a:solidFill>
                <a:srgbClr val="0070C0"/>
              </a:solidFill>
              <a:latin typeface="Poppins" panose="020B0604020202020204" charset="0"/>
              <a:cs typeface="Poppins" panose="020B0604020202020204" charset="0"/>
            </a:endParaRPr>
          </a:p>
          <a:p>
            <a:pPr>
              <a:lnSpc>
                <a:spcPct val="150000"/>
              </a:lnSpc>
            </a:pPr>
            <a:r>
              <a:rPr lang="es-ES" sz="2000" dirty="0" err="1">
                <a:latin typeface="Poppins" panose="020B0604020202020204" charset="0"/>
                <a:cs typeface="Poppins" panose="020B0604020202020204" charset="0"/>
              </a:rPr>
              <a:t>Com</a:t>
            </a:r>
            <a:r>
              <a:rPr lang="es-ES" sz="2000" dirty="0">
                <a:latin typeface="Poppins" panose="020B0604020202020204" charset="0"/>
                <a:cs typeface="Poppins" panose="020B0604020202020204" charset="0"/>
              </a:rPr>
              <a:t> a </a:t>
            </a:r>
            <a:r>
              <a:rPr lang="es-ES" sz="2000" dirty="0" err="1">
                <a:latin typeface="Poppins" panose="020B0604020202020204" charset="0"/>
                <a:cs typeface="Poppins" panose="020B0604020202020204" charset="0"/>
              </a:rPr>
              <a:t>serveis</a:t>
            </a:r>
            <a:r>
              <a:rPr lang="es-ES" sz="20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s-ES" sz="2000" dirty="0" err="1">
                <a:latin typeface="Poppins" panose="020B0604020202020204" charset="0"/>
                <a:cs typeface="Poppins" panose="020B0604020202020204" charset="0"/>
              </a:rPr>
              <a:t>habituals</a:t>
            </a:r>
            <a:r>
              <a:rPr lang="es-ES" sz="2000" dirty="0">
                <a:latin typeface="Poppins" panose="020B0604020202020204" charset="0"/>
                <a:cs typeface="Poppins" panose="020B0604020202020204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Sessions </a:t>
            </a:r>
            <a:r>
              <a:rPr lang="en-US" sz="1800" dirty="0" err="1">
                <a:latin typeface="Poppins" panose="020B0604020202020204" charset="0"/>
                <a:cs typeface="Poppins" panose="020B0604020202020204" charset="0"/>
              </a:rPr>
              <a:t>presencials</a:t>
            </a:r>
            <a:r>
              <a:rPr lang="en-US" sz="1800" dirty="0">
                <a:latin typeface="Poppins" panose="020B0604020202020204" charset="0"/>
                <a:cs typeface="Poppins" panose="020B0604020202020204" charset="0"/>
              </a:rPr>
              <a:t> </a:t>
            </a:r>
            <a:r>
              <a:rPr lang="en-US" sz="1600" dirty="0">
                <a:latin typeface="Poppins" panose="020B0604020202020204" charset="0"/>
                <a:cs typeface="Poppins" panose="020B0604020202020204" charset="0"/>
              </a:rPr>
              <a:t>(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taller 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pràctic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 des de CRAI-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Bibs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.)</a:t>
            </a:r>
            <a:endParaRPr lang="es-E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Cursos ICE 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(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avançats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/</a:t>
            </a:r>
            <a:r>
              <a:rPr lang="es-ES" sz="1600" dirty="0" err="1">
                <a:latin typeface="Poppins" panose="020B0604020202020204" charset="0"/>
                <a:cs typeface="Poppins" panose="020B0604020202020204" charset="0"/>
              </a:rPr>
              <a:t>metodològics</a:t>
            </a:r>
            <a:r>
              <a:rPr lang="es-ES" sz="1600" dirty="0">
                <a:latin typeface="Poppins" panose="020B0604020202020204" charset="0"/>
                <a:cs typeface="Poppins" panose="020B0604020202020204" charset="0"/>
              </a:rPr>
              <a:t>)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42E0D157-2949-4985-B89A-56A0FBFFD04E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118E6817-449F-4373-B0DF-BDD6F98CE26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2" name="Imagen 11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108B4235-09FF-457F-AEA0-31BEDE2877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  <p:pic>
        <p:nvPicPr>
          <p:cNvPr id="2" name="Imagen 1">
            <a:extLst>
              <a:ext uri="{FF2B5EF4-FFF2-40B4-BE49-F238E27FC236}">
                <a16:creationId xmlns:a16="http://schemas.microsoft.com/office/drawing/2014/main" id="{BD5436FD-5B6D-4157-BAEA-FEEB8FC91290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832312" y="1061373"/>
            <a:ext cx="377985" cy="377985"/>
          </a:xfrm>
          <a:prstGeom prst="rect">
            <a:avLst/>
          </a:prstGeom>
        </p:spPr>
      </p:pic>
      <p:pic>
        <p:nvPicPr>
          <p:cNvPr id="4" name="Imagen 3" descr="Imagen que contiene interior&#10;&#10;Descripción generada con confianza alta">
            <a:extLst>
              <a:ext uri="{FF2B5EF4-FFF2-40B4-BE49-F238E27FC236}">
                <a16:creationId xmlns:a16="http://schemas.microsoft.com/office/drawing/2014/main" id="{747A2803-8979-4200-B4C8-72A759AD15E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12668" y="2512297"/>
            <a:ext cx="595258" cy="595258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6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  <p:sp>
        <p:nvSpPr>
          <p:cNvPr id="8" name="Google Shape;290;p26">
            <a:extLst>
              <a:ext uri="{FF2B5EF4-FFF2-40B4-BE49-F238E27FC236}">
                <a16:creationId xmlns:a16="http://schemas.microsoft.com/office/drawing/2014/main" id="{5F5EED11-6F0D-4152-83C9-2A986B190D4A}"/>
              </a:ext>
            </a:extLst>
          </p:cNvPr>
          <p:cNvSpPr txBox="1">
            <a:spLocks/>
          </p:cNvSpPr>
          <p:nvPr/>
        </p:nvSpPr>
        <p:spPr>
          <a:xfrm>
            <a:off x="2644528" y="981008"/>
            <a:ext cx="5368509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a-ES" sz="3600" b="1" dirty="0">
                <a:latin typeface="Poppins" panose="020B0604020202020204" charset="0"/>
                <a:cs typeface="Poppins" panose="020B0604020202020204" charset="0"/>
              </a:rPr>
              <a:t>Difusió CVUB</a:t>
            </a:r>
          </a:p>
        </p:txBody>
      </p:sp>
      <p:sp>
        <p:nvSpPr>
          <p:cNvPr id="9" name="Google Shape;431;p37">
            <a:extLst>
              <a:ext uri="{FF2B5EF4-FFF2-40B4-BE49-F238E27FC236}">
                <a16:creationId xmlns:a16="http://schemas.microsoft.com/office/drawing/2014/main" id="{492987D8-6BBF-4716-B719-AC612060A70D}"/>
              </a:ext>
            </a:extLst>
          </p:cNvPr>
          <p:cNvSpPr txBox="1">
            <a:spLocks/>
          </p:cNvSpPr>
          <p:nvPr/>
        </p:nvSpPr>
        <p:spPr>
          <a:xfrm>
            <a:off x="2799145" y="2263877"/>
            <a:ext cx="4765691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Des de les Intranets UB</a:t>
            </a:r>
            <a:endParaRPr lang="es-ES" sz="16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XXSS UB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MUPIs</a:t>
            </a:r>
            <a:endParaRPr lang="es-E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Vídeos per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pantalles</a:t>
            </a:r>
            <a:r>
              <a:rPr lang="es-ES" sz="1800" dirty="0">
                <a:latin typeface="Poppins" panose="020B0604020202020204" charset="0"/>
                <a:cs typeface="Poppins" panose="020B0604020202020204" charset="0"/>
              </a:rPr>
              <a:t> de </a:t>
            </a: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Facultats</a:t>
            </a:r>
            <a:endParaRPr lang="es-E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800" dirty="0" err="1">
                <a:latin typeface="Poppins" panose="020B0604020202020204" charset="0"/>
                <a:cs typeface="Poppins" panose="020B0604020202020204" charset="0"/>
              </a:rPr>
              <a:t>Targetons</a:t>
            </a:r>
            <a:endParaRPr lang="es-E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latin typeface="Poppins" panose="020B0604020202020204" charset="0"/>
              <a:cs typeface="Poppins" panose="020B0604020202020204" charset="0"/>
            </a:endParaRP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42E0D157-2949-4985-B89A-56A0FBFFD04E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118E6817-449F-4373-B0DF-BDD6F98CE2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2" name="Imagen 11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108B4235-09FF-457F-AEA0-31BEDE2877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  <p:grpSp>
        <p:nvGrpSpPr>
          <p:cNvPr id="13" name="Google Shape;558;p39">
            <a:extLst>
              <a:ext uri="{FF2B5EF4-FFF2-40B4-BE49-F238E27FC236}">
                <a16:creationId xmlns:a16="http://schemas.microsoft.com/office/drawing/2014/main" id="{BC854412-ECE6-49D5-ACB0-97D290DF1732}"/>
              </a:ext>
            </a:extLst>
          </p:cNvPr>
          <p:cNvGrpSpPr/>
          <p:nvPr/>
        </p:nvGrpSpPr>
        <p:grpSpPr>
          <a:xfrm>
            <a:off x="1802243" y="1068681"/>
            <a:ext cx="383835" cy="363369"/>
            <a:chOff x="6618700" y="1635475"/>
            <a:chExt cx="456675" cy="432325"/>
          </a:xfrm>
        </p:grpSpPr>
        <p:sp>
          <p:nvSpPr>
            <p:cNvPr id="14" name="Google Shape;559;p39">
              <a:extLst>
                <a:ext uri="{FF2B5EF4-FFF2-40B4-BE49-F238E27FC236}">
                  <a16:creationId xmlns:a16="http://schemas.microsoft.com/office/drawing/2014/main" id="{5970EC71-1986-4AD8-8AD7-65CD6666782A}"/>
                </a:ext>
              </a:extLst>
            </p:cNvPr>
            <p:cNvSpPr/>
            <p:nvPr/>
          </p:nvSpPr>
          <p:spPr>
            <a:xfrm>
              <a:off x="6663775" y="1904000"/>
              <a:ext cx="117525" cy="163800"/>
            </a:xfrm>
            <a:custGeom>
              <a:avLst/>
              <a:gdLst/>
              <a:ahLst/>
              <a:cxnLst/>
              <a:rect l="l" t="t" r="r" b="b"/>
              <a:pathLst>
                <a:path w="4701" h="6552" fill="none" extrusionOk="0">
                  <a:moveTo>
                    <a:pt x="0" y="0"/>
                  </a:moveTo>
                  <a:lnTo>
                    <a:pt x="512" y="6016"/>
                  </a:lnTo>
                  <a:lnTo>
                    <a:pt x="512" y="6016"/>
                  </a:lnTo>
                  <a:lnTo>
                    <a:pt x="536" y="6138"/>
                  </a:lnTo>
                  <a:lnTo>
                    <a:pt x="585" y="6235"/>
                  </a:lnTo>
                  <a:lnTo>
                    <a:pt x="633" y="6332"/>
                  </a:lnTo>
                  <a:lnTo>
                    <a:pt x="706" y="6406"/>
                  </a:lnTo>
                  <a:lnTo>
                    <a:pt x="804" y="6454"/>
                  </a:lnTo>
                  <a:lnTo>
                    <a:pt x="877" y="6503"/>
                  </a:lnTo>
                  <a:lnTo>
                    <a:pt x="999" y="6552"/>
                  </a:lnTo>
                  <a:lnTo>
                    <a:pt x="1096" y="6552"/>
                  </a:lnTo>
                  <a:lnTo>
                    <a:pt x="4116" y="6552"/>
                  </a:lnTo>
                  <a:lnTo>
                    <a:pt x="4116" y="6552"/>
                  </a:lnTo>
                  <a:lnTo>
                    <a:pt x="4238" y="6527"/>
                  </a:lnTo>
                  <a:lnTo>
                    <a:pt x="4360" y="6503"/>
                  </a:lnTo>
                  <a:lnTo>
                    <a:pt x="4457" y="6430"/>
                  </a:lnTo>
                  <a:lnTo>
                    <a:pt x="4554" y="6332"/>
                  </a:lnTo>
                  <a:lnTo>
                    <a:pt x="4554" y="6332"/>
                  </a:lnTo>
                  <a:lnTo>
                    <a:pt x="4628" y="6235"/>
                  </a:lnTo>
                  <a:lnTo>
                    <a:pt x="4676" y="6113"/>
                  </a:lnTo>
                  <a:lnTo>
                    <a:pt x="4701" y="5991"/>
                  </a:lnTo>
                  <a:lnTo>
                    <a:pt x="4676" y="5845"/>
                  </a:lnTo>
                  <a:lnTo>
                    <a:pt x="3678" y="98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560;p39">
              <a:extLst>
                <a:ext uri="{FF2B5EF4-FFF2-40B4-BE49-F238E27FC236}">
                  <a16:creationId xmlns:a16="http://schemas.microsoft.com/office/drawing/2014/main" id="{F3ED7FC8-509E-4D79-B6F5-89F540C5BD32}"/>
                </a:ext>
              </a:extLst>
            </p:cNvPr>
            <p:cNvSpPr/>
            <p:nvPr/>
          </p:nvSpPr>
          <p:spPr>
            <a:xfrm>
              <a:off x="7046125" y="1775525"/>
              <a:ext cx="29250" cy="99275"/>
            </a:xfrm>
            <a:custGeom>
              <a:avLst/>
              <a:gdLst/>
              <a:ahLst/>
              <a:cxnLst/>
              <a:rect l="l" t="t" r="r" b="b"/>
              <a:pathLst>
                <a:path w="1170" h="3971" fill="none" extrusionOk="0">
                  <a:moveTo>
                    <a:pt x="1" y="3970"/>
                  </a:moveTo>
                  <a:lnTo>
                    <a:pt x="1" y="3970"/>
                  </a:lnTo>
                  <a:lnTo>
                    <a:pt x="245" y="3824"/>
                  </a:lnTo>
                  <a:lnTo>
                    <a:pt x="488" y="3629"/>
                  </a:lnTo>
                  <a:lnTo>
                    <a:pt x="683" y="3410"/>
                  </a:lnTo>
                  <a:lnTo>
                    <a:pt x="853" y="3166"/>
                  </a:lnTo>
                  <a:lnTo>
                    <a:pt x="1000" y="2898"/>
                  </a:lnTo>
                  <a:lnTo>
                    <a:pt x="1097" y="2606"/>
                  </a:lnTo>
                  <a:lnTo>
                    <a:pt x="1170" y="2314"/>
                  </a:lnTo>
                  <a:lnTo>
                    <a:pt x="1170" y="1997"/>
                  </a:lnTo>
                  <a:lnTo>
                    <a:pt x="1170" y="1997"/>
                  </a:lnTo>
                  <a:lnTo>
                    <a:pt x="1170" y="1681"/>
                  </a:lnTo>
                  <a:lnTo>
                    <a:pt x="1097" y="1364"/>
                  </a:lnTo>
                  <a:lnTo>
                    <a:pt x="1000" y="1096"/>
                  </a:lnTo>
                  <a:lnTo>
                    <a:pt x="853" y="828"/>
                  </a:lnTo>
                  <a:lnTo>
                    <a:pt x="683" y="585"/>
                  </a:lnTo>
                  <a:lnTo>
                    <a:pt x="488" y="366"/>
                  </a:lnTo>
                  <a:lnTo>
                    <a:pt x="245" y="171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561;p39">
              <a:extLst>
                <a:ext uri="{FF2B5EF4-FFF2-40B4-BE49-F238E27FC236}">
                  <a16:creationId xmlns:a16="http://schemas.microsoft.com/office/drawing/2014/main" id="{8AF0EEAB-9C65-49E8-A296-0BA137D8BBC7}"/>
                </a:ext>
              </a:extLst>
            </p:cNvPr>
            <p:cNvSpPr/>
            <p:nvPr/>
          </p:nvSpPr>
          <p:spPr>
            <a:xfrm>
              <a:off x="6618700" y="1751775"/>
              <a:ext cx="96850" cy="146750"/>
            </a:xfrm>
            <a:custGeom>
              <a:avLst/>
              <a:gdLst/>
              <a:ahLst/>
              <a:cxnLst/>
              <a:rect l="l" t="t" r="r" b="b"/>
              <a:pathLst>
                <a:path w="3874" h="5870" fill="none" extrusionOk="0">
                  <a:moveTo>
                    <a:pt x="3873" y="0"/>
                  </a:moveTo>
                  <a:lnTo>
                    <a:pt x="3873" y="0"/>
                  </a:lnTo>
                  <a:lnTo>
                    <a:pt x="2704" y="0"/>
                  </a:lnTo>
                  <a:lnTo>
                    <a:pt x="1730" y="0"/>
                  </a:lnTo>
                  <a:lnTo>
                    <a:pt x="1730" y="0"/>
                  </a:lnTo>
                  <a:lnTo>
                    <a:pt x="1560" y="25"/>
                  </a:lnTo>
                  <a:lnTo>
                    <a:pt x="1413" y="49"/>
                  </a:lnTo>
                  <a:lnTo>
                    <a:pt x="1243" y="98"/>
                  </a:lnTo>
                  <a:lnTo>
                    <a:pt x="1097" y="147"/>
                  </a:lnTo>
                  <a:lnTo>
                    <a:pt x="926" y="244"/>
                  </a:lnTo>
                  <a:lnTo>
                    <a:pt x="780" y="317"/>
                  </a:lnTo>
                  <a:lnTo>
                    <a:pt x="658" y="439"/>
                  </a:lnTo>
                  <a:lnTo>
                    <a:pt x="537" y="536"/>
                  </a:lnTo>
                  <a:lnTo>
                    <a:pt x="415" y="682"/>
                  </a:lnTo>
                  <a:lnTo>
                    <a:pt x="293" y="804"/>
                  </a:lnTo>
                  <a:lnTo>
                    <a:pt x="220" y="950"/>
                  </a:lnTo>
                  <a:lnTo>
                    <a:pt x="147" y="1096"/>
                  </a:lnTo>
                  <a:lnTo>
                    <a:pt x="74" y="1267"/>
                  </a:lnTo>
                  <a:lnTo>
                    <a:pt x="25" y="1437"/>
                  </a:lnTo>
                  <a:lnTo>
                    <a:pt x="1" y="1583"/>
                  </a:lnTo>
                  <a:lnTo>
                    <a:pt x="1" y="1754"/>
                  </a:lnTo>
                  <a:lnTo>
                    <a:pt x="1" y="4092"/>
                  </a:lnTo>
                  <a:lnTo>
                    <a:pt x="1" y="4092"/>
                  </a:lnTo>
                  <a:lnTo>
                    <a:pt x="1" y="4263"/>
                  </a:lnTo>
                  <a:lnTo>
                    <a:pt x="25" y="4433"/>
                  </a:lnTo>
                  <a:lnTo>
                    <a:pt x="74" y="4579"/>
                  </a:lnTo>
                  <a:lnTo>
                    <a:pt x="147" y="4750"/>
                  </a:lnTo>
                  <a:lnTo>
                    <a:pt x="220" y="4896"/>
                  </a:lnTo>
                  <a:lnTo>
                    <a:pt x="293" y="5042"/>
                  </a:lnTo>
                  <a:lnTo>
                    <a:pt x="415" y="5188"/>
                  </a:lnTo>
                  <a:lnTo>
                    <a:pt x="537" y="5310"/>
                  </a:lnTo>
                  <a:lnTo>
                    <a:pt x="658" y="5407"/>
                  </a:lnTo>
                  <a:lnTo>
                    <a:pt x="780" y="5529"/>
                  </a:lnTo>
                  <a:lnTo>
                    <a:pt x="926" y="5626"/>
                  </a:lnTo>
                  <a:lnTo>
                    <a:pt x="1097" y="5699"/>
                  </a:lnTo>
                  <a:lnTo>
                    <a:pt x="1243" y="5748"/>
                  </a:lnTo>
                  <a:lnTo>
                    <a:pt x="1413" y="5797"/>
                  </a:lnTo>
                  <a:lnTo>
                    <a:pt x="1560" y="5821"/>
                  </a:lnTo>
                  <a:lnTo>
                    <a:pt x="1730" y="5846"/>
                  </a:lnTo>
                  <a:lnTo>
                    <a:pt x="1730" y="5846"/>
                  </a:lnTo>
                  <a:lnTo>
                    <a:pt x="2704" y="5846"/>
                  </a:lnTo>
                  <a:lnTo>
                    <a:pt x="3873" y="5870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562;p39">
              <a:extLst>
                <a:ext uri="{FF2B5EF4-FFF2-40B4-BE49-F238E27FC236}">
                  <a16:creationId xmlns:a16="http://schemas.microsoft.com/office/drawing/2014/main" id="{71DF73C7-9652-45A7-BDD4-F24B434BC0D8}"/>
                </a:ext>
              </a:extLst>
            </p:cNvPr>
            <p:cNvSpPr/>
            <p:nvPr/>
          </p:nvSpPr>
          <p:spPr>
            <a:xfrm>
              <a:off x="6721600" y="1660450"/>
              <a:ext cx="278900" cy="329425"/>
            </a:xfrm>
            <a:custGeom>
              <a:avLst/>
              <a:gdLst/>
              <a:ahLst/>
              <a:cxnLst/>
              <a:rect l="l" t="t" r="r" b="b"/>
              <a:pathLst>
                <a:path w="11156" h="13177" fill="none" extrusionOk="0">
                  <a:moveTo>
                    <a:pt x="11155" y="0"/>
                  </a:moveTo>
                  <a:lnTo>
                    <a:pt x="11155" y="0"/>
                  </a:lnTo>
                  <a:lnTo>
                    <a:pt x="10766" y="317"/>
                  </a:lnTo>
                  <a:lnTo>
                    <a:pt x="10352" y="609"/>
                  </a:lnTo>
                  <a:lnTo>
                    <a:pt x="9938" y="901"/>
                  </a:lnTo>
                  <a:lnTo>
                    <a:pt x="9524" y="1169"/>
                  </a:lnTo>
                  <a:lnTo>
                    <a:pt x="9085" y="1413"/>
                  </a:lnTo>
                  <a:lnTo>
                    <a:pt x="8671" y="1632"/>
                  </a:lnTo>
                  <a:lnTo>
                    <a:pt x="7843" y="2046"/>
                  </a:lnTo>
                  <a:lnTo>
                    <a:pt x="7015" y="2387"/>
                  </a:lnTo>
                  <a:lnTo>
                    <a:pt x="6211" y="2679"/>
                  </a:lnTo>
                  <a:lnTo>
                    <a:pt x="5456" y="2898"/>
                  </a:lnTo>
                  <a:lnTo>
                    <a:pt x="4774" y="3093"/>
                  </a:lnTo>
                  <a:lnTo>
                    <a:pt x="4774" y="3093"/>
                  </a:lnTo>
                  <a:lnTo>
                    <a:pt x="4239" y="3215"/>
                  </a:lnTo>
                  <a:lnTo>
                    <a:pt x="3678" y="3312"/>
                  </a:lnTo>
                  <a:lnTo>
                    <a:pt x="3070" y="3410"/>
                  </a:lnTo>
                  <a:lnTo>
                    <a:pt x="2461" y="3459"/>
                  </a:lnTo>
                  <a:lnTo>
                    <a:pt x="1219" y="3580"/>
                  </a:lnTo>
                  <a:lnTo>
                    <a:pt x="1" y="3629"/>
                  </a:lnTo>
                  <a:lnTo>
                    <a:pt x="1" y="9523"/>
                  </a:lnTo>
                  <a:lnTo>
                    <a:pt x="1" y="9523"/>
                  </a:lnTo>
                  <a:lnTo>
                    <a:pt x="1219" y="9596"/>
                  </a:lnTo>
                  <a:lnTo>
                    <a:pt x="2461" y="9693"/>
                  </a:lnTo>
                  <a:lnTo>
                    <a:pt x="3070" y="9767"/>
                  </a:lnTo>
                  <a:lnTo>
                    <a:pt x="3678" y="9840"/>
                  </a:lnTo>
                  <a:lnTo>
                    <a:pt x="4239" y="9937"/>
                  </a:lnTo>
                  <a:lnTo>
                    <a:pt x="4774" y="10059"/>
                  </a:lnTo>
                  <a:lnTo>
                    <a:pt x="4774" y="10059"/>
                  </a:lnTo>
                  <a:lnTo>
                    <a:pt x="5456" y="10254"/>
                  </a:lnTo>
                  <a:lnTo>
                    <a:pt x="6211" y="10497"/>
                  </a:lnTo>
                  <a:lnTo>
                    <a:pt x="7015" y="10765"/>
                  </a:lnTo>
                  <a:lnTo>
                    <a:pt x="7843" y="11130"/>
                  </a:lnTo>
                  <a:lnTo>
                    <a:pt x="8671" y="11520"/>
                  </a:lnTo>
                  <a:lnTo>
                    <a:pt x="9085" y="11764"/>
                  </a:lnTo>
                  <a:lnTo>
                    <a:pt x="9524" y="12007"/>
                  </a:lnTo>
                  <a:lnTo>
                    <a:pt x="9938" y="12251"/>
                  </a:lnTo>
                  <a:lnTo>
                    <a:pt x="10352" y="12543"/>
                  </a:lnTo>
                  <a:lnTo>
                    <a:pt x="10766" y="12835"/>
                  </a:lnTo>
                  <a:lnTo>
                    <a:pt x="11155" y="13176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563;p39">
              <a:extLst>
                <a:ext uri="{FF2B5EF4-FFF2-40B4-BE49-F238E27FC236}">
                  <a16:creationId xmlns:a16="http://schemas.microsoft.com/office/drawing/2014/main" id="{E1BD93F9-C3C1-4A96-90E4-853B48A8EA48}"/>
                </a:ext>
              </a:extLst>
            </p:cNvPr>
            <p:cNvSpPr/>
            <p:nvPr/>
          </p:nvSpPr>
          <p:spPr>
            <a:xfrm>
              <a:off x="7006550" y="1635475"/>
              <a:ext cx="34750" cy="378750"/>
            </a:xfrm>
            <a:custGeom>
              <a:avLst/>
              <a:gdLst/>
              <a:ahLst/>
              <a:cxnLst/>
              <a:rect l="l" t="t" r="r" b="b"/>
              <a:pathLst>
                <a:path w="1390" h="15150" fill="none" extrusionOk="0">
                  <a:moveTo>
                    <a:pt x="1024" y="49"/>
                  </a:moveTo>
                  <a:lnTo>
                    <a:pt x="1024" y="49"/>
                  </a:lnTo>
                  <a:lnTo>
                    <a:pt x="902" y="1"/>
                  </a:lnTo>
                  <a:lnTo>
                    <a:pt x="805" y="1"/>
                  </a:lnTo>
                  <a:lnTo>
                    <a:pt x="805" y="1"/>
                  </a:lnTo>
                  <a:lnTo>
                    <a:pt x="683" y="1"/>
                  </a:lnTo>
                  <a:lnTo>
                    <a:pt x="585" y="49"/>
                  </a:lnTo>
                  <a:lnTo>
                    <a:pt x="464" y="98"/>
                  </a:lnTo>
                  <a:lnTo>
                    <a:pt x="391" y="171"/>
                  </a:lnTo>
                  <a:lnTo>
                    <a:pt x="391" y="171"/>
                  </a:lnTo>
                  <a:lnTo>
                    <a:pt x="1" y="536"/>
                  </a:lnTo>
                  <a:lnTo>
                    <a:pt x="1" y="14638"/>
                  </a:lnTo>
                  <a:lnTo>
                    <a:pt x="1" y="14638"/>
                  </a:lnTo>
                  <a:lnTo>
                    <a:pt x="391" y="14979"/>
                  </a:lnTo>
                  <a:lnTo>
                    <a:pt x="391" y="14979"/>
                  </a:lnTo>
                  <a:lnTo>
                    <a:pt x="464" y="15052"/>
                  </a:lnTo>
                  <a:lnTo>
                    <a:pt x="585" y="15101"/>
                  </a:lnTo>
                  <a:lnTo>
                    <a:pt x="683" y="15149"/>
                  </a:lnTo>
                  <a:lnTo>
                    <a:pt x="805" y="15149"/>
                  </a:lnTo>
                  <a:lnTo>
                    <a:pt x="805" y="15149"/>
                  </a:lnTo>
                  <a:lnTo>
                    <a:pt x="902" y="15149"/>
                  </a:lnTo>
                  <a:lnTo>
                    <a:pt x="1024" y="15101"/>
                  </a:lnTo>
                  <a:lnTo>
                    <a:pt x="1024" y="15101"/>
                  </a:lnTo>
                  <a:lnTo>
                    <a:pt x="1170" y="15028"/>
                  </a:lnTo>
                  <a:lnTo>
                    <a:pt x="1292" y="14906"/>
                  </a:lnTo>
                  <a:lnTo>
                    <a:pt x="1365" y="14735"/>
                  </a:lnTo>
                  <a:lnTo>
                    <a:pt x="1389" y="14565"/>
                  </a:lnTo>
                  <a:lnTo>
                    <a:pt x="1389" y="585"/>
                  </a:lnTo>
                  <a:lnTo>
                    <a:pt x="1389" y="585"/>
                  </a:lnTo>
                  <a:lnTo>
                    <a:pt x="1365" y="415"/>
                  </a:lnTo>
                  <a:lnTo>
                    <a:pt x="1292" y="269"/>
                  </a:lnTo>
                  <a:lnTo>
                    <a:pt x="1170" y="122"/>
                  </a:lnTo>
                  <a:lnTo>
                    <a:pt x="1024" y="49"/>
                  </a:lnTo>
                  <a:lnTo>
                    <a:pt x="1024" y="49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5489F78E-F7C0-4190-B4D5-7326FF33B02F}"/>
              </a:ext>
            </a:extLst>
          </p:cNvPr>
          <p:cNvSpPr txBox="1"/>
          <p:nvPr/>
        </p:nvSpPr>
        <p:spPr>
          <a:xfrm>
            <a:off x="2644528" y="1949119"/>
            <a:ext cx="5705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>
                <a:latin typeface="Poppins" panose="020B0604020202020204" charset="0"/>
                <a:cs typeface="Poppins" panose="020B0604020202020204" charset="0"/>
              </a:rPr>
              <a:t>Disseny</a:t>
            </a:r>
            <a:r>
              <a:rPr lang="es-ES" sz="2000" b="1" dirty="0">
                <a:latin typeface="Poppins" panose="020B0604020202020204" charset="0"/>
                <a:cs typeface="Poppins" panose="020B0604020202020204" charset="0"/>
              </a:rPr>
              <a:t> de </a:t>
            </a:r>
            <a:r>
              <a:rPr lang="es-ES" sz="2000" b="1" dirty="0" err="1">
                <a:latin typeface="Poppins" panose="020B0604020202020204" charset="0"/>
                <a:cs typeface="Poppins" panose="020B0604020202020204" charset="0"/>
              </a:rPr>
              <a:t>campanya</a:t>
            </a:r>
            <a:r>
              <a:rPr lang="es-ES" sz="2000" b="1" dirty="0">
                <a:latin typeface="Poppins" panose="020B0604020202020204" charset="0"/>
                <a:cs typeface="Poppins" panose="020B0604020202020204" charset="0"/>
              </a:rPr>
              <a:t> de </a:t>
            </a:r>
            <a:r>
              <a:rPr lang="es-ES" sz="2000" b="1" dirty="0" err="1">
                <a:latin typeface="Poppins" panose="020B0604020202020204" charset="0"/>
                <a:cs typeface="Poppins" panose="020B0604020202020204" charset="0"/>
              </a:rPr>
              <a:t>difusió</a:t>
            </a:r>
            <a:endParaRPr lang="es-ES" sz="2000" b="1" dirty="0">
              <a:latin typeface="Poppins" panose="020B0604020202020204" charset="0"/>
              <a:cs typeface="Poppins" panose="020B0604020202020204" charset="0"/>
            </a:endParaRPr>
          </a:p>
          <a:p>
            <a:endParaRPr lang="ca-ES" sz="2000" b="1" dirty="0">
              <a:latin typeface="Poppins" panose="020B0604020202020204" charset="0"/>
              <a:cs typeface="Poppins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5981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3"/>
          <p:cNvSpPr txBox="1">
            <a:spLocks noGrp="1"/>
          </p:cNvSpPr>
          <p:nvPr>
            <p:ph type="body" idx="4294967295"/>
          </p:nvPr>
        </p:nvSpPr>
        <p:spPr>
          <a:xfrm>
            <a:off x="1624263" y="373572"/>
            <a:ext cx="6184231" cy="115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ca-ES" sz="3600" b="1" dirty="0">
                <a:latin typeface="Poppins"/>
                <a:cs typeface="Poppins"/>
                <a:sym typeface="Poppins"/>
              </a:rPr>
              <a:t>Fase 3. Posada en marxa</a:t>
            </a:r>
            <a:endParaRPr sz="3600" dirty="0"/>
          </a:p>
        </p:txBody>
      </p:sp>
      <p:sp>
        <p:nvSpPr>
          <p:cNvPr id="387" name="Google Shape;387;p33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sp>
        <p:nvSpPr>
          <p:cNvPr id="393" name="Google Shape;393;p33"/>
          <p:cNvSpPr txBox="1">
            <a:spLocks noGrp="1"/>
          </p:cNvSpPr>
          <p:nvPr>
            <p:ph type="body" idx="4294967295"/>
          </p:nvPr>
        </p:nvSpPr>
        <p:spPr>
          <a:xfrm>
            <a:off x="950494" y="1708484"/>
            <a:ext cx="1855415" cy="19055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ca-ES" b="1" dirty="0"/>
              <a:t>Inici del curs</a:t>
            </a:r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ca-ES" sz="1400" dirty="0"/>
              <a:t>Accés de tots els membres UB: professorat, alumnat i PAS</a:t>
            </a:r>
            <a:endParaRPr sz="1400" dirty="0"/>
          </a:p>
        </p:txBody>
      </p:sp>
      <p:sp>
        <p:nvSpPr>
          <p:cNvPr id="11" name="Google Shape;393;p33">
            <a:extLst>
              <a:ext uri="{FF2B5EF4-FFF2-40B4-BE49-F238E27FC236}">
                <a16:creationId xmlns:a16="http://schemas.microsoft.com/office/drawing/2014/main" id="{5D7F3317-7F0D-40A2-9672-08571DB0E42D}"/>
              </a:ext>
            </a:extLst>
          </p:cNvPr>
          <p:cNvSpPr txBox="1">
            <a:spLocks/>
          </p:cNvSpPr>
          <p:nvPr/>
        </p:nvSpPr>
        <p:spPr>
          <a:xfrm>
            <a:off x="3451786" y="1705342"/>
            <a:ext cx="1855415" cy="19055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●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○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■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●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○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■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 algn="ctr">
              <a:buNone/>
            </a:pPr>
            <a:r>
              <a:rPr lang="fr-FR" b="1" dirty="0" err="1"/>
              <a:t>Autoformació</a:t>
            </a:r>
            <a:r>
              <a:rPr lang="fr-FR" b="1" dirty="0"/>
              <a:t> / </a:t>
            </a:r>
            <a:r>
              <a:rPr lang="fr-FR" b="1" dirty="0" err="1"/>
              <a:t>Formació</a:t>
            </a:r>
            <a:endParaRPr lang="fr-FR" b="1" dirty="0"/>
          </a:p>
          <a:p>
            <a:pPr marL="0" indent="0" algn="ctr">
              <a:buFont typeface="Poppins Light"/>
              <a:buNone/>
            </a:pPr>
            <a:r>
              <a:rPr lang="fr-FR" sz="1400" dirty="0" err="1"/>
              <a:t>programada</a:t>
            </a:r>
            <a:r>
              <a:rPr lang="fr-FR" sz="1400" dirty="0"/>
              <a:t> o </a:t>
            </a:r>
          </a:p>
          <a:p>
            <a:pPr marL="0" indent="0" algn="ctr">
              <a:buFont typeface="Poppins Light"/>
              <a:buNone/>
            </a:pPr>
            <a:r>
              <a:rPr lang="fr-FR" sz="1400" dirty="0"/>
              <a:t>a </a:t>
            </a:r>
            <a:r>
              <a:rPr lang="fr-FR" sz="1400" dirty="0" err="1"/>
              <a:t>mida</a:t>
            </a:r>
            <a:r>
              <a:rPr lang="fr-FR" sz="1400" dirty="0"/>
              <a:t>,</a:t>
            </a:r>
          </a:p>
          <a:p>
            <a:pPr marL="0" indent="0" algn="ctr">
              <a:buFont typeface="Poppins Light"/>
              <a:buNone/>
            </a:pPr>
            <a:r>
              <a:rPr lang="fr-FR" sz="1400" dirty="0"/>
              <a:t> </a:t>
            </a:r>
            <a:r>
              <a:rPr lang="fr-FR" sz="1400" dirty="0" err="1"/>
              <a:t>presencial</a:t>
            </a:r>
            <a:r>
              <a:rPr lang="fr-FR" sz="1400" dirty="0"/>
              <a:t> o</a:t>
            </a:r>
          </a:p>
          <a:p>
            <a:pPr marL="0" indent="0" algn="ctr">
              <a:buFont typeface="Poppins Light"/>
              <a:buNone/>
            </a:pPr>
            <a:r>
              <a:rPr lang="fr-FR" sz="1400" dirty="0"/>
              <a:t>per webinar</a:t>
            </a:r>
            <a:endParaRPr lang="fr-FR" dirty="0"/>
          </a:p>
        </p:txBody>
      </p:sp>
      <p:sp>
        <p:nvSpPr>
          <p:cNvPr id="12" name="Google Shape;393;p33">
            <a:extLst>
              <a:ext uri="{FF2B5EF4-FFF2-40B4-BE49-F238E27FC236}">
                <a16:creationId xmlns:a16="http://schemas.microsoft.com/office/drawing/2014/main" id="{68A97614-1FEC-403A-8E90-519B96854B42}"/>
              </a:ext>
            </a:extLst>
          </p:cNvPr>
          <p:cNvSpPr txBox="1">
            <a:spLocks/>
          </p:cNvSpPr>
          <p:nvPr/>
        </p:nvSpPr>
        <p:spPr>
          <a:xfrm>
            <a:off x="5953079" y="1705342"/>
            <a:ext cx="1855415" cy="19055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●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○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■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●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○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■"/>
              <a:defRPr sz="16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 algn="ctr">
              <a:buFont typeface="Poppins Light"/>
              <a:buNone/>
            </a:pPr>
            <a:r>
              <a:rPr lang="fr-FR" b="1" dirty="0" err="1"/>
              <a:t>Recollida</a:t>
            </a:r>
            <a:r>
              <a:rPr lang="fr-FR" b="1" dirty="0"/>
              <a:t> de </a:t>
            </a:r>
            <a:r>
              <a:rPr lang="fr-FR" b="1" dirty="0" err="1"/>
              <a:t>dades</a:t>
            </a:r>
            <a:r>
              <a:rPr lang="fr-FR" b="1" dirty="0"/>
              <a:t> </a:t>
            </a:r>
          </a:p>
          <a:p>
            <a:pPr marL="0" indent="0" algn="ctr">
              <a:buFont typeface="Poppins Light"/>
              <a:buNone/>
            </a:pPr>
            <a:r>
              <a:rPr lang="fr-FR" sz="1400" dirty="0" err="1"/>
              <a:t>Enquesta</a:t>
            </a:r>
            <a:r>
              <a:rPr lang="fr-FR" sz="1400" dirty="0"/>
              <a:t> grau </a:t>
            </a:r>
            <a:r>
              <a:rPr lang="fr-FR" sz="1400" dirty="0" err="1"/>
              <a:t>satisfacció</a:t>
            </a:r>
            <a:endParaRPr lang="fr-FR" sz="1400" dirty="0"/>
          </a:p>
          <a:p>
            <a:pPr marL="0" indent="0" algn="ctr">
              <a:buFont typeface="Poppins Light"/>
              <a:buNone/>
            </a:pPr>
            <a:r>
              <a:rPr lang="fr-FR" sz="1400" dirty="0" err="1"/>
              <a:t>Servei</a:t>
            </a:r>
            <a:r>
              <a:rPr lang="fr-FR" sz="1400" dirty="0"/>
              <a:t> d’</a:t>
            </a:r>
            <a:r>
              <a:rPr lang="fr-FR" sz="1400" dirty="0" err="1"/>
              <a:t>Atenció</a:t>
            </a:r>
            <a:r>
              <a:rPr lang="fr-FR" sz="1400" dirty="0"/>
              <a:t> a </a:t>
            </a:r>
            <a:r>
              <a:rPr lang="fr-FR" sz="1400" dirty="0" err="1"/>
              <a:t>Usuaris</a:t>
            </a:r>
            <a:r>
              <a:rPr lang="fr-FR" sz="1400" dirty="0"/>
              <a:t> </a:t>
            </a:r>
            <a:endParaRPr lang="fr-FR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64805D98-3BF5-422B-BCA8-DE5DD59CA678}"/>
              </a:ext>
            </a:extLst>
          </p:cNvPr>
          <p:cNvSpPr txBox="1"/>
          <p:nvPr/>
        </p:nvSpPr>
        <p:spPr>
          <a:xfrm>
            <a:off x="2622886" y="3958391"/>
            <a:ext cx="3693694" cy="67710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a-E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" panose="020B0604020202020204" charset="0"/>
                <a:cs typeface="Poppins" panose="020B0604020202020204" charset="0"/>
              </a:rPr>
              <a:t>COORDINACIÓ I SEGUIMENT</a:t>
            </a:r>
          </a:p>
          <a:p>
            <a:pPr algn="ctr"/>
            <a:r>
              <a:rPr lang="ca-E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" panose="020B0604020202020204" charset="0"/>
                <a:cs typeface="Poppins" panose="020B0604020202020204" charset="0"/>
              </a:rPr>
              <a:t>Equip tècnic + Direcció UB</a:t>
            </a:r>
          </a:p>
        </p:txBody>
      </p:sp>
    </p:spTree>
    <p:extLst>
      <p:ext uri="{BB962C8B-B14F-4D97-AF65-F5344CB8AC3E}">
        <p14:creationId xmlns:p14="http://schemas.microsoft.com/office/powerpoint/2010/main" val="19057787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6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sp>
        <p:nvSpPr>
          <p:cNvPr id="421" name="Google Shape;421;p36"/>
          <p:cNvSpPr txBox="1">
            <a:spLocks noGrp="1"/>
          </p:cNvSpPr>
          <p:nvPr>
            <p:ph type="ctrTitle" idx="4294967295"/>
          </p:nvPr>
        </p:nvSpPr>
        <p:spPr>
          <a:xfrm>
            <a:off x="2661365" y="833284"/>
            <a:ext cx="46080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sz="8000" dirty="0"/>
              <a:t>Gràcies</a:t>
            </a:r>
            <a:endParaRPr sz="8000" dirty="0"/>
          </a:p>
        </p:txBody>
      </p:sp>
      <p:sp>
        <p:nvSpPr>
          <p:cNvPr id="422" name="Google Shape;422;p36"/>
          <p:cNvSpPr txBox="1">
            <a:spLocks noGrp="1"/>
          </p:cNvSpPr>
          <p:nvPr>
            <p:ph type="subTitle" idx="4294967295"/>
          </p:nvPr>
        </p:nvSpPr>
        <p:spPr>
          <a:xfrm>
            <a:off x="2796866" y="2120491"/>
            <a:ext cx="4205422" cy="73308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https://campusvirtual.ub.edu/</a:t>
            </a:r>
            <a:endParaRPr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23" name="Google Shape;423;p36"/>
          <p:cNvGrpSpPr/>
          <p:nvPr/>
        </p:nvGrpSpPr>
        <p:grpSpPr>
          <a:xfrm>
            <a:off x="1836616" y="1087679"/>
            <a:ext cx="345971" cy="325505"/>
            <a:chOff x="5972700" y="2330200"/>
            <a:chExt cx="411625" cy="387275"/>
          </a:xfrm>
        </p:grpSpPr>
        <p:sp>
          <p:nvSpPr>
            <p:cNvPr id="424" name="Google Shape;424;p36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6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2175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" name="Grupo 7">
            <a:extLst>
              <a:ext uri="{FF2B5EF4-FFF2-40B4-BE49-F238E27FC236}">
                <a16:creationId xmlns:a16="http://schemas.microsoft.com/office/drawing/2014/main" id="{B2E01CF7-6446-4528-88F6-E830D5E984F6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DDDB2985-B3DD-4063-91F9-1E89B764E7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0" name="Imagen 9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57BEE859-50F2-47AF-959E-93785609E1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1B09E437-D029-4500-A05E-20EAF7BF5B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3152" y="3176194"/>
            <a:ext cx="1323474" cy="132347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7B9C105-4A24-4E1D-91A4-F63E71E3A57A}"/>
              </a:ext>
            </a:extLst>
          </p:cNvPr>
          <p:cNvSpPr txBox="1"/>
          <p:nvPr/>
        </p:nvSpPr>
        <p:spPr>
          <a:xfrm>
            <a:off x="3504586" y="2702642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7"/>
              </a:rPr>
              <a:t>Entorn de proves UB - demo</a:t>
            </a: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7"/>
          <p:cNvSpPr txBox="1">
            <a:spLocks noGrp="1"/>
          </p:cNvSpPr>
          <p:nvPr>
            <p:ph type="ctrTitle"/>
          </p:nvPr>
        </p:nvSpPr>
        <p:spPr>
          <a:xfrm>
            <a:off x="2569799" y="1240688"/>
            <a:ext cx="4004400" cy="956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dirty="0"/>
              <a:t>¿ Per què al</a:t>
            </a:r>
            <a:endParaRPr dirty="0"/>
          </a:p>
        </p:txBody>
      </p:sp>
      <p:sp>
        <p:nvSpPr>
          <p:cNvPr id="177" name="Google Shape;177;p17"/>
          <p:cNvSpPr txBox="1"/>
          <p:nvPr/>
        </p:nvSpPr>
        <p:spPr>
          <a:xfrm>
            <a:off x="1030925" y="710500"/>
            <a:ext cx="1392600" cy="13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  <a:endParaRPr sz="6000">
              <a:solidFill>
                <a:srgbClr val="FFFFFF"/>
              </a:solidFill>
            </a:endParaRPr>
          </a:p>
        </p:txBody>
      </p:sp>
      <p:sp>
        <p:nvSpPr>
          <p:cNvPr id="7" name="Google Shape;686;p39">
            <a:extLst>
              <a:ext uri="{FF2B5EF4-FFF2-40B4-BE49-F238E27FC236}">
                <a16:creationId xmlns:a16="http://schemas.microsoft.com/office/drawing/2014/main" id="{CA9D213F-1F4B-47D4-A1E8-F69E8AB88101}"/>
              </a:ext>
            </a:extLst>
          </p:cNvPr>
          <p:cNvSpPr/>
          <p:nvPr/>
        </p:nvSpPr>
        <p:spPr>
          <a:xfrm>
            <a:off x="3092825" y="2267591"/>
            <a:ext cx="2752164" cy="1300361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  <a:ln w="76200" cap="rnd" cmpd="sng">
            <a:solidFill>
              <a:schemeClr val="bg2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6204EDF-2F8A-4277-8067-0F3FC8AD5DBC}"/>
              </a:ext>
            </a:extLst>
          </p:cNvPr>
          <p:cNvSpPr txBox="1"/>
          <p:nvPr/>
        </p:nvSpPr>
        <p:spPr>
          <a:xfrm>
            <a:off x="5844988" y="2739359"/>
            <a:ext cx="89647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5200" b="1" dirty="0">
                <a:latin typeface="Poppins"/>
                <a:cs typeface="Poppins"/>
                <a:sym typeface="Poppins"/>
              </a:rPr>
              <a:t>?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0C99963A-7853-4EC6-B098-4F1EFF3492D9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6F79A265-DB57-4230-9B8B-7A04912D5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11" name="Imagen 10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A52BD460-98B8-4107-8A26-B500A3EB43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lum bright="70000" contrast="-70000"/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1"/>
          <p:cNvSpPr txBox="1">
            <a:spLocks noGrp="1"/>
          </p:cNvSpPr>
          <p:nvPr>
            <p:ph type="title"/>
          </p:nvPr>
        </p:nvSpPr>
        <p:spPr>
          <a:xfrm>
            <a:off x="457199" y="924081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dirty="0"/>
              <a:t>Aspectes clau</a:t>
            </a:r>
            <a:endParaRPr dirty="0"/>
          </a:p>
        </p:txBody>
      </p:sp>
      <p:sp>
        <p:nvSpPr>
          <p:cNvPr id="358" name="Google Shape;358;p31"/>
          <p:cNvSpPr txBox="1">
            <a:spLocks noGrp="1"/>
          </p:cNvSpPr>
          <p:nvPr>
            <p:ph type="body" idx="2"/>
          </p:nvPr>
        </p:nvSpPr>
        <p:spPr>
          <a:xfrm>
            <a:off x="339066" y="1825393"/>
            <a:ext cx="2520000" cy="2381027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spcFirstLastPara="1" wrap="square" lIns="36000" tIns="36000" rIns="36000" bIns="36000" anchor="t" anchorCtr="0">
            <a:spAutoFit/>
          </a:bodyPr>
          <a:lstStyle/>
          <a:p>
            <a:pPr marL="0" lvl="0" indent="0" algn="l" defTabSz="360363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600" b="1" dirty="0"/>
              <a:t>     Adaptable</a:t>
            </a:r>
          </a:p>
          <a:p>
            <a:pPr marL="0" lvl="0" indent="0" algn="l" defTabSz="360363" rtl="0">
              <a:spcBef>
                <a:spcPts val="600"/>
              </a:spcBef>
              <a:spcAft>
                <a:spcPts val="0"/>
              </a:spcAft>
              <a:buNone/>
            </a:pPr>
            <a:endParaRPr sz="1600" b="1" dirty="0"/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ca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Continua essent </a:t>
            </a:r>
            <a:r>
              <a:rPr lang="ca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Moodle</a:t>
            </a:r>
            <a:endParaRPr lang="ca-E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Noto Sans CJK SC Regular"/>
            </a:endParaRPr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ca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Facilitat per mantenir funcionalitats: </a:t>
            </a:r>
            <a:r>
              <a:rPr lang="ca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Plugins</a:t>
            </a:r>
            <a:r>
              <a:rPr lang="ca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ca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Moodle</a:t>
            </a:r>
            <a:r>
              <a:rPr lang="ca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/</a:t>
            </a:r>
            <a:r>
              <a:rPr lang="ca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Moodlerooms</a:t>
            </a:r>
            <a:r>
              <a:rPr lang="ca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, propis o de tercers</a:t>
            </a:r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ca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Certificació de </a:t>
            </a:r>
            <a:r>
              <a:rPr lang="ca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plugins</a:t>
            </a:r>
            <a:endParaRPr lang="ca-E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Noto Sans CJK SC Regular"/>
            </a:endParaRPr>
          </a:p>
        </p:txBody>
      </p:sp>
      <p:sp>
        <p:nvSpPr>
          <p:cNvPr id="360" name="Google Shape;360;p3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361" name="Google Shape;361;p3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372150" y="1059206"/>
            <a:ext cx="3034500" cy="3024987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362" name="Google Shape;362;p31"/>
          <p:cNvGrpSpPr/>
          <p:nvPr/>
        </p:nvGrpSpPr>
        <p:grpSpPr>
          <a:xfrm>
            <a:off x="5853100" y="3068600"/>
            <a:ext cx="1539600" cy="1539600"/>
            <a:chOff x="6680825" y="2549350"/>
            <a:chExt cx="1539600" cy="1539600"/>
          </a:xfrm>
        </p:grpSpPr>
        <p:sp>
          <p:nvSpPr>
            <p:cNvPr id="363" name="Google Shape;363;p31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1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1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67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550;p39">
            <a:extLst>
              <a:ext uri="{FF2B5EF4-FFF2-40B4-BE49-F238E27FC236}">
                <a16:creationId xmlns:a16="http://schemas.microsoft.com/office/drawing/2014/main" id="{CD770483-DBC5-4F95-B1C7-77DFAC45A2B0}"/>
              </a:ext>
            </a:extLst>
          </p:cNvPr>
          <p:cNvGrpSpPr/>
          <p:nvPr/>
        </p:nvGrpSpPr>
        <p:grpSpPr>
          <a:xfrm>
            <a:off x="6365964" y="3521897"/>
            <a:ext cx="549382" cy="576018"/>
            <a:chOff x="5961125" y="1623900"/>
            <a:chExt cx="427450" cy="448175"/>
          </a:xfrm>
        </p:grpSpPr>
        <p:sp>
          <p:nvSpPr>
            <p:cNvPr id="23" name="Google Shape;551;p39">
              <a:extLst>
                <a:ext uri="{FF2B5EF4-FFF2-40B4-BE49-F238E27FC236}">
                  <a16:creationId xmlns:a16="http://schemas.microsoft.com/office/drawing/2014/main" id="{D907F952-6693-4B07-8911-E2A141E98432}"/>
                </a:ext>
              </a:extLst>
            </p:cNvPr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l" t="t" r="r" b="b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552;p39">
              <a:extLst>
                <a:ext uri="{FF2B5EF4-FFF2-40B4-BE49-F238E27FC236}">
                  <a16:creationId xmlns:a16="http://schemas.microsoft.com/office/drawing/2014/main" id="{8DA89CEA-737D-42CB-B08E-E46698F779B7}"/>
                </a:ext>
              </a:extLst>
            </p:cNvPr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l" t="t" r="r" b="b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553;p39">
              <a:extLst>
                <a:ext uri="{FF2B5EF4-FFF2-40B4-BE49-F238E27FC236}">
                  <a16:creationId xmlns:a16="http://schemas.microsoft.com/office/drawing/2014/main" id="{A68FA7C8-960E-4A59-9229-CF9ACC9786CE}"/>
                </a:ext>
              </a:extLst>
            </p:cNvPr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554;p39">
              <a:extLst>
                <a:ext uri="{FF2B5EF4-FFF2-40B4-BE49-F238E27FC236}">
                  <a16:creationId xmlns:a16="http://schemas.microsoft.com/office/drawing/2014/main" id="{B96911F1-DEA6-42C6-A0EA-9E7900A668C0}"/>
                </a:ext>
              </a:extLst>
            </p:cNvPr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l" t="t" r="r" b="b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555;p39">
              <a:extLst>
                <a:ext uri="{FF2B5EF4-FFF2-40B4-BE49-F238E27FC236}">
                  <a16:creationId xmlns:a16="http://schemas.microsoft.com/office/drawing/2014/main" id="{FE8232AE-4670-41AD-9908-347C604AF578}"/>
                </a:ext>
              </a:extLst>
            </p:cNvPr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l" t="t" r="r" b="b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556;p39">
              <a:extLst>
                <a:ext uri="{FF2B5EF4-FFF2-40B4-BE49-F238E27FC236}">
                  <a16:creationId xmlns:a16="http://schemas.microsoft.com/office/drawing/2014/main" id="{40B079F2-6567-4663-89E7-0CD7BF806032}"/>
                </a:ext>
              </a:extLst>
            </p:cNvPr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l" t="t" r="r" b="b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557;p39">
              <a:extLst>
                <a:ext uri="{FF2B5EF4-FFF2-40B4-BE49-F238E27FC236}">
                  <a16:creationId xmlns:a16="http://schemas.microsoft.com/office/drawing/2014/main" id="{01EEA84D-41A0-4592-9ED8-6CED1BF1A112}"/>
                </a:ext>
              </a:extLst>
            </p:cNvPr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l" t="t" r="r" b="b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Google Shape;358;p31">
            <a:extLst>
              <a:ext uri="{FF2B5EF4-FFF2-40B4-BE49-F238E27FC236}">
                <a16:creationId xmlns:a16="http://schemas.microsoft.com/office/drawing/2014/main" id="{79ED9FF2-99F6-4D70-8E4B-441C52B2D6A0}"/>
              </a:ext>
            </a:extLst>
          </p:cNvPr>
          <p:cNvSpPr txBox="1">
            <a:spLocks/>
          </p:cNvSpPr>
          <p:nvPr/>
        </p:nvSpPr>
        <p:spPr>
          <a:xfrm>
            <a:off x="3115333" y="1825393"/>
            <a:ext cx="2520000" cy="2381027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 spcFirstLastPara="1" wrap="square" lIns="36000" tIns="36000" rIns="36000" bIns="360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 defTabSz="360363">
              <a:buNone/>
            </a:pPr>
            <a:r>
              <a:rPr lang="es-ES" sz="1600" b="1" dirty="0"/>
              <a:t>     </a:t>
            </a:r>
            <a:r>
              <a:rPr lang="es-ES" sz="1600" b="1" dirty="0" err="1"/>
              <a:t>Accessible</a:t>
            </a:r>
            <a:r>
              <a:rPr lang="es-ES" sz="1600" b="1" dirty="0"/>
              <a:t> i usable</a:t>
            </a:r>
          </a:p>
          <a:p>
            <a:pPr marL="0" indent="0" defTabSz="360363">
              <a:buFont typeface="Poppins Light"/>
              <a:buNone/>
            </a:pPr>
            <a:endParaRPr lang="es-ES" sz="1600" b="1" dirty="0"/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Interfície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moderna i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amb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imatge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UB</a:t>
            </a:r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Millora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la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usabilitat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,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facilitant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navegació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i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accés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a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continguts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Aplicació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mòbil</a:t>
            </a:r>
            <a:endParaRPr lang="es-E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Noto Sans CJK SC Regular"/>
            </a:endParaRP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62262FB2-26FC-4068-9592-13D9C527262B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34" name="Imagen 33">
              <a:extLst>
                <a:ext uri="{FF2B5EF4-FFF2-40B4-BE49-F238E27FC236}">
                  <a16:creationId xmlns:a16="http://schemas.microsoft.com/office/drawing/2014/main" id="{13A7EE46-E57E-4289-92CB-5DCDA62193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35" name="Imagen 34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4096C70D-5973-46A8-9A73-4ABE79244B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228" name="Google Shape;228;p2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372150" y="1059206"/>
            <a:ext cx="3034500" cy="3024987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229" name="Google Shape;229;p21"/>
          <p:cNvGrpSpPr/>
          <p:nvPr/>
        </p:nvGrpSpPr>
        <p:grpSpPr>
          <a:xfrm>
            <a:off x="5853100" y="3068600"/>
            <a:ext cx="1539600" cy="1539600"/>
            <a:chOff x="6680825" y="2549350"/>
            <a:chExt cx="1539600" cy="1539600"/>
          </a:xfrm>
        </p:grpSpPr>
        <p:sp>
          <p:nvSpPr>
            <p:cNvPr id="230" name="Google Shape;230;p21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1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2" name="Google Shape;232;p21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67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3" name="Google Shape;233;p21"/>
          <p:cNvSpPr/>
          <p:nvPr/>
        </p:nvSpPr>
        <p:spPr>
          <a:xfrm>
            <a:off x="6365475" y="3592359"/>
            <a:ext cx="493561" cy="493561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358;p31">
            <a:extLst>
              <a:ext uri="{FF2B5EF4-FFF2-40B4-BE49-F238E27FC236}">
                <a16:creationId xmlns:a16="http://schemas.microsoft.com/office/drawing/2014/main" id="{69B42776-7BC0-4A17-9AE4-B5AC46472DCB}"/>
              </a:ext>
            </a:extLst>
          </p:cNvPr>
          <p:cNvSpPr txBox="1">
            <a:spLocks/>
          </p:cNvSpPr>
          <p:nvPr/>
        </p:nvSpPr>
        <p:spPr>
          <a:xfrm>
            <a:off x="1343383" y="1745931"/>
            <a:ext cx="4190428" cy="2935025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 spcFirstLastPara="1" wrap="square" lIns="36000" tIns="36000" rIns="36000" bIns="360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￮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￮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￮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●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○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■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●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○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Poppins Light"/>
              <a:buChar char="■"/>
              <a:defRPr sz="14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 defTabSz="360363">
              <a:buFont typeface="Poppins Light"/>
              <a:buNone/>
            </a:pPr>
            <a:r>
              <a:rPr lang="es-ES" sz="1600" b="1" dirty="0"/>
              <a:t>     Integrable</a:t>
            </a:r>
          </a:p>
          <a:p>
            <a:pPr marL="0" indent="0" defTabSz="360363">
              <a:buFont typeface="Poppins Light"/>
              <a:buNone/>
            </a:pPr>
            <a:endParaRPr lang="es-ES" sz="1600" b="1" dirty="0"/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Autenticació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UB (SSO)</a:t>
            </a:r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Gestió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cursos, matrícula i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gestió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d’identitats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(GIGA, GRAD) –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Eina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CEL</a:t>
            </a:r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One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Drive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com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a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repositori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extern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UB</a:t>
            </a:r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Skype per empresa/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Stream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(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eina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per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videoconferència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)</a:t>
            </a:r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E-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portafoli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integrat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(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Mahara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)</a:t>
            </a:r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Eina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detecció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similituds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treballs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(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Urkund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)</a:t>
            </a:r>
          </a:p>
        </p:txBody>
      </p:sp>
      <p:sp>
        <p:nvSpPr>
          <p:cNvPr id="25" name="Google Shape;356;p31">
            <a:extLst>
              <a:ext uri="{FF2B5EF4-FFF2-40B4-BE49-F238E27FC236}">
                <a16:creationId xmlns:a16="http://schemas.microsoft.com/office/drawing/2014/main" id="{C837B5C9-18AA-4072-8095-D84B0588A28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199" y="924081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dirty="0"/>
              <a:t>Aspectes clau</a:t>
            </a:r>
            <a:endParaRPr dirty="0"/>
          </a:p>
        </p:txBody>
      </p:sp>
      <p:grpSp>
        <p:nvGrpSpPr>
          <p:cNvPr id="26" name="Grupo 25">
            <a:extLst>
              <a:ext uri="{FF2B5EF4-FFF2-40B4-BE49-F238E27FC236}">
                <a16:creationId xmlns:a16="http://schemas.microsoft.com/office/drawing/2014/main" id="{F41C943C-C1A1-4507-9B77-D8190D958200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27" name="Imagen 26">
              <a:extLst>
                <a:ext uri="{FF2B5EF4-FFF2-40B4-BE49-F238E27FC236}">
                  <a16:creationId xmlns:a16="http://schemas.microsoft.com/office/drawing/2014/main" id="{8CE13377-BE4A-4076-9E0E-8A9484418C4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28" name="Imagen 27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7C4C79F3-B9CF-462B-87D5-5D6D870674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72150" y="1054450"/>
            <a:ext cx="3034500" cy="3034500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189" name="Google Shape;189;p19"/>
          <p:cNvGrpSpPr/>
          <p:nvPr/>
        </p:nvGrpSpPr>
        <p:grpSpPr>
          <a:xfrm>
            <a:off x="5853100" y="3068600"/>
            <a:ext cx="1539600" cy="1539600"/>
            <a:chOff x="6680825" y="2549350"/>
            <a:chExt cx="1539600" cy="1539600"/>
          </a:xfrm>
        </p:grpSpPr>
        <p:sp>
          <p:nvSpPr>
            <p:cNvPr id="190" name="Google Shape;190;p19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9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2" name="Google Shape;192;p19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67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19" name="Google Shape;356;p31">
            <a:extLst>
              <a:ext uri="{FF2B5EF4-FFF2-40B4-BE49-F238E27FC236}">
                <a16:creationId xmlns:a16="http://schemas.microsoft.com/office/drawing/2014/main" id="{DB60FA7C-7EAF-4453-932D-A05F960BC9D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199" y="924081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dirty="0"/>
              <a:t>Aspectes clau</a:t>
            </a:r>
            <a:endParaRPr dirty="0"/>
          </a:p>
        </p:txBody>
      </p:sp>
      <p:sp>
        <p:nvSpPr>
          <p:cNvPr id="20" name="Google Shape;358;p31">
            <a:extLst>
              <a:ext uri="{FF2B5EF4-FFF2-40B4-BE49-F238E27FC236}">
                <a16:creationId xmlns:a16="http://schemas.microsoft.com/office/drawing/2014/main" id="{35DDD89E-B5C3-4F81-B62F-6350165A3603}"/>
              </a:ext>
            </a:extLst>
          </p:cNvPr>
          <p:cNvSpPr txBox="1">
            <a:spLocks/>
          </p:cNvSpPr>
          <p:nvPr/>
        </p:nvSpPr>
        <p:spPr>
          <a:xfrm>
            <a:off x="1364613" y="1805218"/>
            <a:ext cx="4266165" cy="2935025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 spcFirstLastPara="1" wrap="square" lIns="36000" tIns="36000" rIns="36000" bIns="360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 defTabSz="360363">
              <a:buNone/>
            </a:pPr>
            <a:r>
              <a:rPr lang="es-ES" sz="1600" b="1" dirty="0"/>
              <a:t>     </a:t>
            </a:r>
            <a:r>
              <a:rPr lang="es-ES" sz="1600" b="1" dirty="0" err="1"/>
              <a:t>Millores</a:t>
            </a:r>
            <a:r>
              <a:rPr lang="es-ES" sz="1600" b="1" dirty="0"/>
              <a:t> de </a:t>
            </a:r>
            <a:r>
              <a:rPr lang="es-ES" sz="1600" b="1" dirty="0" err="1"/>
              <a:t>l’entorn</a:t>
            </a:r>
            <a:r>
              <a:rPr lang="es-ES" sz="1600" b="1" dirty="0"/>
              <a:t> </a:t>
            </a:r>
            <a:r>
              <a:rPr lang="es-ES" sz="1600" b="1" dirty="0" err="1"/>
              <a:t>d’aprenentatge</a:t>
            </a:r>
            <a:endParaRPr lang="es-ES" sz="1600" b="1" dirty="0"/>
          </a:p>
          <a:p>
            <a:pPr marL="0" indent="0" defTabSz="360363">
              <a:buFont typeface="Poppins Light"/>
              <a:buNone/>
            </a:pPr>
            <a:endParaRPr lang="es-ES" sz="1600" b="1" dirty="0"/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Aprenentatge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adaptatiu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/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personalitzat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: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permet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adaptar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l'aprenentatge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als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resultats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i el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treball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l'alumne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(PLD)</a:t>
            </a:r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Eines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monitorització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/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anàlisi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dades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: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permet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obtenir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dades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a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diferents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nivells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(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estudiant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,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assignatura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,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grau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, …). </a:t>
            </a:r>
            <a:r>
              <a:rPr lang="es-E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Learning</a:t>
            </a:r>
            <a:r>
              <a:rPr lang="es-ES" sz="12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i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analytics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: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evolució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l'alumnat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i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detecció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situacions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risc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o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d'abandonament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, entre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d’altres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.</a:t>
            </a:r>
          </a:p>
        </p:txBody>
      </p:sp>
      <p:grpSp>
        <p:nvGrpSpPr>
          <p:cNvPr id="21" name="Google Shape;742;p39">
            <a:extLst>
              <a:ext uri="{FF2B5EF4-FFF2-40B4-BE49-F238E27FC236}">
                <a16:creationId xmlns:a16="http://schemas.microsoft.com/office/drawing/2014/main" id="{A42C1CBE-DA0C-475F-959B-34B486F8CA22}"/>
              </a:ext>
            </a:extLst>
          </p:cNvPr>
          <p:cNvGrpSpPr/>
          <p:nvPr/>
        </p:nvGrpSpPr>
        <p:grpSpPr>
          <a:xfrm>
            <a:off x="6332502" y="3561347"/>
            <a:ext cx="568554" cy="507055"/>
            <a:chOff x="3927500" y="301425"/>
            <a:chExt cx="461550" cy="411625"/>
          </a:xfrm>
        </p:grpSpPr>
        <p:sp>
          <p:nvSpPr>
            <p:cNvPr id="22" name="Google Shape;743;p39">
              <a:extLst>
                <a:ext uri="{FF2B5EF4-FFF2-40B4-BE49-F238E27FC236}">
                  <a16:creationId xmlns:a16="http://schemas.microsoft.com/office/drawing/2014/main" id="{B1D3D375-E423-4214-AF69-767FD7199152}"/>
                </a:ext>
              </a:extLst>
            </p:cNvPr>
            <p:cNvSpPr/>
            <p:nvPr/>
          </p:nvSpPr>
          <p:spPr>
            <a:xfrm>
              <a:off x="4080925" y="302050"/>
              <a:ext cx="154075" cy="411000"/>
            </a:xfrm>
            <a:custGeom>
              <a:avLst/>
              <a:gdLst/>
              <a:ahLst/>
              <a:cxnLst/>
              <a:rect l="l" t="t" r="r" b="b"/>
              <a:pathLst>
                <a:path w="6163" h="16440" fill="none" extrusionOk="0">
                  <a:moveTo>
                    <a:pt x="6162" y="3118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6162" y="16440"/>
                  </a:lnTo>
                  <a:lnTo>
                    <a:pt x="6162" y="3118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744;p39">
              <a:extLst>
                <a:ext uri="{FF2B5EF4-FFF2-40B4-BE49-F238E27FC236}">
                  <a16:creationId xmlns:a16="http://schemas.microsoft.com/office/drawing/2014/main" id="{E9CC8495-FD8E-4850-89DF-8BD84D84DB9B}"/>
                </a:ext>
              </a:extLst>
            </p:cNvPr>
            <p:cNvSpPr/>
            <p:nvPr/>
          </p:nvSpPr>
          <p:spPr>
            <a:xfrm>
              <a:off x="3927500" y="301425"/>
              <a:ext cx="153450" cy="406150"/>
            </a:xfrm>
            <a:custGeom>
              <a:avLst/>
              <a:gdLst/>
              <a:ahLst/>
              <a:cxnLst/>
              <a:rect l="l" t="t" r="r" b="b"/>
              <a:pathLst>
                <a:path w="6138" h="16246" fill="none" extrusionOk="0">
                  <a:moveTo>
                    <a:pt x="6137" y="1"/>
                  </a:moveTo>
                  <a:lnTo>
                    <a:pt x="536" y="2850"/>
                  </a:lnTo>
                  <a:lnTo>
                    <a:pt x="536" y="2850"/>
                  </a:lnTo>
                  <a:lnTo>
                    <a:pt x="414" y="2899"/>
                  </a:lnTo>
                  <a:lnTo>
                    <a:pt x="317" y="2997"/>
                  </a:lnTo>
                  <a:lnTo>
                    <a:pt x="219" y="3094"/>
                  </a:lnTo>
                  <a:lnTo>
                    <a:pt x="146" y="3216"/>
                  </a:lnTo>
                  <a:lnTo>
                    <a:pt x="73" y="3313"/>
                  </a:lnTo>
                  <a:lnTo>
                    <a:pt x="24" y="3435"/>
                  </a:lnTo>
                  <a:lnTo>
                    <a:pt x="0" y="3557"/>
                  </a:lnTo>
                  <a:lnTo>
                    <a:pt x="0" y="3679"/>
                  </a:lnTo>
                  <a:lnTo>
                    <a:pt x="0" y="15880"/>
                  </a:lnTo>
                  <a:lnTo>
                    <a:pt x="0" y="15880"/>
                  </a:lnTo>
                  <a:lnTo>
                    <a:pt x="0" y="16002"/>
                  </a:lnTo>
                  <a:lnTo>
                    <a:pt x="49" y="16075"/>
                  </a:lnTo>
                  <a:lnTo>
                    <a:pt x="97" y="16148"/>
                  </a:lnTo>
                  <a:lnTo>
                    <a:pt x="170" y="16197"/>
                  </a:lnTo>
                  <a:lnTo>
                    <a:pt x="244" y="16221"/>
                  </a:lnTo>
                  <a:lnTo>
                    <a:pt x="341" y="16246"/>
                  </a:lnTo>
                  <a:lnTo>
                    <a:pt x="463" y="16221"/>
                  </a:lnTo>
                  <a:lnTo>
                    <a:pt x="560" y="16173"/>
                  </a:lnTo>
                  <a:lnTo>
                    <a:pt x="6137" y="13323"/>
                  </a:lnTo>
                  <a:lnTo>
                    <a:pt x="6137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745;p39">
              <a:extLst>
                <a:ext uri="{FF2B5EF4-FFF2-40B4-BE49-F238E27FC236}">
                  <a16:creationId xmlns:a16="http://schemas.microsoft.com/office/drawing/2014/main" id="{BD94D1B8-FB1C-4319-A735-C2C6E9726689}"/>
                </a:ext>
              </a:extLst>
            </p:cNvPr>
            <p:cNvSpPr/>
            <p:nvPr/>
          </p:nvSpPr>
          <p:spPr>
            <a:xfrm>
              <a:off x="4234975" y="306925"/>
              <a:ext cx="154075" cy="405525"/>
            </a:xfrm>
            <a:custGeom>
              <a:avLst/>
              <a:gdLst/>
              <a:ahLst/>
              <a:cxnLst/>
              <a:rect l="l" t="t" r="r" b="b"/>
              <a:pathLst>
                <a:path w="6163" h="16221" fill="none" extrusionOk="0">
                  <a:moveTo>
                    <a:pt x="5578" y="49"/>
                  </a:moveTo>
                  <a:lnTo>
                    <a:pt x="0" y="2898"/>
                  </a:lnTo>
                  <a:lnTo>
                    <a:pt x="0" y="16221"/>
                  </a:lnTo>
                  <a:lnTo>
                    <a:pt x="5626" y="13371"/>
                  </a:lnTo>
                  <a:lnTo>
                    <a:pt x="5626" y="13371"/>
                  </a:lnTo>
                  <a:lnTo>
                    <a:pt x="5724" y="13322"/>
                  </a:lnTo>
                  <a:lnTo>
                    <a:pt x="5845" y="13225"/>
                  </a:lnTo>
                  <a:lnTo>
                    <a:pt x="5918" y="13127"/>
                  </a:lnTo>
                  <a:lnTo>
                    <a:pt x="6016" y="13030"/>
                  </a:lnTo>
                  <a:lnTo>
                    <a:pt x="6065" y="12908"/>
                  </a:lnTo>
                  <a:lnTo>
                    <a:pt x="6113" y="12786"/>
                  </a:lnTo>
                  <a:lnTo>
                    <a:pt x="6138" y="12665"/>
                  </a:lnTo>
                  <a:lnTo>
                    <a:pt x="6162" y="12543"/>
                  </a:lnTo>
                  <a:lnTo>
                    <a:pt x="6162" y="341"/>
                  </a:lnTo>
                  <a:lnTo>
                    <a:pt x="6162" y="341"/>
                  </a:lnTo>
                  <a:lnTo>
                    <a:pt x="6138" y="219"/>
                  </a:lnTo>
                  <a:lnTo>
                    <a:pt x="6113" y="146"/>
                  </a:lnTo>
                  <a:lnTo>
                    <a:pt x="6065" y="73"/>
                  </a:lnTo>
                  <a:lnTo>
                    <a:pt x="5992" y="24"/>
                  </a:lnTo>
                  <a:lnTo>
                    <a:pt x="5894" y="0"/>
                  </a:lnTo>
                  <a:lnTo>
                    <a:pt x="5797" y="0"/>
                  </a:lnTo>
                  <a:lnTo>
                    <a:pt x="5699" y="0"/>
                  </a:lnTo>
                  <a:lnTo>
                    <a:pt x="5578" y="49"/>
                  </a:lnTo>
                  <a:lnTo>
                    <a:pt x="5578" y="49"/>
                  </a:lnTo>
                  <a:close/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746;p39">
              <a:extLst>
                <a:ext uri="{FF2B5EF4-FFF2-40B4-BE49-F238E27FC236}">
                  <a16:creationId xmlns:a16="http://schemas.microsoft.com/office/drawing/2014/main" id="{EBFF4E92-A226-4C70-A586-EBB930213E3F}"/>
                </a:ext>
              </a:extLst>
            </p:cNvPr>
            <p:cNvSpPr/>
            <p:nvPr/>
          </p:nvSpPr>
          <p:spPr>
            <a:xfrm>
              <a:off x="4295850" y="442075"/>
              <a:ext cx="46300" cy="26225"/>
            </a:xfrm>
            <a:custGeom>
              <a:avLst/>
              <a:gdLst/>
              <a:ahLst/>
              <a:cxnLst/>
              <a:rect l="l" t="t" r="r" b="b"/>
              <a:pathLst>
                <a:path w="1852" h="1049" fill="none" extrusionOk="0">
                  <a:moveTo>
                    <a:pt x="1" y="1"/>
                  </a:moveTo>
                  <a:lnTo>
                    <a:pt x="1852" y="1048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747;p39">
              <a:extLst>
                <a:ext uri="{FF2B5EF4-FFF2-40B4-BE49-F238E27FC236}">
                  <a16:creationId xmlns:a16="http://schemas.microsoft.com/office/drawing/2014/main" id="{61D0C07F-3E39-4DC1-A0F0-48A5F8394DC1}"/>
                </a:ext>
              </a:extLst>
            </p:cNvPr>
            <p:cNvSpPr/>
            <p:nvPr/>
          </p:nvSpPr>
          <p:spPr>
            <a:xfrm>
              <a:off x="4296475" y="415900"/>
              <a:ext cx="45075" cy="78575"/>
            </a:xfrm>
            <a:custGeom>
              <a:avLst/>
              <a:gdLst/>
              <a:ahLst/>
              <a:cxnLst/>
              <a:rect l="l" t="t" r="r" b="b"/>
              <a:pathLst>
                <a:path w="1803" h="3143" fill="none" extrusionOk="0">
                  <a:moveTo>
                    <a:pt x="1802" y="1"/>
                  </a:moveTo>
                  <a:lnTo>
                    <a:pt x="0" y="3142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748;p39">
              <a:extLst>
                <a:ext uri="{FF2B5EF4-FFF2-40B4-BE49-F238E27FC236}">
                  <a16:creationId xmlns:a16="http://schemas.microsoft.com/office/drawing/2014/main" id="{8D51DA93-C583-40EC-B76E-1B2265ADD214}"/>
                </a:ext>
              </a:extLst>
            </p:cNvPr>
            <p:cNvSpPr/>
            <p:nvPr/>
          </p:nvSpPr>
          <p:spPr>
            <a:xfrm>
              <a:off x="3968275" y="590050"/>
              <a:ext cx="25" cy="610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1" y="244"/>
                  </a:moveTo>
                  <a:lnTo>
                    <a:pt x="1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749;p39">
              <a:extLst>
                <a:ext uri="{FF2B5EF4-FFF2-40B4-BE49-F238E27FC236}">
                  <a16:creationId xmlns:a16="http://schemas.microsoft.com/office/drawing/2014/main" id="{9CE497DA-8712-4E16-9CCF-6D0A8694F2F5}"/>
                </a:ext>
              </a:extLst>
            </p:cNvPr>
            <p:cNvSpPr/>
            <p:nvPr/>
          </p:nvSpPr>
          <p:spPr>
            <a:xfrm>
              <a:off x="3970725" y="558375"/>
              <a:ext cx="1850" cy="12200"/>
            </a:xfrm>
            <a:custGeom>
              <a:avLst/>
              <a:gdLst/>
              <a:ahLst/>
              <a:cxnLst/>
              <a:rect l="l" t="t" r="r" b="b"/>
              <a:pathLst>
                <a:path w="74" h="488" fill="none" extrusionOk="0">
                  <a:moveTo>
                    <a:pt x="0" y="488"/>
                  </a:moveTo>
                  <a:lnTo>
                    <a:pt x="73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750;p39">
              <a:extLst>
                <a:ext uri="{FF2B5EF4-FFF2-40B4-BE49-F238E27FC236}">
                  <a16:creationId xmlns:a16="http://schemas.microsoft.com/office/drawing/2014/main" id="{849CB227-350E-40B1-97B3-9C6F1FD55811}"/>
                </a:ext>
              </a:extLst>
            </p:cNvPr>
            <p:cNvSpPr/>
            <p:nvPr/>
          </p:nvSpPr>
          <p:spPr>
            <a:xfrm>
              <a:off x="3976200" y="527325"/>
              <a:ext cx="3675" cy="12200"/>
            </a:xfrm>
            <a:custGeom>
              <a:avLst/>
              <a:gdLst/>
              <a:ahLst/>
              <a:cxnLst/>
              <a:rect l="l" t="t" r="r" b="b"/>
              <a:pathLst>
                <a:path w="147" h="488" fill="none" extrusionOk="0">
                  <a:moveTo>
                    <a:pt x="0" y="488"/>
                  </a:moveTo>
                  <a:lnTo>
                    <a:pt x="98" y="147"/>
                  </a:lnTo>
                  <a:lnTo>
                    <a:pt x="147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751;p39">
              <a:extLst>
                <a:ext uri="{FF2B5EF4-FFF2-40B4-BE49-F238E27FC236}">
                  <a16:creationId xmlns:a16="http://schemas.microsoft.com/office/drawing/2014/main" id="{AD1B1E2C-3FD9-4F58-8CAA-E4D3071158C9}"/>
                </a:ext>
              </a:extLst>
            </p:cNvPr>
            <p:cNvSpPr/>
            <p:nvPr/>
          </p:nvSpPr>
          <p:spPr>
            <a:xfrm>
              <a:off x="3985950" y="498100"/>
              <a:ext cx="4875" cy="10975"/>
            </a:xfrm>
            <a:custGeom>
              <a:avLst/>
              <a:gdLst/>
              <a:ahLst/>
              <a:cxnLst/>
              <a:rect l="l" t="t" r="r" b="b"/>
              <a:pathLst>
                <a:path w="195" h="439" fill="none" extrusionOk="0">
                  <a:moveTo>
                    <a:pt x="0" y="439"/>
                  </a:moveTo>
                  <a:lnTo>
                    <a:pt x="195" y="25"/>
                  </a:ln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752;p39">
              <a:extLst>
                <a:ext uri="{FF2B5EF4-FFF2-40B4-BE49-F238E27FC236}">
                  <a16:creationId xmlns:a16="http://schemas.microsoft.com/office/drawing/2014/main" id="{461D8868-A917-4500-8F39-14C3C19BB55B}"/>
                </a:ext>
              </a:extLst>
            </p:cNvPr>
            <p:cNvSpPr/>
            <p:nvPr/>
          </p:nvSpPr>
          <p:spPr>
            <a:xfrm>
              <a:off x="4000550" y="471300"/>
              <a:ext cx="7325" cy="9775"/>
            </a:xfrm>
            <a:custGeom>
              <a:avLst/>
              <a:gdLst/>
              <a:ahLst/>
              <a:cxnLst/>
              <a:rect l="l" t="t" r="r" b="b"/>
              <a:pathLst>
                <a:path w="293" h="391" fill="none" extrusionOk="0">
                  <a:moveTo>
                    <a:pt x="1" y="391"/>
                  </a:moveTo>
                  <a:lnTo>
                    <a:pt x="74" y="269"/>
                  </a:lnTo>
                  <a:lnTo>
                    <a:pt x="293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753;p39">
              <a:extLst>
                <a:ext uri="{FF2B5EF4-FFF2-40B4-BE49-F238E27FC236}">
                  <a16:creationId xmlns:a16="http://schemas.microsoft.com/office/drawing/2014/main" id="{B32C8603-80D0-4BF1-854E-F5D0C37E9132}"/>
                </a:ext>
              </a:extLst>
            </p:cNvPr>
            <p:cNvSpPr/>
            <p:nvPr/>
          </p:nvSpPr>
          <p:spPr>
            <a:xfrm>
              <a:off x="4021250" y="450600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1" y="269"/>
                  </a:moveTo>
                  <a:lnTo>
                    <a:pt x="25" y="244"/>
                  </a:lnTo>
                  <a:lnTo>
                    <a:pt x="220" y="123"/>
                  </a:lnTo>
                  <a:lnTo>
                    <a:pt x="415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754;p39">
              <a:extLst>
                <a:ext uri="{FF2B5EF4-FFF2-40B4-BE49-F238E27FC236}">
                  <a16:creationId xmlns:a16="http://schemas.microsoft.com/office/drawing/2014/main" id="{7F0BD4E6-3082-4022-9E15-5D2AC4557F93}"/>
                </a:ext>
              </a:extLst>
            </p:cNvPr>
            <p:cNvSpPr/>
            <p:nvPr/>
          </p:nvSpPr>
          <p:spPr>
            <a:xfrm>
              <a:off x="4049250" y="440250"/>
              <a:ext cx="11600" cy="2475"/>
            </a:xfrm>
            <a:custGeom>
              <a:avLst/>
              <a:gdLst/>
              <a:ahLst/>
              <a:cxnLst/>
              <a:rect l="l" t="t" r="r" b="b"/>
              <a:pathLst>
                <a:path w="464" h="99" fill="none" extrusionOk="0">
                  <a:moveTo>
                    <a:pt x="1" y="98"/>
                  </a:moveTo>
                  <a:lnTo>
                    <a:pt x="220" y="50"/>
                  </a:lnTo>
                  <a:lnTo>
                    <a:pt x="464" y="1"/>
                  </a:lnTo>
                  <a:lnTo>
                    <a:pt x="464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755;p39">
              <a:extLst>
                <a:ext uri="{FF2B5EF4-FFF2-40B4-BE49-F238E27FC236}">
                  <a16:creationId xmlns:a16="http://schemas.microsoft.com/office/drawing/2014/main" id="{02C46693-3C35-4126-882F-D9BF90C8ED03}"/>
                </a:ext>
              </a:extLst>
            </p:cNvPr>
            <p:cNvSpPr/>
            <p:nvPr/>
          </p:nvSpPr>
          <p:spPr>
            <a:xfrm>
              <a:off x="4080325" y="439650"/>
              <a:ext cx="12200" cy="1850"/>
            </a:xfrm>
            <a:custGeom>
              <a:avLst/>
              <a:gdLst/>
              <a:ahLst/>
              <a:cxnLst/>
              <a:rect l="l" t="t" r="r" b="b"/>
              <a:pathLst>
                <a:path w="488" h="74" fill="none" extrusionOk="0">
                  <a:moveTo>
                    <a:pt x="0" y="0"/>
                  </a:moveTo>
                  <a:lnTo>
                    <a:pt x="146" y="0"/>
                  </a:lnTo>
                  <a:lnTo>
                    <a:pt x="463" y="74"/>
                  </a:lnTo>
                  <a:lnTo>
                    <a:pt x="487" y="74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756;p39">
              <a:extLst>
                <a:ext uri="{FF2B5EF4-FFF2-40B4-BE49-F238E27FC236}">
                  <a16:creationId xmlns:a16="http://schemas.microsoft.com/office/drawing/2014/main" id="{EA5F00A5-1006-43CA-A451-F27A52A7C021}"/>
                </a:ext>
              </a:extLst>
            </p:cNvPr>
            <p:cNvSpPr/>
            <p:nvPr/>
          </p:nvSpPr>
          <p:spPr>
            <a:xfrm>
              <a:off x="4110150" y="450000"/>
              <a:ext cx="9150" cy="7950"/>
            </a:xfrm>
            <a:custGeom>
              <a:avLst/>
              <a:gdLst/>
              <a:ahLst/>
              <a:cxnLst/>
              <a:rect l="l" t="t" r="r" b="b"/>
              <a:pathLst>
                <a:path w="366" h="318" fill="none" extrusionOk="0">
                  <a:moveTo>
                    <a:pt x="0" y="1"/>
                  </a:moveTo>
                  <a:lnTo>
                    <a:pt x="98" y="74"/>
                  </a:lnTo>
                  <a:lnTo>
                    <a:pt x="317" y="268"/>
                  </a:lnTo>
                  <a:lnTo>
                    <a:pt x="366" y="317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757;p39">
              <a:extLst>
                <a:ext uri="{FF2B5EF4-FFF2-40B4-BE49-F238E27FC236}">
                  <a16:creationId xmlns:a16="http://schemas.microsoft.com/office/drawing/2014/main" id="{3056C108-1CDD-4E25-B22B-72163F312485}"/>
                </a:ext>
              </a:extLst>
            </p:cNvPr>
            <p:cNvSpPr/>
            <p:nvPr/>
          </p:nvSpPr>
          <p:spPr>
            <a:xfrm>
              <a:off x="4130250" y="473750"/>
              <a:ext cx="4900" cy="10975"/>
            </a:xfrm>
            <a:custGeom>
              <a:avLst/>
              <a:gdLst/>
              <a:ahLst/>
              <a:cxnLst/>
              <a:rect l="l" t="t" r="r" b="b"/>
              <a:pathLst>
                <a:path w="196" h="439" fill="none" extrusionOk="0">
                  <a:moveTo>
                    <a:pt x="0" y="0"/>
                  </a:moveTo>
                  <a:lnTo>
                    <a:pt x="25" y="73"/>
                  </a:lnTo>
                  <a:lnTo>
                    <a:pt x="171" y="366"/>
                  </a:lnTo>
                  <a:lnTo>
                    <a:pt x="195" y="439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758;p39">
              <a:extLst>
                <a:ext uri="{FF2B5EF4-FFF2-40B4-BE49-F238E27FC236}">
                  <a16:creationId xmlns:a16="http://schemas.microsoft.com/office/drawing/2014/main" id="{E4700083-9B48-4E41-9188-CB3D9EDEBCDB}"/>
                </a:ext>
              </a:extLst>
            </p:cNvPr>
            <p:cNvSpPr/>
            <p:nvPr/>
          </p:nvSpPr>
          <p:spPr>
            <a:xfrm>
              <a:off x="4141800" y="502975"/>
              <a:ext cx="3700" cy="11600"/>
            </a:xfrm>
            <a:custGeom>
              <a:avLst/>
              <a:gdLst/>
              <a:ahLst/>
              <a:cxnLst/>
              <a:rect l="l" t="t" r="r" b="b"/>
              <a:pathLst>
                <a:path w="148" h="464" fill="none" extrusionOk="0">
                  <a:moveTo>
                    <a:pt x="1" y="0"/>
                  </a:moveTo>
                  <a:lnTo>
                    <a:pt x="147" y="463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759;p39">
              <a:extLst>
                <a:ext uri="{FF2B5EF4-FFF2-40B4-BE49-F238E27FC236}">
                  <a16:creationId xmlns:a16="http://schemas.microsoft.com/office/drawing/2014/main" id="{9D069CDE-FC33-4113-8BA8-A82FDFB77EEA}"/>
                </a:ext>
              </a:extLst>
            </p:cNvPr>
            <p:cNvSpPr/>
            <p:nvPr/>
          </p:nvSpPr>
          <p:spPr>
            <a:xfrm>
              <a:off x="4150950" y="533425"/>
              <a:ext cx="3675" cy="11575"/>
            </a:xfrm>
            <a:custGeom>
              <a:avLst/>
              <a:gdLst/>
              <a:ahLst/>
              <a:cxnLst/>
              <a:rect l="l" t="t" r="r" b="b"/>
              <a:pathLst>
                <a:path w="147" h="463" fill="none" extrusionOk="0">
                  <a:moveTo>
                    <a:pt x="0" y="0"/>
                  </a:moveTo>
                  <a:lnTo>
                    <a:pt x="146" y="463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760;p39">
              <a:extLst>
                <a:ext uri="{FF2B5EF4-FFF2-40B4-BE49-F238E27FC236}">
                  <a16:creationId xmlns:a16="http://schemas.microsoft.com/office/drawing/2014/main" id="{D1FFA0AE-B2C2-4236-A013-11276D2011BE}"/>
                </a:ext>
              </a:extLst>
            </p:cNvPr>
            <p:cNvSpPr/>
            <p:nvPr/>
          </p:nvSpPr>
          <p:spPr>
            <a:xfrm>
              <a:off x="4160675" y="563850"/>
              <a:ext cx="4900" cy="11000"/>
            </a:xfrm>
            <a:custGeom>
              <a:avLst/>
              <a:gdLst/>
              <a:ahLst/>
              <a:cxnLst/>
              <a:rect l="l" t="t" r="r" b="b"/>
              <a:pathLst>
                <a:path w="196" h="440" fill="none" extrusionOk="0">
                  <a:moveTo>
                    <a:pt x="1" y="1"/>
                  </a:moveTo>
                  <a:lnTo>
                    <a:pt x="50" y="123"/>
                  </a:lnTo>
                  <a:lnTo>
                    <a:pt x="196" y="415"/>
                  </a:lnTo>
                  <a:lnTo>
                    <a:pt x="196" y="439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761;p39">
              <a:extLst>
                <a:ext uri="{FF2B5EF4-FFF2-40B4-BE49-F238E27FC236}">
                  <a16:creationId xmlns:a16="http://schemas.microsoft.com/office/drawing/2014/main" id="{1108E7CB-3B0F-48F5-92C0-8228033EE7DE}"/>
                </a:ext>
              </a:extLst>
            </p:cNvPr>
            <p:cNvSpPr/>
            <p:nvPr/>
          </p:nvSpPr>
          <p:spPr>
            <a:xfrm>
              <a:off x="4175300" y="591875"/>
              <a:ext cx="7325" cy="9150"/>
            </a:xfrm>
            <a:custGeom>
              <a:avLst/>
              <a:gdLst/>
              <a:ahLst/>
              <a:cxnLst/>
              <a:rect l="l" t="t" r="r" b="b"/>
              <a:pathLst>
                <a:path w="293" h="366" fill="none" extrusionOk="0">
                  <a:moveTo>
                    <a:pt x="0" y="0"/>
                  </a:moveTo>
                  <a:lnTo>
                    <a:pt x="98" y="146"/>
                  </a:lnTo>
                  <a:lnTo>
                    <a:pt x="293" y="366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762;p39">
              <a:extLst>
                <a:ext uri="{FF2B5EF4-FFF2-40B4-BE49-F238E27FC236}">
                  <a16:creationId xmlns:a16="http://schemas.microsoft.com/office/drawing/2014/main" id="{7FACDCDA-4243-4F19-BA01-134EC98C5932}"/>
                </a:ext>
              </a:extLst>
            </p:cNvPr>
            <p:cNvSpPr/>
            <p:nvPr/>
          </p:nvSpPr>
          <p:spPr>
            <a:xfrm>
              <a:off x="4198425" y="613175"/>
              <a:ext cx="11000" cy="4900"/>
            </a:xfrm>
            <a:custGeom>
              <a:avLst/>
              <a:gdLst/>
              <a:ahLst/>
              <a:cxnLst/>
              <a:rect l="l" t="t" r="r" b="b"/>
              <a:pathLst>
                <a:path w="440" h="196" fill="none" extrusionOk="0">
                  <a:moveTo>
                    <a:pt x="1" y="1"/>
                  </a:moveTo>
                  <a:lnTo>
                    <a:pt x="171" y="98"/>
                  </a:lnTo>
                  <a:lnTo>
                    <a:pt x="439" y="195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763;p39">
              <a:extLst>
                <a:ext uri="{FF2B5EF4-FFF2-40B4-BE49-F238E27FC236}">
                  <a16:creationId xmlns:a16="http://schemas.microsoft.com/office/drawing/2014/main" id="{C1574BFF-015F-41D7-9CAA-33BD9C66A4A4}"/>
                </a:ext>
              </a:extLst>
            </p:cNvPr>
            <p:cNvSpPr/>
            <p:nvPr/>
          </p:nvSpPr>
          <p:spPr>
            <a:xfrm>
              <a:off x="4228275" y="621100"/>
              <a:ext cx="12200" cy="625"/>
            </a:xfrm>
            <a:custGeom>
              <a:avLst/>
              <a:gdLst/>
              <a:ahLst/>
              <a:cxnLst/>
              <a:rect l="l" t="t" r="r" b="b"/>
              <a:pathLst>
                <a:path w="488" h="25" fill="none" extrusionOk="0">
                  <a:moveTo>
                    <a:pt x="0" y="0"/>
                  </a:moveTo>
                  <a:lnTo>
                    <a:pt x="49" y="25"/>
                  </a:lnTo>
                  <a:lnTo>
                    <a:pt x="487" y="0"/>
                  </a:lnTo>
                  <a:lnTo>
                    <a:pt x="487" y="0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764;p39">
              <a:extLst>
                <a:ext uri="{FF2B5EF4-FFF2-40B4-BE49-F238E27FC236}">
                  <a16:creationId xmlns:a16="http://schemas.microsoft.com/office/drawing/2014/main" id="{BF6422EA-A02A-44A9-8D70-FBD1D6783934}"/>
                </a:ext>
              </a:extLst>
            </p:cNvPr>
            <p:cNvSpPr/>
            <p:nvPr/>
          </p:nvSpPr>
          <p:spPr>
            <a:xfrm>
              <a:off x="4259925" y="616225"/>
              <a:ext cx="11600" cy="3075"/>
            </a:xfrm>
            <a:custGeom>
              <a:avLst/>
              <a:gdLst/>
              <a:ahLst/>
              <a:cxnLst/>
              <a:rect l="l" t="t" r="r" b="b"/>
              <a:pathLst>
                <a:path w="464" h="123" fill="none" extrusionOk="0">
                  <a:moveTo>
                    <a:pt x="1" y="122"/>
                  </a:moveTo>
                  <a:lnTo>
                    <a:pt x="196" y="73"/>
                  </a:lnTo>
                  <a:lnTo>
                    <a:pt x="464" y="0"/>
                  </a:lnTo>
                  <a:lnTo>
                    <a:pt x="464" y="0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765;p39">
              <a:extLst>
                <a:ext uri="{FF2B5EF4-FFF2-40B4-BE49-F238E27FC236}">
                  <a16:creationId xmlns:a16="http://schemas.microsoft.com/office/drawing/2014/main" id="{3B9D22E9-7D8C-4984-80BB-29F0DEA6B79F}"/>
                </a:ext>
              </a:extLst>
            </p:cNvPr>
            <p:cNvSpPr/>
            <p:nvPr/>
          </p:nvSpPr>
          <p:spPr>
            <a:xfrm>
              <a:off x="4289775" y="602225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0" y="268"/>
                  </a:moveTo>
                  <a:lnTo>
                    <a:pt x="195" y="146"/>
                  </a:lnTo>
                  <a:lnTo>
                    <a:pt x="390" y="0"/>
                  </a:lnTo>
                  <a:lnTo>
                    <a:pt x="414" y="0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766;p39">
              <a:extLst>
                <a:ext uri="{FF2B5EF4-FFF2-40B4-BE49-F238E27FC236}">
                  <a16:creationId xmlns:a16="http://schemas.microsoft.com/office/drawing/2014/main" id="{73D01D64-8D41-4B8C-8D5A-2EF665EC3C92}"/>
                </a:ext>
              </a:extLst>
            </p:cNvPr>
            <p:cNvSpPr/>
            <p:nvPr/>
          </p:nvSpPr>
          <p:spPr>
            <a:xfrm>
              <a:off x="4313525" y="577875"/>
              <a:ext cx="6100" cy="10375"/>
            </a:xfrm>
            <a:custGeom>
              <a:avLst/>
              <a:gdLst/>
              <a:ahLst/>
              <a:cxnLst/>
              <a:rect l="l" t="t" r="r" b="b"/>
              <a:pathLst>
                <a:path w="244" h="415" fill="none" extrusionOk="0">
                  <a:moveTo>
                    <a:pt x="0" y="414"/>
                  </a:moveTo>
                  <a:lnTo>
                    <a:pt x="24" y="365"/>
                  </a:lnTo>
                  <a:lnTo>
                    <a:pt x="146" y="195"/>
                  </a:lnTo>
                  <a:lnTo>
                    <a:pt x="244" y="0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767;p39">
              <a:extLst>
                <a:ext uri="{FF2B5EF4-FFF2-40B4-BE49-F238E27FC236}">
                  <a16:creationId xmlns:a16="http://schemas.microsoft.com/office/drawing/2014/main" id="{5BFBEF0F-2514-4F8A-B7C8-DE1FFC326546}"/>
                </a:ext>
              </a:extLst>
            </p:cNvPr>
            <p:cNvSpPr/>
            <p:nvPr/>
          </p:nvSpPr>
          <p:spPr>
            <a:xfrm>
              <a:off x="4326300" y="547425"/>
              <a:ext cx="2450" cy="12200"/>
            </a:xfrm>
            <a:custGeom>
              <a:avLst/>
              <a:gdLst/>
              <a:ahLst/>
              <a:cxnLst/>
              <a:rect l="l" t="t" r="r" b="b"/>
              <a:pathLst>
                <a:path w="98" h="488" fill="none" extrusionOk="0">
                  <a:moveTo>
                    <a:pt x="0" y="487"/>
                  </a:moveTo>
                  <a:lnTo>
                    <a:pt x="49" y="293"/>
                  </a:lnTo>
                  <a:lnTo>
                    <a:pt x="98" y="0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768;p39">
              <a:extLst>
                <a:ext uri="{FF2B5EF4-FFF2-40B4-BE49-F238E27FC236}">
                  <a16:creationId xmlns:a16="http://schemas.microsoft.com/office/drawing/2014/main" id="{03B1AA35-486C-47AB-9E23-242E87F59D86}"/>
                </a:ext>
              </a:extLst>
            </p:cNvPr>
            <p:cNvSpPr/>
            <p:nvPr/>
          </p:nvSpPr>
          <p:spPr>
            <a:xfrm>
              <a:off x="4329350" y="515750"/>
              <a:ext cx="625" cy="12200"/>
            </a:xfrm>
            <a:custGeom>
              <a:avLst/>
              <a:gdLst/>
              <a:ahLst/>
              <a:cxnLst/>
              <a:rect l="l" t="t" r="r" b="b"/>
              <a:pathLst>
                <a:path w="25" h="488" fill="none" extrusionOk="0">
                  <a:moveTo>
                    <a:pt x="25" y="488"/>
                  </a:moveTo>
                  <a:lnTo>
                    <a:pt x="25" y="464"/>
                  </a:lnTo>
                  <a:lnTo>
                    <a:pt x="25" y="12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769;p39">
              <a:extLst>
                <a:ext uri="{FF2B5EF4-FFF2-40B4-BE49-F238E27FC236}">
                  <a16:creationId xmlns:a16="http://schemas.microsoft.com/office/drawing/2014/main" id="{D601135B-A225-4A5B-A095-631CCAB19037}"/>
                </a:ext>
              </a:extLst>
            </p:cNvPr>
            <p:cNvSpPr/>
            <p:nvPr/>
          </p:nvSpPr>
          <p:spPr>
            <a:xfrm>
              <a:off x="4325075" y="488975"/>
              <a:ext cx="1250" cy="6100"/>
            </a:xfrm>
            <a:custGeom>
              <a:avLst/>
              <a:gdLst/>
              <a:ahLst/>
              <a:cxnLst/>
              <a:rect l="l" t="t" r="r" b="b"/>
              <a:pathLst>
                <a:path w="50" h="244" fill="none" extrusionOk="0">
                  <a:moveTo>
                    <a:pt x="49" y="244"/>
                  </a:moveTo>
                  <a:lnTo>
                    <a:pt x="49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" name="Grupo 48">
            <a:extLst>
              <a:ext uri="{FF2B5EF4-FFF2-40B4-BE49-F238E27FC236}">
                <a16:creationId xmlns:a16="http://schemas.microsoft.com/office/drawing/2014/main" id="{EFDF6E3B-D606-451B-AE99-13A5623282BB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50" name="Imagen 49">
              <a:extLst>
                <a:ext uri="{FF2B5EF4-FFF2-40B4-BE49-F238E27FC236}">
                  <a16:creationId xmlns:a16="http://schemas.microsoft.com/office/drawing/2014/main" id="{D5458E0B-F8CB-47A7-96E5-5FD7BA355C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51" name="Imagen 50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B9E3A767-FAC7-4E15-8033-99F5221199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2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243" name="Google Shape;243;p2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372150" y="1059206"/>
            <a:ext cx="3034500" cy="3024987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244" name="Google Shape;244;p22"/>
          <p:cNvGrpSpPr/>
          <p:nvPr/>
        </p:nvGrpSpPr>
        <p:grpSpPr>
          <a:xfrm>
            <a:off x="5853100" y="3068600"/>
            <a:ext cx="1539600" cy="1539600"/>
            <a:chOff x="6680825" y="2549350"/>
            <a:chExt cx="1539600" cy="1539600"/>
          </a:xfrm>
        </p:grpSpPr>
        <p:sp>
          <p:nvSpPr>
            <p:cNvPr id="245" name="Google Shape;245;p22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2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2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67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8" name="Google Shape;248;p22"/>
          <p:cNvGrpSpPr/>
          <p:nvPr/>
        </p:nvGrpSpPr>
        <p:grpSpPr>
          <a:xfrm>
            <a:off x="6236262" y="3548978"/>
            <a:ext cx="772926" cy="574681"/>
            <a:chOff x="5247525" y="3007275"/>
            <a:chExt cx="517575" cy="384825"/>
          </a:xfrm>
        </p:grpSpPr>
        <p:sp>
          <p:nvSpPr>
            <p:cNvPr id="249" name="Google Shape;249;p22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l" t="t" r="r" b="b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2"/>
            <p:cNvSpPr/>
            <p:nvPr/>
          </p:nvSpPr>
          <p:spPr>
            <a:xfrm>
              <a:off x="5566575" y="3193575"/>
              <a:ext cx="198525" cy="198525"/>
            </a:xfrm>
            <a:custGeom>
              <a:avLst/>
              <a:gdLst/>
              <a:ahLst/>
              <a:cxnLst/>
              <a:rect l="l" t="t" r="r" b="b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Google Shape;356;p31">
            <a:extLst>
              <a:ext uri="{FF2B5EF4-FFF2-40B4-BE49-F238E27FC236}">
                <a16:creationId xmlns:a16="http://schemas.microsoft.com/office/drawing/2014/main" id="{C90DF029-B80E-4EF7-9A8C-4FCE0F4C0C7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199" y="924081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a-ES" dirty="0"/>
              <a:t>Aspectes clau</a:t>
            </a:r>
            <a:endParaRPr dirty="0"/>
          </a:p>
        </p:txBody>
      </p:sp>
      <p:sp>
        <p:nvSpPr>
          <p:cNvPr id="24" name="Google Shape;358;p31">
            <a:extLst>
              <a:ext uri="{FF2B5EF4-FFF2-40B4-BE49-F238E27FC236}">
                <a16:creationId xmlns:a16="http://schemas.microsoft.com/office/drawing/2014/main" id="{07D15250-E56E-4D5F-A2F4-A277E19EF452}"/>
              </a:ext>
            </a:extLst>
          </p:cNvPr>
          <p:cNvSpPr txBox="1">
            <a:spLocks/>
          </p:cNvSpPr>
          <p:nvPr/>
        </p:nvSpPr>
        <p:spPr>
          <a:xfrm>
            <a:off x="835223" y="1805218"/>
            <a:ext cx="4266165" cy="2658026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 spcFirstLastPara="1" wrap="square" lIns="36000" tIns="36000" rIns="36000" bIns="360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￮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●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○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100"/>
              <a:buFont typeface="Poppins Light"/>
              <a:buChar char="■"/>
              <a:defRPr sz="1100" b="0" i="0" u="none" strike="noStrike" cap="none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pPr marL="0" indent="0" defTabSz="360363">
              <a:buNone/>
            </a:pPr>
            <a:r>
              <a:rPr lang="es-ES" sz="1600" b="1" dirty="0"/>
              <a:t>     </a:t>
            </a:r>
            <a:r>
              <a:rPr lang="ca-ES" sz="1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Servei al núvol</a:t>
            </a:r>
          </a:p>
          <a:p>
            <a:pPr marL="0" indent="0" defTabSz="360363">
              <a:buFont typeface="Poppins Light"/>
              <a:buNone/>
            </a:pPr>
            <a:endParaRPr lang="es-ES" sz="1600" b="1" dirty="0"/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Data Center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ubicat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a la Unió Europea (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permet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complir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totes les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regulacions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legals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la UE).</a:t>
            </a:r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Nivell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de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servei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elevat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(99,9% de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disponibilitat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).</a:t>
            </a:r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Suport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tècnic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24h x 7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dies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/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setmana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x 365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dies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/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any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.</a:t>
            </a:r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Migracions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sense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afectació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a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l’usuari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.</a:t>
            </a:r>
          </a:p>
          <a:p>
            <a:pPr marL="265113" lvl="1" indent="-180975">
              <a:lnSpc>
                <a:spcPct val="15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Actuacions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“en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calent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”: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sense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afectar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l’usuari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en cas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d’actualitzacions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 o noves </a:t>
            </a:r>
            <a:r>
              <a:rPr lang="es-E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implementacions</a:t>
            </a:r>
            <a:r>
              <a:rPr lang="es-E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.</a:t>
            </a:r>
          </a:p>
        </p:txBody>
      </p:sp>
      <p:sp>
        <p:nvSpPr>
          <p:cNvPr id="26" name="Google Shape;686;p39">
            <a:extLst>
              <a:ext uri="{FF2B5EF4-FFF2-40B4-BE49-F238E27FC236}">
                <a16:creationId xmlns:a16="http://schemas.microsoft.com/office/drawing/2014/main" id="{B7F1621A-56BF-4C2B-9580-9C9B6DD92C30}"/>
              </a:ext>
            </a:extLst>
          </p:cNvPr>
          <p:cNvSpPr/>
          <p:nvPr/>
        </p:nvSpPr>
        <p:spPr>
          <a:xfrm>
            <a:off x="8291675" y="3127825"/>
            <a:ext cx="216000" cy="154800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 cap="rnd" cmpd="sng">
            <a:solidFill>
              <a:schemeClr val="bg1">
                <a:lumMod val="6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" name="Grupo 26">
            <a:extLst>
              <a:ext uri="{FF2B5EF4-FFF2-40B4-BE49-F238E27FC236}">
                <a16:creationId xmlns:a16="http://schemas.microsoft.com/office/drawing/2014/main" id="{6D111CEC-492B-4574-B8A7-46A82524D97F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28" name="Imagen 27">
              <a:extLst>
                <a:ext uri="{FF2B5EF4-FFF2-40B4-BE49-F238E27FC236}">
                  <a16:creationId xmlns:a16="http://schemas.microsoft.com/office/drawing/2014/main" id="{6D0F4874-39F0-4E5E-A952-826CD34198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29" name="Imagen 28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050BE4C7-96B8-4116-9777-9E3D8E3A79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4"/>
          <p:cNvSpPr txBox="1">
            <a:spLocks noGrp="1"/>
          </p:cNvSpPr>
          <p:nvPr>
            <p:ph type="title" idx="4294967295"/>
          </p:nvPr>
        </p:nvSpPr>
        <p:spPr>
          <a:xfrm>
            <a:off x="2194950" y="3763500"/>
            <a:ext cx="4754100" cy="1380000"/>
          </a:xfrm>
          <a:prstGeom prst="rect">
            <a:avLst/>
          </a:prstGeom>
          <a:solidFill>
            <a:schemeClr val="lt1">
              <a:alpha val="30000"/>
            </a:schemeClr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ORGANITZACIÓ: </a:t>
            </a:r>
            <a:br>
              <a:rPr lang="es-ES" sz="32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32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ÀREES IMPLICADES</a:t>
            </a:r>
            <a:endParaRPr sz="3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4" name="Google Shape;264;p24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6BFB4231-D714-4B18-A1E3-AAF515C89A41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27D7AE6F-9469-4BCD-A264-65A01C47C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6" name="Imagen 5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8243FAA4-F54A-4097-860A-2EAD168837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272;p25">
            <a:extLst>
              <a:ext uri="{FF2B5EF4-FFF2-40B4-BE49-F238E27FC236}">
                <a16:creationId xmlns:a16="http://schemas.microsoft.com/office/drawing/2014/main" id="{B3E522D6-F475-4172-92FF-92FA2FB569E3}"/>
              </a:ext>
            </a:extLst>
          </p:cNvPr>
          <p:cNvSpPr/>
          <p:nvPr/>
        </p:nvSpPr>
        <p:spPr>
          <a:xfrm rot="16200000">
            <a:off x="4272643" y="645867"/>
            <a:ext cx="4140000" cy="4140000"/>
          </a:xfrm>
          <a:prstGeom prst="ellipse">
            <a:avLst/>
          </a:prstGeom>
          <a:noFill/>
          <a:ln w="19050" cap="flat" cmpd="sng">
            <a:solidFill>
              <a:schemeClr val="bg1">
                <a:lumMod val="65000"/>
              </a:schemeClr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70" name="Google Shape;270;p25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grpSp>
        <p:nvGrpSpPr>
          <p:cNvPr id="271" name="Google Shape;271;p25"/>
          <p:cNvGrpSpPr/>
          <p:nvPr/>
        </p:nvGrpSpPr>
        <p:grpSpPr>
          <a:xfrm>
            <a:off x="4674542" y="1046367"/>
            <a:ext cx="3339000" cy="3339000"/>
            <a:chOff x="2902488" y="902232"/>
            <a:chExt cx="3339000" cy="3339000"/>
          </a:xfrm>
          <a:effectLst>
            <a:glow>
              <a:schemeClr val="bg1">
                <a:lumMod val="95000"/>
              </a:schemeClr>
            </a:glow>
          </a:effectLst>
        </p:grpSpPr>
        <p:sp>
          <p:nvSpPr>
            <p:cNvPr id="272" name="Google Shape;272;p25"/>
            <p:cNvSpPr/>
            <p:nvPr/>
          </p:nvSpPr>
          <p:spPr>
            <a:xfrm rot="-5400000">
              <a:off x="2902488" y="902232"/>
              <a:ext cx="3339000" cy="3339000"/>
            </a:xfrm>
            <a:prstGeom prst="ellipse">
              <a:avLst/>
            </a:prstGeom>
            <a:noFill/>
            <a:ln w="19050" cap="flat" cmpd="sng">
              <a:solidFill>
                <a:srgbClr val="E8E8E8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273" name="Google Shape;273;p25"/>
            <p:cNvSpPr/>
            <p:nvPr/>
          </p:nvSpPr>
          <p:spPr>
            <a:xfrm>
              <a:off x="3123738" y="1123632"/>
              <a:ext cx="2896500" cy="2896200"/>
            </a:xfrm>
            <a:prstGeom prst="pie">
              <a:avLst>
                <a:gd name="adj1" fmla="val 16111053"/>
                <a:gd name="adj2" fmla="val 16079681"/>
              </a:avLst>
            </a:prstGeom>
            <a:solidFill>
              <a:srgbClr val="000000">
                <a:alpha val="5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274" name="Google Shape;274;p25"/>
          <p:cNvGrpSpPr/>
          <p:nvPr/>
        </p:nvGrpSpPr>
        <p:grpSpPr>
          <a:xfrm>
            <a:off x="5436092" y="1816182"/>
            <a:ext cx="1815900" cy="1815900"/>
            <a:chOff x="3664038" y="1663782"/>
            <a:chExt cx="1815900" cy="1815900"/>
          </a:xfrm>
          <a:effectLst>
            <a:glow rad="101600">
              <a:srgbClr val="878785">
                <a:alpha val="40000"/>
              </a:srgbClr>
            </a:glow>
          </a:effectLst>
        </p:grpSpPr>
        <p:sp>
          <p:nvSpPr>
            <p:cNvPr id="275" name="Google Shape;275;p25"/>
            <p:cNvSpPr/>
            <p:nvPr/>
          </p:nvSpPr>
          <p:spPr>
            <a:xfrm>
              <a:off x="3664038" y="1663782"/>
              <a:ext cx="1815900" cy="18159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76" name="Google Shape;276;p25"/>
            <p:cNvSpPr txBox="1"/>
            <p:nvPr/>
          </p:nvSpPr>
          <p:spPr>
            <a:xfrm>
              <a:off x="3899988" y="2158482"/>
              <a:ext cx="1344000" cy="826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8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"/>
                  <a:ea typeface="Poppins"/>
                  <a:cs typeface="Poppins"/>
                  <a:sym typeface="Poppins"/>
                </a:rPr>
                <a:t>CVUB</a:t>
              </a:r>
              <a:endParaRPr sz="1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277" name="Google Shape;277;p25"/>
          <p:cNvGrpSpPr/>
          <p:nvPr/>
        </p:nvGrpSpPr>
        <p:grpSpPr>
          <a:xfrm>
            <a:off x="5750472" y="261337"/>
            <a:ext cx="1181345" cy="1068600"/>
            <a:chOff x="2796226" y="805843"/>
            <a:chExt cx="1181345" cy="1068600"/>
          </a:xfrm>
          <a:effectLst>
            <a:glow rad="127000">
              <a:schemeClr val="bg1">
                <a:lumMod val="85000"/>
              </a:schemeClr>
            </a:glow>
          </a:effectLst>
        </p:grpSpPr>
        <p:sp>
          <p:nvSpPr>
            <p:cNvPr id="278" name="Google Shape;278;p25"/>
            <p:cNvSpPr/>
            <p:nvPr/>
          </p:nvSpPr>
          <p:spPr>
            <a:xfrm>
              <a:off x="2859873" y="805843"/>
              <a:ext cx="1068600" cy="1068600"/>
            </a:xfrm>
            <a:prstGeom prst="ellipse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279" name="Google Shape;279;p25"/>
            <p:cNvSpPr txBox="1"/>
            <p:nvPr/>
          </p:nvSpPr>
          <p:spPr>
            <a:xfrm>
              <a:off x="2796226" y="974069"/>
              <a:ext cx="1181345" cy="7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VR Transformació Digital</a:t>
              </a:r>
              <a:endParaRPr sz="1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sp>
        <p:nvSpPr>
          <p:cNvPr id="281" name="Google Shape;281;p25"/>
          <p:cNvSpPr/>
          <p:nvPr/>
        </p:nvSpPr>
        <p:spPr>
          <a:xfrm>
            <a:off x="5328740" y="3933571"/>
            <a:ext cx="1068600" cy="1068600"/>
          </a:xfrm>
          <a:prstGeom prst="ellipse">
            <a:avLst/>
          </a:prstGeom>
          <a:solidFill>
            <a:srgbClr val="999999"/>
          </a:solidFill>
          <a:ln>
            <a:noFill/>
          </a:ln>
          <a:effectLst>
            <a:glow rad="127000">
              <a:schemeClr val="bg1">
                <a:lumMod val="85000"/>
              </a:schemeClr>
            </a:glo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1" name="Google Shape;686;p39">
            <a:extLst>
              <a:ext uri="{FF2B5EF4-FFF2-40B4-BE49-F238E27FC236}">
                <a16:creationId xmlns:a16="http://schemas.microsoft.com/office/drawing/2014/main" id="{37C70D88-189C-4695-ABC5-E9BDF1B609DA}"/>
              </a:ext>
            </a:extLst>
          </p:cNvPr>
          <p:cNvSpPr/>
          <p:nvPr/>
        </p:nvSpPr>
        <p:spPr>
          <a:xfrm>
            <a:off x="5717543" y="2255815"/>
            <a:ext cx="1319573" cy="745396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25400" cap="rnd" cmpd="sng">
            <a:solidFill>
              <a:schemeClr val="bg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79;p25">
            <a:extLst>
              <a:ext uri="{FF2B5EF4-FFF2-40B4-BE49-F238E27FC236}">
                <a16:creationId xmlns:a16="http://schemas.microsoft.com/office/drawing/2014/main" id="{D48ED54F-B544-45D0-B0F6-023D7E3F62CF}"/>
              </a:ext>
            </a:extLst>
          </p:cNvPr>
          <p:cNvSpPr txBox="1"/>
          <p:nvPr/>
        </p:nvSpPr>
        <p:spPr>
          <a:xfrm>
            <a:off x="5272368" y="4057380"/>
            <a:ext cx="1181345" cy="732300"/>
          </a:xfrm>
          <a:prstGeom prst="rect">
            <a:avLst/>
          </a:prstGeom>
          <a:noFill/>
          <a:ln>
            <a:noFill/>
          </a:ln>
          <a:effectLst>
            <a:glow rad="127000">
              <a:srgbClr val="878785"/>
            </a:glo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a-ES" sz="1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rPr>
              <a:t>VR</a:t>
            </a: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a-ES" sz="1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rPr>
              <a:t>Estudiants i </a:t>
            </a: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a-ES" sz="1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rPr>
              <a:t>Política Lingüística</a:t>
            </a:r>
            <a:endParaRPr sz="1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389F9282-EFB1-4938-B3CD-22F1E0F6E4D7}"/>
              </a:ext>
            </a:extLst>
          </p:cNvPr>
          <p:cNvGrpSpPr/>
          <p:nvPr/>
        </p:nvGrpSpPr>
        <p:grpSpPr>
          <a:xfrm>
            <a:off x="7485320" y="1420214"/>
            <a:ext cx="1181345" cy="1068600"/>
            <a:chOff x="6305375" y="3344241"/>
            <a:chExt cx="1181345" cy="1068600"/>
          </a:xfrm>
          <a:effectLst>
            <a:glow rad="127000">
              <a:schemeClr val="bg1">
                <a:lumMod val="85000"/>
              </a:schemeClr>
            </a:glow>
          </a:effectLst>
        </p:grpSpPr>
        <p:sp>
          <p:nvSpPr>
            <p:cNvPr id="284" name="Google Shape;284;p25"/>
            <p:cNvSpPr/>
            <p:nvPr/>
          </p:nvSpPr>
          <p:spPr>
            <a:xfrm>
              <a:off x="6361748" y="3344241"/>
              <a:ext cx="1068600" cy="1068600"/>
            </a:xfrm>
            <a:prstGeom prst="ellipse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23" name="Google Shape;279;p25">
              <a:extLst>
                <a:ext uri="{FF2B5EF4-FFF2-40B4-BE49-F238E27FC236}">
                  <a16:creationId xmlns:a16="http://schemas.microsoft.com/office/drawing/2014/main" id="{90AD1ADE-7BBD-41BF-89F3-9B9EB45013DC}"/>
                </a:ext>
              </a:extLst>
            </p:cNvPr>
            <p:cNvSpPr txBox="1"/>
            <p:nvPr/>
          </p:nvSpPr>
          <p:spPr>
            <a:xfrm>
              <a:off x="6305375" y="3459876"/>
              <a:ext cx="1181345" cy="7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VR Comunicació</a:t>
              </a:r>
              <a:endParaRPr sz="1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24" name="Google Shape;277;p25">
            <a:extLst>
              <a:ext uri="{FF2B5EF4-FFF2-40B4-BE49-F238E27FC236}">
                <a16:creationId xmlns:a16="http://schemas.microsoft.com/office/drawing/2014/main" id="{7067D290-CA16-42A9-979C-A5B5B354275C}"/>
              </a:ext>
            </a:extLst>
          </p:cNvPr>
          <p:cNvGrpSpPr/>
          <p:nvPr/>
        </p:nvGrpSpPr>
        <p:grpSpPr>
          <a:xfrm>
            <a:off x="7052745" y="3528909"/>
            <a:ext cx="1181345" cy="1068600"/>
            <a:chOff x="2805806" y="853971"/>
            <a:chExt cx="1181345" cy="1068600"/>
          </a:xfrm>
          <a:effectLst>
            <a:glow rad="127000">
              <a:schemeClr val="bg1">
                <a:lumMod val="85000"/>
              </a:schemeClr>
            </a:glow>
          </a:effectLst>
        </p:grpSpPr>
        <p:sp>
          <p:nvSpPr>
            <p:cNvPr id="25" name="Google Shape;278;p25">
              <a:extLst>
                <a:ext uri="{FF2B5EF4-FFF2-40B4-BE49-F238E27FC236}">
                  <a16:creationId xmlns:a16="http://schemas.microsoft.com/office/drawing/2014/main" id="{7870B0E2-6E21-47DB-B04F-14E8ED90AD59}"/>
                </a:ext>
              </a:extLst>
            </p:cNvPr>
            <p:cNvSpPr/>
            <p:nvPr/>
          </p:nvSpPr>
          <p:spPr>
            <a:xfrm>
              <a:off x="2859873" y="853971"/>
              <a:ext cx="1068600" cy="1068600"/>
            </a:xfrm>
            <a:prstGeom prst="ellipse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26" name="Google Shape;279;p25">
              <a:extLst>
                <a:ext uri="{FF2B5EF4-FFF2-40B4-BE49-F238E27FC236}">
                  <a16:creationId xmlns:a16="http://schemas.microsoft.com/office/drawing/2014/main" id="{749BB708-F0CE-4277-BC3B-086781500835}"/>
                </a:ext>
              </a:extLst>
            </p:cNvPr>
            <p:cNvSpPr txBox="1"/>
            <p:nvPr/>
          </p:nvSpPr>
          <p:spPr>
            <a:xfrm>
              <a:off x="2805806" y="992272"/>
              <a:ext cx="1181345" cy="7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VR</a:t>
              </a: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 Igualtat i Acció Social</a:t>
              </a:r>
              <a:endParaRPr sz="1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sp>
        <p:nvSpPr>
          <p:cNvPr id="28" name="Google Shape;281;p25">
            <a:extLst>
              <a:ext uri="{FF2B5EF4-FFF2-40B4-BE49-F238E27FC236}">
                <a16:creationId xmlns:a16="http://schemas.microsoft.com/office/drawing/2014/main" id="{CF060B0E-3F23-43EC-BE56-B41A31728F87}"/>
              </a:ext>
            </a:extLst>
          </p:cNvPr>
          <p:cNvSpPr/>
          <p:nvPr/>
        </p:nvSpPr>
        <p:spPr>
          <a:xfrm>
            <a:off x="4058746" y="1421650"/>
            <a:ext cx="1068600" cy="1068600"/>
          </a:xfrm>
          <a:prstGeom prst="ellipse">
            <a:avLst/>
          </a:prstGeom>
          <a:solidFill>
            <a:srgbClr val="999999"/>
          </a:solidFill>
          <a:ln>
            <a:noFill/>
          </a:ln>
          <a:effectLst>
            <a:glow rad="127000">
              <a:schemeClr val="bg1">
                <a:lumMod val="85000"/>
              </a:schemeClr>
            </a:glo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9" name="Google Shape;279;p25">
            <a:extLst>
              <a:ext uri="{FF2B5EF4-FFF2-40B4-BE49-F238E27FC236}">
                <a16:creationId xmlns:a16="http://schemas.microsoft.com/office/drawing/2014/main" id="{B8735D8E-B5DC-4D88-A46C-586C64B72668}"/>
              </a:ext>
            </a:extLst>
          </p:cNvPr>
          <p:cNvSpPr txBox="1"/>
          <p:nvPr/>
        </p:nvSpPr>
        <p:spPr>
          <a:xfrm>
            <a:off x="4001115" y="1527170"/>
            <a:ext cx="1181345" cy="732300"/>
          </a:xfrm>
          <a:prstGeom prst="rect">
            <a:avLst/>
          </a:prstGeom>
          <a:noFill/>
          <a:ln>
            <a:noFill/>
          </a:ln>
          <a:effectLst>
            <a:glow rad="127000">
              <a:srgbClr val="878785"/>
            </a:glo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a-ES" sz="1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rPr>
              <a:t>VR</a:t>
            </a: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a-ES" sz="1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rPr>
              <a:t> Docència i Ordenació acadèmica</a:t>
            </a:r>
            <a:endParaRPr sz="1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grpSp>
        <p:nvGrpSpPr>
          <p:cNvPr id="30" name="Grupo 29">
            <a:extLst>
              <a:ext uri="{FF2B5EF4-FFF2-40B4-BE49-F238E27FC236}">
                <a16:creationId xmlns:a16="http://schemas.microsoft.com/office/drawing/2014/main" id="{522C75DC-157D-4A2B-A7E0-F8BE8F656F9A}"/>
              </a:ext>
            </a:extLst>
          </p:cNvPr>
          <p:cNvGrpSpPr/>
          <p:nvPr/>
        </p:nvGrpSpPr>
        <p:grpSpPr>
          <a:xfrm>
            <a:off x="134255" y="4629611"/>
            <a:ext cx="1252961" cy="360000"/>
            <a:chOff x="134255" y="4629611"/>
            <a:chExt cx="1252961" cy="360000"/>
          </a:xfrm>
        </p:grpSpPr>
        <p:pic>
          <p:nvPicPr>
            <p:cNvPr id="31" name="Imagen 30">
              <a:extLst>
                <a:ext uri="{FF2B5EF4-FFF2-40B4-BE49-F238E27FC236}">
                  <a16:creationId xmlns:a16="http://schemas.microsoft.com/office/drawing/2014/main" id="{740D6B13-9A3D-410E-B081-376A2B4EE5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34255" y="4629611"/>
              <a:ext cx="261922" cy="360000"/>
            </a:xfrm>
            <a:prstGeom prst="rect">
              <a:avLst/>
            </a:prstGeom>
          </p:spPr>
        </p:pic>
        <p:pic>
          <p:nvPicPr>
            <p:cNvPr id="32" name="Imagen 31" descr="Imagen que contiene exterior&#10;&#10;Descripción generada con confianza muy alta">
              <a:extLst>
                <a:ext uri="{FF2B5EF4-FFF2-40B4-BE49-F238E27FC236}">
                  <a16:creationId xmlns:a16="http://schemas.microsoft.com/office/drawing/2014/main" id="{59B7D576-72E6-44F1-877B-59BFE97315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22401"/>
            <a:stretch/>
          </p:blipFill>
          <p:spPr>
            <a:xfrm>
              <a:off x="458402" y="4629611"/>
              <a:ext cx="928814" cy="360000"/>
            </a:xfrm>
            <a:prstGeom prst="rect">
              <a:avLst/>
            </a:prstGeom>
          </p:spPr>
        </p:pic>
      </p:grpSp>
      <p:grpSp>
        <p:nvGrpSpPr>
          <p:cNvPr id="8" name="Grupo 7">
            <a:extLst>
              <a:ext uri="{FF2B5EF4-FFF2-40B4-BE49-F238E27FC236}">
                <a16:creationId xmlns:a16="http://schemas.microsoft.com/office/drawing/2014/main" id="{9EAF4116-C0B1-4600-8040-654A807BE43B}"/>
              </a:ext>
            </a:extLst>
          </p:cNvPr>
          <p:cNvGrpSpPr/>
          <p:nvPr/>
        </p:nvGrpSpPr>
        <p:grpSpPr>
          <a:xfrm>
            <a:off x="7158503" y="517483"/>
            <a:ext cx="725717" cy="732300"/>
            <a:chOff x="4794872" y="328086"/>
            <a:chExt cx="725717" cy="732300"/>
          </a:xfrm>
          <a:effectLst>
            <a:glow rad="127000">
              <a:schemeClr val="bg1">
                <a:lumMod val="95000"/>
              </a:schemeClr>
            </a:glow>
          </a:effectLst>
        </p:grpSpPr>
        <p:sp>
          <p:nvSpPr>
            <p:cNvPr id="33" name="Google Shape;281;p25">
              <a:extLst>
                <a:ext uri="{FF2B5EF4-FFF2-40B4-BE49-F238E27FC236}">
                  <a16:creationId xmlns:a16="http://schemas.microsoft.com/office/drawing/2014/main" id="{E1EB3FCB-1724-403E-A5A1-3AB4DAA98E5A}"/>
                </a:ext>
              </a:extLst>
            </p:cNvPr>
            <p:cNvSpPr/>
            <p:nvPr/>
          </p:nvSpPr>
          <p:spPr>
            <a:xfrm>
              <a:off x="4800589" y="334236"/>
              <a:ext cx="720000" cy="72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bg2">
                    <a:lumMod val="75000"/>
                  </a:schemeClr>
                </a:solidFill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35" name="Google Shape;279;p25">
              <a:extLst>
                <a:ext uri="{FF2B5EF4-FFF2-40B4-BE49-F238E27FC236}">
                  <a16:creationId xmlns:a16="http://schemas.microsoft.com/office/drawing/2014/main" id="{E30E669D-5E46-471B-9251-AC821FB0882E}"/>
                </a:ext>
              </a:extLst>
            </p:cNvPr>
            <p:cNvSpPr txBox="1"/>
            <p:nvPr/>
          </p:nvSpPr>
          <p:spPr>
            <a:xfrm>
              <a:off x="4794872" y="328086"/>
              <a:ext cx="720000" cy="7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200" dirty="0">
                  <a:solidFill>
                    <a:schemeClr val="bg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ATIC</a:t>
              </a:r>
              <a:endParaRPr sz="1200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11" name="Grupo 10">
            <a:extLst>
              <a:ext uri="{FF2B5EF4-FFF2-40B4-BE49-F238E27FC236}">
                <a16:creationId xmlns:a16="http://schemas.microsoft.com/office/drawing/2014/main" id="{AC5320DC-675C-4B68-A525-433BC32DD204}"/>
              </a:ext>
            </a:extLst>
          </p:cNvPr>
          <p:cNvGrpSpPr/>
          <p:nvPr/>
        </p:nvGrpSpPr>
        <p:grpSpPr>
          <a:xfrm>
            <a:off x="4448066" y="3955444"/>
            <a:ext cx="720000" cy="738182"/>
            <a:chOff x="3434282" y="2866682"/>
            <a:chExt cx="720000" cy="738182"/>
          </a:xfrm>
          <a:effectLst>
            <a:glow rad="127000">
              <a:schemeClr val="bg1">
                <a:lumMod val="95000"/>
              </a:schemeClr>
            </a:glow>
          </a:effectLst>
        </p:grpSpPr>
        <p:sp>
          <p:nvSpPr>
            <p:cNvPr id="38" name="Google Shape;281;p25">
              <a:extLst>
                <a:ext uri="{FF2B5EF4-FFF2-40B4-BE49-F238E27FC236}">
                  <a16:creationId xmlns:a16="http://schemas.microsoft.com/office/drawing/2014/main" id="{104377C1-628D-47B3-9213-080DED0C3DF8}"/>
                </a:ext>
              </a:extLst>
            </p:cNvPr>
            <p:cNvSpPr/>
            <p:nvPr/>
          </p:nvSpPr>
          <p:spPr>
            <a:xfrm>
              <a:off x="3434282" y="2884864"/>
              <a:ext cx="720000" cy="72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bg2">
                    <a:lumMod val="75000"/>
                  </a:schemeClr>
                </a:solidFill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39" name="Google Shape;279;p25">
              <a:extLst>
                <a:ext uri="{FF2B5EF4-FFF2-40B4-BE49-F238E27FC236}">
                  <a16:creationId xmlns:a16="http://schemas.microsoft.com/office/drawing/2014/main" id="{3079245C-1E86-4309-9430-3856CFCB42A7}"/>
                </a:ext>
              </a:extLst>
            </p:cNvPr>
            <p:cNvSpPr txBox="1"/>
            <p:nvPr/>
          </p:nvSpPr>
          <p:spPr>
            <a:xfrm>
              <a:off x="3489296" y="2866682"/>
              <a:ext cx="610064" cy="7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200" dirty="0">
                  <a:solidFill>
                    <a:schemeClr val="bg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ICE</a:t>
              </a:r>
              <a:endParaRPr sz="1200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0C444A93-E0EE-4239-A8FF-0D05159CA55B}"/>
              </a:ext>
            </a:extLst>
          </p:cNvPr>
          <p:cNvGrpSpPr/>
          <p:nvPr/>
        </p:nvGrpSpPr>
        <p:grpSpPr>
          <a:xfrm>
            <a:off x="3678753" y="2456482"/>
            <a:ext cx="891945" cy="732300"/>
            <a:chOff x="1935393" y="3103881"/>
            <a:chExt cx="891945" cy="732300"/>
          </a:xfrm>
          <a:effectLst>
            <a:glow rad="127000">
              <a:schemeClr val="bg1">
                <a:lumMod val="95000"/>
              </a:schemeClr>
            </a:glow>
          </a:effectLst>
        </p:grpSpPr>
        <p:sp>
          <p:nvSpPr>
            <p:cNvPr id="41" name="Google Shape;281;p25">
              <a:extLst>
                <a:ext uri="{FF2B5EF4-FFF2-40B4-BE49-F238E27FC236}">
                  <a16:creationId xmlns:a16="http://schemas.microsoft.com/office/drawing/2014/main" id="{4958A1B9-2ADC-4CA9-AECC-870A4E159A12}"/>
                </a:ext>
              </a:extLst>
            </p:cNvPr>
            <p:cNvSpPr/>
            <p:nvPr/>
          </p:nvSpPr>
          <p:spPr>
            <a:xfrm>
              <a:off x="2021366" y="3110031"/>
              <a:ext cx="720000" cy="72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42" name="Google Shape;279;p25">
              <a:extLst>
                <a:ext uri="{FF2B5EF4-FFF2-40B4-BE49-F238E27FC236}">
                  <a16:creationId xmlns:a16="http://schemas.microsoft.com/office/drawing/2014/main" id="{381C5CF0-EFEF-46F4-96A5-65327FD2D05B}"/>
                </a:ext>
              </a:extLst>
            </p:cNvPr>
            <p:cNvSpPr txBox="1"/>
            <p:nvPr/>
          </p:nvSpPr>
          <p:spPr>
            <a:xfrm>
              <a:off x="1935393" y="3103881"/>
              <a:ext cx="891945" cy="7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200" dirty="0">
                  <a:solidFill>
                    <a:schemeClr val="bg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RIMDA</a:t>
              </a:r>
              <a:endParaRPr sz="900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48A02BC7-0474-4388-AA80-EE7D8C8A301D}"/>
              </a:ext>
            </a:extLst>
          </p:cNvPr>
          <p:cNvGrpSpPr/>
          <p:nvPr/>
        </p:nvGrpSpPr>
        <p:grpSpPr>
          <a:xfrm>
            <a:off x="4812618" y="517483"/>
            <a:ext cx="720000" cy="732300"/>
            <a:chOff x="5107114" y="1025447"/>
            <a:chExt cx="720000" cy="732300"/>
          </a:xfrm>
          <a:effectLst>
            <a:glow rad="127000">
              <a:schemeClr val="bg1">
                <a:lumMod val="95000"/>
              </a:schemeClr>
            </a:glow>
          </a:effectLst>
        </p:grpSpPr>
        <p:sp>
          <p:nvSpPr>
            <p:cNvPr id="44" name="Google Shape;281;p25">
              <a:extLst>
                <a:ext uri="{FF2B5EF4-FFF2-40B4-BE49-F238E27FC236}">
                  <a16:creationId xmlns:a16="http://schemas.microsoft.com/office/drawing/2014/main" id="{C8E30D1F-499F-4315-9E7F-035B4DDB28DF}"/>
                </a:ext>
              </a:extLst>
            </p:cNvPr>
            <p:cNvSpPr/>
            <p:nvPr/>
          </p:nvSpPr>
          <p:spPr>
            <a:xfrm>
              <a:off x="5107114" y="1031597"/>
              <a:ext cx="720000" cy="72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 dirty="0">
                <a:solidFill>
                  <a:schemeClr val="bg2">
                    <a:lumMod val="75000"/>
                  </a:schemeClr>
                </a:solidFill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45" name="Google Shape;279;p25">
              <a:extLst>
                <a:ext uri="{FF2B5EF4-FFF2-40B4-BE49-F238E27FC236}">
                  <a16:creationId xmlns:a16="http://schemas.microsoft.com/office/drawing/2014/main" id="{7AC08358-AB36-4A0C-97A8-F34BE1C4268A}"/>
                </a:ext>
              </a:extLst>
            </p:cNvPr>
            <p:cNvSpPr txBox="1"/>
            <p:nvPr/>
          </p:nvSpPr>
          <p:spPr>
            <a:xfrm>
              <a:off x="5112889" y="1025447"/>
              <a:ext cx="692540" cy="7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200" dirty="0">
                  <a:solidFill>
                    <a:schemeClr val="bg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CRAI</a:t>
              </a:r>
              <a:endParaRPr sz="1200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BC37AFD0-4A0B-4B2C-8DFD-70D84EA0CE53}"/>
              </a:ext>
            </a:extLst>
          </p:cNvPr>
          <p:cNvGrpSpPr/>
          <p:nvPr/>
        </p:nvGrpSpPr>
        <p:grpSpPr>
          <a:xfrm>
            <a:off x="8130983" y="2659946"/>
            <a:ext cx="729864" cy="732300"/>
            <a:chOff x="7198816" y="493309"/>
            <a:chExt cx="729864" cy="732300"/>
          </a:xfrm>
          <a:effectLst>
            <a:glow rad="127000">
              <a:schemeClr val="bg1">
                <a:lumMod val="95000"/>
              </a:schemeClr>
            </a:glow>
          </a:effectLst>
        </p:grpSpPr>
        <p:sp>
          <p:nvSpPr>
            <p:cNvPr id="47" name="Google Shape;281;p25">
              <a:extLst>
                <a:ext uri="{FF2B5EF4-FFF2-40B4-BE49-F238E27FC236}">
                  <a16:creationId xmlns:a16="http://schemas.microsoft.com/office/drawing/2014/main" id="{A0159446-3C30-4FE5-845F-A4A5E1664C70}"/>
                </a:ext>
              </a:extLst>
            </p:cNvPr>
            <p:cNvSpPr/>
            <p:nvPr/>
          </p:nvSpPr>
          <p:spPr>
            <a:xfrm>
              <a:off x="7208680" y="499459"/>
              <a:ext cx="720000" cy="72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chemeClr val="bg2">
                    <a:lumMod val="75000"/>
                  </a:schemeClr>
                </a:solidFill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48" name="Google Shape;279;p25">
              <a:extLst>
                <a:ext uri="{FF2B5EF4-FFF2-40B4-BE49-F238E27FC236}">
                  <a16:creationId xmlns:a16="http://schemas.microsoft.com/office/drawing/2014/main" id="{7FC08324-7FE6-404F-B79E-D1BD5CC2B42C}"/>
                </a:ext>
              </a:extLst>
            </p:cNvPr>
            <p:cNvSpPr txBox="1"/>
            <p:nvPr/>
          </p:nvSpPr>
          <p:spPr>
            <a:xfrm>
              <a:off x="7198816" y="493309"/>
              <a:ext cx="720000" cy="7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050" dirty="0" err="1">
                  <a:solidFill>
                    <a:schemeClr val="bg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Màrque</a:t>
              </a:r>
              <a:endParaRPr lang="ca-ES" sz="1050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endParaRP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1050" dirty="0" err="1">
                  <a:solidFill>
                    <a:schemeClr val="bg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ting</a:t>
              </a:r>
              <a:r>
                <a:rPr lang="ca-ES" sz="1050" dirty="0">
                  <a:solidFill>
                    <a:schemeClr val="bg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 </a:t>
              </a:r>
              <a:endParaRPr sz="1050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sp>
        <p:nvSpPr>
          <p:cNvPr id="58" name="Google Shape;279;p25">
            <a:extLst>
              <a:ext uri="{FF2B5EF4-FFF2-40B4-BE49-F238E27FC236}">
                <a16:creationId xmlns:a16="http://schemas.microsoft.com/office/drawing/2014/main" id="{959176FC-07D6-441F-9833-9DA1B3905EC0}"/>
              </a:ext>
            </a:extLst>
          </p:cNvPr>
          <p:cNvSpPr txBox="1"/>
          <p:nvPr/>
        </p:nvSpPr>
        <p:spPr>
          <a:xfrm>
            <a:off x="2380856" y="429563"/>
            <a:ext cx="1181345" cy="7323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glow rad="127000">
              <a:schemeClr val="bg1">
                <a:lumMod val="85000"/>
                <a:alpha val="40000"/>
              </a:schemeClr>
            </a:glo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a-E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rPr>
              <a:t>SEIDOR / </a:t>
            </a: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a-E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rPr>
              <a:t>BB OPENLMS</a:t>
            </a:r>
            <a:endParaRPr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4" name="Cruz 13">
            <a:extLst>
              <a:ext uri="{FF2B5EF4-FFF2-40B4-BE49-F238E27FC236}">
                <a16:creationId xmlns:a16="http://schemas.microsoft.com/office/drawing/2014/main" id="{DF06124B-0FB4-4EDC-9A93-7BFD21F815CC}"/>
              </a:ext>
            </a:extLst>
          </p:cNvPr>
          <p:cNvSpPr/>
          <p:nvPr/>
        </p:nvSpPr>
        <p:spPr>
          <a:xfrm>
            <a:off x="4010979" y="604262"/>
            <a:ext cx="377856" cy="387892"/>
          </a:xfrm>
          <a:prstGeom prst="plus">
            <a:avLst>
              <a:gd name="adj" fmla="val 35115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  <a:effectLst>
            <a:glow rad="127000">
              <a:schemeClr val="bg1">
                <a:lumMod val="9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44D1D42-C945-4AC2-8DAB-1BF02EFAD14E}"/>
              </a:ext>
            </a:extLst>
          </p:cNvPr>
          <p:cNvSpPr txBox="1"/>
          <p:nvPr/>
        </p:nvSpPr>
        <p:spPr>
          <a:xfrm>
            <a:off x="374769" y="1285623"/>
            <a:ext cx="3303984" cy="3128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defTabSz="360363">
              <a:spcBef>
                <a:spcPts val="600"/>
              </a:spcBef>
              <a:buClr>
                <a:srgbClr val="CCCCCC"/>
              </a:buClr>
              <a:buSzPts val="1100"/>
            </a:pPr>
            <a:r>
              <a:rPr lang="es-ES" sz="1600" b="1" dirty="0">
                <a:solidFill>
                  <a:schemeClr val="dk1"/>
                </a:solidFill>
                <a:latin typeface="Poppins Light"/>
                <a:cs typeface="Poppins Light"/>
                <a:sym typeface="Poppins Light"/>
              </a:rPr>
              <a:t>COORDINACIÓ:</a:t>
            </a:r>
          </a:p>
          <a:p>
            <a:pPr lvl="1" defTabSz="360363">
              <a:spcBef>
                <a:spcPts val="600"/>
              </a:spcBef>
              <a:buClr>
                <a:srgbClr val="CCCCCC"/>
              </a:buClr>
              <a:buSzPts val="1100"/>
            </a:pPr>
            <a:endParaRPr lang="es-ES" sz="1600" b="1" dirty="0">
              <a:solidFill>
                <a:schemeClr val="dk1"/>
              </a:solidFill>
              <a:latin typeface="Poppins Light"/>
              <a:cs typeface="Poppins Light"/>
              <a:sym typeface="Poppins Light"/>
            </a:endParaRPr>
          </a:p>
          <a:p>
            <a:pPr marL="265113" lvl="1" indent="-180975">
              <a:lnSpc>
                <a:spcPct val="150000"/>
              </a:lnSpc>
              <a:buSzPct val="100000"/>
              <a:buFont typeface="Arial"/>
              <a:buChar char="•"/>
            </a:pPr>
            <a:r>
              <a:rPr lang="es-ES" sz="1200" spc="-1" dirty="0" err="1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Reunions</a:t>
            </a:r>
            <a:r>
              <a:rPr lang="es-ES" sz="1200" spc="-1" dirty="0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 </a:t>
            </a:r>
            <a:r>
              <a:rPr lang="es-ES" sz="1200" spc="-1" dirty="0" err="1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tècniques</a:t>
            </a:r>
            <a:r>
              <a:rPr lang="es-ES" sz="1200" spc="-1" dirty="0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 </a:t>
            </a:r>
            <a:r>
              <a:rPr lang="es-ES" sz="1200" spc="-1" dirty="0" err="1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quinzenals</a:t>
            </a:r>
            <a:r>
              <a:rPr lang="es-ES" sz="1200" spc="-1" dirty="0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:</a:t>
            </a:r>
          </a:p>
          <a:p>
            <a:pPr marL="84138" lvl="1">
              <a:lnSpc>
                <a:spcPct val="150000"/>
              </a:lnSpc>
              <a:buSzPct val="100000"/>
            </a:pPr>
            <a:r>
              <a:rPr lang="es-ES" sz="1200" spc="-1" dirty="0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     SEIDOR, ATIC, CRAI</a:t>
            </a:r>
            <a:br>
              <a:rPr lang="es-ES" sz="1200" spc="-1" dirty="0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</a:br>
            <a:endParaRPr lang="es-ES" sz="1200" spc="-1" dirty="0">
              <a:uFill>
                <a:solidFill>
                  <a:srgbClr val="FFFFFF"/>
                </a:solidFill>
              </a:uFill>
              <a:latin typeface="Poppins Light"/>
              <a:cs typeface="Poppins Light"/>
              <a:sym typeface="Poppins Light"/>
            </a:endParaRPr>
          </a:p>
          <a:p>
            <a:pPr marL="255588" lvl="1" indent="-1714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s-ES" sz="1200" spc="-1" dirty="0" err="1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Reunions</a:t>
            </a:r>
            <a:r>
              <a:rPr lang="es-ES" sz="1200" spc="-1" dirty="0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 </a:t>
            </a:r>
            <a:r>
              <a:rPr lang="es-ES" sz="1200" spc="-1" dirty="0" err="1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tècniques</a:t>
            </a:r>
            <a:r>
              <a:rPr lang="es-ES" sz="1200" spc="-1" dirty="0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 entre </a:t>
            </a:r>
            <a:r>
              <a:rPr lang="es-ES" sz="1200" spc="-1" dirty="0" err="1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unitats</a:t>
            </a:r>
            <a:r>
              <a:rPr lang="es-ES" sz="1200" spc="-1" dirty="0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 UB </a:t>
            </a:r>
            <a:r>
              <a:rPr lang="es-ES" sz="1200" spc="-1" dirty="0" err="1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segons</a:t>
            </a:r>
            <a:r>
              <a:rPr lang="es-ES" sz="1200" spc="-1" dirty="0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 </a:t>
            </a:r>
            <a:r>
              <a:rPr lang="es-ES" sz="1200" spc="-1" dirty="0" err="1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necessitats</a:t>
            </a:r>
            <a:r>
              <a:rPr lang="es-ES" sz="1200" spc="-1" dirty="0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 del </a:t>
            </a:r>
            <a:r>
              <a:rPr lang="es-ES" sz="1200" spc="-1" dirty="0" err="1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projecte</a:t>
            </a:r>
            <a:br>
              <a:rPr lang="es-ES" sz="1200" spc="-1" dirty="0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</a:br>
            <a:endParaRPr lang="es-ES" sz="1200" spc="-1" dirty="0">
              <a:uFill>
                <a:solidFill>
                  <a:srgbClr val="FFFFFF"/>
                </a:solidFill>
              </a:uFill>
              <a:latin typeface="Poppins Light"/>
              <a:cs typeface="Poppins Light"/>
              <a:sym typeface="Poppins Light"/>
            </a:endParaRPr>
          </a:p>
          <a:p>
            <a:pPr marL="255588" lvl="1" indent="-1714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s-ES" sz="1200" spc="-1" dirty="0" err="1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Reunions</a:t>
            </a:r>
            <a:r>
              <a:rPr lang="es-ES" sz="1200" spc="-1" dirty="0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 </a:t>
            </a:r>
            <a:r>
              <a:rPr lang="es-ES" sz="1200" spc="-1" dirty="0" err="1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mensuals</a:t>
            </a:r>
            <a:r>
              <a:rPr lang="es-ES" sz="1200" spc="-1" dirty="0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 </a:t>
            </a:r>
            <a:r>
              <a:rPr lang="es-ES" sz="1200" spc="-1" dirty="0" err="1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seguiment</a:t>
            </a:r>
            <a:r>
              <a:rPr lang="es-ES" sz="1200" spc="-1" dirty="0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 VR-TD</a:t>
            </a:r>
            <a:br>
              <a:rPr lang="es-ES" sz="1200" spc="-1" dirty="0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</a:br>
            <a:endParaRPr lang="es-ES" sz="1200" spc="-1" dirty="0">
              <a:uFill>
                <a:solidFill>
                  <a:srgbClr val="FFFFFF"/>
                </a:solidFill>
              </a:uFill>
              <a:latin typeface="Poppins Light"/>
              <a:cs typeface="Poppins Light"/>
              <a:sym typeface="Poppins Light"/>
            </a:endParaRPr>
          </a:p>
          <a:p>
            <a:pPr marL="255588" lvl="1" indent="-1714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s-ES" sz="1200" spc="-1" dirty="0" err="1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Reunions</a:t>
            </a:r>
            <a:r>
              <a:rPr lang="es-ES" sz="1200" spc="-1" dirty="0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 </a:t>
            </a:r>
            <a:r>
              <a:rPr lang="es-ES" sz="1200" spc="-1" dirty="0" err="1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Direcció</a:t>
            </a:r>
            <a:r>
              <a:rPr lang="es-ES" sz="1200" spc="-1" dirty="0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 presa de </a:t>
            </a:r>
            <a:r>
              <a:rPr lang="es-ES" sz="1200" spc="-1" dirty="0" err="1">
                <a:uFill>
                  <a:solidFill>
                    <a:srgbClr val="FFFFFF"/>
                  </a:solidFill>
                </a:uFill>
                <a:latin typeface="Poppins Light"/>
                <a:cs typeface="Poppins Light"/>
                <a:sym typeface="Poppins Light"/>
              </a:rPr>
              <a:t>decisions</a:t>
            </a:r>
            <a:endParaRPr lang="es-ES" sz="1200" spc="-1" dirty="0">
              <a:uFill>
                <a:solidFill>
                  <a:srgbClr val="FFFFFF"/>
                </a:solidFill>
              </a:uFill>
              <a:latin typeface="Poppins Light"/>
              <a:cs typeface="Poppins Light"/>
              <a:sym typeface="Poppins Light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956941CB-105E-441D-9EB1-0B9609216DD0}"/>
              </a:ext>
            </a:extLst>
          </p:cNvPr>
          <p:cNvSpPr/>
          <p:nvPr/>
        </p:nvSpPr>
        <p:spPr>
          <a:xfrm rot="16200000">
            <a:off x="5190053" y="1590426"/>
            <a:ext cx="2344047" cy="235923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ircle">
              <a:avLst>
                <a:gd name="adj" fmla="val 14675286"/>
              </a:avLst>
            </a:prstTxWarp>
            <a:spAutoFit/>
          </a:bodyPr>
          <a:lstStyle/>
          <a:p>
            <a:pPr algn="ctr"/>
            <a:r>
              <a:rPr lang="es-ES" sz="1600" b="0" cap="none" spc="0" dirty="0">
                <a:ln w="0"/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L U M N A T</a:t>
            </a:r>
          </a:p>
        </p:txBody>
      </p:sp>
      <p:sp>
        <p:nvSpPr>
          <p:cNvPr id="64" name="Rectángulo 63">
            <a:extLst>
              <a:ext uri="{FF2B5EF4-FFF2-40B4-BE49-F238E27FC236}">
                <a16:creationId xmlns:a16="http://schemas.microsoft.com/office/drawing/2014/main" id="{E450202A-8887-4EF1-BD2E-08250A043750}"/>
              </a:ext>
            </a:extLst>
          </p:cNvPr>
          <p:cNvSpPr/>
          <p:nvPr/>
        </p:nvSpPr>
        <p:spPr>
          <a:xfrm>
            <a:off x="5210407" y="1553535"/>
            <a:ext cx="2344047" cy="235923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es-ES" sz="1600" b="0" cap="none" spc="0" dirty="0">
                <a:ln w="0"/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R O F E S </a:t>
            </a:r>
            <a:r>
              <a:rPr lang="es-ES" sz="1600" b="0" cap="none" spc="0" dirty="0" err="1">
                <a:ln w="0"/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ES" sz="1600" b="0" cap="none" spc="0" dirty="0">
                <a:ln w="0"/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 R A T</a:t>
            </a:r>
          </a:p>
        </p:txBody>
      </p:sp>
      <p:grpSp>
        <p:nvGrpSpPr>
          <p:cNvPr id="49" name="Grupo 48">
            <a:extLst>
              <a:ext uri="{FF2B5EF4-FFF2-40B4-BE49-F238E27FC236}">
                <a16:creationId xmlns:a16="http://schemas.microsoft.com/office/drawing/2014/main" id="{E517B44D-1AFD-4495-8D7A-3652617BA9DC}"/>
              </a:ext>
            </a:extLst>
          </p:cNvPr>
          <p:cNvGrpSpPr/>
          <p:nvPr/>
        </p:nvGrpSpPr>
        <p:grpSpPr>
          <a:xfrm>
            <a:off x="4184135" y="3142447"/>
            <a:ext cx="891945" cy="732300"/>
            <a:chOff x="1935393" y="3103881"/>
            <a:chExt cx="891945" cy="732300"/>
          </a:xfrm>
          <a:effectLst>
            <a:glow rad="127000">
              <a:schemeClr val="bg1">
                <a:lumMod val="95000"/>
              </a:schemeClr>
            </a:glow>
          </a:effectLst>
        </p:grpSpPr>
        <p:sp>
          <p:nvSpPr>
            <p:cNvPr id="50" name="Google Shape;281;p25">
              <a:extLst>
                <a:ext uri="{FF2B5EF4-FFF2-40B4-BE49-F238E27FC236}">
                  <a16:creationId xmlns:a16="http://schemas.microsoft.com/office/drawing/2014/main" id="{C7C7A1DB-0FD9-4C20-97C9-D289BC8BED31}"/>
                </a:ext>
              </a:extLst>
            </p:cNvPr>
            <p:cNvSpPr/>
            <p:nvPr/>
          </p:nvSpPr>
          <p:spPr>
            <a:xfrm>
              <a:off x="2021366" y="3110031"/>
              <a:ext cx="720000" cy="72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51" name="Google Shape;279;p25">
              <a:extLst>
                <a:ext uri="{FF2B5EF4-FFF2-40B4-BE49-F238E27FC236}">
                  <a16:creationId xmlns:a16="http://schemas.microsoft.com/office/drawing/2014/main" id="{73DEF4D6-344D-42A9-AED1-03758D6C23DF}"/>
                </a:ext>
              </a:extLst>
            </p:cNvPr>
            <p:cNvSpPr txBox="1"/>
            <p:nvPr/>
          </p:nvSpPr>
          <p:spPr>
            <a:xfrm>
              <a:off x="1935393" y="3103881"/>
              <a:ext cx="891945" cy="7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a-ES" sz="900" dirty="0">
                  <a:solidFill>
                    <a:schemeClr val="bg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Àrea </a:t>
              </a:r>
              <a:r>
                <a:rPr lang="ca-ES" sz="900" dirty="0" err="1">
                  <a:solidFill>
                    <a:schemeClr val="bg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acadèmicodocent</a:t>
              </a:r>
              <a:endParaRPr sz="900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  <p:grpSp>
        <p:nvGrpSpPr>
          <p:cNvPr id="52" name="Grupo 51">
            <a:extLst>
              <a:ext uri="{FF2B5EF4-FFF2-40B4-BE49-F238E27FC236}">
                <a16:creationId xmlns:a16="http://schemas.microsoft.com/office/drawing/2014/main" id="{56122821-6E6E-4508-A928-EC07F629F22E}"/>
              </a:ext>
            </a:extLst>
          </p:cNvPr>
          <p:cNvGrpSpPr/>
          <p:nvPr/>
        </p:nvGrpSpPr>
        <p:grpSpPr>
          <a:xfrm>
            <a:off x="6432935" y="4363228"/>
            <a:ext cx="891945" cy="732300"/>
            <a:chOff x="1935393" y="3103881"/>
            <a:chExt cx="891945" cy="732300"/>
          </a:xfrm>
          <a:effectLst>
            <a:glow rad="127000">
              <a:schemeClr val="bg1">
                <a:lumMod val="95000"/>
              </a:schemeClr>
            </a:glow>
          </a:effectLst>
        </p:grpSpPr>
        <p:sp>
          <p:nvSpPr>
            <p:cNvPr id="53" name="Google Shape;281;p25">
              <a:extLst>
                <a:ext uri="{FF2B5EF4-FFF2-40B4-BE49-F238E27FC236}">
                  <a16:creationId xmlns:a16="http://schemas.microsoft.com/office/drawing/2014/main" id="{0DB286AA-5941-4877-9B7F-B305524E6DD0}"/>
                </a:ext>
              </a:extLst>
            </p:cNvPr>
            <p:cNvSpPr/>
            <p:nvPr/>
          </p:nvSpPr>
          <p:spPr>
            <a:xfrm>
              <a:off x="2021366" y="3110031"/>
              <a:ext cx="720000" cy="72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54" name="Google Shape;279;p25">
              <a:extLst>
                <a:ext uri="{FF2B5EF4-FFF2-40B4-BE49-F238E27FC236}">
                  <a16:creationId xmlns:a16="http://schemas.microsoft.com/office/drawing/2014/main" id="{F6D2E259-B6B3-4067-A676-11A5821C49AD}"/>
                </a:ext>
              </a:extLst>
            </p:cNvPr>
            <p:cNvSpPr txBox="1"/>
            <p:nvPr/>
          </p:nvSpPr>
          <p:spPr>
            <a:xfrm>
              <a:off x="1935393" y="3103881"/>
              <a:ext cx="891945" cy="73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200" dirty="0">
                  <a:solidFill>
                    <a:schemeClr val="bg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S</a:t>
              </a:r>
              <a:r>
                <a:rPr lang="ca-ES" sz="1200" dirty="0">
                  <a:solidFill>
                    <a:schemeClr val="bg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oppins Light"/>
                  <a:ea typeface="Poppins Light"/>
                  <a:cs typeface="Poppins Light"/>
                  <a:sym typeface="Poppins Light"/>
                </a:rPr>
                <a:t>AE</a:t>
              </a:r>
              <a:endParaRPr sz="1200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Cymbeline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897</Words>
  <Application>Microsoft Office PowerPoint</Application>
  <PresentationFormat>On-screen Show (16:9)</PresentationFormat>
  <Paragraphs>224</Paragraphs>
  <Slides>25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Cymbeline template</vt:lpstr>
      <vt:lpstr> CAMPUS VIRTUAL</vt:lpstr>
      <vt:lpstr>Campus Virtual UB</vt:lpstr>
      <vt:lpstr>¿ Per què al</vt:lpstr>
      <vt:lpstr>Aspectes clau</vt:lpstr>
      <vt:lpstr>Aspectes clau</vt:lpstr>
      <vt:lpstr>Aspectes clau</vt:lpstr>
      <vt:lpstr>Aspectes clau</vt:lpstr>
      <vt:lpstr>ORGANITZACIÓ:  ÀREES IMPLICADES</vt:lpstr>
      <vt:lpstr>PowerPoint Presentation</vt:lpstr>
      <vt:lpstr>Full de ruta</vt:lpstr>
      <vt:lpstr>Com es  treballa</vt:lpstr>
      <vt:lpstr>Fase 1: prova pilot (febrer 19)</vt:lpstr>
      <vt:lpstr>PowerPoint Presentation</vt:lpstr>
      <vt:lpstr>PowerPoint Presentation</vt:lpstr>
      <vt:lpstr>Calendarització</vt:lpstr>
      <vt:lpstr>Uns 9500 cursos</vt:lpstr>
      <vt:lpstr>Concentrador  d’E-learning (CEL)</vt:lpstr>
      <vt:lpstr>PowerPoint Presentation</vt:lpstr>
      <vt:lpstr>PowerPoint Presentation</vt:lpstr>
      <vt:lpstr>Funcionalitats globals:</vt:lpstr>
      <vt:lpstr>Funcionalitats globals:</vt:lpstr>
      <vt:lpstr>PowerPoint Presentation</vt:lpstr>
      <vt:lpstr>PowerPoint Presentation</vt:lpstr>
      <vt:lpstr>PowerPoint Presentation</vt:lpstr>
      <vt:lpstr>Gràcies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CAMPUS VIRTUAL UB</dc:title>
  <dc:creator>Mireia Casas Escribano</dc:creator>
  <cp:lastModifiedBy>Mireia Casas Escribano</cp:lastModifiedBy>
  <cp:revision>84</cp:revision>
  <dcterms:modified xsi:type="dcterms:W3CDTF">2019-05-30T11:42:26Z</dcterms:modified>
</cp:coreProperties>
</file>