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42"/>
  </p:notesMasterIdLst>
  <p:handoutMasterIdLst>
    <p:handoutMasterId r:id="rId43"/>
  </p:handoutMasterIdLst>
  <p:sldIdLst>
    <p:sldId id="261" r:id="rId5"/>
    <p:sldId id="266" r:id="rId6"/>
    <p:sldId id="267" r:id="rId7"/>
    <p:sldId id="268" r:id="rId8"/>
    <p:sldId id="269" r:id="rId9"/>
    <p:sldId id="304" r:id="rId10"/>
    <p:sldId id="270" r:id="rId11"/>
    <p:sldId id="271" r:id="rId12"/>
    <p:sldId id="272" r:id="rId13"/>
    <p:sldId id="273" r:id="rId14"/>
    <p:sldId id="302" r:id="rId15"/>
    <p:sldId id="274" r:id="rId16"/>
    <p:sldId id="275" r:id="rId17"/>
    <p:sldId id="276" r:id="rId18"/>
    <p:sldId id="277" r:id="rId19"/>
    <p:sldId id="278" r:id="rId20"/>
    <p:sldId id="279" r:id="rId21"/>
    <p:sldId id="303" r:id="rId22"/>
    <p:sldId id="281" r:id="rId23"/>
    <p:sldId id="282" r:id="rId24"/>
    <p:sldId id="283" r:id="rId25"/>
    <p:sldId id="284" r:id="rId26"/>
    <p:sldId id="286" r:id="rId27"/>
    <p:sldId id="287" r:id="rId28"/>
    <p:sldId id="288" r:id="rId29"/>
    <p:sldId id="289" r:id="rId30"/>
    <p:sldId id="290" r:id="rId31"/>
    <p:sldId id="301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264" r:id="rId41"/>
  </p:sldIdLst>
  <p:sldSz cx="9144000" cy="6858000" type="screen4x3"/>
  <p:notesSz cx="6797675" cy="9928225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uria Hombrabella Teruel" initials="NHT" lastIdx="2" clrIdx="0">
    <p:extLst>
      <p:ext uri="{19B8F6BF-5375-455C-9EA6-DF929625EA0E}">
        <p15:presenceInfo xmlns:p15="http://schemas.microsoft.com/office/powerpoint/2012/main" userId="S-1-5-21-2417710379-2167436481-1749082152-6935" providerId="AD"/>
      </p:ext>
    </p:extLst>
  </p:cmAuthor>
  <p:cmAuthor id="2" name="UB" initials="U" lastIdx="2" clrIdx="1">
    <p:extLst>
      <p:ext uri="{19B8F6BF-5375-455C-9EA6-DF929625EA0E}">
        <p15:presenceInfo xmlns:p15="http://schemas.microsoft.com/office/powerpoint/2012/main" userId="2f8297b152ec512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646464"/>
    <a:srgbClr val="D2DEEF"/>
    <a:srgbClr val="EAEFF7"/>
    <a:srgbClr val="0563C1"/>
    <a:srgbClr val="E7E7E7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92" autoAdjust="0"/>
  </p:normalViewPr>
  <p:slideViewPr>
    <p:cSldViewPr snapToGrid="0">
      <p:cViewPr varScale="1">
        <p:scale>
          <a:sx n="107" d="100"/>
          <a:sy n="107" d="100"/>
        </p:scale>
        <p:origin x="169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67AE-5E4B-488E-B749-A44D9B2E079C}" type="datetimeFigureOut">
              <a:rPr lang="ca-ES" smtClean="0"/>
              <a:t>22/10/2025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FA348-3CA5-411E-9C8D-2237A8F9560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04703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22/10/2025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10768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ca-ES">
                <a:solidFill>
                  <a:prstClr val="black"/>
                </a:solidFill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234385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98246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990221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023448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FE787B6-E779-4EBE-830B-FF77D8BC6B58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19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0134272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423719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/>
              <a:t>MonUB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335828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/>
              <a:t>MonUB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037997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/>
              <a:t>MonUB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17860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3788791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276840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71683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D8B6FA5-00D1-4FAA-9934-717D48511E12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32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3512419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73731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7C444F3-5E65-457C-811B-33F54F8F8F24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33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22364133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29639462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Diapositiva optativa</a:t>
            </a:r>
          </a:p>
        </p:txBody>
      </p:sp>
    </p:spTree>
    <p:extLst>
      <p:ext uri="{BB962C8B-B14F-4D97-AF65-F5344CB8AC3E}">
        <p14:creationId xmlns:p14="http://schemas.microsoft.com/office/powerpoint/2010/main" val="4013592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Contenidor de not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altLang="ca-ES"/>
          </a:p>
        </p:txBody>
      </p:sp>
      <p:sp>
        <p:nvSpPr>
          <p:cNvPr id="59396" name="Contenidor de peu de pà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47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845445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297732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Aules: explicar les normes d’ús</a:t>
            </a:r>
          </a:p>
        </p:txBody>
      </p:sp>
    </p:spTree>
    <p:extLst>
      <p:ext uri="{BB962C8B-B14F-4D97-AF65-F5344CB8AC3E}">
        <p14:creationId xmlns:p14="http://schemas.microsoft.com/office/powerpoint/2010/main" val="2964313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810753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 dirty="0"/>
              <a:t>El CRAI és el </a:t>
            </a:r>
            <a:r>
              <a:rPr lang="ca-ES" altLang="ca-ES" i="1" dirty="0"/>
              <a:t>Centre de Recursos per a l’Aprenentatge i la Investigació</a:t>
            </a:r>
            <a:r>
              <a:rPr lang="ca-ES" altLang="ca-ES" dirty="0"/>
              <a:t>, una part del qual són totes la Biblioteques de la UB</a:t>
            </a:r>
          </a:p>
          <a:p>
            <a:pPr eaLnBrk="1" hangingPunct="1"/>
            <a:r>
              <a:rPr lang="ca-ES" altLang="ca-ES" dirty="0"/>
              <a:t>Hi podeu accedir des de:</a:t>
            </a:r>
          </a:p>
          <a:p>
            <a:pPr lvl="1" eaLnBrk="1" hangingPunct="1"/>
            <a:r>
              <a:rPr lang="ca-ES" altLang="ca-ES" b="1" dirty="0"/>
              <a:t>El web de la UB </a:t>
            </a:r>
            <a:r>
              <a:rPr lang="ca-ES" altLang="ca-ES" b="1" dirty="0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 dirty="0"/>
          </a:p>
          <a:p>
            <a:pPr lvl="1" eaLnBrk="1" hangingPunct="1"/>
            <a:r>
              <a:rPr lang="ca-ES" altLang="ca-ES" b="1" dirty="0" err="1"/>
              <a:t>MonUB</a:t>
            </a:r>
            <a:r>
              <a:rPr lang="ca-ES" altLang="ca-ES" b="1" dirty="0"/>
              <a:t> </a:t>
            </a:r>
            <a:r>
              <a:rPr lang="ca-ES" altLang="ca-ES" b="1" dirty="0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Directe des de </a:t>
            </a:r>
            <a:r>
              <a:rPr lang="ca-ES" altLang="ca-ES" b="1" dirty="0" err="1">
                <a:sym typeface="Wingdings" panose="05000000000000000000" pitchFamily="2" charset="2"/>
              </a:rPr>
              <a:t>Bookmarks</a:t>
            </a:r>
            <a:r>
              <a:rPr lang="ca-ES" altLang="ca-ES" b="1" dirty="0">
                <a:sym typeface="Wingdings" panose="05000000000000000000" pitchFamily="2" charset="2"/>
              </a:rPr>
              <a:t>/Favorits    </a:t>
            </a:r>
            <a:r>
              <a:rPr lang="ca-ES" altLang="ca-ES" sz="1000" b="1" dirty="0">
                <a:sym typeface="Wingdings" panose="05000000000000000000" pitchFamily="2" charset="2"/>
              </a:rPr>
              <a:t>http://www.bib.ub.es/bub/bub.htm</a:t>
            </a:r>
            <a:endParaRPr lang="es-ES" altLang="ca-ES" sz="1000" b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3432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 dirty="0"/>
              <a:t>El CRAI és el </a:t>
            </a:r>
            <a:r>
              <a:rPr lang="ca-ES" altLang="ca-ES" i="1" dirty="0"/>
              <a:t>Centre de Recursos per a l’Aprenentatge i la Investigació</a:t>
            </a:r>
            <a:r>
              <a:rPr lang="ca-ES" altLang="ca-ES" dirty="0"/>
              <a:t>, una part del qual són totes la Biblioteques de la UB</a:t>
            </a:r>
          </a:p>
          <a:p>
            <a:pPr eaLnBrk="1" hangingPunct="1"/>
            <a:r>
              <a:rPr lang="ca-ES" altLang="ca-ES" dirty="0"/>
              <a:t>Hi podeu accedir des de:</a:t>
            </a:r>
          </a:p>
          <a:p>
            <a:pPr lvl="1" eaLnBrk="1" hangingPunct="1"/>
            <a:r>
              <a:rPr lang="ca-ES" altLang="ca-ES" b="1" dirty="0"/>
              <a:t>El web de la UB </a:t>
            </a:r>
            <a:r>
              <a:rPr lang="ca-ES" altLang="ca-ES" b="1" dirty="0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 dirty="0"/>
          </a:p>
          <a:p>
            <a:pPr lvl="1" eaLnBrk="1" hangingPunct="1"/>
            <a:r>
              <a:rPr lang="ca-ES" altLang="ca-ES" b="1" dirty="0" err="1"/>
              <a:t>MonUB</a:t>
            </a:r>
            <a:r>
              <a:rPr lang="ca-ES" altLang="ca-ES" b="1" dirty="0"/>
              <a:t> </a:t>
            </a:r>
            <a:r>
              <a:rPr lang="ca-ES" altLang="ca-ES" b="1" dirty="0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Directe des de </a:t>
            </a:r>
            <a:r>
              <a:rPr lang="ca-ES" altLang="ca-ES" b="1" dirty="0" err="1">
                <a:sym typeface="Wingdings" panose="05000000000000000000" pitchFamily="2" charset="2"/>
              </a:rPr>
              <a:t>Bookmarks</a:t>
            </a:r>
            <a:r>
              <a:rPr lang="ca-ES" altLang="ca-ES" b="1" dirty="0">
                <a:sym typeface="Wingdings" panose="05000000000000000000" pitchFamily="2" charset="2"/>
              </a:rPr>
              <a:t>/Favorits    </a:t>
            </a:r>
            <a:r>
              <a:rPr lang="ca-ES" altLang="ca-ES" sz="1000" b="1" dirty="0">
                <a:sym typeface="Wingdings" panose="05000000000000000000" pitchFamily="2" charset="2"/>
              </a:rPr>
              <a:t>http://www.bib.ub.es/bub/bub.htm</a:t>
            </a:r>
            <a:endParaRPr lang="es-ES" altLang="ca-ES" sz="1000" b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15123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22/10/2025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22/10/2025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22/10/2025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98F61-3328-4F0A-89CE-1A81E7C94E72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22/10/2025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F427B-4520-4430-99B5-7C0D38C61095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96775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37AE-A3ED-4551-B28A-2060AC3876F8}" type="datetime1">
              <a:rPr lang="ca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22/10/2025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srgbClr val="000000">
                    <a:tint val="75000"/>
                  </a:srgb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3EB99-730A-4785-AEA8-5C4E982C463B}" type="slidenum">
              <a:rPr lang="es-ES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19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859DF-4FDC-4618-9CB1-11BB1B9D06EE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22/10/2025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B9B43-F497-4D87-9501-B78B86356444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54349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199" y="98284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18DEF-5EF7-4859-B850-CC30D618ADB1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22/10/2025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ca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40708-317D-4A96-BF86-362F3D53F49E}" type="slidenum">
              <a:rPr lang="ca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a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" y="108766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77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galeria d'imatges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ca-ES" noProof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6A128-C7C5-4697-9172-AB1863DDF8F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22/10/2025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61B92-C2A6-491B-BA54-C30C4EDD6CF0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737771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2D621-ED4F-48CA-B1A8-867AF237B02D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22/10/2025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D69C7-FF1B-4868-A7D1-6EF043F9973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29409"/>
      </p:ext>
    </p:extLst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CD8ED-7B4E-48E1-89A1-373B45C4D21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22/10/2025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89B5A-FFE9-4214-94A0-3D49F2CF88F2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30047"/>
      </p:ext>
    </p:extLst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3C7B6-928A-45CB-BE05-8263923B6BF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22/10/2025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7F0A0-5320-469F-BF2A-F89E9452E50C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676413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22/10/2025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BD143-0DB9-49BB-A339-CD7C4BDEFF9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22/10/2025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E8353-AA2F-4777-A764-4107BD7ADFF1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72044"/>
      </p:ext>
    </p:extLst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CF356-53C1-47CA-A914-CA884ABC6790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22/10/2025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EE760-6D00-4349-AD4C-E63837D80DD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60927"/>
      </p:ext>
    </p:extLst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52C51-A826-4399-9FDB-864057F230C8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22/10/2025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4D3E-9893-42A1-A3B0-D5BA8AE8F3A2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39799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22/10/2025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22/10/2025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22/10/2025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22/10/2025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22/10/2025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22/10/2025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22/10/2025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7" r:id="rId20"/>
    <p:sldLayoutId id="2147483718" r:id="rId21"/>
    <p:sldLayoutId id="2147483719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search?vid=34CSUC_UB:VU1&amp;lang=e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search?vid=34CSUC_UB:VU1&amp;lang=es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carnet/ca/alumnat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servicios-y-recursos/prestamo-documentos-ub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hdl.handle.net/2445/131674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es/servicios-y-recursos/prestamo-documentos-ub" TargetMode="Externa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servicios-y-recursos/prestamo-documentos-ub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conoce-el-crai/bibliotecas/crai-biblioteca-de-biologi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rai.ub.edu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es/biblioteques-i-horaris" TargetMode="Externa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servicios-y-recursos/prestamo-equipamientos" TargetMode="External"/><Relationship Id="rId7" Type="http://schemas.openxmlformats.org/officeDocument/2006/relationships/hyperlink" Target="https://hdl.handle.net/2445/131674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ai.ub.edu/que-ofereix-el-crai/prestec/prestec-equipaments/contracte" TargetMode="External"/><Relationship Id="rId5" Type="http://schemas.openxmlformats.org/officeDocument/2006/relationships/hyperlink" Target="https://diposit.ub.edu/dspace/bitstream/2445/13962/21/Reserva_sales_esp_022025.pdf" TargetMode="External"/><Relationship Id="rId4" Type="http://schemas.openxmlformats.org/officeDocument/2006/relationships/hyperlink" Target="https://crai.ub.edu/sites/default/files/imatges/serveis/cartell_sales_de_treball_2021_definitiu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login?vid=34CSUC_UB:VU1&amp;lang=es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jpeg"/><Relationship Id="rId3" Type="http://schemas.openxmlformats.org/officeDocument/2006/relationships/hyperlink" Target="https://crai.ub.edu/es/servicios-y-recursos/prestamo-puc" TargetMode="External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hyperlink" Target="https://www.csuc.cat/es/servicios/prestamo-consorciado-puc" TargetMode="External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hyperlink" Target="https://cercabib.ub.edu/" TargetMode="External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servicios-y-recursos/prestamo-pu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cuc.csuc.cat/discovery/search?vid=34CSUC_NETWORK:CSUC_CCUC_UNION&amp;lang=es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servicios-y-recursos/prestamo-puc" TargetMode="External"/><Relationship Id="rId2" Type="http://schemas.openxmlformats.org/officeDocument/2006/relationships/hyperlink" Target="https://crai.ub.edu/es/servicios-y-recursos/prestamo-interbibliotecario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ai.ub.edu/es/conoce-el-crai/sobre-el-crai/tarifas-modalidades-pago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es/servicios-y-recursos/acceso-recursos-electronicos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ampusvirtual.ub.edu/" TargetMode="External"/><Relationship Id="rId4" Type="http://schemas.openxmlformats.org/officeDocument/2006/relationships/hyperlink" Target="https://campusvirtual2.ub.edu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crai.ub.edu/es/aprende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23.xml"/><Relationship Id="rId18" Type="http://schemas.openxmlformats.org/officeDocument/2006/relationships/slide" Target="slide30.xml"/><Relationship Id="rId3" Type="http://schemas.openxmlformats.org/officeDocument/2006/relationships/slide" Target="slide4.xml"/><Relationship Id="rId21" Type="http://schemas.openxmlformats.org/officeDocument/2006/relationships/slide" Target="slide33.xml"/><Relationship Id="rId7" Type="http://schemas.openxmlformats.org/officeDocument/2006/relationships/slide" Target="slide9.xml"/><Relationship Id="rId12" Type="http://schemas.openxmlformats.org/officeDocument/2006/relationships/slide" Target="slide22.xml"/><Relationship Id="rId17" Type="http://schemas.openxmlformats.org/officeDocument/2006/relationships/slide" Target="slide29.xml"/><Relationship Id="rId2" Type="http://schemas.openxmlformats.org/officeDocument/2006/relationships/notesSlide" Target="../notesSlides/notesSlide2.xml"/><Relationship Id="rId16" Type="http://schemas.openxmlformats.org/officeDocument/2006/relationships/slide" Target="slide28.xml"/><Relationship Id="rId20" Type="http://schemas.openxmlformats.org/officeDocument/2006/relationships/slide" Target="slide32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8.xml"/><Relationship Id="rId11" Type="http://schemas.openxmlformats.org/officeDocument/2006/relationships/slide" Target="slide21.xml"/><Relationship Id="rId24" Type="http://schemas.openxmlformats.org/officeDocument/2006/relationships/slide" Target="slide36.xml"/><Relationship Id="rId5" Type="http://schemas.openxmlformats.org/officeDocument/2006/relationships/slide" Target="slide7.xml"/><Relationship Id="rId15" Type="http://schemas.openxmlformats.org/officeDocument/2006/relationships/slide" Target="slide27.xml"/><Relationship Id="rId23" Type="http://schemas.openxmlformats.org/officeDocument/2006/relationships/slide" Target="slide35.xml"/><Relationship Id="rId10" Type="http://schemas.openxmlformats.org/officeDocument/2006/relationships/slide" Target="slide17.xml"/><Relationship Id="rId19" Type="http://schemas.openxmlformats.org/officeDocument/2006/relationships/slide" Target="slide31.xml"/><Relationship Id="rId4" Type="http://schemas.openxmlformats.org/officeDocument/2006/relationships/slide" Target="slide5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3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jarc7@alumnes.ub.edu" TargetMode="External"/><Relationship Id="rId2" Type="http://schemas.openxmlformats.org/officeDocument/2006/relationships/hyperlink" Target="https://crai.ub.edu/es/servicios-y-recursos/acceso-recursos-electronicos/codigos-contrasenas-autentificaci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ub.edu/iub/idenLocal/idenLocal.jsp" TargetMode="External"/><Relationship Id="rId5" Type="http://schemas.openxmlformats.org/officeDocument/2006/relationships/hyperlink" Target="mailto:imas@alumni.ub.edu" TargetMode="External"/><Relationship Id="rId4" Type="http://schemas.openxmlformats.org/officeDocument/2006/relationships/hyperlink" Target="mailto:joan.garcia@ub.edu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servicios-y-recursos/sau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servicios-y-recursos/formacio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ai.ub.edu/es/que-ofereix-el-crai/formacio-usuaris/demana-curs-personalitzat" TargetMode="External"/><Relationship Id="rId4" Type="http://schemas.openxmlformats.org/officeDocument/2006/relationships/hyperlink" Target="https://crai.ub.edu/es/calendari-cursos-formacio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ai.ub.edu/es/biblioteques-i-horaris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servicios-y-recursos/acceso-wifi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ub.edu/portal/web/iub/credencials" TargetMode="External"/><Relationship Id="rId5" Type="http://schemas.openxmlformats.org/officeDocument/2006/relationships/hyperlink" Target="https://www.ub.edu/portal/web/iub/wifi-o-eduroam" TargetMode="External"/><Relationship Id="rId4" Type="http://schemas.openxmlformats.org/officeDocument/2006/relationships/hyperlink" Target="http://www.bib.ub.edu/serveis/zona-wi-fi-i-xarxa-eduroam/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stagram.com/craibiologiaub/" TargetMode="External"/><Relationship Id="rId3" Type="http://schemas.openxmlformats.org/officeDocument/2006/relationships/hyperlink" Target="https://crai.ub.edu/ca/coneix-el-crai/difusio-marqueting/blogs-i-xarxes-socials" TargetMode="External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bsky.app/profile/craiubbiologia.bsky.social" TargetMode="External"/><Relationship Id="rId5" Type="http://schemas.openxmlformats.org/officeDocument/2006/relationships/image" Target="../media/image34.jpeg"/><Relationship Id="rId4" Type="http://schemas.openxmlformats.org/officeDocument/2006/relationships/hyperlink" Target="https://crai.ub.edu/ca/coneix-el-crai/difusio-marqueting/exposicions-virtuals" TargetMode="External"/><Relationship Id="rId9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crai.ub.edu/es/pmf-generales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hyperlink" Target="https://forms.office.com/e/p06M3mujx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raibiologia@ub.edu" TargetMode="Externa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crai.ub.edu/es/conoce-el-crai/estrategia-y-calidad/carta-servicios" TargetMode="External"/><Relationship Id="rId5" Type="http://schemas.openxmlformats.org/officeDocument/2006/relationships/hyperlink" Target="https://hdl.handle.net/2445/190560" TargetMode="External"/><Relationship Id="rId4" Type="http://schemas.openxmlformats.org/officeDocument/2006/relationships/hyperlink" Target="https://crai.ub.edu/es/biblioteques-i-horari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purchaseRequest?vid=34CSUC_UB:VU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rai.ub.edu/es/conoce-el-crai/iniciate-en-el-crai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29004" y="3275045"/>
            <a:ext cx="7053943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Conocer el CRAI Biblioteca de Biología</a:t>
            </a:r>
          </a:p>
          <a:p>
            <a:pPr algn="ctr">
              <a:spcBef>
                <a:spcPct val="50000"/>
              </a:spcBef>
            </a:pPr>
            <a:r>
              <a:rPr lang="en-GB" altLang="ca-ES" sz="2400" b="1" dirty="0">
                <a:solidFill>
                  <a:schemeClr val="bg1"/>
                </a:solidFill>
                <a:latin typeface="Verdana"/>
                <a:ea typeface="Verdana"/>
              </a:rPr>
              <a:t>Cu</a:t>
            </a:r>
            <a:r>
              <a:rPr lang="ca-ES" altLang="ca-ES" sz="2400" b="1" dirty="0" err="1">
                <a:solidFill>
                  <a:schemeClr val="bg1"/>
                </a:solidFill>
                <a:latin typeface="Verdana"/>
                <a:ea typeface="Verdana"/>
              </a:rPr>
              <a:t>rso</a:t>
            </a:r>
            <a:r>
              <a:rPr lang="en-GB" altLang="ca-ES" sz="2400" b="1" dirty="0">
                <a:solidFill>
                  <a:schemeClr val="bg1"/>
                </a:solidFill>
                <a:latin typeface="Verdana"/>
                <a:ea typeface="Verdana"/>
              </a:rPr>
              <a:t> 2025-2026</a:t>
            </a:r>
            <a:endParaRPr lang="en-GB" altLang="ca-ES" sz="2400" b="1" dirty="0">
              <a:solidFill>
                <a:schemeClr val="bg1"/>
              </a:solidFill>
              <a:latin typeface="Verdana" panose="020B0604030504040204" pitchFamily="34" charset="0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5805" y="858920"/>
            <a:ext cx="7772400" cy="13665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Cercabib. Dos maneras de acceder. 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  <a:t>Acceso desde la página web del CRAI</a:t>
            </a:r>
            <a:br>
              <a:rPr lang="es-ES" altLang="ca-ES" sz="2000" b="1" dirty="0"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/>
                <a:ea typeface="Verdana"/>
                <a:hlinkClick r:id="rId3"/>
              </a:rPr>
              <a:t>https://cercabib.ub.edu/</a:t>
            </a:r>
            <a:r>
              <a:rPr lang="es-ES" altLang="ca-ES" sz="1600" dirty="0">
                <a:latin typeface="Verdana" panose="020B0604030504040204" pitchFamily="34" charset="0"/>
              </a:rPr>
              <a:t> </a:t>
            </a:r>
            <a:br>
              <a:rPr lang="es-ES" altLang="ca-ES" sz="1600" dirty="0">
                <a:latin typeface="Verdana" panose="020B0604030504040204" pitchFamily="34" charset="0"/>
              </a:rPr>
            </a:br>
            <a:endParaRPr lang="es-ES" altLang="ca-ES" sz="1600" dirty="0">
              <a:latin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10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10" name="7 Flecha derecha"/>
          <p:cNvSpPr/>
          <p:nvPr/>
        </p:nvSpPr>
        <p:spPr>
          <a:xfrm rot="1883376">
            <a:off x="164769" y="2393625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QuadreDeText 16"/>
          <p:cNvSpPr txBox="1"/>
          <p:nvPr/>
        </p:nvSpPr>
        <p:spPr>
          <a:xfrm>
            <a:off x="6007402" y="5558981"/>
            <a:ext cx="2083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336699"/>
                </a:solidFill>
                <a:latin typeface="Verdana" panose="020B0604030504040204" pitchFamily="34" charset="0"/>
                <a:ea typeface="+mj-ea"/>
                <a:cs typeface="+mj-cs"/>
              </a:rPr>
              <a:t>O bien...</a:t>
            </a: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434" y="2273514"/>
            <a:ext cx="6703142" cy="3148392"/>
          </a:xfrm>
          <a:prstGeom prst="rect">
            <a:avLst/>
          </a:prstGeom>
        </p:spPr>
      </p:pic>
      <p:sp>
        <p:nvSpPr>
          <p:cNvPr id="4" name="Rectangle arrodonit 3"/>
          <p:cNvSpPr/>
          <p:nvPr/>
        </p:nvSpPr>
        <p:spPr>
          <a:xfrm>
            <a:off x="2368731" y="2515977"/>
            <a:ext cx="2621280" cy="47977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729035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t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21" y="2112893"/>
            <a:ext cx="7124786" cy="4014635"/>
          </a:xfrm>
          <a:prstGeom prst="rect">
            <a:avLst/>
          </a:prstGeom>
        </p:spPr>
      </p:pic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28650" y="702906"/>
            <a:ext cx="7886700" cy="1325563"/>
          </a:xfrm>
        </p:spPr>
        <p:txBody>
          <a:bodyPr>
            <a:normAutofit/>
          </a:bodyPr>
          <a:lstStyle/>
          <a:p>
            <a:r>
              <a:rPr lang="es-ES" altLang="ca-ES" sz="2000" b="1" dirty="0" err="1">
                <a:solidFill>
                  <a:srgbClr val="336699"/>
                </a:solidFill>
                <a:latin typeface="Verdana"/>
                <a:ea typeface="Verdana"/>
              </a:rPr>
              <a:t>Cercabib</a:t>
            </a:r>
            <a:br>
              <a:rPr lang="es-ES" altLang="ca-ES" sz="2000" b="1" dirty="0">
                <a:latin typeface="Verdana" panose="020B0604030504040204" pitchFamily="34" charset="0"/>
              </a:rPr>
            </a:br>
            <a:br>
              <a:rPr lang="es-ES" altLang="ca-ES" sz="2000" b="1" dirty="0">
                <a:latin typeface="Verdana" panose="020B0604030504040204" pitchFamily="34" charset="0"/>
              </a:rPr>
            </a:br>
            <a:r>
              <a:rPr lang="es-ES" altLang="ca-ES" sz="2000" dirty="0">
                <a:solidFill>
                  <a:srgbClr val="336699"/>
                </a:solidFill>
                <a:latin typeface="Verdana"/>
                <a:ea typeface="Verdana"/>
              </a:rPr>
              <a:t>Acceso desde la página web del </a:t>
            </a:r>
            <a:r>
              <a:rPr lang="es-ES" altLang="ca-ES" sz="2000" dirty="0" err="1">
                <a:solidFill>
                  <a:srgbClr val="336699"/>
                </a:solidFill>
                <a:latin typeface="Verdana"/>
                <a:ea typeface="Verdana"/>
              </a:rPr>
              <a:t>Cercabib</a:t>
            </a:r>
            <a:br>
              <a:rPr lang="es-ES" altLang="ca-ES" sz="2000" b="1" dirty="0"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/>
                <a:ea typeface="Verdana"/>
                <a:hlinkClick r:id="rId3"/>
              </a:rPr>
              <a:t>https</a:t>
            </a:r>
            <a:r>
              <a:rPr lang="es-ES" altLang="ca-ES" sz="2000" dirty="0">
                <a:solidFill>
                  <a:srgbClr val="336699"/>
                </a:solidFill>
                <a:latin typeface="Verdana"/>
                <a:ea typeface="Verdana"/>
                <a:hlinkClick r:id="rId3"/>
              </a:rPr>
              <a:t>://cercabib.ub.edu/</a:t>
            </a:r>
            <a:r>
              <a:rPr lang="es-ES" altLang="ca-ES" sz="2000" dirty="0">
                <a:solidFill>
                  <a:srgbClr val="336699"/>
                </a:solidFill>
                <a:latin typeface="Verdana"/>
                <a:ea typeface="Verdana"/>
              </a:rPr>
              <a:t> </a:t>
            </a:r>
            <a:endParaRPr lang="es-ES" sz="2000" dirty="0">
              <a:latin typeface="Verdana"/>
              <a:ea typeface="Verdana"/>
            </a:endParaRPr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11</a:t>
            </a:fld>
            <a:endParaRPr lang="ca-ES" dirty="0"/>
          </a:p>
        </p:txBody>
      </p:sp>
      <p:sp>
        <p:nvSpPr>
          <p:cNvPr id="8" name="7 Flecha derecha"/>
          <p:cNvSpPr/>
          <p:nvPr/>
        </p:nvSpPr>
        <p:spPr>
          <a:xfrm rot="1883376">
            <a:off x="6565272" y="1731858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ctangle arrodonit 13"/>
          <p:cNvSpPr/>
          <p:nvPr/>
        </p:nvSpPr>
        <p:spPr>
          <a:xfrm>
            <a:off x="6251944" y="4029735"/>
            <a:ext cx="2263406" cy="1786274"/>
          </a:xfrm>
          <a:prstGeom prst="roundRect">
            <a:avLst/>
          </a:prstGeom>
          <a:solidFill>
            <a:srgbClr val="0563C1"/>
          </a:solidFill>
          <a:ln>
            <a:solidFill>
              <a:srgbClr val="056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QuadreDeText 8"/>
          <p:cNvSpPr txBox="1"/>
          <p:nvPr/>
        </p:nvSpPr>
        <p:spPr>
          <a:xfrm>
            <a:off x="6315739" y="4138042"/>
            <a:ext cx="21358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  <a:latin typeface="Verdana" panose="020B0604030504040204" pitchFamily="34" charset="0"/>
                <a:ea typeface="+mj-ea"/>
                <a:cs typeface="+mj-cs"/>
              </a:rPr>
              <a:t>Primero, hace falta identificarse, para conseguir los resultados completos y para pedir ejemplares </a:t>
            </a:r>
          </a:p>
        </p:txBody>
      </p:sp>
      <p:sp>
        <p:nvSpPr>
          <p:cNvPr id="6" name="Rectangle arrodonit 5"/>
          <p:cNvSpPr/>
          <p:nvPr/>
        </p:nvSpPr>
        <p:spPr>
          <a:xfrm>
            <a:off x="7284634" y="2112893"/>
            <a:ext cx="530296" cy="32387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8974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829" y="1281964"/>
            <a:ext cx="6794226" cy="4821708"/>
          </a:xfrm>
          <a:prstGeom prst="rect">
            <a:avLst/>
          </a:prstGeom>
        </p:spPr>
      </p:pic>
      <p:sp>
        <p:nvSpPr>
          <p:cNvPr id="11" name="Rectangle arrodonit 10"/>
          <p:cNvSpPr/>
          <p:nvPr/>
        </p:nvSpPr>
        <p:spPr>
          <a:xfrm>
            <a:off x="6084277" y="3112477"/>
            <a:ext cx="1283976" cy="269044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58984" y="800587"/>
            <a:ext cx="4303516" cy="5909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Cercabib: búsqueda rápida</a:t>
            </a:r>
            <a:br>
              <a:rPr lang="es-ES" altLang="ca-ES" sz="2000" b="1" dirty="0">
                <a:latin typeface="Verdana" panose="020B0604030504040204" pitchFamily="34" charset="0"/>
              </a:rPr>
            </a:br>
            <a:endParaRPr lang="es-ES" altLang="ca-ES" sz="1600" dirty="0">
              <a:latin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12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486650" y="4205809"/>
            <a:ext cx="682811" cy="384081"/>
          </a:xfrm>
          <a:prstGeom prst="rect">
            <a:avLst/>
          </a:prstGeom>
        </p:spPr>
      </p:pic>
      <p:pic>
        <p:nvPicPr>
          <p:cNvPr id="7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774070">
            <a:off x="4159494" y="3301255"/>
            <a:ext cx="682811" cy="384081"/>
          </a:xfrm>
          <a:prstGeom prst="rect">
            <a:avLst/>
          </a:prstGeom>
        </p:spPr>
      </p:pic>
      <p:sp>
        <p:nvSpPr>
          <p:cNvPr id="8" name="Rectangle arrodonit 7"/>
          <p:cNvSpPr/>
          <p:nvPr/>
        </p:nvSpPr>
        <p:spPr>
          <a:xfrm>
            <a:off x="7272526" y="4687952"/>
            <a:ext cx="1698142" cy="1028040"/>
          </a:xfrm>
          <a:prstGeom prst="roundRect">
            <a:avLst/>
          </a:prstGeom>
          <a:solidFill>
            <a:srgbClr val="0563C1"/>
          </a:solidFill>
          <a:ln>
            <a:solidFill>
              <a:srgbClr val="056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QuadreDeText 8"/>
          <p:cNvSpPr txBox="1"/>
          <p:nvPr/>
        </p:nvSpPr>
        <p:spPr>
          <a:xfrm>
            <a:off x="7368253" y="4789855"/>
            <a:ext cx="1602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  <a:latin typeface="Verdana" panose="020B0604030504040204" pitchFamily="34" charset="0"/>
                <a:ea typeface="+mj-ea"/>
                <a:cs typeface="+mj-cs"/>
              </a:rPr>
              <a:t>Podéis perfilar los resultados </a:t>
            </a:r>
          </a:p>
        </p:txBody>
      </p:sp>
      <p:sp>
        <p:nvSpPr>
          <p:cNvPr id="10" name="Rectangle arrodonit 9"/>
          <p:cNvSpPr/>
          <p:nvPr/>
        </p:nvSpPr>
        <p:spPr>
          <a:xfrm>
            <a:off x="4686300" y="2831123"/>
            <a:ext cx="720969" cy="28135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4651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3216766-CF07-4F45-9390-26596A532869}" type="slidenum">
              <a:rPr lang="ca-ES" altLang="en-US" smtClean="0">
                <a:solidFill>
                  <a:srgbClr val="898989"/>
                </a:solidFill>
              </a:rPr>
              <a:pPr/>
              <a:t>13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494718" y="819120"/>
            <a:ext cx="6172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¿Dónde está el documento? (I)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492" y="1366320"/>
            <a:ext cx="6815379" cy="4842941"/>
          </a:xfrm>
          <a:prstGeom prst="rect">
            <a:avLst/>
          </a:prstGeom>
        </p:spPr>
      </p:pic>
      <p:sp>
        <p:nvSpPr>
          <p:cNvPr id="3" name="Rectangle arrodonit 2"/>
          <p:cNvSpPr/>
          <p:nvPr/>
        </p:nvSpPr>
        <p:spPr>
          <a:xfrm>
            <a:off x="1767254" y="2391508"/>
            <a:ext cx="1450731" cy="18463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angle arrodonit 3"/>
          <p:cNvSpPr/>
          <p:nvPr/>
        </p:nvSpPr>
        <p:spPr>
          <a:xfrm>
            <a:off x="6198577" y="3305908"/>
            <a:ext cx="659423" cy="20222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553629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701E1D-A4F8-4E0E-A91F-C93ABFE0A4A7}" type="slidenum">
              <a:rPr lang="ca-ES" altLang="en-US" smtClean="0">
                <a:solidFill>
                  <a:srgbClr val="898989"/>
                </a:solidFill>
              </a:rPr>
              <a:pPr/>
              <a:t>14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68313" y="688206"/>
            <a:ext cx="6172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¿Dónde está el documento? 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(II)</a:t>
            </a:r>
          </a:p>
        </p:txBody>
      </p:sp>
      <p:pic>
        <p:nvPicPr>
          <p:cNvPr id="13" name="Imat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234602"/>
            <a:ext cx="7483720" cy="5121749"/>
          </a:xfrm>
          <a:prstGeom prst="rect">
            <a:avLst/>
          </a:prstGeom>
        </p:spPr>
      </p:pic>
      <p:pic>
        <p:nvPicPr>
          <p:cNvPr id="14" name="Imat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253" y="4038465"/>
            <a:ext cx="3465267" cy="1462222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</p:pic>
      <p:sp>
        <p:nvSpPr>
          <p:cNvPr id="15" name="Rectangle arrodonit 14"/>
          <p:cNvSpPr/>
          <p:nvPr/>
        </p:nvSpPr>
        <p:spPr>
          <a:xfrm>
            <a:off x="5802923" y="5732585"/>
            <a:ext cx="167054" cy="18463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angle arrodonit 15"/>
          <p:cNvSpPr/>
          <p:nvPr/>
        </p:nvSpPr>
        <p:spPr>
          <a:xfrm>
            <a:off x="4994031" y="4897315"/>
            <a:ext cx="729761" cy="20222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angle arrodonit 16"/>
          <p:cNvSpPr/>
          <p:nvPr/>
        </p:nvSpPr>
        <p:spPr>
          <a:xfrm>
            <a:off x="6457950" y="4769576"/>
            <a:ext cx="1028700" cy="2288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nector corbat 30"/>
          <p:cNvCxnSpPr>
            <a:endCxn id="14" idx="2"/>
          </p:cNvCxnSpPr>
          <p:nvPr/>
        </p:nvCxnSpPr>
        <p:spPr>
          <a:xfrm flipV="1">
            <a:off x="5969979" y="5500687"/>
            <a:ext cx="466908" cy="324217"/>
          </a:xfrm>
          <a:prstGeom prst="curvedConnector2">
            <a:avLst/>
          </a:prstGeom>
          <a:ln w="12700">
            <a:solidFill>
              <a:srgbClr val="0563C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549313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10A5F8D-8DFD-46DB-B946-54BBA8B12903}" type="slidenum">
              <a:rPr lang="ca-ES" altLang="en-US" smtClean="0">
                <a:solidFill>
                  <a:srgbClr val="898989"/>
                </a:solidFill>
              </a:rPr>
              <a:pPr/>
              <a:t>15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8915" name="Rectangle 6"/>
          <p:cNvSpPr>
            <a:spLocks noChangeArrowheads="1"/>
          </p:cNvSpPr>
          <p:nvPr/>
        </p:nvSpPr>
        <p:spPr bwMode="auto">
          <a:xfrm>
            <a:off x="496306" y="719110"/>
            <a:ext cx="6172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Cercabib: </a:t>
            </a:r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búsqueda avanzada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38917" name="1 CuadroTexto"/>
          <p:cNvSpPr txBox="1">
            <a:spLocks noChangeArrowheads="1"/>
          </p:cNvSpPr>
          <p:nvPr/>
        </p:nvSpPr>
        <p:spPr bwMode="auto">
          <a:xfrm>
            <a:off x="734431" y="1431925"/>
            <a:ext cx="64890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Permite combinar más de un campo de búsqueda y limitarla.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732" y="1847439"/>
            <a:ext cx="7073138" cy="398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5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15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716768" y="1543793"/>
            <a:ext cx="6789818" cy="923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spcBef>
                <a:spcPct val="100000"/>
              </a:spcBef>
              <a:buClr>
                <a:schemeClr val="tx1"/>
              </a:buClr>
              <a:buSzPct val="75000"/>
              <a:buNone/>
            </a:pP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</a:rPr>
              <a:t>Sólo necesitáis el </a:t>
            </a: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  <a:hlinkClick r:id="rId3"/>
              </a:rPr>
              <a:t>carnet digital de la UB</a:t>
            </a: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</a:rPr>
              <a:t>, disponible en la aplicación SocUB.</a:t>
            </a:r>
            <a:br>
              <a:rPr lang="es-ES" altLang="ca-ES" dirty="0">
                <a:latin typeface="Verdana" panose="020B0604030504040204" pitchFamily="34" charset="0"/>
              </a:rPr>
            </a:br>
            <a:endParaRPr lang="es-ES" altLang="ca-ES" sz="2000" dirty="0">
              <a:solidFill>
                <a:srgbClr val="646464"/>
              </a:solidFill>
              <a:latin typeface="Verdana"/>
              <a:ea typeface="Verdana"/>
            </a:endParaRPr>
          </a:p>
        </p:txBody>
      </p:sp>
      <p:sp>
        <p:nvSpPr>
          <p:cNvPr id="3993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A99448-F44A-449F-A187-61DE68913ADF}" type="slidenum">
              <a:rPr lang="es-ES" altLang="en-US" smtClean="0">
                <a:solidFill>
                  <a:srgbClr val="898989"/>
                </a:solidFill>
              </a:rPr>
              <a:pPr/>
              <a:t>16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39940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3578" y="862817"/>
            <a:ext cx="8351837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¿Qué tenéis que hacer para llevaros libros en préstamo?</a:t>
            </a:r>
          </a:p>
        </p:txBody>
      </p:sp>
      <p:sp>
        <p:nvSpPr>
          <p:cNvPr id="4" name="QuadreDeText 3"/>
          <p:cNvSpPr txBox="1"/>
          <p:nvPr/>
        </p:nvSpPr>
        <p:spPr>
          <a:xfrm>
            <a:off x="1052623" y="4645195"/>
            <a:ext cx="4508205" cy="797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5696CD7-0CE8-C7E1-75FD-C1559898B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891" y="2868460"/>
            <a:ext cx="8653397" cy="257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7548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7B35877-83D8-4E1C-8A52-9016EED56054}" type="slidenum">
              <a:rPr lang="es-ES" altLang="en-US" smtClean="0">
                <a:solidFill>
                  <a:srgbClr val="898989"/>
                </a:solidFill>
              </a:rPr>
              <a:pPr/>
              <a:t>17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20097" y="841283"/>
            <a:ext cx="6645633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servicio de préstamo de documentos (I)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20098" y="1210615"/>
            <a:ext cx="739574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  <a:hlinkClick r:id="rId3"/>
              </a:rPr>
              <a:t>https://crai.ub.edu/es/servicios-y-recursos/prestamo-documentos-ub</a:t>
            </a:r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520097" y="1481314"/>
            <a:ext cx="8351837" cy="518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endParaRPr lang="es-ES" altLang="es-ES" sz="8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El préstamo de documentos facilita la consulta de los fondos bibliográficos del CRAI fuera de sus recintos por un periodo de tiempo determinado. </a:t>
            </a:r>
          </a:p>
          <a:p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Es imprescindible disponer del </a:t>
            </a:r>
            <a:r>
              <a:rPr lang="es-ES" altLang="es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carnet de la UB 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o de otro </a:t>
            </a:r>
            <a:r>
              <a:rPr lang="es-ES" altLang="es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documento identificador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que acredite el derecho a préstamo. </a:t>
            </a:r>
          </a:p>
          <a:p>
            <a:endParaRPr lang="es-ES" altLang="es-ES" sz="12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s-ES" altLang="es-ES" sz="1700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Reglamento del servicio de préstamo</a:t>
            </a:r>
          </a:p>
          <a:p>
            <a:endParaRPr lang="es-ES" altLang="es-ES" sz="12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Documentos excluidos de préstamo:</a:t>
            </a:r>
          </a:p>
          <a:p>
            <a:pPr lvl="1"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Revistas y obras de referencia (enciclopedias, diccionarios, etc.).    Si están en línea, se pueden consultar desde fuera de la Universidad.</a:t>
            </a:r>
          </a:p>
          <a:p>
            <a:pPr lvl="1"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Fondo antiguo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lvl="1"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Libros identificados con un punto rojo o con la etiqueta </a:t>
            </a:r>
            <a:r>
              <a:rPr lang="es-ES" altLang="es-ES" sz="17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rPr>
              <a:t>Exclòs de préstec</a:t>
            </a:r>
            <a:r>
              <a:rPr lang="ca-ES" altLang="es-E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rPr>
              <a:t>.</a:t>
            </a: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Bibliografía recomendada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: </a:t>
            </a:r>
          </a:p>
          <a:p>
            <a:pPr lvl="1">
              <a:spcBef>
                <a:spcPct val="20000"/>
              </a:spcBef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10 días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lvl="1">
              <a:spcBef>
                <a:spcPct val="20000"/>
              </a:spcBef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Reserva a través de </a:t>
            </a:r>
            <a:r>
              <a:rPr lang="es-ES" altLang="es-ES" sz="1700" i="1" dirty="0">
                <a:solidFill>
                  <a:srgbClr val="646464"/>
                </a:solidFill>
                <a:latin typeface="Verdana" panose="020B0604030504040204" pitchFamily="34" charset="0"/>
              </a:rPr>
              <a:t>Mi cuenta,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o bien en los mostradores de préstamo de los CRAI bibliotecas. 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84289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4D69C7-FF1B-4868-A7D1-6EF043F99738}" type="slidenum">
              <a:rPr lang="es-E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 bwMode="auto">
          <a:xfrm>
            <a:off x="502068" y="627581"/>
            <a:ext cx="6716417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servicio de préstamo de documentos  (II)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02174" y="892852"/>
            <a:ext cx="73957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  <a:hlinkClick r:id="rId2"/>
              </a:rPr>
              <a:t>https://crai.ub.edu/es/servicios-y-recursos/prestamo-documentos-ub</a:t>
            </a:r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  <a:p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5" name="Tau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81763"/>
              </p:ext>
            </p:extLst>
          </p:nvPr>
        </p:nvGraphicFramePr>
        <p:xfrm>
          <a:off x="584165" y="1276015"/>
          <a:ext cx="8193445" cy="4479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4760">
                  <a:extLst>
                    <a:ext uri="{9D8B030D-6E8A-4147-A177-3AD203B41FA5}">
                      <a16:colId xmlns:a16="http://schemas.microsoft.com/office/drawing/2014/main" val="3236891594"/>
                    </a:ext>
                  </a:extLst>
                </a:gridCol>
                <a:gridCol w="1397244">
                  <a:extLst>
                    <a:ext uri="{9D8B030D-6E8A-4147-A177-3AD203B41FA5}">
                      <a16:colId xmlns:a16="http://schemas.microsoft.com/office/drawing/2014/main" val="2001202228"/>
                    </a:ext>
                  </a:extLst>
                </a:gridCol>
                <a:gridCol w="741441">
                  <a:extLst>
                    <a:ext uri="{9D8B030D-6E8A-4147-A177-3AD203B41FA5}">
                      <a16:colId xmlns:a16="http://schemas.microsoft.com/office/drawing/2014/main" val="4273385813"/>
                    </a:ext>
                  </a:extLst>
                </a:gridCol>
              </a:tblGrid>
              <a:tr h="502143">
                <a:tc>
                  <a:txBody>
                    <a:bodyPr/>
                    <a:lstStyle/>
                    <a:p>
                      <a:r>
                        <a:rPr lang="ca-ES" dirty="0"/>
                        <a:t>Usuarios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Documentos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Días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0138437"/>
                  </a:ext>
                </a:extLst>
              </a:tr>
              <a:tr h="7588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altLang="ca-ES" sz="11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Profesorado de la UB en activo, jubilado o emérito; profesorado invitado o visitante; profesorado de la EIM, de Estudios Hispánicos, de los Servicios Lingüísticos y del IDP-ICE; investigadores de departamentos o grupos de investigación de la UB; usuarios con necesidades específicas </a:t>
                      </a:r>
                      <a:endParaRPr lang="es-ES" sz="11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40</a:t>
                      </a:r>
                      <a:endParaRPr kumimoji="0" lang="ca-ES" altLang="ca-E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8193643"/>
                  </a:ext>
                </a:extLst>
              </a:tr>
              <a:tr h="397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altLang="ca-ES" sz="11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Alumnado de doctorado y de másteres oficiales, propios e interuniversitarios; PTGAS de la UB en activo o jubilado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20</a:t>
                      </a:r>
                      <a:endParaRPr kumimoji="0"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6518166"/>
                  </a:ext>
                </a:extLst>
              </a:tr>
              <a:tr h="8621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altLang="ca-ES" sz="11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Alumnado de grado de la UB, de centros adscritos, interuniversitarios, de homologación, de movilidad nacional o internacional; alumnado del Instituto de Formación Continua (IL3) que hagan cursos de la Universidad; alumnado de posgrados propios; alumnado de extensión universitaria; alumnado de la Universidad de la Experiencia; miembros de Alumni UB autorizados</a:t>
                      </a:r>
                      <a:endParaRPr lang="es-ES" sz="11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337950277"/>
                  </a:ext>
                </a:extLst>
              </a:tr>
              <a:tr h="7326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altLang="ca-ES" sz="11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Profesorado de centros adscritos con </a:t>
                      </a:r>
                      <a:r>
                        <a:rPr kumimoji="0" lang="es-ES" altLang="ca-ES" sz="11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venia </a:t>
                      </a:r>
                      <a:r>
                        <a:rPr kumimoji="0" lang="es-ES" altLang="ca-ES" sz="11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docendi</a:t>
                      </a:r>
                      <a:r>
                        <a:rPr kumimoji="0" lang="es-ES" altLang="ca-ES" sz="11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;</a:t>
                      </a:r>
                      <a:r>
                        <a:rPr kumimoji="0" lang="es-ES" altLang="ca-ES" sz="11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1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Personal de hospitales docentes (Clínic, Bellvitge i Sant Joan de Déu); profesorado no UB de centros con convenios, del Grupo UB i del IDP-ICE; personal de institutos de investigación participados, adscritos, vinculados, con convenio o del Grupo UB; investigadores y becarios de investigación de GEO3BCN-CSIC</a:t>
                      </a:r>
                      <a:endParaRPr lang="es-ES" sz="11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234053851"/>
                  </a:ext>
                </a:extLst>
              </a:tr>
              <a:tr h="785942">
                <a:tc>
                  <a:txBody>
                    <a:bodyPr/>
                    <a:lstStyle/>
                    <a:p>
                      <a:r>
                        <a:rPr kumimoji="0" lang="es-ES" sz="11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Alumnado de centros con convenio o del Grupo UB; alumnado de la EIM, de Estudios Hispánicos, de los Servicios Lingüísticos y del IDP-ICE; miembros del Claustro de Doctores de la UB; profesorado de primaria y secundaria; miembros del COBDC; miembros de fundaciones de carácter beneficodocente de la UB; usuarios autorizados por PDI de la UB o por el CRAI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242788529"/>
                  </a:ext>
                </a:extLst>
              </a:tr>
            </a:tbl>
          </a:graphicData>
        </a:graphic>
      </p:graphicFrame>
      <p:sp>
        <p:nvSpPr>
          <p:cNvPr id="6" name="Text Box 45"/>
          <p:cNvSpPr txBox="1">
            <a:spLocks noChangeArrowheads="1"/>
          </p:cNvSpPr>
          <p:nvPr/>
        </p:nvSpPr>
        <p:spPr bwMode="auto">
          <a:xfrm>
            <a:off x="594599" y="5902261"/>
            <a:ext cx="8163962" cy="274637"/>
          </a:xfrm>
          <a:prstGeom prst="rect">
            <a:avLst/>
          </a:prstGeom>
          <a:solidFill>
            <a:srgbClr val="EAEFF7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s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Préstamo de material audiovisual: 21 días</a:t>
            </a:r>
          </a:p>
        </p:txBody>
      </p:sp>
      <p:sp>
        <p:nvSpPr>
          <p:cNvPr id="7" name="Text Box 46"/>
          <p:cNvSpPr txBox="1">
            <a:spLocks noChangeArrowheads="1"/>
          </p:cNvSpPr>
          <p:nvPr/>
        </p:nvSpPr>
        <p:spPr bwMode="auto">
          <a:xfrm>
            <a:off x="594599" y="6219732"/>
            <a:ext cx="8163962" cy="498598"/>
          </a:xfrm>
          <a:prstGeom prst="rect">
            <a:avLst/>
          </a:prstGeom>
          <a:noFill/>
          <a:ln w="9525" algn="ctr">
            <a:solidFill>
              <a:srgbClr val="33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0C0E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s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Bibliografía recomendada: 10 días</a:t>
            </a:r>
          </a:p>
          <a:p>
            <a:pPr algn="ctr">
              <a:spcBef>
                <a:spcPct val="20000"/>
              </a:spcBef>
            </a:pPr>
            <a:r>
              <a:rPr lang="es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Bibliografía recomendada de fin de semana (de viernes a lunes): 3 días</a:t>
            </a:r>
          </a:p>
        </p:txBody>
      </p:sp>
    </p:spTree>
    <p:extLst>
      <p:ext uri="{BB962C8B-B14F-4D97-AF65-F5344CB8AC3E}">
        <p14:creationId xmlns:p14="http://schemas.microsoft.com/office/powerpoint/2010/main" val="1765655815"/>
      </p:ext>
    </p:extLst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10DB78A-56C9-4AE1-B9CC-BD1577AA1795}" type="slidenum">
              <a:rPr lang="ca-ES" altLang="en-US" smtClean="0">
                <a:solidFill>
                  <a:srgbClr val="898989"/>
                </a:solidFill>
              </a:rPr>
              <a:pPr/>
              <a:t>19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46083" name="Rectangle 9"/>
          <p:cNvSpPr>
            <a:spLocks noChangeArrowheads="1"/>
          </p:cNvSpPr>
          <p:nvPr/>
        </p:nvSpPr>
        <p:spPr bwMode="auto">
          <a:xfrm>
            <a:off x="5090954" y="3919020"/>
            <a:ext cx="122237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Historial</a:t>
            </a:r>
          </a:p>
        </p:txBody>
      </p:sp>
      <p:sp>
        <p:nvSpPr>
          <p:cNvPr id="88094" name="Rectangle 6"/>
          <p:cNvSpPr>
            <a:spLocks noChangeArrowheads="1"/>
          </p:cNvSpPr>
          <p:nvPr/>
        </p:nvSpPr>
        <p:spPr bwMode="auto">
          <a:xfrm>
            <a:off x="5078448" y="4273032"/>
            <a:ext cx="3835400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Podéis ver la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lista de los documentos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os lleváis en préstamo a lo largo de vuestros estudios en la UB en la pestaña </a:t>
            </a: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Préstamos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dentro de </a:t>
            </a: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 cuenta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88095" name="Rectangle 10"/>
          <p:cNvSpPr>
            <a:spLocks noChangeArrowheads="1"/>
          </p:cNvSpPr>
          <p:nvPr/>
        </p:nvSpPr>
        <p:spPr bwMode="auto">
          <a:xfrm>
            <a:off x="5094514" y="1878722"/>
            <a:ext cx="3727224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permiten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hasta 10 reservas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simultáneas, que se pueden activar desde </a:t>
            </a:r>
            <a:r>
              <a:rPr lang="es-ES" altLang="ca-ES" sz="17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 cuenta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desde los mostradores. 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086" name="Rectangle 9"/>
          <p:cNvSpPr>
            <a:spLocks noChangeArrowheads="1"/>
          </p:cNvSpPr>
          <p:nvPr/>
        </p:nvSpPr>
        <p:spPr bwMode="auto">
          <a:xfrm>
            <a:off x="5118963" y="1507456"/>
            <a:ext cx="1298753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Reservas</a:t>
            </a:r>
          </a:p>
        </p:txBody>
      </p:sp>
      <p:sp>
        <p:nvSpPr>
          <p:cNvPr id="46087" name="Rectangle 8"/>
          <p:cNvSpPr>
            <a:spLocks noChangeArrowheads="1"/>
          </p:cNvSpPr>
          <p:nvPr/>
        </p:nvSpPr>
        <p:spPr bwMode="auto">
          <a:xfrm>
            <a:off x="502174" y="4273032"/>
            <a:ext cx="4435618" cy="20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devolver a tiempo los documentos prestados conlleva una suspensión del servicio, </a:t>
            </a:r>
            <a:r>
              <a:rPr lang="es-ES" altLang="ca-ES" sz="17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rPr>
              <a:t>según los días de retraso y el tipo de documento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: </a:t>
            </a:r>
          </a:p>
          <a:p>
            <a:pPr>
              <a:spcAft>
                <a:spcPts val="600"/>
              </a:spcAft>
            </a:pPr>
            <a:r>
              <a:rPr lang="es-ES" altLang="ca-ES" sz="1400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Préstamo</a:t>
            </a:r>
            <a:r>
              <a:rPr lang="ca-ES" altLang="ca-ES" sz="1400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 normal y material audiovisual:</a:t>
            </a:r>
            <a:r>
              <a:rPr lang="ca-ES" altLang="ca-ES" sz="1400" b="1" dirty="0">
                <a:solidFill>
                  <a:prstClr val="black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altLang="ca-ES" sz="1400" b="1" dirty="0">
                <a:solidFill>
                  <a:srgbClr val="7F7F7F"/>
                </a:solidFill>
                <a:latin typeface="Verdana"/>
                <a:ea typeface="Verdana"/>
                <a:cs typeface="Arial"/>
              </a:rPr>
              <a:t>1 </a:t>
            </a:r>
            <a:r>
              <a:rPr lang="es-ES" altLang="ca-ES" sz="1400" b="1" dirty="0">
                <a:solidFill>
                  <a:srgbClr val="7F7F7F"/>
                </a:solidFill>
                <a:latin typeface="Verdana"/>
                <a:ea typeface="Verdana"/>
                <a:cs typeface="Arial"/>
              </a:rPr>
              <a:t>día</a:t>
            </a:r>
            <a:endParaRPr lang="ca-ES" altLang="ca-ES" sz="1400" dirty="0">
              <a:solidFill>
                <a:srgbClr val="7F7F7F"/>
              </a:solidFill>
              <a:latin typeface="Verdana"/>
              <a:ea typeface="Verdana"/>
              <a:cs typeface="Arial"/>
            </a:endParaRPr>
          </a:p>
          <a:p>
            <a:pPr>
              <a:spcAft>
                <a:spcPts val="600"/>
              </a:spcAft>
            </a:pPr>
            <a:r>
              <a:rPr lang="es-ES" altLang="ca-ES" sz="1400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Préstamo de bibliografía recomendada: </a:t>
            </a:r>
            <a:r>
              <a:rPr lang="es-ES" altLang="ca-ES" sz="1400" b="1" dirty="0">
                <a:solidFill>
                  <a:srgbClr val="7F7F7F"/>
                </a:solidFill>
                <a:latin typeface="Verdana"/>
                <a:ea typeface="Verdana"/>
                <a:cs typeface="Arial"/>
              </a:rPr>
              <a:t>2 días</a:t>
            </a:r>
            <a:r>
              <a:rPr lang="es-ES" altLang="ca-ES" sz="1400" dirty="0">
                <a:solidFill>
                  <a:srgbClr val="7F7F7F"/>
                </a:solidFill>
                <a:latin typeface="Verdana"/>
                <a:ea typeface="Verdana"/>
                <a:cs typeface="Arial"/>
              </a:rPr>
              <a:t> </a:t>
            </a:r>
            <a:endParaRPr lang="ca-ES" altLang="ca-ES" sz="1400" dirty="0">
              <a:solidFill>
                <a:srgbClr val="7F7F7F"/>
              </a:solidFill>
              <a:latin typeface="Verdana"/>
              <a:ea typeface="Verdana"/>
              <a:cs typeface="Arial"/>
            </a:endParaRPr>
          </a:p>
          <a:p>
            <a:r>
              <a:rPr lang="es-ES" altLang="ca-ES" sz="1400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Préstamo de BR de fin de semana: </a:t>
            </a:r>
            <a:r>
              <a:rPr lang="es-ES" altLang="ca-ES" sz="1400" b="1" dirty="0">
                <a:solidFill>
                  <a:srgbClr val="7F7F7F"/>
                </a:solidFill>
                <a:latin typeface="Verdana"/>
                <a:ea typeface="Verdana"/>
                <a:cs typeface="Arial"/>
              </a:rPr>
              <a:t>3 días</a:t>
            </a:r>
            <a:endParaRPr lang="es-ES" altLang="ca-ES" sz="1400" b="1" dirty="0">
              <a:solidFill>
                <a:srgbClr val="7F7F7F"/>
              </a:solidFill>
              <a:latin typeface="Verdana" panose="020B0604030504040204" pitchFamily="34" charset="0"/>
              <a:ea typeface="Verdana"/>
            </a:endParaRPr>
          </a:p>
        </p:txBody>
      </p:sp>
      <p:sp>
        <p:nvSpPr>
          <p:cNvPr id="46088" name="Rectangle 7"/>
          <p:cNvSpPr>
            <a:spLocks noChangeArrowheads="1"/>
          </p:cNvSpPr>
          <p:nvPr/>
        </p:nvSpPr>
        <p:spPr bwMode="auto">
          <a:xfrm>
            <a:off x="502174" y="3919020"/>
            <a:ext cx="1422184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Sanciones</a:t>
            </a:r>
          </a:p>
        </p:txBody>
      </p:sp>
      <p:sp>
        <p:nvSpPr>
          <p:cNvPr id="46089" name="Rectangle 5"/>
          <p:cNvSpPr>
            <a:spLocks noChangeArrowheads="1"/>
          </p:cNvSpPr>
          <p:nvPr/>
        </p:nvSpPr>
        <p:spPr bwMode="auto">
          <a:xfrm>
            <a:off x="502174" y="1480637"/>
            <a:ext cx="1871025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Renovaciones</a:t>
            </a:r>
          </a:p>
        </p:txBody>
      </p:sp>
      <p:sp>
        <p:nvSpPr>
          <p:cNvPr id="88100" name="Rectangle 6"/>
          <p:cNvSpPr>
            <a:spLocks noChangeArrowheads="1"/>
          </p:cNvSpPr>
          <p:nvPr/>
        </p:nvSpPr>
        <p:spPr bwMode="auto">
          <a:xfrm>
            <a:off x="502174" y="1839319"/>
            <a:ext cx="4388963" cy="1923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Podéis renovar el préstamo de los documentos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tantas veces como queráis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siempre que el documento no haya sido reservado. Podéis pedir la renovación en el </a:t>
            </a:r>
            <a:r>
              <a:rPr lang="es-ES" altLang="ca-ES" sz="17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mostrador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por </a:t>
            </a:r>
            <a:r>
              <a:rPr lang="es-ES" altLang="ca-ES" sz="17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teléfono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bien vía web, desde la opción </a:t>
            </a:r>
            <a:r>
              <a:rPr lang="es-ES" altLang="ca-ES" sz="17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 cuenta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ca-ES" altLang="ca-ES" sz="1700" dirty="0">
              <a:solidFill>
                <a:srgbClr val="E7E6E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502174" y="1054346"/>
            <a:ext cx="739574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  <a:hlinkClick r:id="rId3"/>
              </a:rPr>
              <a:t>https://crai.ub.edu/es/servicios-y-recursos/prestamo-documentos-ub</a:t>
            </a:r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12" name="Rectangle 7"/>
          <p:cNvSpPr txBox="1">
            <a:spLocks noChangeArrowheads="1"/>
          </p:cNvSpPr>
          <p:nvPr/>
        </p:nvSpPr>
        <p:spPr bwMode="auto">
          <a:xfrm>
            <a:off x="483945" y="737728"/>
            <a:ext cx="6629032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servicio de préstamo de documentos (III)</a:t>
            </a:r>
          </a:p>
        </p:txBody>
      </p:sp>
    </p:spTree>
    <p:extLst>
      <p:ext uri="{BB962C8B-B14F-4D97-AF65-F5344CB8AC3E}">
        <p14:creationId xmlns:p14="http://schemas.microsoft.com/office/powerpoint/2010/main" val="413548076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9527090-CCAC-45BD-AFEB-08E62F5731F6}" type="slidenum">
              <a:rPr lang="es-ES" altLang="en-US" smtClean="0">
                <a:solidFill>
                  <a:srgbClr val="898989"/>
                </a:solidFill>
              </a:rPr>
              <a:pPr/>
              <a:t>2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19459" name="Rectangle 1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42844" y="812700"/>
            <a:ext cx="81534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objetivo de esta sesión es: </a:t>
            </a:r>
          </a:p>
        </p:txBody>
      </p:sp>
      <p:sp>
        <p:nvSpPr>
          <p:cNvPr id="19460" name="Rectangle 14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81700" y="2276475"/>
            <a:ext cx="8675687" cy="252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spAutoFit/>
          </a:bodyPr>
          <a:lstStyle/>
          <a:p>
            <a:pPr eaLnBrk="1" hangingPunct="1">
              <a:spcBef>
                <a:spcPct val="100000"/>
              </a:spcBef>
              <a:buClr>
                <a:schemeClr val="accent2"/>
              </a:buClr>
              <a:buSzPct val="75000"/>
              <a:buFontTx/>
              <a:buNone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Presentaros el CRAI Biblioteca de Biología y sus servicios:</a:t>
            </a:r>
          </a:p>
          <a:p>
            <a:pPr>
              <a:spcBef>
                <a:spcPts val="1200"/>
              </a:spcBef>
              <a:buNone/>
            </a:pPr>
            <a:r>
              <a:rPr lang="es-ES" sz="2000" dirty="0">
                <a:solidFill>
                  <a:srgbClr val="336699"/>
                </a:solidFill>
                <a:latin typeface="Verdana"/>
                <a:ea typeface="Verdana"/>
                <a:cs typeface="+mn-lt"/>
                <a:hlinkClick r:id="rId3"/>
              </a:rPr>
              <a:t>https://crai.ub.edu/es/conoce-el-crai/bibliotecas/crai-biblioteca-de-biologia</a:t>
            </a:r>
            <a:r>
              <a:rPr lang="es-ES" sz="2000" dirty="0">
                <a:solidFill>
                  <a:srgbClr val="336699"/>
                </a:solidFill>
                <a:latin typeface="Verdana"/>
                <a:ea typeface="Verdana"/>
                <a:cs typeface="+mn-lt"/>
              </a:rPr>
              <a:t> </a:t>
            </a:r>
            <a:endParaRPr lang="es-ES"/>
          </a:p>
          <a:p>
            <a:pPr>
              <a:spcBef>
                <a:spcPts val="1200"/>
              </a:spcBef>
              <a:buClr>
                <a:schemeClr val="accent2"/>
              </a:buClr>
              <a:buSzPct val="75000"/>
              <a:buNone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Hablaros de los recursos y servicios que ofrece el CRAI de la UB:</a:t>
            </a:r>
          </a:p>
          <a:p>
            <a:pPr>
              <a:spcBef>
                <a:spcPts val="1200"/>
              </a:spcBef>
              <a:buFontTx/>
              <a:buNone/>
            </a:pP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  <a:cs typeface="+mn-lt"/>
                <a:hlinkClick r:id="rId4"/>
              </a:rPr>
              <a:t>https://crai.ub.edu/</a:t>
            </a:r>
            <a:endParaRPr lang="es-ES" altLang="ca-ES" sz="2000" dirty="0">
              <a:solidFill>
                <a:srgbClr val="646464"/>
              </a:solidFill>
              <a:latin typeface="Verdana"/>
              <a:ea typeface="Verdana"/>
              <a:cs typeface="+mn-lt"/>
            </a:endParaRPr>
          </a:p>
          <a:p>
            <a:pPr eaLnBrk="1" hangingPunct="1">
              <a:spcBef>
                <a:spcPct val="100000"/>
              </a:spcBef>
              <a:buClr>
                <a:srgbClr val="3366CC"/>
              </a:buClr>
              <a:buSzPct val="75000"/>
              <a:buFontTx/>
              <a:buNone/>
            </a:pPr>
            <a:endParaRPr lang="es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134345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0178AE1-5024-4255-8A52-FE51B1EF48E7}" type="slidenum">
              <a:rPr lang="es-ES" altLang="en-US" smtClean="0">
                <a:solidFill>
                  <a:srgbClr val="898989"/>
                </a:solidFill>
              </a:rPr>
              <a:pPr/>
              <a:t>20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48134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3075" y="874474"/>
            <a:ext cx="738019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Préstamo con otras bibliotecas de la UB</a:t>
            </a:r>
          </a:p>
        </p:txBody>
      </p:sp>
      <p:sp>
        <p:nvSpPr>
          <p:cNvPr id="48131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8132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8133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473075" y="1691242"/>
            <a:ext cx="4851960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necesitáis un documento que está en </a:t>
            </a:r>
            <a:r>
              <a:rPr lang="es-ES" altLang="ca-E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otra biblioteca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UB podéis:</a:t>
            </a:r>
          </a:p>
          <a:p>
            <a:pPr eaLnBrk="1" hangingPunct="1">
              <a:defRPr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s-ES" altLang="ca-ES" sz="1900" i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9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s-ES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 a la biblioteca donde se encuentra</a:t>
            </a:r>
            <a:r>
              <a:rPr lang="es-ES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formalizar el préstamo, o</a:t>
            </a:r>
            <a:endParaRPr lang="es-ES" altLang="ca-ES" sz="1900" b="1" dirty="0">
              <a:solidFill>
                <a:prstClr val="white">
                  <a:lumMod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defRPr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s-ES" altLang="ca-ES" sz="1900" i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9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s-ES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solicitar en el mostrador de vuestra biblioteca </a:t>
            </a:r>
            <a:r>
              <a:rPr lang="es-ES" altLang="ca-E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os lo traigan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Lo recibiréis en 2 o 3 días. </a:t>
            </a:r>
            <a:endParaRPr lang="es-ES" altLang="ca-ES" sz="1900" dirty="0">
              <a:solidFill>
                <a:prstClr val="black"/>
              </a:solidFill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QuadreDeText 11">
            <a:extLst>
              <a:ext uri="{FF2B5EF4-FFF2-40B4-BE49-F238E27FC236}">
                <a16:creationId xmlns:a16="http://schemas.microsoft.com/office/drawing/2014/main" id="{A3A70B76-F6FB-450D-A3E8-1FE20725064A}"/>
              </a:ext>
            </a:extLst>
          </p:cNvPr>
          <p:cNvSpPr txBox="1"/>
          <p:nvPr/>
        </p:nvSpPr>
        <p:spPr>
          <a:xfrm>
            <a:off x="6151094" y="1243806"/>
            <a:ext cx="2590570" cy="5055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auto">
              <a:spcAft>
                <a:spcPts val="1200"/>
              </a:spcAft>
            </a:pPr>
            <a:r>
              <a:rPr lang="es-ES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hlinkClick r:id="rId2"/>
              </a:rPr>
              <a:t>CRAI bibliote</a:t>
            </a:r>
            <a:r>
              <a:rPr lang="es-ES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</a:rPr>
              <a:t>cas</a:t>
            </a:r>
            <a:r>
              <a:rPr lang="es-ES" b="0" i="0" dirty="0">
                <a:effectLst/>
                <a:latin typeface="Calibri" panose="020F0502020204030204" pitchFamily="34" charset="0"/>
              </a:rPr>
              <a:t>​</a:t>
            </a: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Bellas Artes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Biología</a:t>
            </a:r>
            <a:r>
              <a:rPr lang="es-ES" sz="1400" b="0" i="0" dirty="0">
                <a:effectLst/>
                <a:latin typeface="Calibri" panose="020F0502020204030204" pitchFamily="34" charset="0"/>
              </a:rPr>
              <a:t>​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Campus Bellvitge</a:t>
            </a:r>
            <a:r>
              <a:rPr lang="es-ES" sz="1400" b="0" i="0" dirty="0">
                <a:effectLst/>
                <a:latin typeface="Calibri" panose="020F0502020204030204" pitchFamily="34" charset="0"/>
              </a:rPr>
              <a:t>​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Campus </a:t>
            </a:r>
            <a:r>
              <a:rPr lang="es-ES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Clínic</a:t>
            </a:r>
            <a:r>
              <a:rPr lang="es-ES" sz="1400" b="0" i="0" dirty="0">
                <a:effectLst/>
                <a:latin typeface="Calibri" panose="020F0502020204030204" pitchFamily="34" charset="0"/>
              </a:rPr>
              <a:t>​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Campus Mundet</a:t>
            </a:r>
            <a:r>
              <a:rPr lang="es-ES" sz="1400" b="0" i="0" dirty="0">
                <a:effectLst/>
                <a:latin typeface="Calibri" panose="020F0502020204030204" pitchFamily="34" charset="0"/>
              </a:rPr>
              <a:t>​</a:t>
            </a: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dirty="0">
                <a:latin typeface="Calibri" panose="020F0502020204030204" pitchFamily="34" charset="0"/>
              </a:rPr>
              <a:t> Ciencias de la Tierra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Derecho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Economía </a:t>
            </a:r>
            <a:r>
              <a:rPr lang="es-ES" sz="1400" dirty="0">
                <a:solidFill>
                  <a:srgbClr val="000000"/>
                </a:solidFill>
                <a:latin typeface="Calibri" panose="020F0502020204030204" pitchFamily="34" charset="0"/>
              </a:rPr>
              <a:t>y</a:t>
            </a: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Empresa</a:t>
            </a:r>
            <a:r>
              <a:rPr lang="es-ES" sz="1400" b="0" i="0" dirty="0">
                <a:effectLst/>
                <a:latin typeface="Calibri" panose="020F0502020204030204" pitchFamily="34" charset="0"/>
              </a:rPr>
              <a:t>​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Farmacia y Ciencias de la </a:t>
            </a:r>
          </a:p>
          <a:p>
            <a:pPr algn="l" rtl="0" fontAlgn="base">
              <a:spcAft>
                <a:spcPts val="300"/>
              </a:spcAft>
            </a:pPr>
            <a:r>
              <a:rPr lang="es-ES" sz="14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Alimentación</a:t>
            </a:r>
            <a:r>
              <a:rPr lang="es-ES" sz="1400" b="0" i="0" dirty="0">
                <a:effectLst/>
                <a:latin typeface="Calibri" panose="020F0502020204030204" pitchFamily="34" charset="0"/>
              </a:rPr>
              <a:t>​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Filosofía, Geografía e Historia</a:t>
            </a:r>
            <a:r>
              <a:rPr lang="es-ES" sz="1400" b="0" i="0" dirty="0">
                <a:effectLst/>
                <a:latin typeface="Calibri" panose="020F0502020204030204" pitchFamily="34" charset="0"/>
              </a:rPr>
              <a:t>​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Física y Química</a:t>
            </a:r>
            <a:r>
              <a:rPr lang="es-ES" sz="1400" b="0" i="0" dirty="0">
                <a:effectLst/>
                <a:latin typeface="Calibri" panose="020F0502020204030204" pitchFamily="34" charset="0"/>
              </a:rPr>
              <a:t>​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Fondo Antiguo</a:t>
            </a: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Información y Medios </a:t>
            </a:r>
          </a:p>
          <a:p>
            <a:pPr algn="l" rtl="0" fontAlgn="base">
              <a:spcAft>
                <a:spcPts val="300"/>
              </a:spcAft>
            </a:pPr>
            <a:r>
              <a:rPr lang="es-ES" sz="1400" dirty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Audiovisuales</a:t>
            </a:r>
            <a:r>
              <a:rPr lang="es-ES" sz="1400" b="0" i="0" dirty="0">
                <a:effectLst/>
                <a:latin typeface="Calibri" panose="020F0502020204030204" pitchFamily="34" charset="0"/>
              </a:rPr>
              <a:t>​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Letras</a:t>
            </a:r>
            <a:r>
              <a:rPr lang="es-ES" sz="1400" b="0" i="0" dirty="0">
                <a:effectLst/>
                <a:latin typeface="Calibri" panose="020F0502020204030204" pitchFamily="34" charset="0"/>
              </a:rPr>
              <a:t>​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Matemáticas </a:t>
            </a:r>
            <a:r>
              <a:rPr lang="es-ES" sz="1400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Informática</a:t>
            </a:r>
            <a:r>
              <a:rPr lang="es-ES" sz="1400" b="0" i="0" dirty="0">
                <a:effectLst/>
                <a:latin typeface="Calibri" panose="020F0502020204030204" pitchFamily="34" charset="0"/>
              </a:rPr>
              <a:t>​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Pabellón de la República</a:t>
            </a:r>
            <a:endParaRPr lang="es-ES" sz="1400" b="0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39441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C6510BE-FC2F-4A44-AB8E-6E41409CB194}" type="slidenum">
              <a:rPr lang="ca-ES" altLang="en-US" smtClean="0">
                <a:solidFill>
                  <a:srgbClr val="898989"/>
                </a:solidFill>
              </a:rPr>
              <a:pPr/>
              <a:t>21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49158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3075" y="919820"/>
            <a:ext cx="8677275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Uso de salas de trabajo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https://crai.ub.edu/es/servicios-y-recursos/prestamo-equipamientos</a:t>
            </a: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49155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56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57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59" name="Rectangle 11"/>
          <p:cNvSpPr>
            <a:spLocks noChangeArrowheads="1"/>
          </p:cNvSpPr>
          <p:nvPr/>
        </p:nvSpPr>
        <p:spPr bwMode="auto">
          <a:xfrm>
            <a:off x="501068" y="1528871"/>
            <a:ext cx="821848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Este servicio tiene por objeto facilitar el uso de las salas de trabajo de los CRAI bibliotecas para que podáis disfrutar de un espacio donde elaborar trabajos, individualmente o en grupo. Las reservas se hacen desde el </a:t>
            </a:r>
            <a:r>
              <a:rPr lang="es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Cercabib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y hace falta haberse identificado previamente. </a:t>
            </a:r>
          </a:p>
          <a:p>
            <a:r>
              <a:rPr lang="ca-ES" altLang="ca-ES" sz="1600" dirty="0" err="1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Instrucciones</a:t>
            </a:r>
            <a:r>
              <a:rPr lang="ca-ES" altLang="ca-ES" sz="1600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 de uso de las </a:t>
            </a:r>
            <a:r>
              <a:rPr lang="ca-ES" altLang="ca-ES" sz="1600" dirty="0" err="1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salas</a:t>
            </a:r>
            <a:r>
              <a:rPr lang="ca-ES" altLang="ca-ES" sz="1600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 de </a:t>
            </a:r>
            <a:r>
              <a:rPr lang="ca-ES" altLang="ca-ES" sz="1600" dirty="0" err="1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trabajo</a:t>
            </a:r>
            <a:r>
              <a:rPr lang="ca-ES" altLang="ca-ES" sz="1600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 </a:t>
            </a:r>
          </a:p>
          <a:p>
            <a:r>
              <a:rPr lang="es-ES" sz="1600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5"/>
              </a:rPr>
              <a:t>Reserva de salas de trabajo</a:t>
            </a:r>
            <a:endParaRPr lang="ca-ES" dirty="0"/>
          </a:p>
          <a:p>
            <a:pPr algn="just"/>
            <a:endParaRPr lang="ca-ES" sz="1600" dirty="0">
              <a:solidFill>
                <a:srgbClr val="646464"/>
              </a:solidFill>
              <a:latin typeface="Verdana"/>
              <a:ea typeface="Verdana"/>
              <a:cs typeface="Arial"/>
            </a:endParaRPr>
          </a:p>
        </p:txBody>
      </p:sp>
      <p:sp>
        <p:nvSpPr>
          <p:cNvPr id="49160" name="Rectangle 7"/>
          <p:cNvSpPr>
            <a:spLocks noChangeArrowheads="1"/>
          </p:cNvSpPr>
          <p:nvPr/>
        </p:nvSpPr>
        <p:spPr bwMode="auto">
          <a:xfrm>
            <a:off x="501068" y="3206046"/>
            <a:ext cx="86772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Préstamo de portátiles</a:t>
            </a:r>
            <a:br>
              <a:rPr lang="es-ES" altLang="ca-ES" sz="2000" b="1" dirty="0">
                <a:latin typeface="Verdana" panose="020B0604030504040204" pitchFamily="34" charset="0"/>
              </a:rPr>
            </a:b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3"/>
              </a:rPr>
              <a:t>https://crai.ub.edu/es/servicios-y-recursos/prestamo-equipamientos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 </a:t>
            </a: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161" name="Text Box 6"/>
          <p:cNvSpPr txBox="1">
            <a:spLocks noChangeArrowheads="1"/>
          </p:cNvSpPr>
          <p:nvPr/>
        </p:nvSpPr>
        <p:spPr bwMode="auto">
          <a:xfrm>
            <a:off x="583617" y="4064001"/>
            <a:ext cx="813593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portátiles tienen instalados Windows.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portátiles se solicitan y se devuelven en el mostrador de préstamo. 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Es necesario leer, firmar y rellenar correctamente </a:t>
            </a:r>
            <a:r>
              <a:rPr lang="es-ES" altLang="ca-ES" sz="1600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6"/>
              </a:rPr>
              <a:t>el formulario de contrato de préstamo</a:t>
            </a:r>
            <a:r>
              <a:rPr lang="es-ES" altLang="ca-ES" sz="16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.</a:t>
            </a:r>
            <a:endParaRPr lang="ca-ES" sz="1600" dirty="0">
              <a:solidFill>
                <a:srgbClr val="646464"/>
              </a:solidFill>
              <a:latin typeface="Verdana" panose="020B0604030504040204" pitchFamily="34" charset="0"/>
              <a:ea typeface="Verdana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usuarios sancionados no pueden utilizar este servicio.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 periodo de préstamo es de 4 horas como máximo.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portátiles no se pueden reservar.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7"/>
              </a:rPr>
              <a:t>Normativa</a:t>
            </a:r>
          </a:p>
        </p:txBody>
      </p:sp>
    </p:spTree>
    <p:extLst>
      <p:ext uri="{BB962C8B-B14F-4D97-AF65-F5344CB8AC3E}">
        <p14:creationId xmlns:p14="http://schemas.microsoft.com/office/powerpoint/2010/main" val="95954532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t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0" y="1977878"/>
            <a:ext cx="4192247" cy="3809779"/>
          </a:xfrm>
          <a:prstGeom prst="rect">
            <a:avLst/>
          </a:prstGeom>
        </p:spPr>
      </p:pic>
      <p:sp>
        <p:nvSpPr>
          <p:cNvPr id="5017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3E9DDFE-0367-4966-BCF8-DC4692717881}" type="slidenum">
              <a:rPr lang="es-ES" altLang="en-US" smtClean="0">
                <a:solidFill>
                  <a:srgbClr val="898989"/>
                </a:solidFill>
              </a:rPr>
              <a:pPr/>
              <a:t>22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50180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3179" y="800364"/>
            <a:ext cx="7231224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/>
                <a:ea typeface="Verdana"/>
              </a:rPr>
              <a:t>¿Qué tenéis en préstamo?</a:t>
            </a:r>
            <a:r>
              <a:rPr lang="ca-ES" altLang="ca-ES" sz="2000" b="1" dirty="0">
                <a:solidFill>
                  <a:srgbClr val="336699"/>
                </a:solidFill>
                <a:latin typeface="Verdana"/>
                <a:ea typeface="Verdana"/>
              </a:rPr>
              <a:t> </a:t>
            </a:r>
            <a:r>
              <a:rPr lang="ca-ES" altLang="ca-ES" sz="2000" b="1" i="1" dirty="0">
                <a:solidFill>
                  <a:srgbClr val="336699"/>
                </a:solidFill>
                <a:latin typeface="Verdana"/>
                <a:ea typeface="Verdana"/>
                <a:hlinkClick r:id="rId3"/>
              </a:rPr>
              <a:t>Mi </a:t>
            </a:r>
            <a:r>
              <a:rPr lang="es-ES" altLang="ca-ES" sz="2000" b="1" i="1" dirty="0">
                <a:solidFill>
                  <a:srgbClr val="336699"/>
                </a:solidFill>
                <a:latin typeface="Verdana"/>
                <a:ea typeface="Verdana"/>
                <a:hlinkClick r:id="rId3"/>
              </a:rPr>
              <a:t>cuenta</a:t>
            </a:r>
            <a:br>
              <a:rPr lang="ca-ES" altLang="ca-ES" sz="2000" b="1" i="1" dirty="0">
                <a:latin typeface="Verdana"/>
              </a:rPr>
            </a:br>
            <a:r>
              <a:rPr lang="ca-ES" altLang="ca-ES" sz="2000" b="1" i="1" dirty="0">
                <a:solidFill>
                  <a:srgbClr val="336699"/>
                </a:solidFill>
                <a:latin typeface="Verdana"/>
                <a:ea typeface="Verdana"/>
              </a:rPr>
              <a:t> </a:t>
            </a:r>
            <a:br>
              <a:rPr lang="ca-ES" altLang="es-ES" sz="1600" dirty="0">
                <a:latin typeface="Verdana" panose="020B0604030504040204" pitchFamily="34" charset="0"/>
              </a:rPr>
            </a:br>
            <a:br>
              <a:rPr lang="es-ES" altLang="es-ES" sz="2000" dirty="0">
                <a:latin typeface="Verdana" panose="020B0604030504040204" pitchFamily="34" charset="0"/>
              </a:rPr>
            </a:b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" name="7 Flecha derecha"/>
          <p:cNvSpPr/>
          <p:nvPr/>
        </p:nvSpPr>
        <p:spPr>
          <a:xfrm rot="1934992">
            <a:off x="2977173" y="1697920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519749" y="1820665"/>
            <a:ext cx="404154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100000"/>
              </a:spcBef>
            </a:pPr>
            <a:r>
              <a:rPr lang="es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Este servicio os permite acceder a vuestro </a:t>
            </a:r>
            <a:r>
              <a:rPr lang="es-ES" altLang="es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registro de usuario </a:t>
            </a:r>
            <a:r>
              <a:rPr lang="es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del CRAI. </a:t>
            </a:r>
          </a:p>
          <a:p>
            <a:pPr>
              <a:spcBef>
                <a:spcPct val="100000"/>
              </a:spcBef>
            </a:pPr>
            <a:r>
              <a:rPr lang="es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Una vez identificados, podéis ver y renovar vuestros préstamos, reservar documentos o crear listas de registros, entre otros servicios.</a:t>
            </a:r>
          </a:p>
        </p:txBody>
      </p:sp>
      <p:sp>
        <p:nvSpPr>
          <p:cNvPr id="6" name="Rectangle arrodonit 5"/>
          <p:cNvSpPr/>
          <p:nvPr/>
        </p:nvSpPr>
        <p:spPr>
          <a:xfrm>
            <a:off x="3654006" y="1984693"/>
            <a:ext cx="474785" cy="28530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Imat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0472" y="4010698"/>
            <a:ext cx="2796904" cy="195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201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8883" y="908818"/>
            <a:ext cx="8281988" cy="8125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Servicio de préstamo consorciado (PUC)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https://crai.ub.edu/es/servicios-y-recursos/prestamo-puc</a:t>
            </a:r>
            <a:b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2229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B5CD85B-F6B6-4DDE-99B3-A5335D57E777}" type="slidenum">
              <a:rPr lang="ca-ES" altLang="en-US" smtClean="0">
                <a:solidFill>
                  <a:srgbClr val="898989"/>
                </a:solidFill>
              </a:rPr>
              <a:pPr/>
              <a:t>23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23558" name="4 Subtítulo"/>
          <p:cNvSpPr>
            <a:spLocks/>
          </p:cNvSpPr>
          <p:nvPr/>
        </p:nvSpPr>
        <p:spPr bwMode="auto">
          <a:xfrm>
            <a:off x="544675" y="1587071"/>
            <a:ext cx="6592562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defRPr/>
            </a:pP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Préstamo Consorciado PUC es un servicio gratuito y sencillo de obtención de documentos tanto físicos como electrónicos desde el </a:t>
            </a: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Cercabib</a:t>
            </a: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defRPr/>
            </a:pP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servicio permite solicitar documentos físicos (libros, vídeos, etc.), artículos y capítulos electrónicos o digitalizados, tanto de las instituciones del</a:t>
            </a: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 Consorcio de Servicios Universitarios de Cataluña (CSUC) </a:t>
            </a: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como de instituciones académicas internacionales.</a:t>
            </a:r>
          </a:p>
          <a:p>
            <a:pPr marL="0" indent="0" eaLnBrk="1" hangingPunct="1">
              <a:defRPr/>
            </a:pP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s-ES" altLang="ca-ES" sz="15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¿Cómo se solicitan los documentos?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es-ES" altLang="ca-ES" sz="15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Presencialmente, en la biblioteca donde están dispuestos: </a:t>
            </a:r>
            <a:r>
              <a:rPr lang="es-ES" altLang="ca-ES" sz="15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</a:t>
            </a:r>
            <a:r>
              <a:rPr lang="es-ES" altLang="ca-ES" sz="1500" b="1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situ</a:t>
            </a: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es-ES" altLang="ca-ES" sz="15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Remotamente, mediante la interfaz del </a:t>
            </a:r>
            <a:r>
              <a:rPr lang="es-ES" altLang="ca-ES" sz="15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vía web</a:t>
            </a: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s-ES" altLang="ca-ES" sz="15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20000"/>
              </a:spcBef>
              <a:buFontTx/>
              <a:buAutoNum type="alphaLcParenR"/>
              <a:defRPr/>
            </a:pPr>
            <a:endParaRPr lang="es-ES" altLang="ca-ES" sz="15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s-ES" altLang="ca-ES" sz="15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¿Dónde se devuelven los documentos?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es-ES" altLang="ca-ES" sz="15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cualquiera de las bibliotecas del CRAI de la UB.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es-ES" altLang="ca-ES" sz="15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cualquiera de las bibliotecas de la institución a la que pertenece el documento.</a:t>
            </a:r>
          </a:p>
        </p:txBody>
      </p:sp>
      <p:grpSp>
        <p:nvGrpSpPr>
          <p:cNvPr id="52228" name="Agrupa 7"/>
          <p:cNvGrpSpPr>
            <a:grpSpLocks/>
          </p:cNvGrpSpPr>
          <p:nvPr/>
        </p:nvGrpSpPr>
        <p:grpSpPr bwMode="auto">
          <a:xfrm>
            <a:off x="7137237" y="1587071"/>
            <a:ext cx="1462088" cy="4359275"/>
            <a:chOff x="6715125" y="1289050"/>
            <a:chExt cx="2012950" cy="5072063"/>
          </a:xfrm>
        </p:grpSpPr>
        <p:pic>
          <p:nvPicPr>
            <p:cNvPr id="52230" name="Picture 14" descr="Logo UA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313" y="1289050"/>
              <a:ext cx="1454150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1" name="Picture 16" descr="http://www.upf.edu/marca/_img/_marca/simbol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15" t="17960" r="15746" b="12088"/>
            <a:stretch>
              <a:fillRect/>
            </a:stretch>
          </p:blipFill>
          <p:spPr bwMode="auto">
            <a:xfrm>
              <a:off x="7942263" y="1898650"/>
              <a:ext cx="64770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2" name="Picture 18" descr="https://upload.wikimedia.org/wikipedia/ca/thumb/b/b5/Logo_upc.svg/1024px-Logo_upc.svg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1813" y="1987550"/>
              <a:ext cx="696912" cy="696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3" name="Picture 20" descr="https://static.udg.edu/0/media/noticies/d384933b-f267-4b96-936e-9ac5777876d1_b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2749550"/>
              <a:ext cx="836613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4" name="Picture 22" descr="https://upload.wikimedia.org/wikipedia/ca/thumb/4/48/Logo_UdL.svg/1280px-Logo_UdL.svg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413" y="2935288"/>
              <a:ext cx="717550" cy="563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5" name="Picture 24" descr="http://www.urv.cat/media/upload/arxius/logos/A-color.gif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025" y="3692525"/>
              <a:ext cx="9080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6" name="Picture 30" descr="http://www.uoc.edu/portal/_resources/common/imatges/marca_UOC/marca_UOC_negre_paper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3925888"/>
              <a:ext cx="957263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7" name="Picture 32" descr="http://www.recercat.cat/bitstream/id/48588/?sequence=-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075" y="4662488"/>
              <a:ext cx="865188" cy="42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8" name="Picture 36" descr="http://uvic-ucc.cat/sites/all/themes/zen/UVic1/logo.pn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488" y="4802188"/>
              <a:ext cx="800100" cy="744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9" name="Picture 38" descr="http://www.cccb.org/rcs_gene/Logo_Biblio_Cat_web_CCCB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97" t="18971" r="2097" b="24113"/>
            <a:stretch>
              <a:fillRect/>
            </a:stretch>
          </p:blipFill>
          <p:spPr bwMode="auto">
            <a:xfrm>
              <a:off x="7019925" y="5788025"/>
              <a:ext cx="1484313" cy="57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5291368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9013" y="950834"/>
            <a:ext cx="7346691" cy="8125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PUC vía web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https://crai.ub.edu/es/servicios-y-recursos/prestamo-puc</a:t>
            </a:r>
            <a:b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4276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ABA77CE-B271-4371-AE57-BFE703285D58}" type="slidenum">
              <a:rPr lang="ca-ES" altLang="en-US" smtClean="0">
                <a:solidFill>
                  <a:srgbClr val="898989"/>
                </a:solidFill>
              </a:rPr>
              <a:pPr/>
              <a:t>24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54275" name="4 Marcador de contenido"/>
          <p:cNvSpPr>
            <a:spLocks/>
          </p:cNvSpPr>
          <p:nvPr/>
        </p:nvSpPr>
        <p:spPr bwMode="auto">
          <a:xfrm>
            <a:off x="519013" y="1704588"/>
            <a:ext cx="8107729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95275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Wingdings" panose="05000000000000000000" pitchFamily="2" charset="2"/>
              <a:buChar char="q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Requisitos: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Tenéis que estar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dados de alta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en la base de datos de usuarios de la biblioteca de vuestra institución.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podéis tener préstamos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vencidos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en vuestra institución.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podéis estar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bloqueados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en vuestra institución.</a:t>
            </a: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1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Conectaos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al Catálogo Colectivo de las Universidades de Catalunya    (CCUC):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https://ccuc.csuc.cat/discovery/search?vid=34CSUC_NETWORK:CSUC_CCUC_UNION&amp;lang=es</a:t>
            </a:r>
            <a:endParaRPr lang="es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2 Buscad si el documento está disponible y seleccionadlo para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solicitarlo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 Identificaros y elegid donde lo queréis recoger.</a:t>
            </a: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3 Cuando el documento llegue a la biblioteca elegida, recibiréis un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aviso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por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correo electrónico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4 Podéis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devolver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el documento a cualquier biblioteca de vuestra institución o de la institución a la que pertenezca.</a:t>
            </a:r>
          </a:p>
        </p:txBody>
      </p:sp>
    </p:spTree>
    <p:extLst>
      <p:ext uri="{BB962C8B-B14F-4D97-AF65-F5344CB8AC3E}">
        <p14:creationId xmlns:p14="http://schemas.microsoft.com/office/powerpoint/2010/main" val="264780894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68312" y="803751"/>
            <a:ext cx="8135937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Condiciones de préstamo del PUC</a:t>
            </a:r>
          </a:p>
        </p:txBody>
      </p:sp>
      <p:sp>
        <p:nvSpPr>
          <p:cNvPr id="5636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263E8E7-B058-4CEF-8238-F719ACEE8008}" type="slidenum">
              <a:rPr lang="ca-ES" altLang="en-US" smtClean="0">
                <a:solidFill>
                  <a:srgbClr val="898989"/>
                </a:solidFill>
              </a:rPr>
              <a:pPr/>
              <a:t>25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4" name="Imatge 3">
            <a:extLst>
              <a:ext uri="{FF2B5EF4-FFF2-40B4-BE49-F238E27FC236}">
                <a16:creationId xmlns:a16="http://schemas.microsoft.com/office/drawing/2014/main" id="{F52567DA-E047-4A59-8FA1-7DA04F55A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11" y="2243510"/>
            <a:ext cx="8755177" cy="3693459"/>
          </a:xfrm>
          <a:prstGeom prst="rect">
            <a:avLst/>
          </a:prstGeom>
        </p:spPr>
      </p:pic>
      <p:sp>
        <p:nvSpPr>
          <p:cNvPr id="10" name="QuadreDeText 9">
            <a:extLst>
              <a:ext uri="{FF2B5EF4-FFF2-40B4-BE49-F238E27FC236}">
                <a16:creationId xmlns:a16="http://schemas.microsoft.com/office/drawing/2014/main" id="{D7B544B2-2BD2-45D7-BB73-235292CCCAF9}"/>
              </a:ext>
            </a:extLst>
          </p:cNvPr>
          <p:cNvSpPr txBox="1"/>
          <p:nvPr/>
        </p:nvSpPr>
        <p:spPr>
          <a:xfrm>
            <a:off x="468311" y="1177798"/>
            <a:ext cx="81359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Verdana" panose="020B0604030504040204" pitchFamily="34" charset="0"/>
                <a:ea typeface="Verdana" panose="020B0604030504040204" pitchFamily="34" charset="0"/>
              </a:rPr>
              <a:t>Puedes solicitar los documentos a través del web mediante </a:t>
            </a:r>
            <a:r>
              <a:rPr lang="es-ES" dirty="0" err="1">
                <a:latin typeface="Verdana" panose="020B0604030504040204" pitchFamily="34" charset="0"/>
                <a:ea typeface="Verdana" panose="020B0604030504040204" pitchFamily="34" charset="0"/>
              </a:rPr>
              <a:t>Cercabib</a:t>
            </a:r>
            <a:r>
              <a:rPr lang="es-ES" dirty="0">
                <a:latin typeface="Verdana" panose="020B0604030504040204" pitchFamily="34" charset="0"/>
                <a:ea typeface="Verdana" panose="020B0604030504040204" pitchFamily="34" charset="0"/>
              </a:rPr>
              <a:t> o bien, </a:t>
            </a:r>
            <a:r>
              <a:rPr lang="es-ES" i="1" dirty="0">
                <a:latin typeface="Verdana" panose="020B0604030504040204" pitchFamily="34" charset="0"/>
                <a:ea typeface="Verdana" panose="020B0604030504040204" pitchFamily="34" charset="0"/>
              </a:rPr>
              <a:t>in situ</a:t>
            </a:r>
            <a:r>
              <a:rPr lang="es-ES" dirty="0">
                <a:latin typeface="Verdana" panose="020B0604030504040204" pitchFamily="34" charset="0"/>
                <a:ea typeface="Verdana" panose="020B0604030504040204" pitchFamily="34" charset="0"/>
              </a:rPr>
              <a:t>, y según estas condiciones: </a:t>
            </a:r>
            <a:endParaRPr lang="ca-E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05234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2BB8590-CFFE-4032-B282-50D00CEFD67C}" type="slidenum">
              <a:rPr lang="ca-ES" altLang="en-US" smtClean="0">
                <a:solidFill>
                  <a:srgbClr val="898989"/>
                </a:solidFill>
              </a:rPr>
              <a:pPr/>
              <a:t>26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58374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6725" y="673039"/>
            <a:ext cx="8677275" cy="103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Préstamo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interbibliotecario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https://crai.ub.edu/es/servicios-y-recursos/prestamo-interbibliotecario</a:t>
            </a:r>
            <a:b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8371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58372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58373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58375" name="Rectangle 11"/>
          <p:cNvSpPr>
            <a:spLocks noChangeArrowheads="1"/>
          </p:cNvSpPr>
          <p:nvPr/>
        </p:nvSpPr>
        <p:spPr bwMode="auto">
          <a:xfrm>
            <a:off x="473075" y="1675503"/>
            <a:ext cx="789781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El servicio de préstamo interbibliotecario tiene como objetivo localizar y obtener el original o la copia de cualquier tipo de documento que no se encuentre en el CRAI de la UB y que tampoco esté disponible en otras universidades catalanas a través del </a:t>
            </a:r>
            <a:r>
              <a:rPr lang="es-ES" altLang="ca-ES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3" tooltip="PUC"/>
              </a:rPr>
              <a:t>PUC</a:t>
            </a:r>
            <a:r>
              <a:rPr lang="es-ES" altLang="ca-ES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. </a:t>
            </a:r>
          </a:p>
          <a:p>
            <a:endParaRPr lang="es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Así mismo, actúa como centro prestatario de los fondos propios para otras instituciones. Este servicio está sujeto a </a:t>
            </a:r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  <a:hlinkClick r:id="rId4" tooltip="Tarifes"/>
              </a:rPr>
              <a:t>tarifas</a:t>
            </a:r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8027584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62618C4-7A72-44EE-B45C-2647ECE67699}" type="slidenum">
              <a:rPr lang="ca-ES" altLang="en-US" smtClean="0">
                <a:solidFill>
                  <a:srgbClr val="898989"/>
                </a:solidFill>
              </a:rPr>
              <a:pPr/>
              <a:t>27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490424" y="796283"/>
            <a:ext cx="8567737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Acceso a los recursos electrónicos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"/>
              </a:rPr>
              <a:t>https://crai.ub.edu/es/servicios-y-recursos/acceso-recursos-electronicos</a:t>
            </a:r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63492" name="2 CuadroTexto"/>
          <p:cNvSpPr txBox="1">
            <a:spLocks noChangeArrowheads="1"/>
          </p:cNvSpPr>
          <p:nvPr/>
        </p:nvSpPr>
        <p:spPr bwMode="auto">
          <a:xfrm>
            <a:off x="490424" y="1688835"/>
            <a:ext cx="822007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Mediante el Servicio Intermediario de acceso a los Recursos Electrónicos (SIRE), desde un ordenador/dispositivo situado dentro o fuera de la red de la UB podéis acceder a los recursos electrónicos de información contratados por el CRAI de la UB. </a:t>
            </a:r>
          </a:p>
          <a:p>
            <a:endParaRPr lang="es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Para entrar, tenéis que disponer del </a:t>
            </a:r>
            <a:r>
              <a:rPr lang="es-ES" altLang="ca-ES" b="1" dirty="0">
                <a:solidFill>
                  <a:srgbClr val="646464"/>
                </a:solidFill>
                <a:latin typeface="Verdana" panose="020B0604030504040204" pitchFamily="34" charset="0"/>
              </a:rPr>
              <a:t>identificador UB</a:t>
            </a:r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y de la </a:t>
            </a:r>
            <a:r>
              <a:rPr lang="es-ES" altLang="ca-ES" b="1" dirty="0">
                <a:solidFill>
                  <a:srgbClr val="646464"/>
                </a:solidFill>
                <a:latin typeface="Verdana" panose="020B0604030504040204" pitchFamily="34" charset="0"/>
              </a:rPr>
              <a:t>contraseña</a:t>
            </a:r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con la que accedéis a la intranet de la UB (PDI, PTGAS o </a:t>
            </a:r>
            <a:r>
              <a:rPr lang="es-ES" altLang="ca-ES" dirty="0" err="1">
                <a:solidFill>
                  <a:srgbClr val="646464"/>
                </a:solidFill>
                <a:latin typeface="Verdana" panose="020B0604030504040204" pitchFamily="34" charset="0"/>
              </a:rPr>
              <a:t>SocUB</a:t>
            </a:r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).</a:t>
            </a:r>
          </a:p>
          <a:p>
            <a:pPr algn="just"/>
            <a:endParaRPr lang="es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47289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847" y="2909736"/>
            <a:ext cx="3786399" cy="3059187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414" y="2369901"/>
            <a:ext cx="3428926" cy="2234877"/>
          </a:xfrm>
          <a:prstGeom prst="rect">
            <a:avLst/>
          </a:prstGeom>
        </p:spPr>
      </p:pic>
      <p:sp>
        <p:nvSpPr>
          <p:cNvPr id="64515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4AD6CBE-C156-456A-AF15-24E1C8D3CC64}" type="slidenum">
              <a:rPr lang="ca-ES" altLang="en-US" smtClean="0">
                <a:solidFill>
                  <a:srgbClr val="898989"/>
                </a:solidFill>
              </a:rPr>
              <a:pPr/>
              <a:t>28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4516" name="4 Título"/>
          <p:cNvSpPr>
            <a:spLocks/>
          </p:cNvSpPr>
          <p:nvPr/>
        </p:nvSpPr>
        <p:spPr bwMode="auto">
          <a:xfrm>
            <a:off x="423494" y="842538"/>
            <a:ext cx="8229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Campus Virtual 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br>
              <a:rPr lang="es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20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64517" name="QuadreDeText 1">
            <a:hlinkClick r:id="rId4"/>
          </p:cNvPr>
          <p:cNvSpPr txBox="1">
            <a:spLocks noChangeArrowheads="1"/>
          </p:cNvSpPr>
          <p:nvPr/>
        </p:nvSpPr>
        <p:spPr bwMode="auto">
          <a:xfrm>
            <a:off x="539261" y="1200767"/>
            <a:ext cx="69119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600" dirty="0">
                <a:solidFill>
                  <a:prstClr val="black"/>
                </a:solidFill>
                <a:latin typeface="Verdana" panose="020B0604030504040204" pitchFamily="34" charset="0"/>
                <a:hlinkClick r:id="rId5"/>
              </a:rPr>
              <a:t>https://campusvirtual.ub.edu</a:t>
            </a:r>
            <a:endParaRPr lang="ca-ES" altLang="ca-ES" sz="16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endParaRPr lang="ca-ES" altLang="ca-ES" sz="1600" dirty="0">
              <a:solidFill>
                <a:prstClr val="black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C033838-C672-4B13-A4E4-0674A00C66FF}"/>
              </a:ext>
            </a:extLst>
          </p:cNvPr>
          <p:cNvSpPr/>
          <p:nvPr/>
        </p:nvSpPr>
        <p:spPr>
          <a:xfrm>
            <a:off x="3823602" y="179986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 la herramienta de trabajo con la que accedéis a vuestras asignaturas y visualizáis la bibliografía recomendada, los materiales docentes y las actividades. 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7184571" y="4054226"/>
            <a:ext cx="1716860" cy="562488"/>
          </a:xfrm>
          <a:prstGeom prst="wedgeRoundRectCallout">
            <a:avLst>
              <a:gd name="adj1" fmla="val 80"/>
              <a:gd name="adj2" fmla="val -216210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ca-ES" sz="1400" b="1" dirty="0">
                <a:solidFill>
                  <a:prstClr val="white"/>
                </a:solidFill>
                <a:latin typeface="Verdana" panose="020B0604030504040204" pitchFamily="34" charset="0"/>
              </a:rPr>
              <a:t>Identificador </a:t>
            </a:r>
          </a:p>
          <a:p>
            <a:pPr algn="ctr"/>
            <a:r>
              <a:rPr lang="ca-ES" altLang="ca-ES" sz="1400" b="1" dirty="0">
                <a:solidFill>
                  <a:prstClr val="white"/>
                </a:solidFill>
                <a:latin typeface="Verdana" panose="020B0604030504040204" pitchFamily="34" charset="0"/>
              </a:rPr>
              <a:t>y </a:t>
            </a:r>
            <a:r>
              <a:rPr lang="ca-ES" altLang="ca-ES" sz="1400" b="1" dirty="0" err="1">
                <a:solidFill>
                  <a:prstClr val="white"/>
                </a:solidFill>
                <a:latin typeface="Verdana" panose="020B0604030504040204" pitchFamily="34" charset="0"/>
              </a:rPr>
              <a:t>contraseña</a:t>
            </a:r>
            <a:r>
              <a:rPr lang="ca-ES" altLang="ca-ES" sz="1400" b="1" dirty="0">
                <a:solidFill>
                  <a:prstClr val="white"/>
                </a:solidFill>
                <a:latin typeface="Verdana" panose="020B0604030504040204" pitchFamily="34" charset="0"/>
              </a:rPr>
              <a:t> </a:t>
            </a:r>
          </a:p>
          <a:p>
            <a:pPr algn="ctr"/>
            <a:endParaRPr lang="ca-ES" altLang="ca-ES" sz="2000" b="1" dirty="0">
              <a:solidFill>
                <a:prstClr val="white"/>
              </a:solidFill>
              <a:latin typeface="Verdana" panose="020B0604030504040204" pitchFamily="34" charset="0"/>
            </a:endParaRPr>
          </a:p>
        </p:txBody>
      </p:sp>
      <p:sp>
        <p:nvSpPr>
          <p:cNvPr id="5" name="Rectangle arrodonit 4"/>
          <p:cNvSpPr/>
          <p:nvPr/>
        </p:nvSpPr>
        <p:spPr>
          <a:xfrm>
            <a:off x="7144740" y="2953561"/>
            <a:ext cx="844732" cy="23446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>
              <a:solidFill>
                <a:prstClr val="black"/>
              </a:solidFill>
            </a:endParaRPr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auto">
          <a:xfrm rot="19445416">
            <a:off x="1023758" y="2529546"/>
            <a:ext cx="1691864" cy="640009"/>
          </a:xfrm>
          <a:prstGeom prst="leftArrow">
            <a:avLst>
              <a:gd name="adj1" fmla="val 50000"/>
              <a:gd name="adj2" fmla="val 83344"/>
            </a:avLst>
          </a:prstGeom>
          <a:solidFill>
            <a:srgbClr val="3366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200" dirty="0">
                <a:solidFill>
                  <a:prstClr val="white"/>
                </a:solidFill>
                <a:latin typeface="Verdana" panose="020B0604030504040204" pitchFamily="34" charset="0"/>
              </a:rPr>
              <a:t>Campus Virtual</a:t>
            </a:r>
          </a:p>
        </p:txBody>
      </p:sp>
      <p:sp>
        <p:nvSpPr>
          <p:cNvPr id="7" name="Rectangle arrodonit 6"/>
          <p:cNvSpPr/>
          <p:nvPr/>
        </p:nvSpPr>
        <p:spPr>
          <a:xfrm>
            <a:off x="539261" y="3311609"/>
            <a:ext cx="541948" cy="13461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30663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2"/>
          <p:cNvSpPr>
            <a:spLocks noChangeArrowheads="1"/>
          </p:cNvSpPr>
          <p:nvPr/>
        </p:nvSpPr>
        <p:spPr bwMode="auto">
          <a:xfrm>
            <a:off x="477644" y="789963"/>
            <a:ext cx="8229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Aprende</a:t>
            </a:r>
            <a:r>
              <a:rPr lang="ca-ES" altLang="ca-ES" sz="2000" b="1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 | </a:t>
            </a:r>
            <a:r>
              <a:rPr lang="es-ES" altLang="ca-ES" sz="2000" b="1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Servicios y recursos</a:t>
            </a:r>
            <a:endParaRPr lang="es-ES" dirty="0"/>
          </a:p>
          <a:p>
            <a:r>
              <a:rPr lang="ca-ES" sz="1600" dirty="0">
                <a:solidFill>
                  <a:srgbClr val="336699"/>
                </a:solidFill>
                <a:latin typeface="Arial"/>
                <a:cs typeface="Arial"/>
                <a:hlinkClick r:id="rId2"/>
              </a:rPr>
              <a:t>https://crai.ub.edu/es/aprende</a:t>
            </a:r>
            <a:endParaRPr lang="ca-ES" dirty="0"/>
          </a:p>
        </p:txBody>
      </p:sp>
      <p:sp>
        <p:nvSpPr>
          <p:cNvPr id="66565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F61CAB9-5205-4AFE-8B0B-181BCB13305A}" type="slidenum">
              <a:rPr lang="ca-ES" altLang="en-US" smtClean="0">
                <a:solidFill>
                  <a:srgbClr val="898989"/>
                </a:solidFill>
              </a:rPr>
              <a:pPr/>
              <a:t>29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5733" y="1643355"/>
            <a:ext cx="4833421" cy="471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8070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497AD82-BA87-4C7D-A04B-8568B3F1B026}" type="slidenum">
              <a:rPr lang="es-ES" altLang="en-US" smtClean="0">
                <a:solidFill>
                  <a:srgbClr val="898989"/>
                </a:solidFill>
              </a:rPr>
              <a:pPr/>
              <a:t>3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1507" name="Rectangle 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28767" y="871152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¿De qué hablaremos?</a:t>
            </a:r>
          </a:p>
        </p:txBody>
      </p:sp>
      <p:sp>
        <p:nvSpPr>
          <p:cNvPr id="21508" name="Rectangle 18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55779" y="1764327"/>
            <a:ext cx="3887788" cy="446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1600" dirty="0">
                <a:latin typeface="Verdana" panose="020B0604030504040204" pitchFamily="34" charset="0"/>
                <a:hlinkClick r:id="rId3" action="ppaction://hlinksldjump"/>
              </a:rPr>
              <a:t>¿Dónde estamos y cuándo podéis venir?</a:t>
            </a:r>
            <a:endParaRPr lang="es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1600" dirty="0">
                <a:latin typeface="Verdana" panose="020B0604030504040204" pitchFamily="34" charset="0"/>
                <a:hlinkClick r:id="rId4" action="ppaction://hlinksldjump"/>
              </a:rPr>
              <a:t>Plano de la biblioteca</a:t>
            </a:r>
            <a:endParaRPr lang="es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1600" dirty="0">
                <a:latin typeface="Verdana" panose="020B0604030504040204" pitchFamily="34" charset="0"/>
                <a:hlinkClick r:id="rId5" action="ppaction://hlinksldjump"/>
              </a:rPr>
              <a:t>Equipamiento</a:t>
            </a:r>
            <a:endParaRPr lang="es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1600" dirty="0">
                <a:latin typeface="Verdana" panose="020B0604030504040204" pitchFamily="34" charset="0"/>
                <a:hlinkClick r:id="rId6" action="ppaction://hlinksldjump"/>
              </a:rPr>
              <a:t>El fondo: libros, revistas, etc.</a:t>
            </a:r>
            <a:endParaRPr lang="es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1600" dirty="0">
                <a:latin typeface="Verdana" panose="020B0604030504040204" pitchFamily="34" charset="0"/>
                <a:hlinkClick r:id="rId7" action="ppaction://hlinksldjump"/>
              </a:rPr>
              <a:t>¡Iniciaos en el CRAI!</a:t>
            </a:r>
            <a:endParaRPr lang="es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1600" dirty="0">
                <a:latin typeface="Verdana" panose="020B0604030504040204" pitchFamily="34" charset="0"/>
                <a:hlinkClick r:id="rId8" action="ppaction://hlinksldjump"/>
              </a:rPr>
              <a:t>Cercabib</a:t>
            </a:r>
            <a:endParaRPr lang="es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1600" dirty="0">
                <a:latin typeface="Verdana" panose="020B0604030504040204" pitchFamily="34" charset="0"/>
                <a:hlinkClick r:id="rId9" action="ppaction://hlinksldjump"/>
              </a:rPr>
              <a:t>¿Qué tenéis que hacer para llevaros libros en préstamo?</a:t>
            </a:r>
            <a:endParaRPr lang="es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1600" dirty="0">
                <a:latin typeface="Verdana" panose="020B0604030504040204" pitchFamily="34" charset="0"/>
                <a:hlinkClick r:id="rId10" action="ppaction://hlinksldjump"/>
              </a:rPr>
              <a:t>El servicio de préstamo de documentos</a:t>
            </a:r>
            <a:endParaRPr lang="es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1600" dirty="0">
                <a:latin typeface="Verdana" panose="020B0604030504040204" pitchFamily="34" charset="0"/>
                <a:hlinkClick r:id="rId11" action="ppaction://hlinksldjump"/>
              </a:rPr>
              <a:t>Uso de salas de trabajo y préstamo de portátiles</a:t>
            </a:r>
            <a:endParaRPr lang="es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1600" dirty="0">
                <a:latin typeface="Verdana" panose="020B0604030504040204" pitchFamily="34" charset="0"/>
                <a:hlinkClick r:id="rId12" action="ppaction://hlinksldjump"/>
              </a:rPr>
              <a:t>¿Qué tenéis en préstamo? </a:t>
            </a:r>
            <a:r>
              <a:rPr lang="es-ES" altLang="ca-ES" sz="1600" i="1" dirty="0">
                <a:latin typeface="Verdana" panose="020B0604030504040204" pitchFamily="34" charset="0"/>
                <a:hlinkClick r:id="rId12" action="ppaction://hlinksldjump"/>
              </a:rPr>
              <a:t>Mi cuenta</a:t>
            </a:r>
            <a:endParaRPr lang="es-ES" altLang="ca-ES" sz="1600" i="1" dirty="0">
              <a:latin typeface="Verdana" panose="020B0604030504040204" pitchFamily="34" charset="0"/>
            </a:endParaRPr>
          </a:p>
        </p:txBody>
      </p:sp>
      <p:sp>
        <p:nvSpPr>
          <p:cNvPr id="21509" name="Rectangle 18"/>
          <p:cNvSpPr txBox="1">
            <a:spLocks noChangeArrowheads="1"/>
          </p:cNvSpPr>
          <p:nvPr/>
        </p:nvSpPr>
        <p:spPr bwMode="auto">
          <a:xfrm>
            <a:off x="4708882" y="1764327"/>
            <a:ext cx="3887788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3" action="ppaction://hlinksldjump"/>
              </a:rPr>
              <a:t>Servicio de préstamo consorciado (PUC)</a:t>
            </a:r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s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4" action="ppaction://hlinksldjump"/>
              </a:rPr>
              <a:t>Préstamo interbibliotecario</a:t>
            </a:r>
            <a:endParaRPr lang="es-ES" altLang="ca-ES" sz="8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s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5" action="ppaction://hlinksldjump"/>
              </a:rPr>
              <a:t>Acceso a los recursos electrónicos</a:t>
            </a:r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s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6" action="ppaction://hlinksldjump"/>
              </a:rPr>
              <a:t>Campus Virtual</a:t>
            </a:r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s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7" action="ppaction://hlinksldjump"/>
              </a:rPr>
              <a:t>Aprende | Servicios y recursos</a:t>
            </a:r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s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8" action="ppaction://hlinksldjump"/>
              </a:rPr>
              <a:t>Códigos y contraseñas</a:t>
            </a:r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s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9" action="ppaction://hlinksldjump"/>
              </a:rPr>
              <a:t>Servicio de atención a usuarios (SAU)</a:t>
            </a:r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s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0" action="ppaction://hlinksldjump"/>
              </a:rPr>
              <a:t>Formación de usuarios</a:t>
            </a:r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s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1" action="ppaction://hlinksldjump"/>
              </a:rPr>
              <a:t>Fondos y colecciones</a:t>
            </a:r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s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2" action="ppaction://hlinksldjump"/>
              </a:rPr>
              <a:t>Wifi y acceso a los ordenadores de la Facultad</a:t>
            </a:r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s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3" action="ppaction://hlinksldjump"/>
              </a:rPr>
              <a:t>¡Seguidnos en las redes y en las exposiciones virtuales! </a:t>
            </a:r>
            <a:endParaRPr lang="es-ES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4" action="ppaction://hlinksldjump"/>
              </a:rPr>
              <a:t>Y si aún tenéis dudas... </a:t>
            </a:r>
            <a:endParaRPr lang="es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593785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6344FB4-25C9-49EC-BBF1-F255B60EF835}" type="slidenum">
              <a:rPr lang="ca-ES" altLang="en-US" smtClean="0">
                <a:solidFill>
                  <a:srgbClr val="898989"/>
                </a:solidFill>
              </a:rPr>
              <a:pPr/>
              <a:t>30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7587" name="Rectangle 2"/>
          <p:cNvSpPr>
            <a:spLocks noChangeArrowheads="1"/>
          </p:cNvSpPr>
          <p:nvPr/>
        </p:nvSpPr>
        <p:spPr bwMode="auto">
          <a:xfrm>
            <a:off x="355251" y="561406"/>
            <a:ext cx="85948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Códigos y contraseñas</a:t>
            </a:r>
          </a:p>
          <a:p>
            <a:r>
              <a:rPr lang="es-ES" altLang="ca-ES" sz="1200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https://crai.ub.edu/es/servicios-y-recursos/acceso-recursos-electronicos/codigos-contrasenas-autentificacion</a:t>
            </a:r>
            <a:endParaRPr lang="es-ES" altLang="ca-ES" sz="12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2" name="Tau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991989"/>
              </p:ext>
            </p:extLst>
          </p:nvPr>
        </p:nvGraphicFramePr>
        <p:xfrm>
          <a:off x="258306" y="1232460"/>
          <a:ext cx="8788749" cy="52092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5627">
                  <a:extLst>
                    <a:ext uri="{9D8B030D-6E8A-4147-A177-3AD203B41FA5}">
                      <a16:colId xmlns:a16="http://schemas.microsoft.com/office/drawing/2014/main" val="4175932874"/>
                    </a:ext>
                  </a:extLst>
                </a:gridCol>
                <a:gridCol w="2434093">
                  <a:extLst>
                    <a:ext uri="{9D8B030D-6E8A-4147-A177-3AD203B41FA5}">
                      <a16:colId xmlns:a16="http://schemas.microsoft.com/office/drawing/2014/main" val="1555762763"/>
                    </a:ext>
                  </a:extLst>
                </a:gridCol>
                <a:gridCol w="5119029">
                  <a:extLst>
                    <a:ext uri="{9D8B030D-6E8A-4147-A177-3AD203B41FA5}">
                      <a16:colId xmlns:a16="http://schemas.microsoft.com/office/drawing/2014/main" val="493655513"/>
                    </a:ext>
                  </a:extLst>
                </a:gridCol>
              </a:tblGrid>
              <a:tr h="165225">
                <a:tc>
                  <a:txBody>
                    <a:bodyPr/>
                    <a:lstStyle/>
                    <a:p>
                      <a:r>
                        <a:rPr lang="ca-ES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Servicios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Acceso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010594"/>
                  </a:ext>
                </a:extLst>
              </a:tr>
              <a:tr h="1239366">
                <a:tc>
                  <a:txBody>
                    <a:bodyPr/>
                    <a:lstStyle/>
                    <a:p>
                      <a:r>
                        <a:rPr lang="ca-ES" sz="1200" b="1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UB</a:t>
                      </a:r>
                      <a:endParaRPr lang="ca-ES" sz="1000" b="1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ES" sz="10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Campus virtual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Cómo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acceder a los recursos electrónicos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Préstamo interbibliotecario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Copias digitales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b="1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Estudiantes: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Código alfanumérico</a:t>
                      </a:r>
                      <a:b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Contraseña</a:t>
                      </a:r>
                    </a:p>
                    <a:p>
                      <a:endParaRPr lang="es-ES" sz="10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es-ES" sz="1000" b="1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PTGAS/PDI: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DNI</a:t>
                      </a:r>
                    </a:p>
                    <a:p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Contraseña</a:t>
                      </a:r>
                    </a:p>
                    <a:p>
                      <a:endParaRPr lang="es-ES" sz="10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es-ES" sz="1000" b="1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 UB Premium: 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Código Alumni</a:t>
                      </a:r>
                    </a:p>
                    <a:p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               Contraseña Alumni</a:t>
                      </a:r>
                      <a:r>
                        <a:rPr lang="es-ES" sz="10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002187"/>
                  </a:ext>
                </a:extLst>
              </a:tr>
              <a:tr h="1614057">
                <a:tc>
                  <a:txBody>
                    <a:bodyPr/>
                    <a:lstStyle/>
                    <a:p>
                      <a:r>
                        <a:rPr lang="ca-ES" sz="1200" b="1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Local</a:t>
                      </a:r>
                      <a:endParaRPr lang="ca-ES" sz="1000" b="1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Campus virtual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Cómo acceder a los recursos electrónicos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Copias digitales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Ordenadores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Préstamo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Préstamo</a:t>
                      </a:r>
                      <a:r>
                        <a:rPr lang="es-ES" sz="1000" kern="12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interbibliotecario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PUC o préstamo consorciado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Cercabib «Mi cuenta»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Zona Wifi 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b="1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Estudiantes: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Parte izquierda del correo </a:t>
                      </a:r>
                      <a:r>
                        <a:rPr lang="es-ES" sz="1000" kern="12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UB +</a:t>
                      </a:r>
                      <a:r>
                        <a:rPr lang="es-ES" sz="1000" b="1" kern="12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.alumnes </a:t>
                      </a:r>
                      <a:b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Ejemplo: Correo: 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3"/>
                        </a:rPr>
                        <a:t>jarc7@alumnes.ub.edu</a:t>
                      </a:r>
                      <a:b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s-ES" sz="1000" i="1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Identificador: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s-ES" sz="1000" b="1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jarc7.alumnes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y la Contraseña intranet UB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800" b="1" baseline="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PTGAS/PDI: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Parte izquierda del correo de la UB</a:t>
                      </a:r>
                    </a:p>
                    <a:p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Ejemplo: 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4"/>
                        </a:rPr>
                        <a:t>joan.garcia@ub.edu</a:t>
                      </a:r>
                      <a:b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s-ES" sz="1000" i="1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Identificador:</a:t>
                      </a:r>
                      <a:r>
                        <a:rPr lang="es-ES" sz="1000" i="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s-ES" sz="1000" b="1" i="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joan.garcia</a:t>
                      </a:r>
                      <a:r>
                        <a:rPr lang="es-ES" sz="1000" i="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y la Contraseña intranet UB</a:t>
                      </a:r>
                    </a:p>
                    <a:p>
                      <a:endParaRPr lang="es-ES" sz="800" i="0" baseline="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es-ES" sz="1000" b="1" i="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 UB Premium:</a:t>
                      </a:r>
                      <a:r>
                        <a:rPr lang="es-ES" sz="1000" i="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Parte izquierda del correo UB +</a:t>
                      </a:r>
                      <a:r>
                        <a:rPr lang="es-ES" sz="1000" b="1" i="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.a</a:t>
                      </a:r>
                      <a:endParaRPr lang="es-ES" sz="1000" b="1" i="1" baseline="0" noProof="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es-ES" sz="10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Ejemplo: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Correo: </a:t>
                      </a:r>
                      <a:r>
                        <a:rPr lang="es-ES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5"/>
                        </a:rPr>
                        <a:t>imas@alumni.ub.edu</a:t>
                      </a:r>
                      <a:endParaRPr lang="es-ES" sz="1000" baseline="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es-ES" sz="1000" i="1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Identificador:</a:t>
                      </a:r>
                      <a:r>
                        <a:rPr lang="es-ES" sz="1000" i="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s-ES" sz="1000" b="1" i="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imas.a</a:t>
                      </a:r>
                      <a:r>
                        <a:rPr lang="es-ES" sz="1000" i="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y la Contraseña intranet UB</a:t>
                      </a:r>
                      <a:endParaRPr lang="es-ES" sz="1000" i="1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865114"/>
                  </a:ext>
                </a:extLst>
              </a:tr>
              <a:tr h="1239366">
                <a:tc>
                  <a:txBody>
                    <a:bodyPr/>
                    <a:lstStyle/>
                    <a:p>
                      <a:r>
                        <a:rPr lang="ca-ES" sz="1200" b="1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CRAI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ES" sz="1000" kern="12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ES" sz="1000" kern="12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Préstamo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Cercabib «Mi cuenta»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Para: </a:t>
                      </a: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Personal </a:t>
                      </a:r>
                      <a:r>
                        <a:rPr lang="es-ES" sz="1000" kern="12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Clínic</a:t>
                      </a: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, Bellvitge y Sant Joan de </a:t>
                      </a:r>
                      <a:r>
                        <a:rPr lang="es-ES" sz="1000" kern="12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Déu</a:t>
                      </a: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; profesorado centro adscrito con </a:t>
                      </a:r>
                      <a:r>
                        <a:rPr lang="es-ES" sz="1000" i="1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venia </a:t>
                      </a:r>
                      <a:r>
                        <a:rPr lang="es-ES" sz="1000" i="1" kern="12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docendi</a:t>
                      </a: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; profesorado no UB centros con convenio, del Grupo UB y IDP/ICE; investigadores institutos de investigación o Grupo UB; investigadores y becarios investigación GEO3BCN-CSIC; alumnado centros convenio o Grupo UB; alumnado EIM, Estudios Hispánicos, Servicios Lingüísticos y IDP (IDP/ICE); Claustro de Doctores UB; profesorado primaria y secundaria; miembros COBDC; miembros de fundaciones de carácter </a:t>
                      </a:r>
                      <a:r>
                        <a:rPr lang="es-ES" sz="1000" kern="12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beneficodocente</a:t>
                      </a: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UB; autorizados por el PDI UB o por el CRAI</a:t>
                      </a:r>
                      <a:endParaRPr lang="es-ES" sz="10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235644"/>
                  </a:ext>
                </a:extLst>
              </a:tr>
              <a:tr h="637277">
                <a:tc>
                  <a:txBody>
                    <a:bodyPr/>
                    <a:lstStyle/>
                    <a:p>
                      <a:r>
                        <a:rPr lang="es-ES" sz="1200" b="1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 partir del correo UB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ES" sz="1000" kern="12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Wifi </a:t>
                      </a:r>
                      <a:r>
                        <a:rPr lang="es-ES" sz="1000" kern="12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Eduroam</a:t>
                      </a:r>
                      <a:endParaRPr lang="es-ES" sz="1000" kern="12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PTGAS/PDI/Externos: Dirección de correo @ub.edu</a:t>
                      </a:r>
                    </a:p>
                    <a:p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Alumnos: </a:t>
                      </a: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  <a:hlinkClick r:id="rId6"/>
                        </a:rPr>
                        <a:t>identificador local </a:t>
                      </a:r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+ @ub.edu</a:t>
                      </a:r>
                    </a:p>
                    <a:p>
                      <a:r>
                        <a:rPr lang="es-ES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Ex: jhergar6@alumnes.ub.edu     jhergar6.alumnes@ub.edu</a:t>
                      </a:r>
                      <a:endParaRPr lang="es-ES" sz="10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369499"/>
                  </a:ext>
                </a:extLst>
              </a:tr>
            </a:tbl>
          </a:graphicData>
        </a:graphic>
      </p:graphicFrame>
      <p:sp>
        <p:nvSpPr>
          <p:cNvPr id="5" name="Fletxa dreta 4"/>
          <p:cNvSpPr/>
          <p:nvPr/>
        </p:nvSpPr>
        <p:spPr>
          <a:xfrm>
            <a:off x="6011956" y="6114490"/>
            <a:ext cx="152400" cy="984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029954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C332F0A-F36F-4A83-B65A-7A2AB775E453}" type="slidenum">
              <a:rPr lang="es-ES" altLang="en-US" smtClean="0">
                <a:solidFill>
                  <a:srgbClr val="898989"/>
                </a:solidFill>
              </a:rPr>
              <a:pPr/>
              <a:t>31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4856" y="881191"/>
            <a:ext cx="822960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/>
                <a:ea typeface="Verdana"/>
              </a:rPr>
              <a:t>Servicio de atención a usuarios (SAU)</a:t>
            </a:r>
            <a:br>
              <a:rPr lang="es-ES" altLang="ca-ES" sz="2000" b="1" dirty="0"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/>
                <a:ea typeface="Verdana"/>
                <a:hlinkClick r:id="rId3"/>
              </a:rPr>
              <a:t>https://crai.ub.edu/es/servicios-y-recursos/sau</a:t>
            </a:r>
            <a:endParaRPr lang="es-ES" altLang="ca-ES" sz="1600" dirty="0">
              <a:solidFill>
                <a:srgbClr val="336699"/>
              </a:solidFill>
              <a:latin typeface="Verdana"/>
              <a:ea typeface="Verdana"/>
            </a:endParaRPr>
          </a:p>
        </p:txBody>
      </p:sp>
      <p:sp>
        <p:nvSpPr>
          <p:cNvPr id="68612" name="Text Box 14"/>
          <p:cNvSpPr txBox="1">
            <a:spLocks noChangeArrowheads="1"/>
          </p:cNvSpPr>
          <p:nvPr/>
        </p:nvSpPr>
        <p:spPr bwMode="auto">
          <a:xfrm>
            <a:off x="673478" y="1804741"/>
            <a:ext cx="4608513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Es un servicio de información y referencia virtual activo las 24 horas del día y los 7 días de la semana, y atendido por bibliotecarios especializados. </a:t>
            </a:r>
          </a:p>
          <a:p>
            <a:pPr>
              <a:spcBef>
                <a:spcPct val="50000"/>
              </a:spcBef>
            </a:pPr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Está pensado para resolver cualquier cuestión sobre los CRAI bibliotecas y sobre sus servicios y recursos.</a:t>
            </a:r>
          </a:p>
          <a:p>
            <a:pPr>
              <a:spcBef>
                <a:spcPct val="50000"/>
              </a:spcBef>
            </a:pPr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A través del SAU también nos podéis hacer llegar quejas, sugerencias y agradecimientos.</a:t>
            </a:r>
          </a:p>
        </p:txBody>
      </p:sp>
      <p:pic>
        <p:nvPicPr>
          <p:cNvPr id="2" name="Imatge 1" descr="Imatge que conté Font, text, logotip, símbol&#10;&#10;Descripció generada automàticament">
            <a:extLst>
              <a:ext uri="{FF2B5EF4-FFF2-40B4-BE49-F238E27FC236}">
                <a16:creationId xmlns:a16="http://schemas.microsoft.com/office/drawing/2014/main" id="{535D1677-35C2-34C7-24F1-ECE4469810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5728" y="2571405"/>
            <a:ext cx="3485892" cy="162209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1627563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81761DD-7D1C-4C7D-B8E0-9005A9C14CDE}" type="slidenum">
              <a:rPr lang="ca-ES" altLang="en-US" smtClean="0">
                <a:solidFill>
                  <a:srgbClr val="898989"/>
                </a:solidFill>
              </a:rPr>
              <a:pPr/>
              <a:t>32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1412" y="878421"/>
            <a:ext cx="822960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Formación de usuarios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https://crai.ub.edu/es/servicios-y-recursos/formacion</a:t>
            </a: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0660" name="Text Box 9"/>
          <p:cNvSpPr txBox="1">
            <a:spLocks noChangeArrowheads="1"/>
          </p:cNvSpPr>
          <p:nvPr/>
        </p:nvSpPr>
        <p:spPr bwMode="auto">
          <a:xfrm>
            <a:off x="491412" y="1580152"/>
            <a:ext cx="8033605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Os ofrecemos cursos avanzados de formación para que mejoréis vuestros conocimientos y habilidades de búsqueda, como por ejemplo cursos sobre bases de datos especializadas o sobre el gestor bibliográfico Mendeley.</a:t>
            </a:r>
          </a:p>
          <a:p>
            <a:pPr>
              <a:spcAft>
                <a:spcPts val="600"/>
              </a:spcAft>
            </a:pPr>
            <a:endParaRPr lang="es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es-ES" altLang="ca-ES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Podéis consultar en la página del Servicio de Formación de usuarios del CRAI </a:t>
            </a:r>
            <a:r>
              <a:rPr lang="es-ES" altLang="ca-ES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los cursos de formación programados</a:t>
            </a:r>
            <a:r>
              <a:rPr lang="es-ES" altLang="ca-ES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, y podéis solicitar un curso a </a:t>
            </a:r>
            <a:r>
              <a:rPr lang="es-ES" altLang="ca-ES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5"/>
              </a:rPr>
              <a:t>medida</a:t>
            </a:r>
            <a:r>
              <a:rPr lang="es-ES" altLang="ca-ES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 que responda a vuestras necesidades.</a:t>
            </a:r>
          </a:p>
          <a:p>
            <a:pPr>
              <a:spcAft>
                <a:spcPts val="600"/>
              </a:spcAft>
            </a:pPr>
            <a:endParaRPr lang="es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es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En la misma página también encontraréis el material de autoaprendizaje de los diferentes servicios y recursos.</a:t>
            </a:r>
          </a:p>
        </p:txBody>
      </p:sp>
    </p:spTree>
    <p:extLst>
      <p:ext uri="{BB962C8B-B14F-4D97-AF65-F5344CB8AC3E}">
        <p14:creationId xmlns:p14="http://schemas.microsoft.com/office/powerpoint/2010/main" val="2778431236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3359" y="3051134"/>
            <a:ext cx="3708310" cy="3455675"/>
          </a:xfrm>
          <a:prstGeom prst="rect">
            <a:avLst/>
          </a:prstGeom>
        </p:spPr>
      </p:pic>
      <p:sp>
        <p:nvSpPr>
          <p:cNvPr id="7270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93B7B22-B7F6-4D86-A28B-8B92C0BFEA53}" type="slidenum">
              <a:rPr lang="ca-ES" altLang="en-US" smtClean="0">
                <a:solidFill>
                  <a:srgbClr val="898989"/>
                </a:solidFill>
              </a:rPr>
              <a:pPr/>
              <a:t>33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82717" y="954532"/>
            <a:ext cx="822960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Fondos y colecciones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4"/>
              </a:rPr>
              <a:t>https://crai.ub.edu/es/biblioteques-i-horaris</a:t>
            </a: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99335" name="Rectangle 27"/>
          <p:cNvSpPr>
            <a:spLocks noChangeArrowheads="1"/>
          </p:cNvSpPr>
          <p:nvPr/>
        </p:nvSpPr>
        <p:spPr bwMode="auto">
          <a:xfrm>
            <a:off x="482717" y="1698134"/>
            <a:ext cx="822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 CRAI biblioteca tiene este apartado en su web. Se trata de una </a:t>
            </a:r>
            <a:r>
              <a:rPr lang="es-ES" altLang="es-ES" sz="1800" b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selección de recursos</a:t>
            </a:r>
            <a:r>
              <a:rPr lang="es-ES" altLang="es-ES" sz="1800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información relacionados con los ámbitos temáticos de docencia e investigación de la Universidad. Encontraréis bases de datos, libros y revistas electrónicos, manuales, etc. </a:t>
            </a:r>
          </a:p>
        </p:txBody>
      </p:sp>
      <p:sp>
        <p:nvSpPr>
          <p:cNvPr id="7" name="7 Flecha derecha"/>
          <p:cNvSpPr/>
          <p:nvPr/>
        </p:nvSpPr>
        <p:spPr>
          <a:xfrm rot="1370028">
            <a:off x="2872168" y="3768345"/>
            <a:ext cx="917359" cy="295625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004159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3C89D9-17C6-40D8-8C89-372BDB03659C}" type="slidenum">
              <a:rPr lang="es-ES" altLang="en-US" smtClean="0">
                <a:solidFill>
                  <a:srgbClr val="898989"/>
                </a:solidFill>
              </a:rPr>
              <a:pPr/>
              <a:t>34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85043" y="886182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Wifi y acceso a los ordenadores de la Facultad</a:t>
            </a:r>
          </a:p>
        </p:txBody>
      </p:sp>
      <p:sp>
        <p:nvSpPr>
          <p:cNvPr id="74756" name="Rectangle 12"/>
          <p:cNvSpPr>
            <a:spLocks noChangeArrowheads="1"/>
          </p:cNvSpPr>
          <p:nvPr/>
        </p:nvSpPr>
        <p:spPr bwMode="auto">
          <a:xfrm>
            <a:off x="540834" y="1253324"/>
            <a:ext cx="5492251" cy="697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</a:pPr>
            <a:r>
              <a:rPr lang="es-ES" altLang="ca-ES" sz="1500" dirty="0">
                <a:solidFill>
                  <a:prstClr val="black"/>
                </a:solidFill>
                <a:latin typeface="Verdana" panose="020B0604030504040204" pitchFamily="34" charset="0"/>
                <a:hlinkClick r:id="rId3"/>
              </a:rPr>
              <a:t>https://crai.ub.edu/es/servicios-y-recursos/acceso-wifi</a:t>
            </a:r>
            <a:endParaRPr lang="es-ES" altLang="ca-ES" sz="15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>
              <a:spcBef>
                <a:spcPts val="1125"/>
              </a:spcBef>
            </a:pPr>
            <a:endParaRPr lang="es-ES" altLang="ca-ES" sz="1500" dirty="0">
              <a:solidFill>
                <a:prstClr val="black"/>
              </a:solidFill>
              <a:latin typeface="Verdana" panose="020B0604030504040204" pitchFamily="34" charset="0"/>
              <a:hlinkClick r:id="rId4"/>
            </a:endParaRPr>
          </a:p>
        </p:txBody>
      </p:sp>
      <p:sp>
        <p:nvSpPr>
          <p:cNvPr id="74757" name="Text Box 9"/>
          <p:cNvSpPr txBox="1">
            <a:spLocks noChangeArrowheads="1"/>
          </p:cNvSpPr>
          <p:nvPr/>
        </p:nvSpPr>
        <p:spPr bwMode="auto">
          <a:xfrm>
            <a:off x="570768" y="1704818"/>
            <a:ext cx="8058150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El servicio de Wifi de la Universidad ofrece conexión a Internet sin tener que disponer de una conexión fija a la red. Para utilizarlo, hace falta que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configuréis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vuestro ordenador portátil y os identifiquéis con el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identificador local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/>
            <a:endParaRPr lang="es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La Universidad de Barcelona participa en el proyecto </a:t>
            </a:r>
            <a:r>
              <a:rPr lang="es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Eduroam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, que tiene como objetivo promover un espacio único de movilidad que permita a los usuarios, al llegar a otra organización, disponer de un entorno de trabajo virtual con conexión a Internet. Podéis consultar la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Guía de configuración de </a:t>
            </a:r>
            <a:r>
              <a:rPr lang="es-ES" altLang="ca-ES" sz="1700" dirty="0" err="1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Eduroam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graphicFrame>
        <p:nvGraphicFramePr>
          <p:cNvPr id="51237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840982"/>
              </p:ext>
            </p:extLst>
          </p:nvPr>
        </p:nvGraphicFramePr>
        <p:xfrm>
          <a:off x="650143" y="4480800"/>
          <a:ext cx="8064500" cy="1631952"/>
        </p:xfrm>
        <a:graphic>
          <a:graphicData uri="http://schemas.openxmlformats.org/drawingml/2006/table">
            <a:tbl>
              <a:tblPr/>
              <a:tblGrid>
                <a:gridCol w="1655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Colectivo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Terminación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Correo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Identificador local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PTGAS / PDI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a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joan.pere.garcia@ub.edu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cherrera@ub.edu 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</a:t>
                      </a:r>
                      <a:endParaRPr kumimoji="0" lang="ca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</a:t>
                      </a:r>
                      <a:endParaRPr kumimoji="0" lang="ca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jherg07@alumnes.ub.edu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jherg07.alumnes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Alumni UB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pperez@alumni.ub.edu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pperez.a</a:t>
                      </a:r>
                      <a:endParaRPr kumimoji="0" lang="ca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10352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6C280C0-3E3C-4023-9FF2-98EDB282C531}" type="slidenum">
              <a:rPr lang="es-ES" altLang="en-US" smtClean="0">
                <a:solidFill>
                  <a:srgbClr val="898989"/>
                </a:solidFill>
              </a:rPr>
              <a:pPr/>
              <a:t>35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5341" y="865955"/>
            <a:ext cx="8569325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¡Seguidnos en las redes!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https://crai.ub.edu/ca/coneix-el-crai/difusio-marqueting/blogs-i-xarxes-socials</a:t>
            </a:r>
            <a:endParaRPr lang="es-ES" altLang="ca-ES" sz="20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6809" name="Rectangle 15"/>
          <p:cNvSpPr>
            <a:spLocks noChangeArrowheads="1"/>
          </p:cNvSpPr>
          <p:nvPr/>
        </p:nvSpPr>
        <p:spPr bwMode="auto">
          <a:xfrm>
            <a:off x="689276" y="5407813"/>
            <a:ext cx="874871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Y en las exposiciones virtuales:</a:t>
            </a:r>
          </a:p>
          <a:p>
            <a:pPr algn="just"/>
            <a:r>
              <a:rPr lang="es-ES" altLang="ca-ES" sz="1600" dirty="0">
                <a:solidFill>
                  <a:prstClr val="black"/>
                </a:solidFill>
                <a:latin typeface="Verdana" panose="020B0604030504040204" pitchFamily="34" charset="0"/>
                <a:hlinkClick r:id="rId4"/>
              </a:rPr>
              <a:t>https://crai.ub.edu/ca/coneix-el-crai/difusio-marqueting/exposicions-virtuals</a:t>
            </a:r>
            <a:endParaRPr lang="es-ES" altLang="ca-ES" sz="16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 algn="just"/>
            <a:endParaRPr lang="es-ES" altLang="ca-ES" sz="1600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pic>
        <p:nvPicPr>
          <p:cNvPr id="12" name="Imagen 1">
            <a:extLst>
              <a:ext uri="{FF2B5EF4-FFF2-40B4-BE49-F238E27FC236}">
                <a16:creationId xmlns:a16="http://schemas.microsoft.com/office/drawing/2014/main" id="{8B7A004E-1AD7-D599-E276-976408B36F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490" y="3834433"/>
            <a:ext cx="7233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D26D55F-0E66-B6D4-5599-73F494D78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2620" y="2045673"/>
            <a:ext cx="3444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defPPr>
              <a:defRPr lang="ca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s-ES" altLang="ca-ES" sz="1600" b="1" dirty="0" err="1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Bluesky</a:t>
            </a:r>
            <a:endParaRPr lang="es-ES" altLang="ca-ES" sz="1600" dirty="0" err="1">
              <a:solidFill>
                <a:srgbClr val="E7E6E6"/>
              </a:solidFill>
              <a:latin typeface="Verdana" panose="020B0604030504040204" pitchFamily="34" charset="0"/>
              <a:ea typeface="Verdana"/>
            </a:endParaRPr>
          </a:p>
          <a:p>
            <a:r>
              <a:rPr lang="es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6"/>
              </a:rPr>
              <a:t>@craiubbiologia.bsky.social</a:t>
            </a:r>
            <a:endParaRPr lang="es-ES" dirty="0"/>
          </a:p>
        </p:txBody>
      </p:sp>
      <p:pic>
        <p:nvPicPr>
          <p:cNvPr id="14" name="Imagen 2">
            <a:extLst>
              <a:ext uri="{FF2B5EF4-FFF2-40B4-BE49-F238E27FC236}">
                <a16:creationId xmlns:a16="http://schemas.microsoft.com/office/drawing/2014/main" id="{9E4A154B-6FFA-AF68-232D-9C65C3AD92A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624" y="2914308"/>
            <a:ext cx="780150" cy="676713"/>
          </a:xfrm>
          <a:prstGeom prst="rect">
            <a:avLst/>
          </a:prstGeom>
        </p:spPr>
      </p:pic>
      <p:sp>
        <p:nvSpPr>
          <p:cNvPr id="15" name="CuadroTexto 3">
            <a:extLst>
              <a:ext uri="{FF2B5EF4-FFF2-40B4-BE49-F238E27FC236}">
                <a16:creationId xmlns:a16="http://schemas.microsoft.com/office/drawing/2014/main" id="{AA131B37-4397-5569-7797-0C0A3CCA1BB1}"/>
              </a:ext>
            </a:extLst>
          </p:cNvPr>
          <p:cNvSpPr txBox="1"/>
          <p:nvPr/>
        </p:nvSpPr>
        <p:spPr>
          <a:xfrm>
            <a:off x="2202621" y="3837203"/>
            <a:ext cx="4509264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ca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ca-ES" sz="1600" b="1" dirty="0">
                <a:solidFill>
                  <a:srgbClr val="336699"/>
                </a:solidFill>
                <a:latin typeface="Verdana" panose="020B0604030504040204" pitchFamily="34" charset="0"/>
              </a:rPr>
              <a:t>Pinterest</a:t>
            </a:r>
            <a:r>
              <a:rPr lang="es-ES" altLang="ca-ES" sz="1600" dirty="0">
                <a:solidFill>
                  <a:srgbClr val="E7E6E6"/>
                </a:solidFill>
                <a:latin typeface="Verdana" panose="020B0604030504040204" pitchFamily="34" charset="0"/>
              </a:rPr>
              <a:t> </a:t>
            </a:r>
          </a:p>
          <a:p>
            <a:r>
              <a:rPr lang="es-ES" sz="1600">
                <a:solidFill>
                  <a:prstClr val="black"/>
                </a:solidFill>
                <a:latin typeface="Verdana"/>
                <a:ea typeface="Verdana"/>
                <a:cs typeface="+mn-lt"/>
              </a:rPr>
              <a:t>craibiologia</a:t>
            </a:r>
            <a:endParaRPr lang="es-ES"/>
          </a:p>
        </p:txBody>
      </p:sp>
      <p:sp>
        <p:nvSpPr>
          <p:cNvPr id="16" name="QuadreDeText 1">
            <a:extLst>
              <a:ext uri="{FF2B5EF4-FFF2-40B4-BE49-F238E27FC236}">
                <a16:creationId xmlns:a16="http://schemas.microsoft.com/office/drawing/2014/main" id="{88EFB0FB-5CA1-077F-21B2-5E6D5BBD4633}"/>
              </a:ext>
            </a:extLst>
          </p:cNvPr>
          <p:cNvSpPr txBox="1"/>
          <p:nvPr/>
        </p:nvSpPr>
        <p:spPr>
          <a:xfrm>
            <a:off x="2202621" y="2962655"/>
            <a:ext cx="467894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ca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altLang="ca-ES" sz="1600" b="1" dirty="0">
                <a:solidFill>
                  <a:srgbClr val="336699"/>
                </a:solidFill>
                <a:latin typeface="Verdana" panose="020B0604030504040204" pitchFamily="34" charset="0"/>
              </a:rPr>
              <a:t>Instagram</a:t>
            </a:r>
          </a:p>
          <a:p>
            <a:r>
              <a:rPr lang="es-ES" altLang="ca-ES" sz="1600" dirty="0">
                <a:solidFill>
                  <a:prstClr val="black"/>
                </a:solidFill>
                <a:latin typeface="Verdana"/>
                <a:ea typeface="Verdana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@craibiologiaub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2DDC355-C2AA-0C1C-7011-158DDF37BECC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-155" t="2640" r="4167" b="1760"/>
          <a:stretch>
            <a:fillRect/>
          </a:stretch>
        </p:blipFill>
        <p:spPr>
          <a:xfrm>
            <a:off x="1368624" y="1994477"/>
            <a:ext cx="778116" cy="68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6258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539750" y="940546"/>
            <a:ext cx="65532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Y si aún tenéis dudas...</a:t>
            </a:r>
          </a:p>
        </p:txBody>
      </p:sp>
      <p:sp>
        <p:nvSpPr>
          <p:cNvPr id="78851" name="5 Subtítulo"/>
          <p:cNvSpPr>
            <a:spLocks/>
          </p:cNvSpPr>
          <p:nvPr/>
        </p:nvSpPr>
        <p:spPr bwMode="auto">
          <a:xfrm>
            <a:off x="539750" y="1773238"/>
            <a:ext cx="8196263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Preguntad al CRAI biblioteca</a:t>
            </a:r>
          </a:p>
          <a:p>
            <a:pPr>
              <a:spcBef>
                <a:spcPct val="20000"/>
              </a:spcBef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	El personal de la biblioteca resolverá vuestras dudas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>
              <a:spcBef>
                <a:spcPct val="20000"/>
              </a:spcBef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Bef>
                <a:spcPct val="20000"/>
              </a:spcBef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Acceded al web inicial del CRAI</a:t>
            </a:r>
            <a:endParaRPr lang="es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20000"/>
              </a:spcBef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	En la sección «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Preguntas más frecuentes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»</a:t>
            </a:r>
          </a:p>
          <a:p>
            <a:pPr lvl="1">
              <a:spcBef>
                <a:spcPct val="20000"/>
              </a:spcBef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	encontraréis las consultas más habituales ya respondidas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lvl="1">
              <a:spcBef>
                <a:spcPct val="20000"/>
              </a:spcBef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20000"/>
              </a:spcBef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Dirigíos al SAU</a:t>
            </a:r>
          </a:p>
          <a:p>
            <a:pPr lvl="1">
              <a:spcBef>
                <a:spcPct val="20000"/>
              </a:spcBef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Servicio de información virtual para cualquier consulta </a:t>
            </a:r>
          </a:p>
          <a:p>
            <a:pPr lvl="1">
              <a:spcBef>
                <a:spcPct val="20000"/>
              </a:spcBef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	sobre los CRAI bibliotecas y sus recursos y servicios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¡O bien llamadnos!</a:t>
            </a: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</a:p>
          <a:p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	934 02 15 67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78853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99CEB4F-6F47-414F-BAAC-CF48B0BC61B5}" type="slidenum">
              <a:rPr lang="ca-ES" altLang="en-US" smtClean="0">
                <a:solidFill>
                  <a:srgbClr val="898989"/>
                </a:solidFill>
              </a:rPr>
              <a:pPr/>
              <a:t>36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3" name="Imatge 1" descr="Imatge que conté Font, text, logotip, símbol&#10;&#10;Descripció generada automàticament">
            <a:extLst>
              <a:ext uri="{FF2B5EF4-FFF2-40B4-BE49-F238E27FC236}">
                <a16:creationId xmlns:a16="http://schemas.microsoft.com/office/drawing/2014/main" id="{73034B9B-2E00-DAA5-15CE-7D8967177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286" y="4203279"/>
            <a:ext cx="1520944" cy="70937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33454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54409" y="3429000"/>
            <a:ext cx="3084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¡Muchas gracias!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 lIns="91440" tIns="45720" rIns="91440" bIns="4572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/>
                <a:ea typeface="Verdana"/>
              </a:rPr>
              <a:t>© CRAI Universitat de Barcelona, curso 2025-2026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11" name="Imatge 10">
            <a:hlinkClick r:id="rId4"/>
            <a:extLst>
              <a:ext uri="{FF2B5EF4-FFF2-40B4-BE49-F238E27FC236}">
                <a16:creationId xmlns:a16="http://schemas.microsoft.com/office/drawing/2014/main" id="{DC015683-3910-4401-8C49-200547C015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619" y="4235899"/>
            <a:ext cx="4504762" cy="1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3ED5737-C9E8-41C9-8699-CA70C9167784}" type="slidenum">
              <a:rPr lang="es-ES" altLang="en-US" smtClean="0">
                <a:solidFill>
                  <a:srgbClr val="898989"/>
                </a:solidFill>
              </a:rPr>
              <a:pPr/>
              <a:t>4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3555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8744" y="868325"/>
            <a:ext cx="61722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¿Dónde estamos y cuándo podéis venir?</a:t>
            </a:r>
          </a:p>
        </p:txBody>
      </p:sp>
      <p:sp>
        <p:nvSpPr>
          <p:cNvPr id="23556" name="Rectangle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490357" y="2220352"/>
            <a:ext cx="4321175" cy="406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spAutoFit/>
          </a:bodyPr>
          <a:lstStyle/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" altLang="ca-ES" sz="1500" b="1" dirty="0">
                <a:solidFill>
                  <a:srgbClr val="646464"/>
                </a:solidFill>
                <a:latin typeface="Verdana" panose="020B0604030504040204" pitchFamily="34" charset="0"/>
              </a:rPr>
              <a:t>Dirección: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Av. Diagonal, 643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934 021 567</a:t>
            </a:r>
          </a:p>
          <a:p>
            <a:pPr marL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s-ES" altLang="ca-ES" sz="1500" dirty="0">
                <a:solidFill>
                  <a:schemeClr val="bg1"/>
                </a:solidFill>
                <a:latin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  </a:t>
            </a:r>
            <a:r>
              <a:rPr lang="es-ES" altLang="ca-ES" sz="1500" dirty="0">
                <a:solidFill>
                  <a:srgbClr val="0563C1"/>
                </a:solidFill>
                <a:latin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craibiologia@ub.edu</a:t>
            </a: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s-ES" altLang="ca-ES" sz="1500" dirty="0">
                <a:solidFill>
                  <a:srgbClr val="646464"/>
                </a:solidFill>
                <a:latin typeface="Verdana"/>
                <a:ea typeface="Verdana"/>
              </a:rPr>
              <a:t>	</a:t>
            </a:r>
            <a:r>
              <a:rPr lang="es-ES" altLang="ca-ES" sz="1500" dirty="0">
                <a:solidFill>
                  <a:srgbClr val="646464"/>
                </a:solidFill>
                <a:latin typeface="Verdana"/>
                <a:ea typeface="Verdana"/>
                <a:hlinkClick r:id="rId4"/>
              </a:rPr>
              <a:t>Dirección de las otras bibliotecas</a:t>
            </a: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s-ES" altLang="ca-ES" sz="1500" b="1" dirty="0">
                <a:solidFill>
                  <a:srgbClr val="646464"/>
                </a:solidFill>
                <a:latin typeface="Verdana" panose="020B0604030504040204" pitchFamily="34" charset="0"/>
              </a:rPr>
              <a:t>Horario: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De lunes a viernes de 8:00 a 20:00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s-ES" altLang="ca-ES" sz="1500" dirty="0">
                <a:solidFill>
                  <a:srgbClr val="646464"/>
                </a:solidFill>
                <a:latin typeface="Verdana"/>
                <a:ea typeface="Verdana"/>
                <a:hlinkClick r:id="rId4"/>
              </a:rPr>
              <a:t>Horarios especiales en periodos de exámenes y de fin de semana</a:t>
            </a: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s-ES" altLang="ca-ES" sz="1500" dirty="0">
                <a:solidFill>
                  <a:srgbClr val="646464"/>
                </a:solidFill>
                <a:latin typeface="Verdana"/>
                <a:ea typeface="Verdana"/>
                <a:hlinkClick r:id="rId5"/>
              </a:rPr>
              <a:t>Reglamento de los CRAI bibliotecas</a:t>
            </a: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s-ES" altLang="ca-ES" sz="1500" dirty="0">
                <a:solidFill>
                  <a:srgbClr val="646464"/>
                </a:solidFill>
                <a:latin typeface="Verdana"/>
                <a:ea typeface="Verdana"/>
                <a:hlinkClick r:id="rId6"/>
              </a:rPr>
              <a:t>Carta de servicios del CRAI</a:t>
            </a:r>
            <a:endParaRPr lang="es-ES" altLang="ca-ES" sz="1500" dirty="0">
              <a:solidFill>
                <a:srgbClr val="646464"/>
              </a:solidFill>
              <a:latin typeface="Verdana"/>
              <a:ea typeface="Verdana"/>
            </a:endParaRPr>
          </a:p>
        </p:txBody>
      </p:sp>
      <p:sp>
        <p:nvSpPr>
          <p:cNvPr id="23557" name="Text Box 1028"/>
          <p:cNvSpPr txBox="1">
            <a:spLocks noChangeArrowheads="1"/>
          </p:cNvSpPr>
          <p:nvPr/>
        </p:nvSpPr>
        <p:spPr bwMode="auto">
          <a:xfrm>
            <a:off x="718457" y="1574403"/>
            <a:ext cx="7543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ca-ES" sz="2000" b="1" dirty="0">
                <a:solidFill>
                  <a:prstClr val="black"/>
                </a:solidFill>
                <a:latin typeface="Verdana" panose="020B0604030504040204" pitchFamily="34" charset="0"/>
              </a:rPr>
              <a:t>El CRAI Biblioteca de Biología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3128316"/>
            <a:ext cx="3706757" cy="249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81897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505635" y="873481"/>
            <a:ext cx="8229600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Plano de la biblioteca 1/2</a:t>
            </a:r>
          </a:p>
        </p:txBody>
      </p:sp>
      <p:sp>
        <p:nvSpPr>
          <p:cNvPr id="2560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AFF1255-B81C-4446-B66A-F47305DEE373}" type="slidenum">
              <a:rPr lang="ca-ES" altLang="en-US" smtClean="0">
                <a:solidFill>
                  <a:srgbClr val="898989"/>
                </a:solidFill>
              </a:rPr>
              <a:pPr/>
              <a:t>5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09EDC5-5E92-360C-E3FD-D12EE64F7A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677" b="9544"/>
          <a:stretch>
            <a:fillRect/>
          </a:stretch>
        </p:blipFill>
        <p:spPr>
          <a:xfrm>
            <a:off x="568915" y="1427457"/>
            <a:ext cx="8006170" cy="493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63167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505635" y="873481"/>
            <a:ext cx="8229600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Plano de la biblioteca 2/2</a:t>
            </a:r>
          </a:p>
        </p:txBody>
      </p:sp>
      <p:sp>
        <p:nvSpPr>
          <p:cNvPr id="2560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AFF1255-B81C-4446-B66A-F47305DEE373}" type="slidenum">
              <a:rPr lang="ca-ES" altLang="en-US" smtClean="0">
                <a:solidFill>
                  <a:srgbClr val="898989"/>
                </a:solidFill>
              </a:rPr>
              <a:pPr/>
              <a:t>6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3" name="Imatge 2" descr="Imatge que conté text, diagrama, Pla, captura de pantalla&#10;&#10;Pot ser que el contingut generat amb IA no sigui correcte.">
            <a:extLst>
              <a:ext uri="{FF2B5EF4-FFF2-40B4-BE49-F238E27FC236}">
                <a16:creationId xmlns:a16="http://schemas.microsoft.com/office/drawing/2014/main" id="{8D149F94-9335-06F9-8B4B-360C6AE327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0" t="15600" r="5530" b="15333"/>
          <a:stretch/>
        </p:blipFill>
        <p:spPr>
          <a:xfrm>
            <a:off x="505634" y="1619759"/>
            <a:ext cx="8132731" cy="473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87009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7A131F2-18B2-4A5A-B054-06EC8A409A99}" type="slidenum">
              <a:rPr lang="es-ES" altLang="en-US" smtClean="0">
                <a:solidFill>
                  <a:srgbClr val="898989"/>
                </a:solidFill>
              </a:rPr>
              <a:pPr/>
              <a:t>7</a:t>
            </a:fld>
            <a:endParaRPr lang="es-ES" altLang="en-US" dirty="0">
              <a:solidFill>
                <a:srgbClr val="898989"/>
              </a:solidFill>
            </a:endParaRPr>
          </a:p>
        </p:txBody>
      </p:sp>
      <p:sp>
        <p:nvSpPr>
          <p:cNvPr id="27651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6678" y="926326"/>
            <a:ext cx="68580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Equipamiento</a:t>
            </a:r>
          </a:p>
        </p:txBody>
      </p:sp>
      <p:sp>
        <p:nvSpPr>
          <p:cNvPr id="27652" name="5 Subtítulo"/>
          <p:cNvSpPr>
            <a:spLocks/>
          </p:cNvSpPr>
          <p:nvPr/>
        </p:nvSpPr>
        <p:spPr bwMode="auto">
          <a:xfrm>
            <a:off x="395288" y="2133600"/>
            <a:ext cx="835342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1 aula de informática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1 ordenador de consulta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7 salas para trabajar en grupo o individualmente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6 mesas para trabajar en grupo (Sala de </a:t>
            </a:r>
            <a:r>
              <a:rPr lang="es-ES" altLang="ca-ES" sz="2000" dirty="0" err="1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Lupes</a:t>
            </a: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3 mesas para trabajar en grupo (Sala </a:t>
            </a:r>
            <a:r>
              <a:rPr lang="es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Multiús</a:t>
            </a: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Zona Wifi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493 puntos de lectura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58 mesas de trabajo individual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Zona de trabajo distendido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Hemeroteca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1 sala de videoconferencias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1 aula de formación</a:t>
            </a:r>
            <a:endParaRPr lang="es-ES" altLang="ca-ES" sz="2000" dirty="0">
              <a:solidFill>
                <a:srgbClr val="646464"/>
              </a:solidFill>
              <a:latin typeface="Verdana"/>
              <a:ea typeface="Verdana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s-ES" altLang="ca-ES" sz="2000" dirty="0">
              <a:solidFill>
                <a:srgbClr val="64646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63396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41F58E-AA42-4851-A9D3-67BBD4F9DB7A}" type="slidenum">
              <a:rPr lang="es-ES" altLang="en-US" smtClean="0">
                <a:solidFill>
                  <a:srgbClr val="898989"/>
                </a:solidFill>
              </a:rPr>
              <a:pPr/>
              <a:t>8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41175" y="898334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fondo: libros, revistas, etc.</a:t>
            </a:r>
          </a:p>
        </p:txBody>
      </p:sp>
      <p:sp>
        <p:nvSpPr>
          <p:cNvPr id="29700" name="5 Subtítulo"/>
          <p:cNvSpPr>
            <a:spLocks/>
          </p:cNvSpPr>
          <p:nvPr/>
        </p:nvSpPr>
        <p:spPr bwMode="auto">
          <a:xfrm>
            <a:off x="328694" y="1663701"/>
            <a:ext cx="836295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s-ES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El CRAI Biblioteca de Biología </a:t>
            </a:r>
            <a:r>
              <a:rPr lang="es-ES" sz="1900" dirty="0">
                <a:solidFill>
                  <a:srgbClr val="646464"/>
                </a:solidFill>
                <a:latin typeface="Arial"/>
                <a:cs typeface="Arial"/>
              </a:rPr>
              <a:t>o</a:t>
            </a:r>
            <a:r>
              <a:rPr lang="es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frece los fondos bibliográficos de apoyo en los programas docentes y de investigación de las enseñanzas impartidas en la Facultad: Biología, Ciencias Ambientales, Biotecnología, Ciencias Biomédicas y Bioquímica.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Los fondos están formados por monografías, revistas en papel, recursos electrónicos, tesis doctorales y material audiovisual. </a:t>
            </a:r>
          </a:p>
          <a:p>
            <a:pPr marL="0" indent="0">
              <a:lnSpc>
                <a:spcPct val="80000"/>
              </a:lnSpc>
              <a:spcBef>
                <a:spcPct val="20000"/>
              </a:spcBef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En la Biblioteca también hay </a:t>
            </a:r>
            <a:r>
              <a:rPr lang="es-ES" altLang="ca-ES" sz="1900" b="1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colecciones especiales </a:t>
            </a:r>
            <a:r>
              <a:rPr lang="es-ES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como el fondo Ramon Margalef López, Antoni Prevosti Pelegrín o Oriol de </a:t>
            </a:r>
            <a:r>
              <a:rPr lang="es-ES" altLang="ca-ES" sz="1900" dirty="0" err="1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Bolòs</a:t>
            </a:r>
            <a:r>
              <a:rPr lang="es-ES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 i Capdevila, entre otros. </a:t>
            </a:r>
          </a:p>
          <a:p>
            <a:pPr marL="0" indent="0">
              <a:lnSpc>
                <a:spcPct val="80000"/>
              </a:lnSpc>
              <a:spcBef>
                <a:spcPct val="20000"/>
              </a:spcBef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Podéis hacernos llegar vuestra propuesta de compra de libros desde este </a:t>
            </a:r>
            <a:r>
              <a:rPr lang="es-ES" altLang="ca-ES" sz="2000" dirty="0">
                <a:solidFill>
                  <a:schemeClr val="bg1"/>
                </a:solidFill>
                <a:latin typeface="Arial"/>
                <a:cs typeface="Arial"/>
                <a:hlinkClick r:id="rId3"/>
              </a:rPr>
              <a:t>formulario</a:t>
            </a:r>
            <a:r>
              <a:rPr lang="es-ES" altLang="ca-ES" dirty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1879873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CD40FCC-E1F1-41D4-A1D2-A76A73475A61}" type="slidenum">
              <a:rPr lang="ca-ES" altLang="en-US" smtClean="0">
                <a:solidFill>
                  <a:srgbClr val="898989"/>
                </a:solidFill>
              </a:rPr>
              <a:pPr/>
              <a:t>9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9847" y="685192"/>
            <a:ext cx="6553200" cy="103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/>
                <a:ea typeface="Verdana"/>
              </a:rPr>
              <a:t>¡Iniciaos en el CRAI!</a:t>
            </a:r>
            <a:br>
              <a:rPr lang="es-ES" altLang="ca-ES" sz="2000" b="1" dirty="0">
                <a:latin typeface="Verdana" panose="020B0604030504040204" pitchFamily="34" charset="0"/>
              </a:rPr>
            </a:br>
            <a:r>
              <a:rPr lang="es-ES" altLang="ca-ES" sz="1600" dirty="0">
                <a:latin typeface="Verdana" panose="020B0604030504040204" pitchFamily="34" charset="0"/>
                <a:hlinkClick r:id="rId2"/>
              </a:rPr>
              <a:t>https://crai.ub.edu/es/conoce-el-crai/iniciate-en-el-crai</a:t>
            </a:r>
            <a:br>
              <a:rPr lang="es-ES" altLang="ca-ES" sz="1600" dirty="0">
                <a:latin typeface="Verdana" panose="020B0604030504040204" pitchFamily="34" charset="0"/>
              </a:rPr>
            </a:br>
            <a:br>
              <a:rPr lang="es-ES" altLang="ca-ES" sz="1600" dirty="0">
                <a:latin typeface="Verdana"/>
              </a:rPr>
            </a:b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337" y="1545156"/>
            <a:ext cx="6710363" cy="448117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4270220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3_Disseny personalitzat 2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9999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5cc4a26-dc1f-4df6-b7b7-06d9eab657c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F9348BB7FA90A4CBBED082F348621EC" ma:contentTypeVersion="18" ma:contentTypeDescription="Crear nuevo documento." ma:contentTypeScope="" ma:versionID="b49ec87c0a2d4ddc223e883a9439bb2f">
  <xsd:schema xmlns:xsd="http://www.w3.org/2001/XMLSchema" xmlns:xs="http://www.w3.org/2001/XMLSchema" xmlns:p="http://schemas.microsoft.com/office/2006/metadata/properties" xmlns:ns3="65cc4a26-dc1f-4df6-b7b7-06d9eab657c0" xmlns:ns4="23eecfc4-08cd-44e1-96c0-9dcc266f16ab" targetNamespace="http://schemas.microsoft.com/office/2006/metadata/properties" ma:root="true" ma:fieldsID="5ca47d42e4d9df0892c4b5f9f8453cae" ns3:_="" ns4:_="">
    <xsd:import namespace="65cc4a26-dc1f-4df6-b7b7-06d9eab657c0"/>
    <xsd:import namespace="23eecfc4-08cd-44e1-96c0-9dcc266f16a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cc4a26-dc1f-4df6-b7b7-06d9eab657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eecfc4-08cd-44e1-96c0-9dcc266f16a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167E877-9243-40EC-92EA-C191C1B499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AA57EF-5143-4B45-B203-CBD66A8104E4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65cc4a26-dc1f-4df6-b7b7-06d9eab657c0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23eecfc4-08cd-44e1-96c0-9dcc266f16ab"/>
  </ds:schemaRefs>
</ds:datastoreItem>
</file>

<file path=customXml/itemProps3.xml><?xml version="1.0" encoding="utf-8"?>
<ds:datastoreItem xmlns:ds="http://schemas.openxmlformats.org/officeDocument/2006/customXml" ds:itemID="{9BF622FD-7DB2-41B5-998E-F3769B393F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cc4a26-dc1f-4df6-b7b7-06d9eab657c0"/>
    <ds:schemaRef ds:uri="23eecfc4-08cd-44e1-96c0-9dcc266f16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4144</TotalTime>
  <Words>3694</Words>
  <Application>Microsoft Office PowerPoint</Application>
  <PresentationFormat>Presentació en pantalla (4:3)</PresentationFormat>
  <Paragraphs>427</Paragraphs>
  <Slides>37</Slides>
  <Notes>23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Verdana</vt:lpstr>
      <vt:lpstr>Wingdings</vt:lpstr>
      <vt:lpstr>Tema de Office</vt:lpstr>
      <vt:lpstr>Presentació del PowerPoint</vt:lpstr>
      <vt:lpstr>El objetivo de esta sesión es: </vt:lpstr>
      <vt:lpstr>¿De qué hablaremos?</vt:lpstr>
      <vt:lpstr>¿Dónde estamos y cuándo podéis venir?</vt:lpstr>
      <vt:lpstr>Plano de la biblioteca 1/2</vt:lpstr>
      <vt:lpstr>Plano de la biblioteca 2/2</vt:lpstr>
      <vt:lpstr>Equipamiento</vt:lpstr>
      <vt:lpstr>El fondo: libros, revistas, etc.</vt:lpstr>
      <vt:lpstr>¡Iniciaos en el CRAI! https://crai.ub.edu/es/conoce-el-crai/iniciate-en-el-crai  </vt:lpstr>
      <vt:lpstr>Cercabib. Dos maneras de acceder.   Acceso desde la página web del CRAI https://cercabib.ub.edu/  </vt:lpstr>
      <vt:lpstr>Cercabib  Acceso desde la página web del Cercabib https://cercabib.ub.edu/ </vt:lpstr>
      <vt:lpstr>Cercabib: búsqueda rápida </vt:lpstr>
      <vt:lpstr>Presentació del PowerPoint</vt:lpstr>
      <vt:lpstr>Presentació del PowerPoint</vt:lpstr>
      <vt:lpstr>Presentació del PowerPoint</vt:lpstr>
      <vt:lpstr>¿Qué tenéis que hacer para llevaros libros en préstamo?</vt:lpstr>
      <vt:lpstr>El servicio de préstamo de documentos (I)</vt:lpstr>
      <vt:lpstr>Presentació del PowerPoint</vt:lpstr>
      <vt:lpstr>Presentació del PowerPoint</vt:lpstr>
      <vt:lpstr>Préstamo con otras bibliotecas de la UB</vt:lpstr>
      <vt:lpstr>Uso de salas de trabajo https://crai.ub.edu/es/servicios-y-recursos/prestamo-equipamientos </vt:lpstr>
      <vt:lpstr>¿Qué tenéis en préstamo? Mi cuenta    </vt:lpstr>
      <vt:lpstr>Servicio de préstamo consorciado (PUC) https://crai.ub.edu/es/servicios-y-recursos/prestamo-puc </vt:lpstr>
      <vt:lpstr>PUC vía web https://crai.ub.edu/es/servicios-y-recursos/prestamo-puc </vt:lpstr>
      <vt:lpstr>Condiciones de préstamo del PUC</vt:lpstr>
      <vt:lpstr>Préstamo interbibliotecario https://crai.ub.edu/es/servicios-y-recursos/prestamo-interbibliotecario  </vt:lpstr>
      <vt:lpstr>Presentació del PowerPoint</vt:lpstr>
      <vt:lpstr>Presentació del PowerPoint</vt:lpstr>
      <vt:lpstr>Presentació del PowerPoint</vt:lpstr>
      <vt:lpstr>Presentació del PowerPoint</vt:lpstr>
      <vt:lpstr>Servicio de atención a usuarios (SAU) https://crai.ub.edu/es/servicios-y-recursos/sau</vt:lpstr>
      <vt:lpstr>Formación de usuarios https://crai.ub.edu/es/servicios-y-recursos/formacion</vt:lpstr>
      <vt:lpstr>Fondos y colecciones https://crai.ub.edu/es/biblioteques-i-horaris</vt:lpstr>
      <vt:lpstr>Wifi y acceso a los ordenadores de la Facultad</vt:lpstr>
      <vt:lpstr>¡Seguidnos en las redes! https://crai.ub.edu/ca/coneix-el-crai/difusio-marqueting/blogs-i-xarxes-socials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Conocer el CRAI Biblioteca de Biología. Curso 2025-26</dc:title>
  <dc:creator>CRAI Biblioteca de Biología</dc:creator>
  <cp:keywords>Conocer, Formación de usuarios, CRAI, Universidad de Barcelona, biblioteca, recursos de información, servicios</cp:keywords>
  <cp:lastModifiedBy>Laia Bonet Bagant</cp:lastModifiedBy>
  <cp:revision>501</cp:revision>
  <cp:lastPrinted>2021-09-10T07:49:01Z</cp:lastPrinted>
  <dcterms:created xsi:type="dcterms:W3CDTF">2018-05-24T13:23:12Z</dcterms:created>
  <dcterms:modified xsi:type="dcterms:W3CDTF">2025-10-22T07:09:48Z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0x0101005F9348BB7FA90A4CBBED082F348621EC</vt:lpwstr>
  </property>
  <property fmtid="{D5CDD505-2E9C-101B-9397-08002B2CF9AE}" pid="3" name="MediaServiceImageTags">
    <vt:lpwstr/>
  </property>
</Properties>
</file>