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20"/>
  </p:notesMasterIdLst>
  <p:sldIdLst>
    <p:sldId id="256" r:id="rId2"/>
    <p:sldId id="286" r:id="rId3"/>
    <p:sldId id="313" r:id="rId4"/>
    <p:sldId id="309" r:id="rId5"/>
    <p:sldId id="295" r:id="rId6"/>
    <p:sldId id="292" r:id="rId7"/>
    <p:sldId id="296" r:id="rId8"/>
    <p:sldId id="297" r:id="rId9"/>
    <p:sldId id="298" r:id="rId10"/>
    <p:sldId id="306" r:id="rId11"/>
    <p:sldId id="300" r:id="rId12"/>
    <p:sldId id="301" r:id="rId13"/>
    <p:sldId id="302" r:id="rId14"/>
    <p:sldId id="316" r:id="rId15"/>
    <p:sldId id="315" r:id="rId16"/>
    <p:sldId id="307" r:id="rId17"/>
    <p:sldId id="310" r:id="rId18"/>
    <p:sldId id="258" r:id="rId19"/>
  </p:sldIdLst>
  <p:sldSz cx="9144000" cy="6858000" type="screen4x3"/>
  <p:notesSz cx="7099300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4D4D4D"/>
    <a:srgbClr val="88AD13"/>
    <a:srgbClr val="004F8A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670" autoAdjust="0"/>
  </p:normalViewPr>
  <p:slideViewPr>
    <p:cSldViewPr>
      <p:cViewPr varScale="1">
        <p:scale>
          <a:sx n="94" d="100"/>
          <a:sy n="94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Feu clic aquí per editar els estils de text del patró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23651FE-E204-4A96-B627-54EA9A7D30EA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35540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9457-C67A-44E4-8E38-2C5C3F5F358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6520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BEA5-8185-48B4-918E-8E013C98F9C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24659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6AB4-4ABE-4C05-859F-134DB8A2043B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1630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0A0E-BF2E-4834-BF8D-729D65C97D4E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781487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E108-5866-4C87-BD41-1EA7B81E8F94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643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5476-8BCB-4691-AB82-1EFA690BC1EC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5712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B97E-26EE-466B-A4F8-B4ADD3AEBA7A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7828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ACFD-AD46-4FCB-A6CC-FBD44152087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3270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691-F84C-48A4-8099-1D00BAD41D53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482060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3399-9E3A-4D37-B537-B0FAF44FABD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3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9BF8-1BE0-42D6-81DE-DAB4C733E979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54493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1FCE-79AF-473C-97A1-4F97813446F8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83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E48541-BA68-4226-B32B-F6BECB68BD14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pic>
        <p:nvPicPr>
          <p:cNvPr id="1031" name="Picture 8" descr="CAPÇALERA APAISADA_CRAI_2015_CRAI_CRAIsenseliniainferio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425"/>
            <a:ext cx="84963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3168650"/>
          </a:xfrm>
        </p:spPr>
        <p:txBody>
          <a:bodyPr/>
          <a:lstStyle/>
          <a:p>
            <a:pPr eaLnBrk="1" hangingPunct="1"/>
            <a:endParaRPr lang="en-US" altLang="ca-ES" smtClean="0"/>
          </a:p>
        </p:txBody>
      </p:sp>
      <p:pic>
        <p:nvPicPr>
          <p:cNvPr id="3075" name="Picture 13" descr="Coberta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3350" y="3429000"/>
            <a:ext cx="70564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WISC-V : Escala </a:t>
            </a:r>
            <a:r>
              <a:rPr lang="es-ES" altLang="es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d’Intel·ligència</a:t>
            </a:r>
            <a:r>
              <a:rPr lang="es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s-ES" altLang="es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Wechsler</a:t>
            </a:r>
            <a:r>
              <a:rPr lang="es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per a </a:t>
            </a:r>
            <a:r>
              <a:rPr lang="es-ES" altLang="es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Nens</a:t>
            </a:r>
            <a:r>
              <a:rPr lang="es-ES" alt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-V</a:t>
            </a:r>
          </a:p>
          <a:p>
            <a:pPr algn="ctr">
              <a:spcBef>
                <a:spcPct val="50000"/>
              </a:spcBef>
            </a:pPr>
            <a:r>
              <a:rPr lang="ca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(Guia per la correcció </a:t>
            </a:r>
            <a:r>
              <a:rPr lang="ca-ES" alt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en línia)</a:t>
            </a:r>
            <a:endParaRPr lang="es-ES" altLang="es-ES" sz="24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9"/>
          <p:cNvSpPr txBox="1">
            <a:spLocks noChangeArrowheads="1"/>
          </p:cNvSpPr>
          <p:nvPr/>
        </p:nvSpPr>
        <p:spPr bwMode="auto">
          <a:xfrm>
            <a:off x="900113" y="113506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dirty="0" err="1" smtClean="0"/>
              <a:t>Introduïu</a:t>
            </a:r>
            <a:r>
              <a:rPr lang="es-ES" altLang="es-ES" sz="2800" dirty="0" smtClean="0"/>
              <a:t> </a:t>
            </a:r>
            <a:r>
              <a:rPr lang="es-ES" altLang="es-ES" sz="2800" dirty="0"/>
              <a:t>les </a:t>
            </a:r>
            <a:r>
              <a:rPr lang="es-ES" altLang="es-ES" sz="2800" dirty="0" err="1"/>
              <a:t>dades</a:t>
            </a:r>
            <a:r>
              <a:rPr lang="es-ES" altLang="es-ES" sz="2800" dirty="0"/>
              <a:t> de </a:t>
            </a:r>
            <a:r>
              <a:rPr lang="es-ES" altLang="es-ES" sz="2800" dirty="0" err="1"/>
              <a:t>l’examinador</a:t>
            </a:r>
            <a:r>
              <a:rPr lang="es-ES" altLang="es-ES" sz="2800" dirty="0"/>
              <a:t> i </a:t>
            </a:r>
            <a:r>
              <a:rPr lang="es-ES" altLang="es-ES" sz="2800" dirty="0" err="1" smtClean="0"/>
              <a:t>seleccioneu</a:t>
            </a:r>
            <a:r>
              <a:rPr lang="es-ES" altLang="es-ES" sz="2800" dirty="0" smtClean="0"/>
              <a:t>-lo.</a:t>
            </a:r>
            <a:endParaRPr lang="es-ES" altLang="es-ES" sz="2800" dirty="0"/>
          </a:p>
        </p:txBody>
      </p:sp>
      <p:pic>
        <p:nvPicPr>
          <p:cNvPr id="1229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7" y="2204864"/>
            <a:ext cx="6938962" cy="43672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300192" y="2492896"/>
            <a:ext cx="4320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36096" y="5517232"/>
            <a:ext cx="4320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9"/>
          <p:cNvSpPr txBox="1">
            <a:spLocks noChangeArrowheads="1"/>
          </p:cNvSpPr>
          <p:nvPr/>
        </p:nvSpPr>
        <p:spPr bwMode="auto">
          <a:xfrm>
            <a:off x="900113" y="1268413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dirty="0" err="1"/>
              <a:t>Completeu</a:t>
            </a:r>
            <a:r>
              <a:rPr lang="es-ES" altLang="es-ES" sz="2800" dirty="0"/>
              <a:t> </a:t>
            </a:r>
            <a:r>
              <a:rPr lang="es-ES" altLang="es-ES" sz="2800" dirty="0" err="1"/>
              <a:t>l’apartat</a:t>
            </a:r>
            <a:r>
              <a:rPr lang="es-ES" altLang="es-ES" sz="2800" dirty="0"/>
              <a:t> </a:t>
            </a:r>
            <a:r>
              <a:rPr lang="es-ES" altLang="es-ES" sz="2800" b="1" i="1" dirty="0"/>
              <a:t>Datos </a:t>
            </a:r>
            <a:r>
              <a:rPr lang="es-ES" altLang="es-ES" sz="2800" b="1" i="1" dirty="0" smtClean="0"/>
              <a:t>demográficos</a:t>
            </a:r>
            <a:r>
              <a:rPr lang="es-ES" altLang="es-ES" sz="2800" dirty="0" smtClean="0"/>
              <a:t>.</a:t>
            </a:r>
            <a:r>
              <a:rPr lang="es-ES" altLang="es-ES" sz="2800" b="1" dirty="0" smtClean="0"/>
              <a:t> </a:t>
            </a:r>
            <a:endParaRPr lang="es-ES" altLang="es-ES" sz="2800" dirty="0"/>
          </a:p>
        </p:txBody>
      </p:sp>
      <p:pic>
        <p:nvPicPr>
          <p:cNvPr id="1331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9052" r="18500" b="19550"/>
          <a:stretch>
            <a:fillRect/>
          </a:stretch>
        </p:blipFill>
        <p:spPr bwMode="auto">
          <a:xfrm>
            <a:off x="1404938" y="1792288"/>
            <a:ext cx="6407150" cy="4895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9"/>
          <p:cNvSpPr txBox="1">
            <a:spLocks noChangeArrowheads="1"/>
          </p:cNvSpPr>
          <p:nvPr/>
        </p:nvSpPr>
        <p:spPr bwMode="auto">
          <a:xfrm>
            <a:off x="539750" y="126841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/>
              <a:t>Introduïu les </a:t>
            </a:r>
            <a:r>
              <a:rPr lang="ca-ES" altLang="es-ES" sz="2800" dirty="0" smtClean="0"/>
              <a:t>dades </a:t>
            </a:r>
            <a:r>
              <a:rPr lang="ca-ES" altLang="es-ES" sz="2800" dirty="0"/>
              <a:t>a </a:t>
            </a:r>
            <a:r>
              <a:rPr lang="ca-ES" altLang="es-ES" sz="2800" b="1" i="1" dirty="0" err="1" smtClean="0"/>
              <a:t>Puntuaciones</a:t>
            </a:r>
            <a:r>
              <a:rPr lang="ca-ES" altLang="es-ES" sz="2800" b="1" i="1" dirty="0" smtClean="0"/>
              <a:t> </a:t>
            </a:r>
            <a:r>
              <a:rPr lang="ca-ES" altLang="es-ES" sz="2800" b="1" i="1" dirty="0" err="1"/>
              <a:t>directas</a:t>
            </a:r>
            <a:r>
              <a:rPr lang="ca-ES" altLang="es-ES" sz="2800" b="1" dirty="0"/>
              <a:t> </a:t>
            </a:r>
            <a:r>
              <a:rPr lang="ca-ES" altLang="es-ES" sz="2800" dirty="0"/>
              <a:t>i quan acabeu trieu </a:t>
            </a:r>
            <a:r>
              <a:rPr lang="ca-ES" altLang="es-ES" sz="2800" dirty="0" smtClean="0"/>
              <a:t>l’opció </a:t>
            </a:r>
            <a:r>
              <a:rPr lang="ca-ES" altLang="es-ES" sz="2800" b="1" i="1" dirty="0"/>
              <a:t>Guardar y </a:t>
            </a:r>
            <a:r>
              <a:rPr lang="ca-ES" altLang="es-ES" sz="2800" b="1" i="1" dirty="0" err="1" smtClean="0"/>
              <a:t>cerrar</a:t>
            </a:r>
            <a:r>
              <a:rPr lang="ca-ES" altLang="es-ES" sz="2800" dirty="0" smtClean="0"/>
              <a:t>.</a:t>
            </a:r>
            <a:endParaRPr lang="ca-ES" altLang="es-ES" sz="2800" i="1" dirty="0"/>
          </a:p>
        </p:txBody>
      </p:sp>
      <p:pic>
        <p:nvPicPr>
          <p:cNvPr id="1433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1100" r="2750" b="16400"/>
          <a:stretch>
            <a:fillRect/>
          </a:stretch>
        </p:blipFill>
        <p:spPr bwMode="auto">
          <a:xfrm>
            <a:off x="179387" y="2420888"/>
            <a:ext cx="8785225" cy="3600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9"/>
          <p:cNvSpPr txBox="1">
            <a:spLocks noChangeArrowheads="1"/>
          </p:cNvSpPr>
          <p:nvPr/>
        </p:nvSpPr>
        <p:spPr bwMode="auto">
          <a:xfrm>
            <a:off x="539750" y="12684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/>
              <a:t>Creeu l’informe a </a:t>
            </a:r>
            <a:r>
              <a:rPr lang="ca-ES" altLang="es-ES" sz="2800" b="1" i="1" dirty="0"/>
              <a:t>Generar </a:t>
            </a:r>
            <a:r>
              <a:rPr lang="ca-ES" altLang="es-ES" sz="2800" b="1" i="1" dirty="0" smtClean="0"/>
              <a:t>informe</a:t>
            </a:r>
            <a:r>
              <a:rPr lang="ca-ES" altLang="es-ES" sz="2800" dirty="0" smtClean="0"/>
              <a:t>.</a:t>
            </a:r>
            <a:endParaRPr lang="ca-ES" altLang="es-ES" sz="2800" dirty="0"/>
          </a:p>
        </p:txBody>
      </p:sp>
      <p:pic>
        <p:nvPicPr>
          <p:cNvPr id="1536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95736"/>
            <a:ext cx="5549900" cy="444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473657" cy="2304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107504" y="1268760"/>
            <a:ext cx="40542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altLang="es-ES" dirty="0" smtClean="0"/>
              <a:t>Els valors d’aquest quadre apareixen per defecte.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altLang="es-E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altLang="es-ES" dirty="0" smtClean="0"/>
              <a:t>Es poden canviar els intervals de confiança, els valors crítics, el nivell de significació o el grup de referència.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altLang="es-E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altLang="es-ES" dirty="0" smtClean="0"/>
              <a:t>Els canvis han d’estar relacionats amb l’objectiu de l’avaluació.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altLang="es-E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altLang="es-ES" dirty="0" smtClean="0"/>
              <a:t>Al manual d’aplicació </a:t>
            </a:r>
            <a:r>
              <a:rPr lang="ca-ES" altLang="es-ES" dirty="0"/>
              <a:t>(pàgines: de la 48 a la 68</a:t>
            </a:r>
            <a:r>
              <a:rPr lang="ca-ES" altLang="es-ES" dirty="0" smtClean="0"/>
              <a:t>), trobareu més </a:t>
            </a:r>
            <a:r>
              <a:rPr lang="ca-ES" altLang="es-ES" dirty="0"/>
              <a:t>informació sobre les condicions i fonamentació dels </a:t>
            </a:r>
            <a:r>
              <a:rPr lang="ca-ES" altLang="es-ES" dirty="0" smtClean="0"/>
              <a:t>paràmetres adequats per a </a:t>
            </a:r>
            <a:r>
              <a:rPr lang="ca-ES" altLang="es-ES" dirty="0"/>
              <a:t>l’elaboració del </a:t>
            </a:r>
            <a:r>
              <a:rPr lang="ca-ES" altLang="es-ES" dirty="0" smtClean="0"/>
              <a:t>perfil. </a:t>
            </a:r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3057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9"/>
          <p:cNvSpPr txBox="1">
            <a:spLocks noChangeArrowheads="1"/>
          </p:cNvSpPr>
          <p:nvPr/>
        </p:nvSpPr>
        <p:spPr bwMode="auto">
          <a:xfrm>
            <a:off x="539750" y="126841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 smtClean="0"/>
              <a:t>Un cop definits els valors, cliqueu a </a:t>
            </a:r>
          </a:p>
          <a:p>
            <a:pPr algn="ctr"/>
            <a:r>
              <a:rPr lang="ca-ES" altLang="es-ES" sz="2800" b="1" i="1" dirty="0" smtClean="0"/>
              <a:t>Generar informe</a:t>
            </a:r>
            <a:r>
              <a:rPr lang="ca-ES" altLang="es-ES" sz="2800" dirty="0" smtClean="0"/>
              <a:t>.</a:t>
            </a:r>
            <a:endParaRPr lang="ca-ES" altLang="es-ES" sz="2800" dirty="0"/>
          </a:p>
        </p:txBody>
      </p:sp>
      <p:pic>
        <p:nvPicPr>
          <p:cNvPr id="16387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/>
          <a:stretch/>
        </p:blipFill>
        <p:spPr bwMode="auto">
          <a:xfrm>
            <a:off x="1743075" y="2276872"/>
            <a:ext cx="5657850" cy="4302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9"/>
          <p:cNvSpPr txBox="1">
            <a:spLocks noChangeArrowheads="1"/>
          </p:cNvSpPr>
          <p:nvPr/>
        </p:nvSpPr>
        <p:spPr bwMode="auto">
          <a:xfrm>
            <a:off x="539750" y="1268413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/>
              <a:t>Obriu </a:t>
            </a:r>
            <a:r>
              <a:rPr lang="ca-ES" altLang="es-ES" sz="2800" dirty="0" smtClean="0"/>
              <a:t>l’informe, guardeu-lo (</a:t>
            </a:r>
            <a:r>
              <a:rPr lang="ca-ES" altLang="es-ES" sz="2800" dirty="0"/>
              <a:t>Ex. </a:t>
            </a:r>
            <a:r>
              <a:rPr lang="ca-ES" altLang="es-ES" sz="2800" dirty="0" smtClean="0"/>
              <a:t> A un </a:t>
            </a:r>
            <a:r>
              <a:rPr lang="ca-ES" altLang="es-ES" sz="2800" dirty="0" err="1" smtClean="0"/>
              <a:t>pendrive</a:t>
            </a:r>
            <a:r>
              <a:rPr lang="ca-ES" altLang="es-ES" sz="2800" dirty="0"/>
              <a:t>, </a:t>
            </a:r>
            <a:r>
              <a:rPr lang="ca-ES" altLang="es-ES" sz="2800" dirty="0" smtClean="0"/>
              <a:t>a l’escriptori...) i/o imprimiu-lo.</a:t>
            </a:r>
            <a:endParaRPr lang="ca-ES" altLang="es-ES" sz="2800" b="1" i="1" dirty="0"/>
          </a:p>
        </p:txBody>
      </p:sp>
      <p:pic>
        <p:nvPicPr>
          <p:cNvPr id="1741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22500"/>
            <a:ext cx="5905500" cy="44275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9"/>
          <p:cNvSpPr txBox="1">
            <a:spLocks noChangeArrowheads="1"/>
          </p:cNvSpPr>
          <p:nvPr/>
        </p:nvSpPr>
        <p:spPr bwMode="auto">
          <a:xfrm>
            <a:off x="827087" y="1268760"/>
            <a:ext cx="8066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 err="1"/>
              <a:t>Desde</a:t>
            </a:r>
            <a:r>
              <a:rPr lang="ca-ES" altLang="es-ES" sz="2800" dirty="0"/>
              <a:t> </a:t>
            </a:r>
            <a:r>
              <a:rPr lang="ca-ES" altLang="es-ES" sz="2800" b="1" i="1" dirty="0"/>
              <a:t>ID </a:t>
            </a:r>
            <a:r>
              <a:rPr lang="ca-ES" altLang="es-ES" sz="2800" b="1" i="1" dirty="0" smtClean="0"/>
              <a:t>del </a:t>
            </a:r>
            <a:r>
              <a:rPr lang="ca-ES" altLang="es-ES" sz="2800" b="1" i="1" dirty="0" err="1" smtClean="0"/>
              <a:t>Examinando</a:t>
            </a:r>
            <a:r>
              <a:rPr lang="ca-ES" altLang="es-ES" sz="2800" b="1" i="1" dirty="0" smtClean="0"/>
              <a:t> </a:t>
            </a:r>
            <a:r>
              <a:rPr lang="ca-ES" altLang="es-ES" sz="2800" dirty="0"/>
              <a:t>podeu </a:t>
            </a:r>
          </a:p>
          <a:p>
            <a:pPr algn="ctr"/>
            <a:r>
              <a:rPr lang="ca-ES" altLang="es-ES" sz="2800" dirty="0"/>
              <a:t>tornar a generar </a:t>
            </a:r>
            <a:r>
              <a:rPr lang="ca-ES" altLang="es-ES" sz="2800" dirty="0" smtClean="0"/>
              <a:t>l’informe. </a:t>
            </a:r>
            <a:endParaRPr lang="ca-ES" alt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30" y="2243643"/>
            <a:ext cx="5904000" cy="442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3168650"/>
          </a:xfrm>
        </p:spPr>
        <p:txBody>
          <a:bodyPr/>
          <a:lstStyle/>
          <a:p>
            <a:pPr eaLnBrk="1" hangingPunct="1"/>
            <a:endParaRPr lang="en-US" altLang="ca-ES" smtClean="0"/>
          </a:p>
        </p:txBody>
      </p:sp>
      <p:pic>
        <p:nvPicPr>
          <p:cNvPr id="1945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165850"/>
            <a:ext cx="790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8" descr="Coberta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6"/>
          <p:cNvSpPr txBox="1">
            <a:spLocks noChangeArrowheads="1"/>
          </p:cNvSpPr>
          <p:nvPr/>
        </p:nvSpPr>
        <p:spPr bwMode="auto">
          <a:xfrm>
            <a:off x="1835150" y="6119813"/>
            <a:ext cx="4968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es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</a:t>
            </a:r>
            <a:r>
              <a:rPr lang="ca-ES" altLang="es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2016-17</a:t>
            </a:r>
            <a:endParaRPr lang="ca-ES" altLang="es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a-ES" altLang="es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1336951" y="3013501"/>
            <a:ext cx="7416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altLang="es-ES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Guia elaborada pel </a:t>
            </a:r>
            <a:r>
              <a:rPr lang="ca-ES" altLang="es-ES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CRAI Biblioteca del Campus de Mundet</a:t>
            </a:r>
            <a:r>
              <a:rPr lang="ca-ES" altLang="es-ES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amb la col·laboració del </a:t>
            </a:r>
            <a:r>
              <a:rPr lang="ca-ES" altLang="es-ES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Dr.  Juan Antonio Amador Campos</a:t>
            </a:r>
            <a:r>
              <a:rPr lang="ca-ES" altLang="es-ES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, professor titular del Departament de Psicologia Clínica i Psicobiologia de la UB.</a:t>
            </a:r>
            <a:endParaRPr lang="ca-ES" altLang="es-ES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946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165850"/>
            <a:ext cx="790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39552" y="1484784"/>
            <a:ext cx="7704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a-ES" sz="2400" dirty="0" smtClean="0"/>
              <a:t>WISC-V és una mesura de l’aptitud intel·lectual. Es pot aplicar a nens i adolescents entre </a:t>
            </a:r>
            <a:r>
              <a:rPr lang="ca-ES" sz="2400" dirty="0"/>
              <a:t>6 </a:t>
            </a:r>
            <a:r>
              <a:rPr lang="ca-ES" sz="2400" dirty="0" smtClean="0"/>
              <a:t>a 16 </a:t>
            </a:r>
            <a:r>
              <a:rPr lang="ca-ES" sz="2400" dirty="0"/>
              <a:t>anys i 11 </a:t>
            </a:r>
            <a:r>
              <a:rPr lang="ca-ES" sz="2400" dirty="0" smtClean="0"/>
              <a:t>mesos. </a:t>
            </a:r>
            <a:endParaRPr lang="ca-ES" sz="2400" dirty="0"/>
          </a:p>
          <a:p>
            <a:pPr algn="just">
              <a:defRPr/>
            </a:pPr>
            <a:r>
              <a:rPr lang="ca-ES" sz="2400" dirty="0" smtClean="0"/>
              <a:t> </a:t>
            </a: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a-ES" sz="2400" dirty="0"/>
              <a:t>La correcció </a:t>
            </a:r>
            <a:r>
              <a:rPr lang="ca-ES" sz="2400" dirty="0" smtClean="0"/>
              <a:t>en línia s’ha de fer </a:t>
            </a:r>
            <a:r>
              <a:rPr lang="ca-ES" sz="2400" dirty="0"/>
              <a:t>des de l’ordinador de </a:t>
            </a:r>
            <a:r>
              <a:rPr lang="ca-ES" sz="2400" dirty="0" smtClean="0"/>
              <a:t>tests </a:t>
            </a:r>
            <a:r>
              <a:rPr lang="ca-ES" sz="2400" dirty="0"/>
              <a:t>del CRAI </a:t>
            </a:r>
            <a:r>
              <a:rPr lang="ca-ES" sz="2400" dirty="0" smtClean="0"/>
              <a:t>Biblioteca del Campus de Mundet.</a:t>
            </a:r>
            <a:endParaRPr lang="ca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95536" y="1124744"/>
            <a:ext cx="453650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a-ES" sz="2400" dirty="0" smtClean="0"/>
              <a:t>Un cop administrada la WISC-V, corregiu els tests aplicats i obteniu la puntuació directa (PD) de cada un d’ells.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a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a-ES" sz="2400" dirty="0" smtClean="0"/>
              <a:t>Per corregir </a:t>
            </a:r>
            <a:r>
              <a:rPr lang="ca-ES" sz="2400" dirty="0"/>
              <a:t>i obtenir la </a:t>
            </a:r>
            <a:r>
              <a:rPr lang="ca-ES" sz="2400" dirty="0" smtClean="0"/>
              <a:t>PD, consulteu el capítol III del </a:t>
            </a:r>
            <a:r>
              <a:rPr lang="ca-ES" sz="2400" b="1" i="1" dirty="0" smtClean="0"/>
              <a:t>Manual de </a:t>
            </a:r>
            <a:r>
              <a:rPr lang="ca-ES" sz="2400" b="1" i="1" dirty="0" err="1" smtClean="0"/>
              <a:t>aplicación</a:t>
            </a:r>
            <a:r>
              <a:rPr lang="ca-ES" sz="2400" b="1" i="1" dirty="0" smtClean="0"/>
              <a:t> </a:t>
            </a:r>
            <a:r>
              <a:rPr lang="ca-ES" sz="2400" b="1" i="1" dirty="0"/>
              <a:t>y</a:t>
            </a:r>
            <a:r>
              <a:rPr lang="ca-ES" sz="2400" b="1" i="1" dirty="0" smtClean="0"/>
              <a:t> </a:t>
            </a:r>
            <a:r>
              <a:rPr lang="ca-ES" sz="2400" b="1" i="1" dirty="0" err="1" smtClean="0"/>
              <a:t>corrección</a:t>
            </a:r>
            <a:r>
              <a:rPr lang="ca-ES" sz="2400" dirty="0" smtClean="0"/>
              <a:t>.</a:t>
            </a:r>
            <a:endParaRPr lang="ca-ES" sz="2400"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524250" cy="43926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9"/>
          <p:cNvSpPr txBox="1">
            <a:spLocks noChangeArrowheads="1"/>
          </p:cNvSpPr>
          <p:nvPr/>
        </p:nvSpPr>
        <p:spPr bwMode="auto">
          <a:xfrm>
            <a:off x="0" y="141287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 smtClean="0"/>
              <a:t>Demaneu </a:t>
            </a:r>
            <a:r>
              <a:rPr lang="ca-ES" altLang="es-ES" sz="2800" dirty="0"/>
              <a:t>al personal del CRAI Biblioteca </a:t>
            </a:r>
            <a:endParaRPr lang="ca-ES" altLang="es-ES" sz="2800" dirty="0" smtClean="0"/>
          </a:p>
          <a:p>
            <a:pPr algn="ctr"/>
            <a:r>
              <a:rPr lang="ca-ES" altLang="es-ES" sz="2800" dirty="0" smtClean="0"/>
              <a:t>del Campus de </a:t>
            </a:r>
            <a:r>
              <a:rPr lang="ca-ES" altLang="es-ES" sz="2800" dirty="0"/>
              <a:t>Mundet que us obri una </a:t>
            </a:r>
            <a:r>
              <a:rPr lang="ca-ES" altLang="es-ES" sz="2800" dirty="0" smtClean="0"/>
              <a:t>sessió.</a:t>
            </a:r>
            <a:endParaRPr lang="ca-ES" altLang="es-ES" sz="2400" dirty="0"/>
          </a:p>
        </p:txBody>
      </p:sp>
      <p:pic>
        <p:nvPicPr>
          <p:cNvPr id="614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875463" cy="405288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9"/>
          <p:cNvSpPr txBox="1">
            <a:spLocks noChangeArrowheads="1"/>
          </p:cNvSpPr>
          <p:nvPr/>
        </p:nvSpPr>
        <p:spPr bwMode="auto">
          <a:xfrm>
            <a:off x="107505" y="1268413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 smtClean="0"/>
              <a:t>A </a:t>
            </a:r>
            <a:r>
              <a:rPr lang="ca-ES" altLang="es-ES" sz="2800" b="1" i="1" dirty="0" err="1"/>
              <a:t>Nuevo</a:t>
            </a:r>
            <a:r>
              <a:rPr lang="ca-ES" altLang="es-ES" sz="2800" b="1" i="1" dirty="0"/>
              <a:t> </a:t>
            </a:r>
            <a:r>
              <a:rPr lang="ca-ES" altLang="es-ES" sz="2800" b="1" i="1" dirty="0" err="1"/>
              <a:t>Examinando</a:t>
            </a:r>
            <a:r>
              <a:rPr lang="ca-ES" altLang="es-ES" sz="2800" b="1" i="1" dirty="0"/>
              <a:t> </a:t>
            </a:r>
            <a:r>
              <a:rPr lang="ca-ES" altLang="es-ES" sz="2800" dirty="0" smtClean="0"/>
              <a:t>entreu </a:t>
            </a:r>
            <a:r>
              <a:rPr lang="ca-ES" altLang="es-ES" sz="2800" dirty="0"/>
              <a:t>les dades de la persona </a:t>
            </a:r>
            <a:r>
              <a:rPr lang="ca-ES" altLang="es-ES" sz="2800" dirty="0" smtClean="0"/>
              <a:t>a la que s’ha administrat la WISC-V. </a:t>
            </a:r>
            <a:endParaRPr lang="ca-ES" altLang="es-ES" sz="2800" b="1" i="1" dirty="0"/>
          </a:p>
        </p:txBody>
      </p:sp>
      <p:pic>
        <p:nvPicPr>
          <p:cNvPr id="717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349500"/>
            <a:ext cx="6591300" cy="40528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" y="1124744"/>
            <a:ext cx="8856662" cy="51260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echa doblada 8"/>
          <p:cNvSpPr/>
          <p:nvPr/>
        </p:nvSpPr>
        <p:spPr>
          <a:xfrm rot="10800000">
            <a:off x="3883025" y="4210050"/>
            <a:ext cx="1368425" cy="433388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4140200" y="3309938"/>
            <a:ext cx="4248224" cy="9001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/>
              <a:t>És aconsellable que no siguin dades reals</a:t>
            </a:r>
            <a:endParaRPr lang="es-ES" dirty="0"/>
          </a:p>
        </p:txBody>
      </p:sp>
      <p:sp>
        <p:nvSpPr>
          <p:cNvPr id="15" name="Flecha doblada 14"/>
          <p:cNvSpPr/>
          <p:nvPr/>
        </p:nvSpPr>
        <p:spPr>
          <a:xfrm rot="10800000" flipV="1">
            <a:off x="3883024" y="4918219"/>
            <a:ext cx="1368426" cy="449263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4140200" y="5304554"/>
            <a:ext cx="4248224" cy="7165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 smtClean="0"/>
              <a:t>6 </a:t>
            </a:r>
            <a:r>
              <a:rPr lang="ca-ES" dirty="0"/>
              <a:t>anys </a:t>
            </a:r>
            <a:r>
              <a:rPr lang="ca-ES" b="1" dirty="0">
                <a:solidFill>
                  <a:schemeClr val="tx1"/>
                </a:solidFill>
              </a:rPr>
              <a:t>≤</a:t>
            </a:r>
            <a:r>
              <a:rPr lang="ca-ES" dirty="0"/>
              <a:t>  Edat </a:t>
            </a:r>
            <a:r>
              <a:rPr lang="ca-ES" b="1" dirty="0">
                <a:solidFill>
                  <a:schemeClr val="tx1"/>
                </a:solidFill>
              </a:rPr>
              <a:t>≤ </a:t>
            </a:r>
            <a:r>
              <a:rPr lang="ca-ES" dirty="0"/>
              <a:t>16 anys i 11 mesos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9"/>
          <p:cNvSpPr txBox="1">
            <a:spLocks noChangeArrowheads="1"/>
          </p:cNvSpPr>
          <p:nvPr/>
        </p:nvSpPr>
        <p:spPr bwMode="auto">
          <a:xfrm>
            <a:off x="827087" y="1340768"/>
            <a:ext cx="8066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dirty="0"/>
              <a:t>Podeu modificar les dades </a:t>
            </a:r>
            <a:r>
              <a:rPr lang="ca-ES" altLang="es-ES" sz="2800" dirty="0" smtClean="0"/>
              <a:t>clicant</a:t>
            </a:r>
            <a:endParaRPr lang="ca-ES" altLang="es-ES" sz="2800" dirty="0"/>
          </a:p>
          <a:p>
            <a:pPr algn="ctr"/>
            <a:r>
              <a:rPr lang="ca-ES" altLang="es-ES" sz="2800" dirty="0"/>
              <a:t>a </a:t>
            </a:r>
            <a:r>
              <a:rPr lang="ca-ES" altLang="es-ES" sz="2800" b="1" i="1" dirty="0"/>
              <a:t>ID </a:t>
            </a:r>
            <a:r>
              <a:rPr lang="ca-ES" altLang="es-ES" sz="2800" b="1" i="1" dirty="0" smtClean="0"/>
              <a:t>del </a:t>
            </a:r>
            <a:r>
              <a:rPr lang="ca-ES" altLang="es-ES" sz="2800" b="1" i="1" dirty="0" err="1" smtClean="0"/>
              <a:t>Examinando</a:t>
            </a:r>
            <a:r>
              <a:rPr lang="ca-ES" altLang="es-ES" sz="2800" dirty="0" smtClean="0"/>
              <a:t>.</a:t>
            </a:r>
            <a:endParaRPr lang="ca-ES" altLang="es-ES" sz="2800" dirty="0"/>
          </a:p>
        </p:txBody>
      </p:sp>
      <p:pic>
        <p:nvPicPr>
          <p:cNvPr id="921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b="6721"/>
          <a:stretch>
            <a:fillRect/>
          </a:stretch>
        </p:blipFill>
        <p:spPr bwMode="auto">
          <a:xfrm>
            <a:off x="1835148" y="2492896"/>
            <a:ext cx="6049963" cy="40528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uadroTexto 9"/>
          <p:cNvSpPr txBox="1">
            <a:spLocks noChangeArrowheads="1"/>
          </p:cNvSpPr>
          <p:nvPr/>
        </p:nvSpPr>
        <p:spPr bwMode="auto">
          <a:xfrm>
            <a:off x="1124601" y="1196752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dirty="0" err="1"/>
              <a:t>Inicieu</a:t>
            </a:r>
            <a:r>
              <a:rPr lang="es-ES" altLang="es-ES" sz="2800" dirty="0"/>
              <a:t> </a:t>
            </a:r>
            <a:r>
              <a:rPr lang="es-ES" altLang="es-ES" sz="2800" dirty="0" err="1"/>
              <a:t>l’avaluació</a:t>
            </a:r>
            <a:r>
              <a:rPr lang="es-ES" altLang="es-ES" sz="2800" dirty="0"/>
              <a:t> a </a:t>
            </a:r>
          </a:p>
          <a:p>
            <a:pPr algn="ctr"/>
            <a:r>
              <a:rPr lang="es-ES" altLang="es-ES" sz="2800" b="1" i="1" dirty="0"/>
              <a:t>Asignar nueva </a:t>
            </a:r>
            <a:r>
              <a:rPr lang="es-ES" altLang="es-ES" sz="2800" b="1" i="1" dirty="0" smtClean="0"/>
              <a:t>evaluación</a:t>
            </a:r>
            <a:r>
              <a:rPr lang="es-ES" altLang="es-ES" sz="2800" dirty="0" smtClean="0"/>
              <a:t>.</a:t>
            </a:r>
            <a:endParaRPr lang="es-ES" altLang="es-ES" sz="2800" dirty="0"/>
          </a:p>
        </p:txBody>
      </p:sp>
      <p:pic>
        <p:nvPicPr>
          <p:cNvPr id="1024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492375"/>
            <a:ext cx="6800850" cy="40544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59825" cy="53276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355</Words>
  <Application>Microsoft Office PowerPoint</Application>
  <PresentationFormat>Presentación en pantalla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WISC-V: Escala d'Intel·ligència de Wechsler per a nens-V: guia per la correcció en línia. Curs 2016-17</dc:title>
  <dc:creator>CRAI Biblioteca del Campus de Mundet</dc:creator>
  <cp:keywords>CRAI, Formació d'usuaris, WISC-V</cp:keywords>
  <cp:lastModifiedBy>ROSA M. MANRESA NOVELL</cp:lastModifiedBy>
  <cp:revision>189</cp:revision>
  <dcterms:created xsi:type="dcterms:W3CDTF">2011-04-27T09:10:14Z</dcterms:created>
  <dcterms:modified xsi:type="dcterms:W3CDTF">2016-09-19T15:41:23Z</dcterms:modified>
</cp:coreProperties>
</file>