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(MS)" panose="020B0604020202020204" charset="0"/>
      <p:regular r:id="rId15"/>
    </p:embeddedFont>
    <p:embeddedFont>
      <p:font typeface="Calibri (MS) Bold" panose="020B0604020202020204" charset="0"/>
      <p:regular r:id="rId16"/>
    </p:embeddedFont>
    <p:embeddedFont>
      <p:font typeface="Heebo Bold" panose="020B0604020202020204" charset="-79"/>
      <p:regular r:id="rId17"/>
      <p:bold r:id="rId18"/>
    </p:embeddedFont>
    <p:embeddedFont>
      <p:font typeface="League Spartan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5760F8-AB86-20EC-65E6-59FE7219D3FC}" v="29" dt="2025-03-14T06:39:59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a Bonet Bagant" userId="b93748d0-18f2-433a-940f-57849278abcb" providerId="ADAL" clId="{CF367BFD-BB55-44CC-82BD-E78FC4F88C1E}"/>
    <pc:docChg chg="modSld">
      <pc:chgData name="Laia Bonet Bagant" userId="b93748d0-18f2-433a-940f-57849278abcb" providerId="ADAL" clId="{CF367BFD-BB55-44CC-82BD-E78FC4F88C1E}" dt="2025-03-14T07:03:19.094" v="18" actId="1035"/>
      <pc:docMkLst>
        <pc:docMk/>
      </pc:docMkLst>
      <pc:sldChg chg="modSp">
        <pc:chgData name="Laia Bonet Bagant" userId="b93748d0-18f2-433a-940f-57849278abcb" providerId="ADAL" clId="{CF367BFD-BB55-44CC-82BD-E78FC4F88C1E}" dt="2025-03-14T07:02:24.916" v="0" actId="1036"/>
        <pc:sldMkLst>
          <pc:docMk/>
          <pc:sldMk cId="0" sldId="259"/>
        </pc:sldMkLst>
        <pc:spChg chg="mod">
          <ac:chgData name="Laia Bonet Bagant" userId="b93748d0-18f2-433a-940f-57849278abcb" providerId="ADAL" clId="{CF367BFD-BB55-44CC-82BD-E78FC4F88C1E}" dt="2025-03-14T07:02:24.916" v="0" actId="1036"/>
          <ac:spMkLst>
            <pc:docMk/>
            <pc:sldMk cId="0" sldId="259"/>
            <ac:spMk id="11" creationId="{00000000-0000-0000-0000-000000000000}"/>
          </ac:spMkLst>
        </pc:spChg>
      </pc:sldChg>
      <pc:sldChg chg="modSp">
        <pc:chgData name="Laia Bonet Bagant" userId="b93748d0-18f2-433a-940f-57849278abcb" providerId="ADAL" clId="{CF367BFD-BB55-44CC-82BD-E78FC4F88C1E}" dt="2025-03-14T07:03:19.094" v="18" actId="1035"/>
        <pc:sldMkLst>
          <pc:docMk/>
          <pc:sldMk cId="0" sldId="260"/>
        </pc:sldMkLst>
        <pc:spChg chg="mod">
          <ac:chgData name="Laia Bonet Bagant" userId="b93748d0-18f2-433a-940f-57849278abcb" providerId="ADAL" clId="{CF367BFD-BB55-44CC-82BD-E78FC4F88C1E}" dt="2025-03-14T07:02:48.295" v="5" actId="1038"/>
          <ac:spMkLst>
            <pc:docMk/>
            <pc:sldMk cId="0" sldId="260"/>
            <ac:spMk id="11" creationId="{00000000-0000-0000-0000-000000000000}"/>
          </ac:spMkLst>
        </pc:spChg>
        <pc:spChg chg="mod">
          <ac:chgData name="Laia Bonet Bagant" userId="b93748d0-18f2-433a-940f-57849278abcb" providerId="ADAL" clId="{CF367BFD-BB55-44CC-82BD-E78FC4F88C1E}" dt="2025-03-14T07:02:36.682" v="3" actId="1035"/>
          <ac:spMkLst>
            <pc:docMk/>
            <pc:sldMk cId="0" sldId="260"/>
            <ac:spMk id="20" creationId="{00000000-0000-0000-0000-000000000000}"/>
          </ac:spMkLst>
        </pc:spChg>
        <pc:spChg chg="mod">
          <ac:chgData name="Laia Bonet Bagant" userId="b93748d0-18f2-433a-940f-57849278abcb" providerId="ADAL" clId="{CF367BFD-BB55-44CC-82BD-E78FC4F88C1E}" dt="2025-03-14T07:02:54.872" v="8" actId="1035"/>
          <ac:spMkLst>
            <pc:docMk/>
            <pc:sldMk cId="0" sldId="260"/>
            <ac:spMk id="22" creationId="{00000000-0000-0000-0000-000000000000}"/>
          </ac:spMkLst>
        </pc:spChg>
        <pc:spChg chg="mod">
          <ac:chgData name="Laia Bonet Bagant" userId="b93748d0-18f2-433a-940f-57849278abcb" providerId="ADAL" clId="{CF367BFD-BB55-44CC-82BD-E78FC4F88C1E}" dt="2025-03-14T07:03:19.094" v="18" actId="1035"/>
          <ac:spMkLst>
            <pc:docMk/>
            <pc:sldMk cId="0" sldId="260"/>
            <ac:spMk id="2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image" Target="../media/image10.jpeg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866" b="-184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9547" y="600870"/>
            <a:ext cx="3511770" cy="1057921"/>
          </a:xfrm>
          <a:custGeom>
            <a:avLst/>
            <a:gdLst/>
            <a:ahLst/>
            <a:cxnLst/>
            <a:rect l="l" t="t" r="r" b="b"/>
            <a:pathLst>
              <a:path w="3511770" h="1057921">
                <a:moveTo>
                  <a:pt x="0" y="0"/>
                </a:moveTo>
                <a:lnTo>
                  <a:pt x="3511770" y="0"/>
                </a:lnTo>
                <a:lnTo>
                  <a:pt x="3511770" y="1057921"/>
                </a:lnTo>
                <a:lnTo>
                  <a:pt x="0" y="1057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24414" y="433140"/>
            <a:ext cx="4499066" cy="1393380"/>
          </a:xfrm>
          <a:custGeom>
            <a:avLst/>
            <a:gdLst/>
            <a:ahLst/>
            <a:cxnLst/>
            <a:rect l="l" t="t" r="r" b="b"/>
            <a:pathLst>
              <a:path w="4499066" h="1393380">
                <a:moveTo>
                  <a:pt x="0" y="0"/>
                </a:moveTo>
                <a:lnTo>
                  <a:pt x="4499066" y="0"/>
                </a:lnTo>
                <a:lnTo>
                  <a:pt x="4499066" y="1393381"/>
                </a:lnTo>
                <a:lnTo>
                  <a:pt x="0" y="1393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2" b="-388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62994" y="5143500"/>
            <a:ext cx="9103236" cy="81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71"/>
              </a:lnSpc>
            </a:pPr>
            <a:r>
              <a:rPr lang="en-US" sz="5392">
                <a:solidFill>
                  <a:srgbClr val="E7F2FD"/>
                </a:solidFill>
                <a:latin typeface="Heebo Bold"/>
                <a:ea typeface="Heebo Bold"/>
                <a:cs typeface="Heebo Bold"/>
                <a:sym typeface="Heebo Bold"/>
              </a:rPr>
              <a:t>Unitat de Projectes del CRAI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l="-9013" t="-19862" r="-9013"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10545272" y="1349690"/>
            <a:ext cx="6172481" cy="7694947"/>
            <a:chOff x="0" y="0"/>
            <a:chExt cx="8229975" cy="1025992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9402" b="9402"/>
            <a:stretch>
              <a:fillRect/>
            </a:stretch>
          </p:blipFill>
          <p:spPr>
            <a:xfrm>
              <a:off x="0" y="0"/>
              <a:ext cx="8229975" cy="50664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3162" b="3162"/>
            <a:stretch>
              <a:fillRect/>
            </a:stretch>
          </p:blipFill>
          <p:spPr>
            <a:xfrm>
              <a:off x="0" y="5193465"/>
              <a:ext cx="4051488" cy="50664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3162" b="3162"/>
            <a:stretch>
              <a:fillRect/>
            </a:stretch>
          </p:blipFill>
          <p:spPr>
            <a:xfrm>
              <a:off x="4178488" y="5193465"/>
              <a:ext cx="4051488" cy="5066465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911581" y="8359489"/>
            <a:ext cx="1439698" cy="137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7"/>
              </a:lnSpc>
            </a:pPr>
            <a:r>
              <a:rPr lang="en-US" sz="9164">
                <a:solidFill>
                  <a:srgbClr val="F9FCFE"/>
                </a:solidFill>
                <a:latin typeface="Heebo Bold"/>
                <a:ea typeface="Heebo Bold"/>
                <a:cs typeface="Heebo Bold"/>
                <a:sym typeface="Heebo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38838" y="2334232"/>
            <a:ext cx="290861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  <a:spcBef>
                <a:spcPct val="0"/>
              </a:spcBef>
            </a:pPr>
            <a:r>
              <a:rPr lang="en-US" sz="5600" b="1" u="none" strike="noStrike">
                <a:solidFill>
                  <a:srgbClr val="0749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Què és?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10960" y="4207859"/>
            <a:ext cx="7883232" cy="3011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n-US" sz="3629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 </a:t>
            </a:r>
            <a:r>
              <a:rPr lang="en-US" sz="3629" b="1" u="none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Unitat</a:t>
            </a:r>
            <a:r>
              <a:rPr lang="en-US" sz="3629" b="1" u="non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629" b="1" u="none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Projectes</a:t>
            </a:r>
            <a:r>
              <a:rPr lang="en-US" sz="3629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(UP) </a:t>
            </a:r>
          </a:p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n-US" sz="3629" u="none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és</a:t>
            </a:r>
            <a:r>
              <a:rPr lang="en-US" sz="3629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una de les </a:t>
            </a:r>
            <a:r>
              <a:rPr lang="en-US" sz="3629" u="none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unitats</a:t>
            </a:r>
            <a:r>
              <a:rPr lang="en-US" sz="3629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transversals del </a:t>
            </a:r>
            <a:r>
              <a:rPr lang="en-US" sz="3629" b="1" u="non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Centre de </a:t>
            </a:r>
            <a:r>
              <a:rPr lang="en-US" sz="3629" b="1" u="none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Recursos</a:t>
            </a:r>
            <a:r>
              <a:rPr lang="en-US" sz="3629" b="1" u="non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per a </a:t>
            </a:r>
            <a:r>
              <a:rPr lang="en-US" sz="3629" b="1" u="none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l’Aprenentatge</a:t>
            </a:r>
            <a:endParaRPr lang="en-US" sz="3629" b="1" u="none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0" lvl="0" indent="0" algn="l">
              <a:lnSpc>
                <a:spcPts val="4718"/>
              </a:lnSpc>
              <a:spcBef>
                <a:spcPct val="0"/>
              </a:spcBef>
            </a:pPr>
            <a:r>
              <a:rPr lang="en-US" sz="3629" b="1" u="none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</a:t>
            </a:r>
            <a:r>
              <a:rPr lang="en-US" sz="3629" b="1" u="non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la </a:t>
            </a:r>
            <a:r>
              <a:rPr lang="en-US" sz="3629" b="1" u="none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Investigació</a:t>
            </a:r>
            <a:r>
              <a:rPr lang="en-US" sz="3629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(CRAI) de la </a:t>
            </a:r>
            <a:r>
              <a:rPr lang="en-US" sz="3629" u="none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Universitat</a:t>
            </a:r>
            <a:r>
              <a:rPr lang="en-US" sz="3629" u="non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de Barcelona.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l="-9013" t="-19862" r="-9013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1161648" y="3265709"/>
            <a:ext cx="5999990" cy="4604993"/>
          </a:xfrm>
          <a:custGeom>
            <a:avLst/>
            <a:gdLst/>
            <a:ahLst/>
            <a:cxnLst/>
            <a:rect l="l" t="t" r="r" b="b"/>
            <a:pathLst>
              <a:path w="5999990" h="4604993">
                <a:moveTo>
                  <a:pt x="0" y="0"/>
                </a:moveTo>
                <a:lnTo>
                  <a:pt x="5999990" y="0"/>
                </a:lnTo>
                <a:lnTo>
                  <a:pt x="5999990" y="4604992"/>
                </a:lnTo>
                <a:lnTo>
                  <a:pt x="0" y="460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8026719"/>
            <a:ext cx="1413883" cy="138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97"/>
              </a:lnSpc>
              <a:spcBef>
                <a:spcPct val="0"/>
              </a:spcBef>
            </a:pPr>
            <a:r>
              <a:rPr lang="en-US" sz="9164" b="1" u="none" strike="noStrike">
                <a:solidFill>
                  <a:srgbClr val="F9FCFE"/>
                </a:solidFill>
                <a:latin typeface="Heebo Bold"/>
                <a:ea typeface="Heebo Bold"/>
                <a:cs typeface="Heebo Bold"/>
                <a:sym typeface="Heebo Bold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38828" y="3861321"/>
            <a:ext cx="9044006" cy="2984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18"/>
              </a:lnSpc>
              <a:spcBef>
                <a:spcPct val="0"/>
              </a:spcBef>
            </a:pPr>
            <a:r>
              <a:rPr lang="ca-E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</a:t>
            </a:r>
            <a:r>
              <a:rPr lang="ca-ES" sz="3600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missió </a:t>
            </a:r>
            <a:r>
              <a:rPr lang="ca-E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 la UP</a:t>
            </a:r>
            <a:r>
              <a:rPr lang="ca-ES" sz="3600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és </a:t>
            </a:r>
            <a:r>
              <a:rPr lang="ca-ES" sz="3600" b="1" u="none" strike="noStrik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planificar, dissenyar </a:t>
            </a:r>
          </a:p>
          <a:p>
            <a:pPr>
              <a:lnSpc>
                <a:spcPts val="4718"/>
              </a:lnSpc>
              <a:spcBef>
                <a:spcPct val="0"/>
              </a:spcBef>
            </a:pPr>
            <a:r>
              <a:rPr lang="ca-ES" sz="3600" b="1" u="none" strike="noStrik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 desenvolupar</a:t>
            </a:r>
            <a:r>
              <a:rPr lang="ca-ES" sz="3600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projectes d’acord amb la missió, les línies estratègiques i els plans d’actuació </a:t>
            </a:r>
          </a:p>
          <a:p>
            <a:pPr>
              <a:lnSpc>
                <a:spcPts val="4718"/>
              </a:lnSpc>
              <a:spcBef>
                <a:spcPct val="0"/>
              </a:spcBef>
            </a:pPr>
            <a:r>
              <a:rPr lang="ca-ES" sz="3600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del CRAI amb l’objectiu de </a:t>
            </a:r>
            <a:r>
              <a:rPr lang="ca-ES" sz="3600" b="1" u="none" strike="noStrik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millorar, innovar </a:t>
            </a:r>
          </a:p>
          <a:p>
            <a:pPr>
              <a:lnSpc>
                <a:spcPts val="4718"/>
              </a:lnSpc>
              <a:spcBef>
                <a:spcPct val="0"/>
              </a:spcBef>
            </a:pPr>
            <a:r>
              <a:rPr lang="ca-ES" sz="3600" b="1" u="none" strike="noStrike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 difondre els serveis</a:t>
            </a:r>
            <a:r>
              <a:rPr lang="ca-ES" sz="3600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que s’ofereixen </a:t>
            </a:r>
            <a:r>
              <a:rPr lang="ca-E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als</a:t>
            </a:r>
            <a:r>
              <a:rPr lang="ca-ES" sz="3600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ca-ES" sz="36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usuaris</a:t>
            </a:r>
            <a:r>
              <a:rPr lang="ca-ES" sz="3600" u="none" strike="noStrike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64309" y="2149990"/>
            <a:ext cx="8518525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749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Quina és la seva missió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87410" y="2579239"/>
            <a:ext cx="14210767" cy="6679061"/>
          </a:xfrm>
          <a:custGeom>
            <a:avLst/>
            <a:gdLst/>
            <a:ahLst/>
            <a:cxnLst/>
            <a:rect l="l" t="t" r="r" b="b"/>
            <a:pathLst>
              <a:path w="14210767" h="6679061">
                <a:moveTo>
                  <a:pt x="0" y="0"/>
                </a:moveTo>
                <a:lnTo>
                  <a:pt x="14210768" y="0"/>
                </a:lnTo>
                <a:lnTo>
                  <a:pt x="14210768" y="6679061"/>
                </a:lnTo>
                <a:lnTo>
                  <a:pt x="0" y="66790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51253" y="4437923"/>
            <a:ext cx="1778615" cy="2055122"/>
          </a:xfrm>
          <a:custGeom>
            <a:avLst/>
            <a:gdLst/>
            <a:ahLst/>
            <a:cxnLst/>
            <a:rect l="l" t="t" r="r" b="b"/>
            <a:pathLst>
              <a:path w="1778615" h="2055122">
                <a:moveTo>
                  <a:pt x="0" y="0"/>
                </a:moveTo>
                <a:lnTo>
                  <a:pt x="1778615" y="0"/>
                </a:lnTo>
                <a:lnTo>
                  <a:pt x="1778615" y="2055123"/>
                </a:lnTo>
                <a:lnTo>
                  <a:pt x="0" y="20551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15519" y="4724341"/>
            <a:ext cx="2154549" cy="2009117"/>
          </a:xfrm>
          <a:custGeom>
            <a:avLst/>
            <a:gdLst/>
            <a:ahLst/>
            <a:cxnLst/>
            <a:rect l="l" t="t" r="r" b="b"/>
            <a:pathLst>
              <a:path w="2154549" h="2009117">
                <a:moveTo>
                  <a:pt x="0" y="0"/>
                </a:moveTo>
                <a:lnTo>
                  <a:pt x="2154550" y="0"/>
                </a:lnTo>
                <a:lnTo>
                  <a:pt x="2154550" y="2009117"/>
                </a:lnTo>
                <a:lnTo>
                  <a:pt x="0" y="2009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22719" y="4437923"/>
            <a:ext cx="3149963" cy="2295535"/>
          </a:xfrm>
          <a:custGeom>
            <a:avLst/>
            <a:gdLst/>
            <a:ahLst/>
            <a:cxnLst/>
            <a:rect l="l" t="t" r="r" b="b"/>
            <a:pathLst>
              <a:path w="3149963" h="2295535">
                <a:moveTo>
                  <a:pt x="0" y="0"/>
                </a:moveTo>
                <a:lnTo>
                  <a:pt x="3149962" y="0"/>
                </a:lnTo>
                <a:lnTo>
                  <a:pt x="3149962" y="2295535"/>
                </a:lnTo>
                <a:lnTo>
                  <a:pt x="0" y="2295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9444" y="8378584"/>
            <a:ext cx="1227966" cy="1212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51"/>
              </a:lnSpc>
              <a:spcBef>
                <a:spcPct val="0"/>
              </a:spcBef>
            </a:pPr>
            <a:r>
              <a:rPr lang="en-US" sz="7959" b="1" u="none" strike="noStrike">
                <a:solidFill>
                  <a:srgbClr val="F9FCFE"/>
                </a:solidFill>
                <a:latin typeface="Heebo Bold"/>
                <a:ea typeface="Heebo Bold"/>
                <a:cs typeface="Heebo Bold"/>
                <a:sym typeface="Heebo Bold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41373" y="1028700"/>
            <a:ext cx="657891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749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Àmbits d’actuació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17773" y="6606015"/>
            <a:ext cx="3302027" cy="1433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</a:pPr>
            <a:r>
              <a:rPr lang="ca-ES" sz="2746" b="1" spc="137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Nous projectes</a:t>
            </a:r>
          </a:p>
          <a:p>
            <a:pPr algn="ctr">
              <a:lnSpc>
                <a:spcPts val="3845"/>
              </a:lnSpc>
            </a:pPr>
            <a:r>
              <a:rPr lang="ca-ES" sz="2746" b="1" spc="137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i prospecció tecnològica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41780" y="6842252"/>
            <a:ext cx="3302027" cy="53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</a:pPr>
            <a:r>
              <a:rPr lang="en-US" sz="2746" b="1" spc="13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Web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24957" y="6864728"/>
            <a:ext cx="3302027" cy="94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</a:pPr>
            <a:r>
              <a:rPr lang="ca-ES" sz="2746" b="1" spc="137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Màrqueting i difusió en xarxes socials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563" y="2390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2976" y="3241703"/>
            <a:ext cx="5224012" cy="5685999"/>
          </a:xfrm>
          <a:custGeom>
            <a:avLst/>
            <a:gdLst/>
            <a:ahLst/>
            <a:cxnLst/>
            <a:rect l="l" t="t" r="r" b="b"/>
            <a:pathLst>
              <a:path w="5224012" h="5685999">
                <a:moveTo>
                  <a:pt x="0" y="0"/>
                </a:moveTo>
                <a:lnTo>
                  <a:pt x="5224011" y="0"/>
                </a:lnTo>
                <a:lnTo>
                  <a:pt x="5224011" y="5685999"/>
                </a:lnTo>
                <a:lnTo>
                  <a:pt x="0" y="56859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58873" y="3827118"/>
            <a:ext cx="5224012" cy="3843252"/>
          </a:xfrm>
          <a:custGeom>
            <a:avLst/>
            <a:gdLst/>
            <a:ahLst/>
            <a:cxnLst/>
            <a:rect l="l" t="t" r="r" b="b"/>
            <a:pathLst>
              <a:path w="5224012" h="3843252">
                <a:moveTo>
                  <a:pt x="0" y="0"/>
                </a:moveTo>
                <a:lnTo>
                  <a:pt x="5224012" y="0"/>
                </a:lnTo>
                <a:lnTo>
                  <a:pt x="5224012" y="3843252"/>
                </a:lnTo>
                <a:lnTo>
                  <a:pt x="0" y="3843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479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12200" y="6084703"/>
            <a:ext cx="1261123" cy="1025657"/>
          </a:xfrm>
          <a:custGeom>
            <a:avLst/>
            <a:gdLst/>
            <a:ahLst/>
            <a:cxnLst/>
            <a:rect l="l" t="t" r="r" b="b"/>
            <a:pathLst>
              <a:path w="1261123" h="1025657">
                <a:moveTo>
                  <a:pt x="0" y="0"/>
                </a:moveTo>
                <a:lnTo>
                  <a:pt x="1261123" y="0"/>
                </a:lnTo>
                <a:lnTo>
                  <a:pt x="1261123" y="1025656"/>
                </a:lnTo>
                <a:lnTo>
                  <a:pt x="0" y="10256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7129" y="3503588"/>
            <a:ext cx="1195687" cy="1195687"/>
          </a:xfrm>
          <a:custGeom>
            <a:avLst/>
            <a:gdLst/>
            <a:ahLst/>
            <a:cxnLst/>
            <a:rect l="l" t="t" r="r" b="b"/>
            <a:pathLst>
              <a:path w="1195687" h="1195687">
                <a:moveTo>
                  <a:pt x="0" y="0"/>
                </a:moveTo>
                <a:lnTo>
                  <a:pt x="1195687" y="0"/>
                </a:lnTo>
                <a:lnTo>
                  <a:pt x="1195687" y="1195686"/>
                </a:lnTo>
                <a:lnTo>
                  <a:pt x="0" y="11956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68065" y="5167403"/>
            <a:ext cx="601665" cy="1615208"/>
          </a:xfrm>
          <a:custGeom>
            <a:avLst/>
            <a:gdLst/>
            <a:ahLst/>
            <a:cxnLst/>
            <a:rect l="l" t="t" r="r" b="b"/>
            <a:pathLst>
              <a:path w="601665" h="1615208">
                <a:moveTo>
                  <a:pt x="0" y="0"/>
                </a:moveTo>
                <a:lnTo>
                  <a:pt x="601665" y="0"/>
                </a:lnTo>
                <a:lnTo>
                  <a:pt x="601665" y="1615209"/>
                </a:lnTo>
                <a:lnTo>
                  <a:pt x="0" y="16152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1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2091" y="7355130"/>
            <a:ext cx="1173612" cy="1228913"/>
          </a:xfrm>
          <a:custGeom>
            <a:avLst/>
            <a:gdLst/>
            <a:ahLst/>
            <a:cxnLst/>
            <a:rect l="l" t="t" r="r" b="b"/>
            <a:pathLst>
              <a:path w="1173612" h="1228913">
                <a:moveTo>
                  <a:pt x="0" y="0"/>
                </a:moveTo>
                <a:lnTo>
                  <a:pt x="1173612" y="0"/>
                </a:lnTo>
                <a:lnTo>
                  <a:pt x="1173612" y="1228913"/>
                </a:lnTo>
                <a:lnTo>
                  <a:pt x="0" y="12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71165" y="4170272"/>
            <a:ext cx="1302159" cy="1058004"/>
          </a:xfrm>
          <a:custGeom>
            <a:avLst/>
            <a:gdLst/>
            <a:ahLst/>
            <a:cxnLst/>
            <a:rect l="l" t="t" r="r" b="b"/>
            <a:pathLst>
              <a:path w="1302159" h="1058004">
                <a:moveTo>
                  <a:pt x="0" y="0"/>
                </a:moveTo>
                <a:lnTo>
                  <a:pt x="1302158" y="0"/>
                </a:lnTo>
                <a:lnTo>
                  <a:pt x="1302158" y="1058004"/>
                </a:lnTo>
                <a:lnTo>
                  <a:pt x="0" y="1058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7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972911" y="3241703"/>
            <a:ext cx="5224012" cy="5685999"/>
          </a:xfrm>
          <a:custGeom>
            <a:avLst/>
            <a:gdLst/>
            <a:ahLst/>
            <a:cxnLst/>
            <a:rect l="l" t="t" r="r" b="b"/>
            <a:pathLst>
              <a:path w="5224012" h="5685999">
                <a:moveTo>
                  <a:pt x="0" y="0"/>
                </a:moveTo>
                <a:lnTo>
                  <a:pt x="5224012" y="0"/>
                </a:lnTo>
                <a:lnTo>
                  <a:pt x="5224012" y="5685999"/>
                </a:lnTo>
                <a:lnTo>
                  <a:pt x="0" y="56859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352981" y="5600700"/>
            <a:ext cx="3610419" cy="111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Elaborar campanyes </a:t>
            </a:r>
          </a:p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 màrqueting segons </a:t>
            </a:r>
          </a:p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 Pla de màrqueting anual</a:t>
            </a:r>
          </a:p>
        </p:txBody>
      </p:sp>
      <p:sp>
        <p:nvSpPr>
          <p:cNvPr id="12" name="Freeform 12"/>
          <p:cNvSpPr/>
          <p:nvPr/>
        </p:nvSpPr>
        <p:spPr>
          <a:xfrm>
            <a:off x="6972911" y="5424044"/>
            <a:ext cx="1388255" cy="1101927"/>
          </a:xfrm>
          <a:custGeom>
            <a:avLst/>
            <a:gdLst/>
            <a:ahLst/>
            <a:cxnLst/>
            <a:rect l="l" t="t" r="r" b="b"/>
            <a:pathLst>
              <a:path w="1388255" h="1101927">
                <a:moveTo>
                  <a:pt x="0" y="0"/>
                </a:moveTo>
                <a:lnTo>
                  <a:pt x="1388255" y="0"/>
                </a:lnTo>
                <a:lnTo>
                  <a:pt x="1388255" y="1101927"/>
                </a:lnTo>
                <a:lnTo>
                  <a:pt x="0" y="11019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63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32506" y="7149292"/>
            <a:ext cx="1184473" cy="1473683"/>
          </a:xfrm>
          <a:custGeom>
            <a:avLst/>
            <a:gdLst/>
            <a:ahLst/>
            <a:cxnLst/>
            <a:rect l="l" t="t" r="r" b="b"/>
            <a:pathLst>
              <a:path w="1184473" h="1473683">
                <a:moveTo>
                  <a:pt x="0" y="0"/>
                </a:moveTo>
                <a:lnTo>
                  <a:pt x="1184473" y="0"/>
                </a:lnTo>
                <a:lnTo>
                  <a:pt x="1184473" y="1473683"/>
                </a:lnTo>
                <a:lnTo>
                  <a:pt x="0" y="1473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73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32816" y="1431953"/>
            <a:ext cx="7949724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  <a:spcBef>
                <a:spcPct val="0"/>
              </a:spcBef>
            </a:pPr>
            <a:r>
              <a:rPr lang="en-US" sz="5600" b="1" u="none" strike="noStrike">
                <a:solidFill>
                  <a:srgbClr val="0749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... i és responsable de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4182" y="8584043"/>
            <a:ext cx="1413883" cy="120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51"/>
              </a:lnSpc>
              <a:spcBef>
                <a:spcPct val="0"/>
              </a:spcBef>
            </a:pPr>
            <a:r>
              <a:rPr lang="en-US" sz="7959" b="1" u="none" strike="noStrike">
                <a:solidFill>
                  <a:srgbClr val="F9FCFE"/>
                </a:solidFill>
                <a:latin typeface="Heebo Bold"/>
                <a:ea typeface="Heebo Bold"/>
                <a:cs typeface="Heebo Bold"/>
                <a:sym typeface="Heebo Bold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976234" y="6210300"/>
            <a:ext cx="3302027" cy="111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Coordinar l’organització </a:t>
            </a:r>
          </a:p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 jornades i seminaris</a:t>
            </a:r>
          </a:p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del CRAI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00543" y="3483628"/>
            <a:ext cx="3610419" cy="146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Desenvolupar nous projectes, habitualment en l’entorn de la biblioteca digital, en funció de les necessitats dels usuaris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42781" y="7505700"/>
            <a:ext cx="3610419" cy="111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Coordinar, supervisar </a:t>
            </a:r>
          </a:p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 mantenir projectes </a:t>
            </a:r>
          </a:p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ja endegats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71800" y="5600700"/>
            <a:ext cx="3610419" cy="111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Estudiar, valorar i aplicar tecnologies de la informació als serveis oferts pel CRAI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60597" y="3848100"/>
            <a:ext cx="3610419" cy="74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Editar i coordinar</a:t>
            </a:r>
          </a:p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el web del CRAI</a:t>
            </a:r>
          </a:p>
        </p:txBody>
      </p:sp>
      <p:sp>
        <p:nvSpPr>
          <p:cNvPr id="21" name="Freeform 21"/>
          <p:cNvSpPr/>
          <p:nvPr/>
        </p:nvSpPr>
        <p:spPr>
          <a:xfrm>
            <a:off x="6994013" y="3395612"/>
            <a:ext cx="1303662" cy="1303662"/>
          </a:xfrm>
          <a:custGeom>
            <a:avLst/>
            <a:gdLst/>
            <a:ahLst/>
            <a:cxnLst/>
            <a:rect l="l" t="t" r="r" b="b"/>
            <a:pathLst>
              <a:path w="1303662" h="1303662">
                <a:moveTo>
                  <a:pt x="0" y="0"/>
                </a:moveTo>
                <a:lnTo>
                  <a:pt x="1303663" y="0"/>
                </a:lnTo>
                <a:lnTo>
                  <a:pt x="1303663" y="1303662"/>
                </a:lnTo>
                <a:lnTo>
                  <a:pt x="0" y="130366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64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363941" y="7658100"/>
            <a:ext cx="3610419" cy="720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Coordinar les xarxes socials: blogs, </a:t>
            </a:r>
            <a:r>
              <a:rPr lang="ca-ES" sz="2046" b="1" spc="102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Bluesky</a:t>
            </a: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Facebook, etc.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915581" y="4457700"/>
            <a:ext cx="3610419" cy="74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Redactar i difondre</a:t>
            </a:r>
          </a:p>
          <a:p>
            <a:pPr algn="ctr">
              <a:lnSpc>
                <a:spcPts val="2865"/>
              </a:lnSpc>
            </a:pPr>
            <a:r>
              <a:rPr lang="ca-ES" sz="2046" b="1" spc="102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notícies del CRAI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866" b="-184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9547" y="600870"/>
            <a:ext cx="3511770" cy="1057921"/>
          </a:xfrm>
          <a:custGeom>
            <a:avLst/>
            <a:gdLst/>
            <a:ahLst/>
            <a:cxnLst/>
            <a:rect l="l" t="t" r="r" b="b"/>
            <a:pathLst>
              <a:path w="3511770" h="1057921">
                <a:moveTo>
                  <a:pt x="0" y="0"/>
                </a:moveTo>
                <a:lnTo>
                  <a:pt x="3511770" y="0"/>
                </a:lnTo>
                <a:lnTo>
                  <a:pt x="3511770" y="1057921"/>
                </a:lnTo>
                <a:lnTo>
                  <a:pt x="0" y="1057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24414" y="433140"/>
            <a:ext cx="4499066" cy="1393380"/>
          </a:xfrm>
          <a:custGeom>
            <a:avLst/>
            <a:gdLst/>
            <a:ahLst/>
            <a:cxnLst/>
            <a:rect l="l" t="t" r="r" b="b"/>
            <a:pathLst>
              <a:path w="4499066" h="1393380">
                <a:moveTo>
                  <a:pt x="0" y="0"/>
                </a:moveTo>
                <a:lnTo>
                  <a:pt x="4499066" y="0"/>
                </a:lnTo>
                <a:lnTo>
                  <a:pt x="4499066" y="1393381"/>
                </a:lnTo>
                <a:lnTo>
                  <a:pt x="0" y="1393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2" b="-38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664089"/>
            <a:ext cx="1697744" cy="594211"/>
          </a:xfrm>
          <a:custGeom>
            <a:avLst/>
            <a:gdLst/>
            <a:ahLst/>
            <a:cxnLst/>
            <a:rect l="l" t="t" r="r" b="b"/>
            <a:pathLst>
              <a:path w="1697744" h="594211">
                <a:moveTo>
                  <a:pt x="0" y="0"/>
                </a:moveTo>
                <a:lnTo>
                  <a:pt x="1697744" y="0"/>
                </a:lnTo>
                <a:lnTo>
                  <a:pt x="1697744" y="594211"/>
                </a:lnTo>
                <a:lnTo>
                  <a:pt x="0" y="5942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740712" y="4952528"/>
            <a:ext cx="5165862" cy="86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>
                <a:solidFill>
                  <a:srgbClr val="E7F2FD"/>
                </a:solidFill>
                <a:latin typeface="Heebo Bold"/>
                <a:ea typeface="Heebo Bold"/>
                <a:cs typeface="Heebo Bold"/>
                <a:sym typeface="Heebo Bold"/>
              </a:rPr>
              <a:t>Moltes gràcies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78981" y="8831655"/>
            <a:ext cx="637780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8F8F6"/>
                </a:solidFill>
                <a:latin typeface="Heebo Bold"/>
                <a:ea typeface="Heebo Bold"/>
                <a:cs typeface="Heebo Bold"/>
                <a:sym typeface="Heebo Bold"/>
              </a:rPr>
              <a:t>CRAI de la Universitat de Barcelona, curs 2024-2025</a:t>
            </a:r>
          </a:p>
        </p:txBody>
      </p:sp>
      <p:sp>
        <p:nvSpPr>
          <p:cNvPr id="8" name="Freeform 8"/>
          <p:cNvSpPr/>
          <p:nvPr/>
        </p:nvSpPr>
        <p:spPr>
          <a:xfrm>
            <a:off x="9809206" y="7971757"/>
            <a:ext cx="4754180" cy="1286543"/>
          </a:xfrm>
          <a:custGeom>
            <a:avLst/>
            <a:gdLst/>
            <a:ahLst/>
            <a:cxnLst/>
            <a:rect l="l" t="t" r="r" b="b"/>
            <a:pathLst>
              <a:path w="4754180" h="1286543">
                <a:moveTo>
                  <a:pt x="0" y="0"/>
                </a:moveTo>
                <a:lnTo>
                  <a:pt x="4754180" y="0"/>
                </a:lnTo>
                <a:lnTo>
                  <a:pt x="4754180" y="1286543"/>
                </a:lnTo>
                <a:lnTo>
                  <a:pt x="0" y="1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42418" y="7275851"/>
            <a:ext cx="2303066" cy="2210327"/>
          </a:xfrm>
          <a:custGeom>
            <a:avLst/>
            <a:gdLst/>
            <a:ahLst/>
            <a:cxnLst/>
            <a:rect l="l" t="t" r="r" b="b"/>
            <a:pathLst>
              <a:path w="2303066" h="2210327">
                <a:moveTo>
                  <a:pt x="0" y="0"/>
                </a:moveTo>
                <a:lnTo>
                  <a:pt x="2303066" y="0"/>
                </a:lnTo>
                <a:lnTo>
                  <a:pt x="2303066" y="2210327"/>
                </a:lnTo>
                <a:lnTo>
                  <a:pt x="0" y="22103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485" t="-32981" r="-14141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A5529F498FB14EAA74E2E5F5BC3D38" ma:contentTypeVersion="18" ma:contentTypeDescription="Crea un document nou" ma:contentTypeScope="" ma:versionID="ef88bee1d9460a97b5b44eefbaf02d9c">
  <xsd:schema xmlns:xsd="http://www.w3.org/2001/XMLSchema" xmlns:xs="http://www.w3.org/2001/XMLSchema" xmlns:p="http://schemas.microsoft.com/office/2006/metadata/properties" xmlns:ns2="02438a32-e18b-4eac-be57-1917724db1f8" xmlns:ns3="ddb21e13-8baf-4c06-a40a-5204f637839d" targetNamespace="http://schemas.microsoft.com/office/2006/metadata/properties" ma:root="true" ma:fieldsID="3a816ca0eb9921783363f1a9ae4d6f58" ns2:_="" ns3:_="">
    <xsd:import namespace="02438a32-e18b-4eac-be57-1917724db1f8"/>
    <xsd:import namespace="ddb21e13-8baf-4c06-a40a-5204f63783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38a32-e18b-4eac-be57-1917724db1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t amb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'ha compartit amb detal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ab6d60-f751-4e9b-bd7b-cce21d042906}" ma:internalName="TaxCatchAll" ma:showField="CatchAllData" ma:web="02438a32-e18b-4eac-be57-1917724db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21e13-8baf-4c06-a40a-5204f63783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es de la imatge" ma:readOnly="false" ma:fieldId="{5cf76f15-5ced-4ddc-b409-7134ff3c332f}" ma:taxonomyMulti="true" ma:sspId="87c5a2b0-51b2-40d4-af1d-8383668458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438a32-e18b-4eac-be57-1917724db1f8" xsi:nil="true"/>
    <lcf76f155ced4ddcb4097134ff3c332f xmlns="ddb21e13-8baf-4c06-a40a-5204f637839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F08139-AD11-4462-9E36-12110B0ADA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438a32-e18b-4eac-be57-1917724db1f8"/>
    <ds:schemaRef ds:uri="ddb21e13-8baf-4c06-a40a-5204f63783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E36780-93E0-4C00-97CF-F2C3DCFBAEDA}">
  <ds:schemaRefs>
    <ds:schemaRef ds:uri="02438a32-e18b-4eac-be57-1917724db1f8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ddb21e13-8baf-4c06-a40a-5204f637839d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A03FBC-0137-4041-A90C-BFB1F5C8D7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208</Words>
  <Application>Microsoft Office PowerPoint</Application>
  <PresentationFormat>Personalitzat</PresentationFormat>
  <Paragraphs>38</Paragraphs>
  <Slides>6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6</vt:i4>
      </vt:variant>
    </vt:vector>
  </HeadingPairs>
  <TitlesOfParts>
    <vt:vector size="13" baseType="lpstr">
      <vt:lpstr>Heebo Bold</vt:lpstr>
      <vt:lpstr>League Spartan</vt:lpstr>
      <vt:lpstr>Calibri</vt:lpstr>
      <vt:lpstr>Arial</vt:lpstr>
      <vt:lpstr>Calibri (MS)</vt:lpstr>
      <vt:lpstr>Calibri (MS) Bold</vt:lpstr>
      <vt:lpstr>Office Theme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Unitat de Projectes del CRAI. Curs 2024-25</dc:title>
  <dc:creator>Unitat de Projectes del CRAI</dc:creator>
  <cp:keywords>CRAI, unitat, projectes, formació d'usuaris, Universitat de Barcelona, UB</cp:keywords>
  <cp:lastModifiedBy>Laia Bonet Bagant</cp:lastModifiedBy>
  <cp:revision>17</cp:revision>
  <dcterms:created xsi:type="dcterms:W3CDTF">2006-08-16T00:00:00Z</dcterms:created>
  <dcterms:modified xsi:type="dcterms:W3CDTF">2025-03-14T07:03:26Z</dcterms:modified>
  <dc:identifier>DAGHXRXRp68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0x010100EDA5529F498FB14EAA74E2E5F5BC3D38</vt:lpwstr>
  </property>
  <property fmtid="{D5CDD505-2E9C-101B-9397-08002B2CF9AE}" pid="3" name="MediaServiceImageTags">
    <vt:lpwstr/>
  </property>
</Properties>
</file>