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(MS)" panose="020B0604020202020204" charset="0"/>
      <p:regular r:id="rId16"/>
    </p:embeddedFont>
    <p:embeddedFont>
      <p:font typeface="Calibri (MS) Bold" panose="020B0604020202020204" charset="0"/>
      <p:regular r:id="rId17"/>
    </p:embeddedFont>
    <p:embeddedFont>
      <p:font typeface="Calibri (MS) Bold Italics" panose="020B0604020202020204" charset="0"/>
      <p:regular r:id="rId18"/>
    </p:embeddedFont>
    <p:embeddedFont>
      <p:font typeface="Calibri (MS) Italics" panose="020B0604020202020204" charset="0"/>
      <p:regular r:id="rId19"/>
    </p:embeddedFont>
    <p:embeddedFont>
      <p:font typeface="Heebo Bold" panose="020B0604020202020204" charset="-79"/>
      <p:regular r:id="rId20"/>
      <p:bold r:id="rId21"/>
    </p:embeddedFont>
    <p:embeddedFont>
      <p:font typeface="League Spartan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6E708-4B99-20D0-95EF-E17D497F3061}" v="6" dt="2025-03-14T06:57:59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5B3C9-24F7-48EB-8481-9FEBFB5EBF80}" type="datetimeFigureOut">
              <a:rPr lang="ca-ES" smtClean="0"/>
              <a:t>14/3/2025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2454E-E485-4C69-ADA9-3C0230EDDF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531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2454E-E485-4C69-ADA9-3C0230EDDF7D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888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0.jpe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6" b="-184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47" y="600870"/>
            <a:ext cx="3511770" cy="1057921"/>
          </a:xfrm>
          <a:custGeom>
            <a:avLst/>
            <a:gdLst/>
            <a:ahLst/>
            <a:cxnLst/>
            <a:rect l="l" t="t" r="r" b="b"/>
            <a:pathLst>
              <a:path w="3511770" h="1057921">
                <a:moveTo>
                  <a:pt x="0" y="0"/>
                </a:moveTo>
                <a:lnTo>
                  <a:pt x="3511770" y="0"/>
                </a:lnTo>
                <a:lnTo>
                  <a:pt x="3511770" y="1057921"/>
                </a:lnTo>
                <a:lnTo>
                  <a:pt x="0" y="1057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414" y="433140"/>
            <a:ext cx="4499066" cy="1393380"/>
          </a:xfrm>
          <a:custGeom>
            <a:avLst/>
            <a:gdLst/>
            <a:ahLst/>
            <a:cxnLst/>
            <a:rect l="l" t="t" r="r" b="b"/>
            <a:pathLst>
              <a:path w="4499066" h="1393380">
                <a:moveTo>
                  <a:pt x="0" y="0"/>
                </a:moveTo>
                <a:lnTo>
                  <a:pt x="4499066" y="0"/>
                </a:lnTo>
                <a:lnTo>
                  <a:pt x="4499066" y="1393381"/>
                </a:lnTo>
                <a:lnTo>
                  <a:pt x="0" y="139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2" b="-388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19860" y="5143500"/>
            <a:ext cx="9498891" cy="8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5392">
                <a:solidFill>
                  <a:srgbClr val="E7F2FD"/>
                </a:solidFill>
                <a:latin typeface="Heebo Bold"/>
                <a:ea typeface="Heebo Bold"/>
                <a:cs typeface="Heebo Bold"/>
                <a:sym typeface="Heebo Bold"/>
              </a:rPr>
              <a:t>Unidad de Proyectos del CRAI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9013" t="-19862" r="-9013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0545272" y="1349690"/>
            <a:ext cx="6172481" cy="7694947"/>
            <a:chOff x="0" y="0"/>
            <a:chExt cx="8229975" cy="102599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9402" b="9402"/>
            <a:stretch>
              <a:fillRect/>
            </a:stretch>
          </p:blipFill>
          <p:spPr>
            <a:xfrm>
              <a:off x="0" y="0"/>
              <a:ext cx="8229975" cy="50664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162" b="3162"/>
            <a:stretch>
              <a:fillRect/>
            </a:stretch>
          </p:blipFill>
          <p:spPr>
            <a:xfrm>
              <a:off x="0" y="5193465"/>
              <a:ext cx="4051488" cy="50664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162" b="3162"/>
            <a:stretch>
              <a:fillRect/>
            </a:stretch>
          </p:blipFill>
          <p:spPr>
            <a:xfrm>
              <a:off x="4178488" y="5193465"/>
              <a:ext cx="4051488" cy="506646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11581" y="8359489"/>
            <a:ext cx="1439698" cy="137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9164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14975" y="2334232"/>
            <a:ext cx="333248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¿</a:t>
            </a:r>
            <a:r>
              <a:rPr lang="en-US" sz="5600" b="1" u="none" strike="noStrike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Qué es?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1430" y="4049354"/>
            <a:ext cx="7946634" cy="3011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s-ES" sz="3600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 </a:t>
            </a:r>
            <a:r>
              <a:rPr lang="es-ES" sz="3600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Unidad de Proyectos</a:t>
            </a:r>
            <a:r>
              <a:rPr lang="es-ES" sz="3600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(UP) </a:t>
            </a:r>
          </a:p>
          <a:p>
            <a:pPr>
              <a:lnSpc>
                <a:spcPts val="4718"/>
              </a:lnSpc>
              <a:spcBef>
                <a:spcPct val="0"/>
              </a:spcBef>
            </a:pPr>
            <a:r>
              <a:rPr lang="es-ES" sz="3600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 una de las unidades técnicas del</a:t>
            </a:r>
            <a:endParaRPr lang="es-E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>
              <a:lnSpc>
                <a:spcPts val="4718"/>
              </a:lnSpc>
              <a:spcBef>
                <a:spcPct val="0"/>
              </a:spcBef>
            </a:pPr>
            <a:r>
              <a:rPr lang="es-ES" sz="3600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Centro de Recursos para el Aprendizaje</a:t>
            </a:r>
          </a:p>
          <a:p>
            <a:pPr>
              <a:lnSpc>
                <a:spcPts val="4718"/>
              </a:lnSpc>
              <a:spcBef>
                <a:spcPct val="0"/>
              </a:spcBef>
            </a:pPr>
            <a:r>
              <a:rPr lang="es-ES" sz="3600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 la Investigación</a:t>
            </a:r>
            <a:r>
              <a:rPr lang="es-ES" sz="3600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(CRAI) de la Universidad de Barcelona</a:t>
            </a:r>
            <a:r>
              <a:rPr lang="es-ES" sz="3600" i="1" u="none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.</a:t>
            </a:r>
            <a:endParaRPr lang="es-E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9013" t="-19862" r="-9013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1161648" y="3265709"/>
            <a:ext cx="5999990" cy="4604993"/>
          </a:xfrm>
          <a:custGeom>
            <a:avLst/>
            <a:gdLst/>
            <a:ahLst/>
            <a:cxnLst/>
            <a:rect l="l" t="t" r="r" b="b"/>
            <a:pathLst>
              <a:path w="5999990" h="4604993">
                <a:moveTo>
                  <a:pt x="0" y="0"/>
                </a:moveTo>
                <a:lnTo>
                  <a:pt x="5999990" y="0"/>
                </a:lnTo>
                <a:lnTo>
                  <a:pt x="5999990" y="4604992"/>
                </a:lnTo>
                <a:lnTo>
                  <a:pt x="0" y="460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026719"/>
            <a:ext cx="1413883" cy="138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7"/>
              </a:lnSpc>
              <a:spcBef>
                <a:spcPct val="0"/>
              </a:spcBef>
            </a:pPr>
            <a:r>
              <a:rPr lang="en-US" sz="9164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3492" y="4010103"/>
            <a:ext cx="9978156" cy="3011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s-ES" sz="362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</a:t>
            </a:r>
            <a:r>
              <a:rPr lang="es-ES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misión de la UP es </a:t>
            </a:r>
            <a:r>
              <a:rPr lang="es-ES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planificar, diseñar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s-ES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 desarrollar</a:t>
            </a:r>
            <a:r>
              <a:rPr lang="es-ES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proyectos de acuerdo con la misión,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s-ES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las líneas estratégicas y los planes de actuación</a:t>
            </a:r>
            <a:endParaRPr lang="es-ES" sz="362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s-ES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del CRAI, con el objetivo de </a:t>
            </a:r>
            <a:r>
              <a:rPr lang="es-ES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mejorar, innovar</a:t>
            </a:r>
            <a:endParaRPr lang="es-ES" sz="362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s-ES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 difundir los servicios</a:t>
            </a:r>
            <a:r>
              <a:rPr lang="es-ES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que se ofrecen a los usuarios.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8135" y="2417984"/>
            <a:ext cx="629681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Cuál es su misión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7410" y="2579239"/>
            <a:ext cx="14210767" cy="6679061"/>
          </a:xfrm>
          <a:custGeom>
            <a:avLst/>
            <a:gdLst/>
            <a:ahLst/>
            <a:cxnLst/>
            <a:rect l="l" t="t" r="r" b="b"/>
            <a:pathLst>
              <a:path w="14210767" h="6679061">
                <a:moveTo>
                  <a:pt x="0" y="0"/>
                </a:moveTo>
                <a:lnTo>
                  <a:pt x="14210768" y="0"/>
                </a:lnTo>
                <a:lnTo>
                  <a:pt x="14210768" y="6679061"/>
                </a:lnTo>
                <a:lnTo>
                  <a:pt x="0" y="66790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1253" y="4437923"/>
            <a:ext cx="1778615" cy="2055122"/>
          </a:xfrm>
          <a:custGeom>
            <a:avLst/>
            <a:gdLst/>
            <a:ahLst/>
            <a:cxnLst/>
            <a:rect l="l" t="t" r="r" b="b"/>
            <a:pathLst>
              <a:path w="1778615" h="2055122">
                <a:moveTo>
                  <a:pt x="0" y="0"/>
                </a:moveTo>
                <a:lnTo>
                  <a:pt x="1778615" y="0"/>
                </a:lnTo>
                <a:lnTo>
                  <a:pt x="1778615" y="2055123"/>
                </a:lnTo>
                <a:lnTo>
                  <a:pt x="0" y="2055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15519" y="4724341"/>
            <a:ext cx="2154549" cy="2009117"/>
          </a:xfrm>
          <a:custGeom>
            <a:avLst/>
            <a:gdLst/>
            <a:ahLst/>
            <a:cxnLst/>
            <a:rect l="l" t="t" r="r" b="b"/>
            <a:pathLst>
              <a:path w="2154549" h="2009117">
                <a:moveTo>
                  <a:pt x="0" y="0"/>
                </a:moveTo>
                <a:lnTo>
                  <a:pt x="2154550" y="0"/>
                </a:lnTo>
                <a:lnTo>
                  <a:pt x="2154550" y="2009117"/>
                </a:lnTo>
                <a:lnTo>
                  <a:pt x="0" y="2009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2719" y="4437923"/>
            <a:ext cx="3149963" cy="2295535"/>
          </a:xfrm>
          <a:custGeom>
            <a:avLst/>
            <a:gdLst/>
            <a:ahLst/>
            <a:cxnLst/>
            <a:rect l="l" t="t" r="r" b="b"/>
            <a:pathLst>
              <a:path w="3149963" h="2295535">
                <a:moveTo>
                  <a:pt x="0" y="0"/>
                </a:moveTo>
                <a:lnTo>
                  <a:pt x="3149962" y="0"/>
                </a:lnTo>
                <a:lnTo>
                  <a:pt x="3149962" y="2295535"/>
                </a:lnTo>
                <a:lnTo>
                  <a:pt x="0" y="2295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9444" y="8378584"/>
            <a:ext cx="1227966" cy="1212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1"/>
              </a:lnSpc>
              <a:spcBef>
                <a:spcPct val="0"/>
              </a:spcBef>
            </a:pPr>
            <a:r>
              <a:rPr lang="en-US" sz="7959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1046" y="1028700"/>
            <a:ext cx="793496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Ámbitos de actuación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00500" y="6613437"/>
            <a:ext cx="3080120" cy="143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s-E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Nuevos proyectos y prospección tecnológica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41780" y="6842252"/>
            <a:ext cx="3302027" cy="53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2746" b="1" spc="13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24957" y="6819900"/>
            <a:ext cx="3302027" cy="143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s-ES" sz="2746" b="1" i="1" spc="137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Marketing</a:t>
            </a:r>
            <a:r>
              <a:rPr lang="es-E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y difusión en redes sociales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2203" y="3051503"/>
            <a:ext cx="5398758" cy="5876200"/>
          </a:xfrm>
          <a:custGeom>
            <a:avLst/>
            <a:gdLst/>
            <a:ahLst/>
            <a:cxnLst/>
            <a:rect l="l" t="t" r="r" b="b"/>
            <a:pathLst>
              <a:path w="5398758" h="5876200">
                <a:moveTo>
                  <a:pt x="0" y="0"/>
                </a:moveTo>
                <a:lnTo>
                  <a:pt x="5398758" y="0"/>
                </a:lnTo>
                <a:lnTo>
                  <a:pt x="5398758" y="5876199"/>
                </a:lnTo>
                <a:lnTo>
                  <a:pt x="0" y="587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8873" y="3827118"/>
            <a:ext cx="5224012" cy="3843252"/>
          </a:xfrm>
          <a:custGeom>
            <a:avLst/>
            <a:gdLst/>
            <a:ahLst/>
            <a:cxnLst/>
            <a:rect l="l" t="t" r="r" b="b"/>
            <a:pathLst>
              <a:path w="5224012" h="3843252">
                <a:moveTo>
                  <a:pt x="0" y="0"/>
                </a:moveTo>
                <a:lnTo>
                  <a:pt x="5224012" y="0"/>
                </a:lnTo>
                <a:lnTo>
                  <a:pt x="5224012" y="3843252"/>
                </a:lnTo>
                <a:lnTo>
                  <a:pt x="0" y="3843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79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12200" y="6084703"/>
            <a:ext cx="1261123" cy="1025657"/>
          </a:xfrm>
          <a:custGeom>
            <a:avLst/>
            <a:gdLst/>
            <a:ahLst/>
            <a:cxnLst/>
            <a:rect l="l" t="t" r="r" b="b"/>
            <a:pathLst>
              <a:path w="1261123" h="1025657">
                <a:moveTo>
                  <a:pt x="0" y="0"/>
                </a:moveTo>
                <a:lnTo>
                  <a:pt x="1261123" y="0"/>
                </a:lnTo>
                <a:lnTo>
                  <a:pt x="1261123" y="1025656"/>
                </a:lnTo>
                <a:lnTo>
                  <a:pt x="0" y="1025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0221" y="3295691"/>
            <a:ext cx="1195687" cy="1195687"/>
          </a:xfrm>
          <a:custGeom>
            <a:avLst/>
            <a:gdLst/>
            <a:ahLst/>
            <a:cxnLst/>
            <a:rect l="l" t="t" r="r" b="b"/>
            <a:pathLst>
              <a:path w="1195687" h="1195687">
                <a:moveTo>
                  <a:pt x="0" y="0"/>
                </a:moveTo>
                <a:lnTo>
                  <a:pt x="1195687" y="0"/>
                </a:lnTo>
                <a:lnTo>
                  <a:pt x="1195687" y="1195687"/>
                </a:lnTo>
                <a:lnTo>
                  <a:pt x="0" y="1195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686" y="5109308"/>
            <a:ext cx="601665" cy="1615208"/>
          </a:xfrm>
          <a:custGeom>
            <a:avLst/>
            <a:gdLst/>
            <a:ahLst/>
            <a:cxnLst/>
            <a:rect l="l" t="t" r="r" b="b"/>
            <a:pathLst>
              <a:path w="601665" h="1615208">
                <a:moveTo>
                  <a:pt x="0" y="0"/>
                </a:moveTo>
                <a:lnTo>
                  <a:pt x="601665" y="0"/>
                </a:lnTo>
                <a:lnTo>
                  <a:pt x="601665" y="1615208"/>
                </a:lnTo>
                <a:lnTo>
                  <a:pt x="0" y="1615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2296" y="7271677"/>
            <a:ext cx="1173612" cy="1228913"/>
          </a:xfrm>
          <a:custGeom>
            <a:avLst/>
            <a:gdLst/>
            <a:ahLst/>
            <a:cxnLst/>
            <a:rect l="l" t="t" r="r" b="b"/>
            <a:pathLst>
              <a:path w="1173612" h="1228913">
                <a:moveTo>
                  <a:pt x="0" y="0"/>
                </a:moveTo>
                <a:lnTo>
                  <a:pt x="1173612" y="0"/>
                </a:lnTo>
                <a:lnTo>
                  <a:pt x="1173612" y="1228913"/>
                </a:lnTo>
                <a:lnTo>
                  <a:pt x="0" y="12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71165" y="4170272"/>
            <a:ext cx="1302159" cy="1058004"/>
          </a:xfrm>
          <a:custGeom>
            <a:avLst/>
            <a:gdLst/>
            <a:ahLst/>
            <a:cxnLst/>
            <a:rect l="l" t="t" r="r" b="b"/>
            <a:pathLst>
              <a:path w="1302159" h="1058004">
                <a:moveTo>
                  <a:pt x="0" y="0"/>
                </a:moveTo>
                <a:lnTo>
                  <a:pt x="1302158" y="0"/>
                </a:lnTo>
                <a:lnTo>
                  <a:pt x="1302158" y="1058004"/>
                </a:lnTo>
                <a:lnTo>
                  <a:pt x="0" y="10580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8165" y="3051503"/>
            <a:ext cx="5398758" cy="5876200"/>
          </a:xfrm>
          <a:custGeom>
            <a:avLst/>
            <a:gdLst/>
            <a:ahLst/>
            <a:cxnLst/>
            <a:rect l="l" t="t" r="r" b="b"/>
            <a:pathLst>
              <a:path w="5398758" h="5876200">
                <a:moveTo>
                  <a:pt x="0" y="0"/>
                </a:moveTo>
                <a:lnTo>
                  <a:pt x="5398758" y="0"/>
                </a:lnTo>
                <a:lnTo>
                  <a:pt x="5398758" y="5876199"/>
                </a:lnTo>
                <a:lnTo>
                  <a:pt x="0" y="587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287642" y="5483357"/>
            <a:ext cx="3610419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Elaborar campañas</a:t>
            </a:r>
          </a:p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s-ES" sz="2046" b="1" i="1" spc="102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marketing</a:t>
            </a: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según </a:t>
            </a:r>
          </a:p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 Plan de </a:t>
            </a:r>
            <a:r>
              <a:rPr lang="es-ES" sz="2046" b="1" i="1" spc="102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marketing</a:t>
            </a: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anual</a:t>
            </a:r>
          </a:p>
        </p:txBody>
      </p:sp>
      <p:sp>
        <p:nvSpPr>
          <p:cNvPr id="12" name="Freeform 12"/>
          <p:cNvSpPr/>
          <p:nvPr/>
        </p:nvSpPr>
        <p:spPr>
          <a:xfrm>
            <a:off x="6828724" y="5296365"/>
            <a:ext cx="1388255" cy="1101927"/>
          </a:xfrm>
          <a:custGeom>
            <a:avLst/>
            <a:gdLst/>
            <a:ahLst/>
            <a:cxnLst/>
            <a:rect l="l" t="t" r="r" b="b"/>
            <a:pathLst>
              <a:path w="1388255" h="1101927">
                <a:moveTo>
                  <a:pt x="0" y="0"/>
                </a:moveTo>
                <a:lnTo>
                  <a:pt x="1388255" y="0"/>
                </a:lnTo>
                <a:lnTo>
                  <a:pt x="1388255" y="1101927"/>
                </a:lnTo>
                <a:lnTo>
                  <a:pt x="0" y="1101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3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7760" y="7149292"/>
            <a:ext cx="1184473" cy="1473683"/>
          </a:xfrm>
          <a:custGeom>
            <a:avLst/>
            <a:gdLst/>
            <a:ahLst/>
            <a:cxnLst/>
            <a:rect l="l" t="t" r="r" b="b"/>
            <a:pathLst>
              <a:path w="1184473" h="1473683">
                <a:moveTo>
                  <a:pt x="0" y="0"/>
                </a:moveTo>
                <a:lnTo>
                  <a:pt x="1184473" y="0"/>
                </a:lnTo>
                <a:lnTo>
                  <a:pt x="1184473" y="1473683"/>
                </a:lnTo>
                <a:lnTo>
                  <a:pt x="0" y="14736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3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97390" y="1431953"/>
            <a:ext cx="818515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 b="1" u="none" strike="noStrike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... y es responsable 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4182" y="8584043"/>
            <a:ext cx="1413883" cy="120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1"/>
              </a:lnSpc>
              <a:spcBef>
                <a:spcPct val="0"/>
              </a:spcBef>
            </a:pPr>
            <a:r>
              <a:rPr lang="en-US" sz="7959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97000" y="6210300"/>
            <a:ext cx="3302027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Coordinar la organización de jornadas y seminarios del CRAI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97390" y="3327322"/>
            <a:ext cx="4014172" cy="1472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Desarrollar nuevos proyectos,  en el entorno de la biblioteca digital, en función de las necesidades de los usuarios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99655" y="7473975"/>
            <a:ext cx="3277559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Coordinar, supervisar</a:t>
            </a:r>
          </a:p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 mantener proyectos</a:t>
            </a:r>
          </a:p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ya iniciados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85751" y="5347882"/>
            <a:ext cx="3610419" cy="1472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Estudiar, valorar y aplicar tecnologías de la información  a los servicios ofrecidos</a:t>
            </a:r>
          </a:p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 el CRAI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82000" y="3695700"/>
            <a:ext cx="3214157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Editar y coordinar</a:t>
            </a:r>
          </a:p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la web del CRAI</a:t>
            </a:r>
          </a:p>
        </p:txBody>
      </p:sp>
      <p:sp>
        <p:nvSpPr>
          <p:cNvPr id="21" name="Freeform 21"/>
          <p:cNvSpPr/>
          <p:nvPr/>
        </p:nvSpPr>
        <p:spPr>
          <a:xfrm>
            <a:off x="6798165" y="3241703"/>
            <a:ext cx="1303662" cy="1303662"/>
          </a:xfrm>
          <a:custGeom>
            <a:avLst/>
            <a:gdLst/>
            <a:ahLst/>
            <a:cxnLst/>
            <a:rect l="l" t="t" r="r" b="b"/>
            <a:pathLst>
              <a:path w="1303662" h="1303662">
                <a:moveTo>
                  <a:pt x="0" y="0"/>
                </a:moveTo>
                <a:lnTo>
                  <a:pt x="1303662" y="0"/>
                </a:lnTo>
                <a:lnTo>
                  <a:pt x="1303662" y="1303662"/>
                </a:lnTo>
                <a:lnTo>
                  <a:pt x="0" y="130366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64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287642" y="7627555"/>
            <a:ext cx="3610419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Coordinar las redes sociales: blogs, </a:t>
            </a:r>
            <a:r>
              <a:rPr lang="es-ES" sz="2046" b="1" spc="102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Bluesky</a:t>
            </a: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Facebook, </a:t>
            </a:r>
            <a:r>
              <a:rPr lang="es-ES" sz="2046" b="1" spc="102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etc</a:t>
            </a: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52126" y="4457700"/>
            <a:ext cx="3134905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s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Redactar y difundir noticias del CRAI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6" b="-184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47" y="600870"/>
            <a:ext cx="3511770" cy="1057921"/>
          </a:xfrm>
          <a:custGeom>
            <a:avLst/>
            <a:gdLst/>
            <a:ahLst/>
            <a:cxnLst/>
            <a:rect l="l" t="t" r="r" b="b"/>
            <a:pathLst>
              <a:path w="3511770" h="1057921">
                <a:moveTo>
                  <a:pt x="0" y="0"/>
                </a:moveTo>
                <a:lnTo>
                  <a:pt x="3511770" y="0"/>
                </a:lnTo>
                <a:lnTo>
                  <a:pt x="3511770" y="1057921"/>
                </a:lnTo>
                <a:lnTo>
                  <a:pt x="0" y="1057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414" y="433140"/>
            <a:ext cx="4499066" cy="1393380"/>
          </a:xfrm>
          <a:custGeom>
            <a:avLst/>
            <a:gdLst/>
            <a:ahLst/>
            <a:cxnLst/>
            <a:rect l="l" t="t" r="r" b="b"/>
            <a:pathLst>
              <a:path w="4499066" h="1393380">
                <a:moveTo>
                  <a:pt x="0" y="0"/>
                </a:moveTo>
                <a:lnTo>
                  <a:pt x="4499066" y="0"/>
                </a:lnTo>
                <a:lnTo>
                  <a:pt x="4499066" y="1393381"/>
                </a:lnTo>
                <a:lnTo>
                  <a:pt x="0" y="139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2" b="-38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64089"/>
            <a:ext cx="1697744" cy="594211"/>
          </a:xfrm>
          <a:custGeom>
            <a:avLst/>
            <a:gdLst/>
            <a:ahLst/>
            <a:cxnLst/>
            <a:rect l="l" t="t" r="r" b="b"/>
            <a:pathLst>
              <a:path w="1697744" h="594211">
                <a:moveTo>
                  <a:pt x="0" y="0"/>
                </a:moveTo>
                <a:lnTo>
                  <a:pt x="1697744" y="0"/>
                </a:lnTo>
                <a:lnTo>
                  <a:pt x="1697744" y="594211"/>
                </a:lnTo>
                <a:lnTo>
                  <a:pt x="0" y="59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42418" y="7275851"/>
            <a:ext cx="2303066" cy="2210327"/>
          </a:xfrm>
          <a:custGeom>
            <a:avLst/>
            <a:gdLst/>
            <a:ahLst/>
            <a:cxnLst/>
            <a:rect l="l" t="t" r="r" b="b"/>
            <a:pathLst>
              <a:path w="2303066" h="2210327">
                <a:moveTo>
                  <a:pt x="0" y="0"/>
                </a:moveTo>
                <a:lnTo>
                  <a:pt x="2303066" y="0"/>
                </a:lnTo>
                <a:lnTo>
                  <a:pt x="2303066" y="2210327"/>
                </a:lnTo>
                <a:lnTo>
                  <a:pt x="0" y="221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485" t="-32981" r="-141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09206" y="7737742"/>
            <a:ext cx="4754180" cy="1286543"/>
          </a:xfrm>
          <a:custGeom>
            <a:avLst/>
            <a:gdLst/>
            <a:ahLst/>
            <a:cxnLst/>
            <a:rect l="l" t="t" r="r" b="b"/>
            <a:pathLst>
              <a:path w="4754180" h="1286543">
                <a:moveTo>
                  <a:pt x="0" y="0"/>
                </a:moveTo>
                <a:lnTo>
                  <a:pt x="4754180" y="0"/>
                </a:lnTo>
                <a:lnTo>
                  <a:pt x="4754180" y="1286544"/>
                </a:lnTo>
                <a:lnTo>
                  <a:pt x="0" y="1286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40712" y="4958243"/>
            <a:ext cx="5165862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E7F2FD"/>
                </a:solidFill>
                <a:latin typeface="Heebo Bold"/>
                <a:ea typeface="Heebo Bold"/>
                <a:cs typeface="Heebo Bold"/>
                <a:sym typeface="Heebo Bold"/>
              </a:rPr>
              <a:t>Muchas gracias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78981" y="8831655"/>
            <a:ext cx="63778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8F8F6"/>
                </a:solidFill>
                <a:latin typeface="Heebo Bold"/>
                <a:ea typeface="Heebo Bold"/>
                <a:cs typeface="Heebo Bold"/>
                <a:sym typeface="Heebo Bold"/>
              </a:rPr>
              <a:t>CRAI de la Universidad de Barcelona, curso 2024-2025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774958-BAC2-48B6-8D85-2BFD79F6B0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438a32-e18b-4eac-be57-1917724db1f8"/>
    <ds:schemaRef ds:uri="ddb21e13-8baf-4c06-a40a-5204f6378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021AEE-16ED-4D8F-B811-0E76EA6276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EC2852-38E5-49E3-B98D-C6159E427CF5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ddb21e13-8baf-4c06-a40a-5204f637839d"/>
    <ds:schemaRef ds:uri="http://purl.org/dc/dcmitype/"/>
    <ds:schemaRef ds:uri="02438a32-e18b-4eac-be57-1917724db1f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219</Words>
  <Application>Microsoft Office PowerPoint</Application>
  <PresentationFormat>Personalitzat</PresentationFormat>
  <Paragraphs>38</Paragraphs>
  <Slides>6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8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6</vt:i4>
      </vt:variant>
    </vt:vector>
  </HeadingPairs>
  <TitlesOfParts>
    <vt:vector size="15" baseType="lpstr">
      <vt:lpstr>Calibri (MS) Bold Italics</vt:lpstr>
      <vt:lpstr>Heebo Bold</vt:lpstr>
      <vt:lpstr>Calibri (MS) Italics</vt:lpstr>
      <vt:lpstr>League Spartan</vt:lpstr>
      <vt:lpstr>Arial</vt:lpstr>
      <vt:lpstr>Calibri</vt:lpstr>
      <vt:lpstr>Calibri (MS)</vt:lpstr>
      <vt:lpstr>Calibri (MS) Bold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de Proyectos del CRAI</dc:title>
  <dc:creator>Laia Bonet Bagant</dc:creator>
  <cp:lastModifiedBy>Laia Bonet Bagant</cp:lastModifiedBy>
  <cp:revision>9</cp:revision>
  <dcterms:created xsi:type="dcterms:W3CDTF">2006-08-16T00:00:00Z</dcterms:created>
  <dcterms:modified xsi:type="dcterms:W3CDTF">2025-03-14T07:10:41Z</dcterms:modified>
  <dc:identifier>DAGSWVSnudA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  <property fmtid="{D5CDD505-2E9C-101B-9397-08002B2CF9AE}" pid="3" name="MediaServiceImageTags">
    <vt:lpwstr/>
  </property>
</Properties>
</file>