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60" r:id="rId1"/>
    <p:sldMasterId id="2147483684" r:id="rId2"/>
    <p:sldMasterId id="2147483672" r:id="rId3"/>
  </p:sldMasterIdLst>
  <p:notesMasterIdLst>
    <p:notesMasterId r:id="rId37"/>
  </p:notesMasterIdLst>
  <p:handoutMasterIdLst>
    <p:handoutMasterId r:id="rId38"/>
  </p:handoutMasterIdLst>
  <p:sldIdLst>
    <p:sldId id="300" r:id="rId4"/>
    <p:sldId id="258" r:id="rId5"/>
    <p:sldId id="299" r:id="rId6"/>
    <p:sldId id="269" r:id="rId7"/>
    <p:sldId id="275" r:id="rId8"/>
    <p:sldId id="297" r:id="rId9"/>
    <p:sldId id="280" r:id="rId10"/>
    <p:sldId id="279" r:id="rId11"/>
    <p:sldId id="278" r:id="rId12"/>
    <p:sldId id="276" r:id="rId13"/>
    <p:sldId id="274" r:id="rId14"/>
    <p:sldId id="271" r:id="rId15"/>
    <p:sldId id="273" r:id="rId16"/>
    <p:sldId id="272" r:id="rId17"/>
    <p:sldId id="270" r:id="rId18"/>
    <p:sldId id="285" r:id="rId19"/>
    <p:sldId id="286" r:id="rId20"/>
    <p:sldId id="284" r:id="rId21"/>
    <p:sldId id="283" r:id="rId22"/>
    <p:sldId id="288" r:id="rId23"/>
    <p:sldId id="289" r:id="rId24"/>
    <p:sldId id="290" r:id="rId25"/>
    <p:sldId id="291" r:id="rId26"/>
    <p:sldId id="292" r:id="rId27"/>
    <p:sldId id="287" r:id="rId28"/>
    <p:sldId id="298" r:id="rId29"/>
    <p:sldId id="295" r:id="rId30"/>
    <p:sldId id="293" r:id="rId31"/>
    <p:sldId id="268" r:id="rId32"/>
    <p:sldId id="294" r:id="rId33"/>
    <p:sldId id="267" r:id="rId34"/>
    <p:sldId id="266" r:id="rId35"/>
    <p:sldId id="264" r:id="rId36"/>
  </p:sldIdLst>
  <p:sldSz cx="9144000" cy="6858000" type="screen4x3"/>
  <p:notesSz cx="6858000" cy="9144000"/>
  <p:embeddedFontLst>
    <p:embeddedFont>
      <p:font typeface="Barlow Condensed" panose="020B0604020202020204" charset="0"/>
      <p:regular r:id="rId39"/>
      <p:bold r:id="rId40"/>
      <p:italic r:id="rId41"/>
      <p:boldItalic r:id="rId42"/>
    </p:embeddedFont>
    <p:embeddedFont>
      <p:font typeface="Barlow Condensed Light" panose="020B0604020202020204" charset="0"/>
      <p:regular r:id="rId43"/>
      <p:italic r:id="rId44"/>
    </p:embeddedFont>
    <p:embeddedFont>
      <p:font typeface="Barlow Condensed Medium" panose="020B0604020202020204" charset="0"/>
      <p:regular r:id="rId45"/>
      <p:italic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Calibri Light" panose="020F0302020204030204" pitchFamily="34" charset="0"/>
      <p:regular r:id="rId51"/>
      <p:italic r:id="rId52"/>
    </p:embeddedFont>
    <p:embeddedFont>
      <p:font typeface="Verdana" panose="020B0604030504040204" pitchFamily="34" charset="0"/>
      <p:regular r:id="rId53"/>
      <p:bold r:id="rId54"/>
      <p:italic r:id="rId55"/>
      <p:boldItalic r:id="rId56"/>
    </p:embeddedFont>
  </p:embeddedFontLst>
  <p:defaultTextStyle>
    <a:defPPr>
      <a:defRPr lang="ca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77933C"/>
    <a:srgbClr val="0597A4"/>
    <a:srgbClr val="548235"/>
    <a:srgbClr val="D9D9D9"/>
    <a:srgbClr val="C2D3D8"/>
    <a:srgbClr val="DDD9C3"/>
    <a:srgbClr val="FDAB67"/>
    <a:srgbClr val="93CDDD"/>
    <a:srgbClr val="B3A2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31" autoAdjust="0"/>
    <p:restoredTop sz="93112" autoAdjust="0"/>
  </p:normalViewPr>
  <p:slideViewPr>
    <p:cSldViewPr snapToGrid="0">
      <p:cViewPr varScale="1">
        <p:scale>
          <a:sx n="68" d="100"/>
          <a:sy n="68" d="100"/>
        </p:scale>
        <p:origin x="129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.fntdata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viewProps" Target="viewProps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font" Target="fonts/font18.fntdata"/><Relationship Id="rId8" Type="http://schemas.openxmlformats.org/officeDocument/2006/relationships/slide" Target="slides/slide5.xml"/><Relationship Id="rId51" Type="http://schemas.openxmlformats.org/officeDocument/2006/relationships/font" Target="fonts/font13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handoutMaster" Target="handoutMasters/handoutMaster1.xml"/><Relationship Id="rId46" Type="http://schemas.openxmlformats.org/officeDocument/2006/relationships/font" Target="fonts/font8.fntdata"/><Relationship Id="rId59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11.fntdata"/><Relationship Id="rId57" Type="http://schemas.openxmlformats.org/officeDocument/2006/relationships/presProps" Target="pres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capçaler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Contenidor de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565907-6BE6-4985-8558-673C9CBDA210}" type="datetimeFigureOut">
              <a:rPr lang="ca-ES" smtClean="0"/>
              <a:t>23/3/2020</a:t>
            </a:fld>
            <a:endParaRPr lang="ca-ES"/>
          </a:p>
        </p:txBody>
      </p:sp>
      <p:sp>
        <p:nvSpPr>
          <p:cNvPr id="4" name="Contenidor de peu de pà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5" name="Conteni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E89B75-C759-4E50-B7C4-6A3B1FCA3FCD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8466806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B50D86-583C-4469-912D-DDAC3905339F}" type="datetimeFigureOut">
              <a:rPr lang="ca-ES" smtClean="0"/>
              <a:t>23/3/2020</a:t>
            </a:fld>
            <a:endParaRPr lang="ca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48AF53-E2AF-41DF-8365-9E0E95A6A932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9245934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8AF53-E2AF-41DF-8365-9E0E95A6A932}" type="slidenum">
              <a:rPr lang="ca-ES" smtClean="0"/>
              <a:t>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20389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8AF53-E2AF-41DF-8365-9E0E95A6A932}" type="slidenum">
              <a:rPr lang="ca-ES" smtClean="0"/>
              <a:t>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34659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8AF53-E2AF-41DF-8365-9E0E95A6A932}" type="slidenum">
              <a:rPr lang="ca-ES" smtClean="0"/>
              <a:t>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2426342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8AF53-E2AF-41DF-8365-9E0E95A6A932}" type="slidenum">
              <a:rPr lang="ca-ES" smtClean="0"/>
              <a:t>10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62875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8AF53-E2AF-41DF-8365-9E0E95A6A932}" type="slidenum">
              <a:rPr lang="ca-ES" smtClean="0"/>
              <a:t>14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9390456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dirty="0"/>
              <a:t>Incloure formulari peticions?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8AF53-E2AF-41DF-8365-9E0E95A6A932}" type="slidenum">
              <a:rPr lang="ca-ES" smtClean="0"/>
              <a:t>29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019703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dirty="0"/>
              <a:t>Revisar el text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8AF53-E2AF-41DF-8365-9E0E95A6A932}" type="slidenum">
              <a:rPr lang="ca-ES" smtClean="0"/>
              <a:t>30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7466965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8AF53-E2AF-41DF-8365-9E0E95A6A932}" type="slidenum">
              <a:rPr lang="ca-ES" smtClean="0"/>
              <a:t>31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308398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a-ES"/>
              <a:t>Feu clic aquí per editar l'estil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a-ES"/>
              <a:t>Feu clic aquí per editar l'estil de subtítols del patró.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7D8FF-E13C-4852-9C48-BBAC7A8E0B1D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98061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7D8FF-E13C-4852-9C48-BBAC7A8E0B1D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29912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a-ES"/>
              <a:t>Feu clic aquí per editar l'estil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7D8FF-E13C-4852-9C48-BBAC7A8E0B1D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232466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C0C88C5-95AF-41B2-BDED-F0581BB3E57D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1467319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C0C88C5-95AF-41B2-BDED-F0581BB3E57D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8760709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C0C88C5-95AF-41B2-BDED-F0581BB3E57D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337222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C0C88C5-95AF-41B2-BDED-F0581BB3E57D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1641280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C0C88C5-95AF-41B2-BDED-F0581BB3E57D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7290166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C0C88C5-95AF-41B2-BDED-F0581BB3E57D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881733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C0C88C5-95AF-41B2-BDED-F0581BB3E57D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3520139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C0C88C5-95AF-41B2-BDED-F0581BB3E57D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25446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69"/>
            <a:ext cx="9144000" cy="125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1115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C0C88C5-95AF-41B2-BDED-F0581BB3E57D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0042986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C0C88C5-95AF-41B2-BDED-F0581BB3E57D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004845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C0C88C5-95AF-41B2-BDED-F0581BB3E57D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0825233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8879134-6382-4B0E-96B4-85B7B02869F8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5608236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8879134-6382-4B0E-96B4-85B7B02869F8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574458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8879134-6382-4B0E-96B4-85B7B02869F8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6754209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8879134-6382-4B0E-96B4-85B7B02869F8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7522641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8879134-6382-4B0E-96B4-85B7B02869F8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1980238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8879134-6382-4B0E-96B4-85B7B02869F8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0516360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8879134-6382-4B0E-96B4-85B7B02869F8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299056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7D8FF-E13C-4852-9C48-BBAC7A8E0B1D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5489806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8879134-6382-4B0E-96B4-85B7B02869F8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721458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8879134-6382-4B0E-96B4-85B7B02869F8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824392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8879134-6382-4B0E-96B4-85B7B02869F8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168286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8879134-6382-4B0E-96B4-85B7B02869F8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674822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a-ES"/>
              <a:t>Feu clic aquí per editar l'estil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7D8FF-E13C-4852-9C48-BBAC7A8E0B1D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28352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7D8FF-E13C-4852-9C48-BBAC7A8E0B1D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32176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a-ES"/>
              <a:t>Feu clic aquí per editar l'estil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7D8FF-E13C-4852-9C48-BBAC7A8E0B1D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62657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7D8FF-E13C-4852-9C48-BBAC7A8E0B1D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20547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a-ES"/>
              <a:t>Feu clic aquí per editar l'estil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7D8FF-E13C-4852-9C48-BBAC7A8E0B1D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248067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a-ES"/>
              <a:t>Feu clic aquí per editar l'estil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a-ES"/>
              <a:t>Feu clic a la icona per afegir una imatge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7D8FF-E13C-4852-9C48-BBAC7A8E0B1D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705066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A7D8FF-E13C-4852-9C48-BBAC7A8E0B1D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337697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2" r:id="rId3"/>
    <p:sldLayoutId id="2147483663" r:id="rId4"/>
    <p:sldLayoutId id="2147483664" r:id="rId5"/>
    <p:sldLayoutId id="2147483665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72"/>
            <a:ext cx="9144000" cy="125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245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8744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cercabib.ub.edu/iii/encore/?lang=cat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www.ub.edu/carnet/ca/alumnat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hyperlink" Target="http://crai.ub.edu/que-ofereix-el-crai/prestec/prestec-puc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puc.cbuc.cat/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crai.ub.edu/ca/que-ofereix-el-crai/prestec/prestec-puc" TargetMode="External"/><Relationship Id="rId2" Type="http://schemas.openxmlformats.org/officeDocument/2006/relationships/hyperlink" Target="https://crai.ub.edu/ca/que-ofereix-el-crai/prestec/prestec-pi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hyperlink" Target="https://crai.ub.edu/ca/coneix-el-crai/marc-normatiu/tarifes-modalitats-pagament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diposit.ub.edu/dspace/bitstream/2445/127127/6/reglamentprestec_2019.pdf#page=25" TargetMode="External"/><Relationship Id="rId7" Type="http://schemas.microsoft.com/office/2007/relationships/hdphoto" Target="../media/hdphoto1.wdp"/><Relationship Id="rId2" Type="http://schemas.openxmlformats.org/officeDocument/2006/relationships/hyperlink" Target="http://cercabib.ub.edu/iii/encore/plus/C__SSales%20de%20treball__Orightresult__X6__T?lang=cat&amp;suite=de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hyperlink" Target="http://crai.ub.edu/ca/que-ofereix-el-crai/prestec/prestec-equipaments" TargetMode="External"/><Relationship Id="rId4" Type="http://schemas.openxmlformats.org/officeDocument/2006/relationships/hyperlink" Target="http://diposit.ub.edu/dspace/bitstream/2445/127127/6/reglamentprestec_2019.pdf#page=19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crai.ub.edu/ca/que-ofereix-el-crai/acces-recursos/acces-recursos-autenticacio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b.edu/iub/identitatUB/idenLocal.html" TargetMode="External"/><Relationship Id="rId2" Type="http://schemas.openxmlformats.org/officeDocument/2006/relationships/hyperlink" Target="http://wifi.ub.edu/conf.htm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ai.ub.edu/ca/que-ofereix-el-crai/acces-recursos/acces-recursos-autenticacio" TargetMode="External"/><Relationship Id="rId4" Type="http://schemas.openxmlformats.org/officeDocument/2006/relationships/hyperlink" Target="http://www.ub.edu/iub/eduroam/inici.html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crai.ub.edu/que-ofereix-el-crai/acces-recursos/acces-recursos-proxy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crai.ub.edu/ca/que-ofereix-el-crai/formacio-usuaris/recursos-autoformacio/ciencies-de-la-salut" TargetMode="External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hyperlink" Target="http://crai.ub.edu/ca/que-ofereix-el-crai/formacio-usuaris/cursos-programats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s://crai.ub.edu/ca/coneix-el-crai/horaris" TargetMode="External"/><Relationship Id="rId7" Type="http://schemas.openxmlformats.org/officeDocument/2006/relationships/image" Target="../media/image4.png"/><Relationship Id="rId2" Type="http://schemas.openxmlformats.org/officeDocument/2006/relationships/hyperlink" Target="mailto:infobell@ub.edu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hyperlink" Target="https://crai.ub.edu/ca/coneix-el-crai/estrategia-qualitat/carta-serveis" TargetMode="External"/><Relationship Id="rId4" Type="http://schemas.openxmlformats.org/officeDocument/2006/relationships/hyperlink" Target="https://crai.ub.edu/sites/default/files/reglaments/reglament_serveis.pdf" TargetMode="External"/><Relationship Id="rId9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crai.ub.edu/ca/coneix-el-crai/difusio-marqueting/exposicions-virtuals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hyperlink" Target="https://www.instagram.com/craibellvitge/" TargetMode="External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rai.ub.edu/ca/coneix-el-crai/difusio-marqueting/blogs-i-xarxes-socials" TargetMode="External"/><Relationship Id="rId5" Type="http://schemas.openxmlformats.org/officeDocument/2006/relationships/hyperlink" Target="http://www.pinterest.es/cbellvitge/" TargetMode="External"/><Relationship Id="rId10" Type="http://schemas.openxmlformats.org/officeDocument/2006/relationships/image" Target="../media/image52.png"/><Relationship Id="rId4" Type="http://schemas.openxmlformats.org/officeDocument/2006/relationships/hyperlink" Target="https://twitter.com/bibbellvitge?lang=ca" TargetMode="External"/><Relationship Id="rId9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crai.ub.edu/ca/sau" TargetMode="External"/><Relationship Id="rId2" Type="http://schemas.openxmlformats.org/officeDocument/2006/relationships/hyperlink" Target="http://crai.ub.edu/ca/pmf-general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hyperlink" Target="http://crai.ub.edu/que-ofereix-el-crai/sau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rai.ub.edu/ca/coneix-el-crai/biblioteques/biblioteca-campus-bellvitge" TargetMode="Externa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ai.ub.edu/ca/Noticies-butlleti/nova-col-personal-fons-dr-alfons-fernandez-sabate-al-crai" TargetMode="External"/><Relationship Id="rId4" Type="http://schemas.openxmlformats.org/officeDocument/2006/relationships/hyperlink" Target="https://crai.ub.edu/ca/recursos-d-informacio/patrimoni-bibliografic/colleccions-tematiques/aentd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B58012E-116C-4E76-9AFE-10C56E7CF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a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E82B67C-E905-40A7-B36E-B21D875315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B97489E3-1399-41F2-B585-AFE8DFB487EC}"/>
              </a:ext>
            </a:extLst>
          </p:cNvPr>
          <p:cNvSpPr/>
          <p:nvPr/>
        </p:nvSpPr>
        <p:spPr>
          <a:xfrm>
            <a:off x="2074986" y="3173084"/>
            <a:ext cx="473377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ca-ES" altLang="ca-ES" sz="2200" b="1" dirty="0">
                <a:solidFill>
                  <a:schemeClr val="bg1"/>
                </a:solidFill>
                <a:latin typeface="Verdana" panose="020B0604030504040204" pitchFamily="34" charset="0"/>
              </a:rPr>
              <a:t>Conèixer el CRAI Biblioteca del Campus Bellvitge</a:t>
            </a:r>
          </a:p>
          <a:p>
            <a:pPr algn="ctr">
              <a:spcBef>
                <a:spcPct val="50000"/>
              </a:spcBef>
            </a:pPr>
            <a:r>
              <a:rPr lang="ca-ES" altLang="ca-ES" sz="1600" b="1" dirty="0">
                <a:solidFill>
                  <a:schemeClr val="bg1"/>
                </a:solidFill>
                <a:latin typeface="Verdana" panose="020B0604030504040204" pitchFamily="34" charset="0"/>
              </a:rPr>
              <a:t>Curs 2019-2020</a:t>
            </a:r>
          </a:p>
        </p:txBody>
      </p:sp>
    </p:spTree>
    <p:extLst>
      <p:ext uri="{BB962C8B-B14F-4D97-AF65-F5344CB8AC3E}">
        <p14:creationId xmlns:p14="http://schemas.microsoft.com/office/powerpoint/2010/main" val="42215176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559753" y="1198817"/>
            <a:ext cx="7772400" cy="67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altLang="ca-ES" sz="2800" b="1" dirty="0">
                <a:solidFill>
                  <a:srgbClr val="336699"/>
                </a:solidFill>
                <a:latin typeface="+mn-lt"/>
              </a:rPr>
              <a:t>Cercabib</a:t>
            </a:r>
            <a:br>
              <a:rPr lang="ca-ES" altLang="ca-ES" sz="2000" b="1" dirty="0">
                <a:latin typeface="+mn-lt"/>
              </a:rPr>
            </a:br>
            <a:r>
              <a:rPr lang="ca-ES" altLang="ca-ES" sz="1400" dirty="0">
                <a:latin typeface="+mn-lt"/>
                <a:hlinkClick r:id="rId3"/>
              </a:rPr>
              <a:t>cercabib.ub.edu</a:t>
            </a:r>
            <a:endParaRPr lang="ca-ES" altLang="ca-ES" sz="1400" dirty="0">
              <a:latin typeface="+mn-lt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395" y="2013508"/>
            <a:ext cx="7909810" cy="4580187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6367325" y="2700563"/>
            <a:ext cx="1964828" cy="3893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QuadreDeText 7"/>
          <p:cNvSpPr txBox="1"/>
          <p:nvPr/>
        </p:nvSpPr>
        <p:spPr>
          <a:xfrm>
            <a:off x="6490842" y="5359350"/>
            <a:ext cx="2405508" cy="523220"/>
          </a:xfrm>
          <a:prstGeom prst="rect">
            <a:avLst/>
          </a:prstGeom>
          <a:solidFill>
            <a:srgbClr val="0597A4"/>
          </a:solidFill>
          <a:ln w="19050">
            <a:solidFill>
              <a:srgbClr val="82CBD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ca-ES" sz="1400" dirty="0">
                <a:solidFill>
                  <a:schemeClr val="bg1"/>
                </a:solidFill>
                <a:latin typeface="+mj-lt"/>
              </a:rPr>
              <a:t>Podeu fer la cerca directament en aquest quadre de cerca.</a:t>
            </a:r>
          </a:p>
        </p:txBody>
      </p:sp>
      <p:sp>
        <p:nvSpPr>
          <p:cNvPr id="14" name="QuadreDeText 6"/>
          <p:cNvSpPr txBox="1"/>
          <p:nvPr/>
        </p:nvSpPr>
        <p:spPr>
          <a:xfrm>
            <a:off x="6490842" y="3305079"/>
            <a:ext cx="2405508" cy="738664"/>
          </a:xfrm>
          <a:prstGeom prst="rect">
            <a:avLst/>
          </a:prstGeom>
          <a:solidFill>
            <a:srgbClr val="0597A4"/>
          </a:solidFill>
          <a:ln w="19050">
            <a:solidFill>
              <a:srgbClr val="82CBD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ca-ES" sz="1400" dirty="0">
                <a:solidFill>
                  <a:schemeClr val="bg1"/>
                </a:solidFill>
                <a:latin typeface="+mj-lt"/>
              </a:rPr>
              <a:t>Integra en una única eina de cerca tot tipus de recursos en diferents formats.</a:t>
            </a:r>
          </a:p>
        </p:txBody>
      </p:sp>
      <p:sp>
        <p:nvSpPr>
          <p:cNvPr id="15" name="Rectángulo redondeado 14"/>
          <p:cNvSpPr/>
          <p:nvPr/>
        </p:nvSpPr>
        <p:spPr>
          <a:xfrm>
            <a:off x="559753" y="5056564"/>
            <a:ext cx="5807572" cy="1344236"/>
          </a:xfrm>
          <a:prstGeom prst="roundRect">
            <a:avLst/>
          </a:prstGeom>
          <a:noFill/>
          <a:ln w="38100">
            <a:solidFill>
              <a:srgbClr val="0597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F1DD027-53C3-442B-A023-1CEBF517C0F2}"/>
              </a:ext>
            </a:extLst>
          </p:cNvPr>
          <p:cNvSpPr txBox="1"/>
          <p:nvPr/>
        </p:nvSpPr>
        <p:spPr>
          <a:xfrm>
            <a:off x="447474" y="661182"/>
            <a:ext cx="1296919" cy="3693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3640185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t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791" y="1927387"/>
            <a:ext cx="6926094" cy="447057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7" name="Rectangle 1026"/>
          <p:cNvSpPr txBox="1">
            <a:spLocks noChangeArrowheads="1"/>
          </p:cNvSpPr>
          <p:nvPr/>
        </p:nvSpPr>
        <p:spPr bwMode="auto">
          <a:xfrm>
            <a:off x="447475" y="1316813"/>
            <a:ext cx="6172200" cy="48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altLang="ca-ES" sz="2800" b="1" dirty="0">
                <a:solidFill>
                  <a:srgbClr val="336699"/>
                </a:solidFill>
                <a:latin typeface="+mn-lt"/>
              </a:rPr>
              <a:t>Cercabib: cerca ràpida</a:t>
            </a:r>
          </a:p>
        </p:txBody>
      </p:sp>
      <p:sp>
        <p:nvSpPr>
          <p:cNvPr id="9" name="QuadreDeText 8"/>
          <p:cNvSpPr txBox="1"/>
          <p:nvPr/>
        </p:nvSpPr>
        <p:spPr>
          <a:xfrm>
            <a:off x="126460" y="3900490"/>
            <a:ext cx="1410510" cy="760095"/>
          </a:xfrm>
          <a:prstGeom prst="roundRect">
            <a:avLst>
              <a:gd name="adj" fmla="val 5954"/>
            </a:avLst>
          </a:prstGeom>
          <a:solidFill>
            <a:srgbClr val="0597A4"/>
          </a:solidFill>
          <a:ln w="19050">
            <a:solidFill>
              <a:srgbClr val="82CBD2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ca-ES" sz="1400" dirty="0">
                <a:solidFill>
                  <a:schemeClr val="bg1"/>
                </a:solidFill>
                <a:latin typeface="+mj-lt"/>
              </a:rPr>
              <a:t>Limiteu la cerca a través d’aquest menú.</a:t>
            </a:r>
          </a:p>
        </p:txBody>
      </p:sp>
      <p:sp>
        <p:nvSpPr>
          <p:cNvPr id="11" name="QuadreDeText 10"/>
          <p:cNvSpPr txBox="1"/>
          <p:nvPr/>
        </p:nvSpPr>
        <p:spPr>
          <a:xfrm>
            <a:off x="3229581" y="3195358"/>
            <a:ext cx="3159055" cy="285036"/>
          </a:xfrm>
          <a:prstGeom prst="roundRect">
            <a:avLst>
              <a:gd name="adj" fmla="val 5954"/>
            </a:avLst>
          </a:prstGeom>
          <a:solidFill>
            <a:srgbClr val="0597A4"/>
          </a:solidFill>
          <a:ln w="19050">
            <a:noFill/>
          </a:ln>
        </p:spPr>
        <p:txBody>
          <a:bodyPr wrap="square" rtlCol="0" anchor="ctr">
            <a:spAutoFit/>
          </a:bodyPr>
          <a:lstStyle/>
          <a:p>
            <a:pPr algn="just"/>
            <a:r>
              <a:rPr lang="ca-ES" sz="1200" dirty="0">
                <a:solidFill>
                  <a:schemeClr val="bg1"/>
                </a:solidFill>
                <a:latin typeface="+mj-lt"/>
              </a:rPr>
              <a:t>Ordeneu els resultats per data o per rellevància.</a:t>
            </a:r>
          </a:p>
        </p:txBody>
      </p:sp>
      <p:sp>
        <p:nvSpPr>
          <p:cNvPr id="12" name="7 Flecha derecha"/>
          <p:cNvSpPr/>
          <p:nvPr/>
        </p:nvSpPr>
        <p:spPr>
          <a:xfrm rot="10800000">
            <a:off x="2723486" y="3199007"/>
            <a:ext cx="418226" cy="225165"/>
          </a:xfrm>
          <a:prstGeom prst="rightArrow">
            <a:avLst>
              <a:gd name="adj1" fmla="val 52625"/>
              <a:gd name="adj2" fmla="val 50000"/>
            </a:avLst>
          </a:prstGeom>
          <a:noFill/>
          <a:ln w="19050">
            <a:solidFill>
              <a:srgbClr val="0597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a-ES" b="1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Rectángulo redondeado 1"/>
          <p:cNvSpPr/>
          <p:nvPr/>
        </p:nvSpPr>
        <p:spPr>
          <a:xfrm>
            <a:off x="1634887" y="3480394"/>
            <a:ext cx="1379618" cy="2917572"/>
          </a:xfrm>
          <a:prstGeom prst="roundRect">
            <a:avLst/>
          </a:prstGeom>
          <a:noFill/>
          <a:ln w="28575">
            <a:solidFill>
              <a:srgbClr val="0597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C3A6CE5-C6C2-463C-82A9-51FD09161F36}"/>
              </a:ext>
            </a:extLst>
          </p:cNvPr>
          <p:cNvSpPr txBox="1"/>
          <p:nvPr/>
        </p:nvSpPr>
        <p:spPr>
          <a:xfrm>
            <a:off x="447474" y="661182"/>
            <a:ext cx="1296919" cy="3693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117384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26"/>
          <p:cNvSpPr txBox="1">
            <a:spLocks noChangeArrowheads="1"/>
          </p:cNvSpPr>
          <p:nvPr/>
        </p:nvSpPr>
        <p:spPr bwMode="auto">
          <a:xfrm>
            <a:off x="447475" y="1316813"/>
            <a:ext cx="6172200" cy="48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altLang="ca-ES" sz="2800" b="1" dirty="0">
                <a:solidFill>
                  <a:srgbClr val="336699"/>
                </a:solidFill>
                <a:latin typeface="+mn-lt"/>
              </a:rPr>
              <a:t>Cercabib: cerca avançada</a:t>
            </a:r>
          </a:p>
        </p:txBody>
      </p:sp>
      <p:sp>
        <p:nvSpPr>
          <p:cNvPr id="10" name="QuadreDeText 9"/>
          <p:cNvSpPr txBox="1"/>
          <p:nvPr/>
        </p:nvSpPr>
        <p:spPr>
          <a:xfrm>
            <a:off x="418015" y="3587369"/>
            <a:ext cx="2237359" cy="923330"/>
          </a:xfrm>
          <a:prstGeom prst="rect">
            <a:avLst/>
          </a:prstGeom>
          <a:solidFill>
            <a:srgbClr val="0597A4"/>
          </a:solidFill>
          <a:ln w="19050">
            <a:solidFill>
              <a:srgbClr val="82CBD2"/>
            </a:solidFill>
          </a:ln>
        </p:spPr>
        <p:txBody>
          <a:bodyPr wrap="square" rtlCol="0">
            <a:spAutoFit/>
          </a:bodyPr>
          <a:lstStyle>
            <a:defPPr>
              <a:defRPr lang="ca-ES"/>
            </a:defPPr>
            <a:lvl1pPr algn="just"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ca-ES" sz="1800" dirty="0"/>
              <a:t>Permet combinar més d’un camp de cerca i aplicar límits.</a:t>
            </a:r>
          </a:p>
        </p:txBody>
      </p:sp>
      <p:pic>
        <p:nvPicPr>
          <p:cNvPr id="11" name="Imatg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950" y="2673816"/>
            <a:ext cx="4241990" cy="4098194"/>
          </a:xfrm>
          <a:prstGeom prst="rect">
            <a:avLst/>
          </a:prstGeom>
          <a:ln>
            <a:noFill/>
          </a:ln>
        </p:spPr>
      </p:pic>
      <p:pic>
        <p:nvPicPr>
          <p:cNvPr id="13" name="Imatg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848" y="1887096"/>
            <a:ext cx="5496128" cy="74272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956704" y="1887096"/>
            <a:ext cx="5914922" cy="4884914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7" name="7 Flecha derecha"/>
          <p:cNvSpPr/>
          <p:nvPr/>
        </p:nvSpPr>
        <p:spPr>
          <a:xfrm rot="20566551">
            <a:off x="3036507" y="3474785"/>
            <a:ext cx="418226" cy="225165"/>
          </a:xfrm>
          <a:prstGeom prst="rightArrow">
            <a:avLst>
              <a:gd name="adj1" fmla="val 52625"/>
              <a:gd name="adj2" fmla="val 50000"/>
            </a:avLst>
          </a:prstGeom>
          <a:noFill/>
          <a:ln w="19050">
            <a:solidFill>
              <a:srgbClr val="0597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a-ES" b="1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7 Flecha derecha"/>
          <p:cNvSpPr/>
          <p:nvPr/>
        </p:nvSpPr>
        <p:spPr>
          <a:xfrm rot="1225155">
            <a:off x="3036506" y="4216970"/>
            <a:ext cx="418226" cy="225165"/>
          </a:xfrm>
          <a:prstGeom prst="rightArrow">
            <a:avLst>
              <a:gd name="adj1" fmla="val 52625"/>
              <a:gd name="adj2" fmla="val 50000"/>
            </a:avLst>
          </a:prstGeom>
          <a:noFill/>
          <a:ln w="19050">
            <a:solidFill>
              <a:srgbClr val="0597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a-ES" b="1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425DCDB-ED62-470F-8142-C8097CD34454}"/>
              </a:ext>
            </a:extLst>
          </p:cNvPr>
          <p:cNvSpPr txBox="1"/>
          <p:nvPr/>
        </p:nvSpPr>
        <p:spPr>
          <a:xfrm>
            <a:off x="447474" y="661182"/>
            <a:ext cx="1296919" cy="3693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23151706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t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216" y="2013626"/>
            <a:ext cx="7091464" cy="447229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6" name="Rectangle 1026"/>
          <p:cNvSpPr txBox="1">
            <a:spLocks noChangeArrowheads="1"/>
          </p:cNvSpPr>
          <p:nvPr/>
        </p:nvSpPr>
        <p:spPr bwMode="auto">
          <a:xfrm>
            <a:off x="447475" y="1316813"/>
            <a:ext cx="6172200" cy="48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altLang="ca-ES" sz="2800" b="1" dirty="0">
                <a:solidFill>
                  <a:srgbClr val="336699"/>
                </a:solidFill>
                <a:latin typeface="+mn-lt"/>
              </a:rPr>
              <a:t>On és el document? (I)</a:t>
            </a:r>
          </a:p>
        </p:txBody>
      </p:sp>
      <p:sp>
        <p:nvSpPr>
          <p:cNvPr id="11" name="Rectángulo redondeado 10"/>
          <p:cNvSpPr/>
          <p:nvPr/>
        </p:nvSpPr>
        <p:spPr>
          <a:xfrm>
            <a:off x="1277213" y="2998071"/>
            <a:ext cx="461152" cy="277689"/>
          </a:xfrm>
          <a:prstGeom prst="roundRect">
            <a:avLst/>
          </a:prstGeom>
          <a:noFill/>
          <a:ln w="28575">
            <a:solidFill>
              <a:srgbClr val="0597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redondeado 11"/>
          <p:cNvSpPr/>
          <p:nvPr/>
        </p:nvSpPr>
        <p:spPr>
          <a:xfrm>
            <a:off x="967388" y="3914145"/>
            <a:ext cx="1082475" cy="225776"/>
          </a:xfrm>
          <a:prstGeom prst="roundRect">
            <a:avLst/>
          </a:prstGeom>
          <a:noFill/>
          <a:ln w="28575">
            <a:solidFill>
              <a:srgbClr val="0597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0C33AF1-5F37-4BD4-8B39-B72CFF2AEA55}"/>
              </a:ext>
            </a:extLst>
          </p:cNvPr>
          <p:cNvSpPr txBox="1"/>
          <p:nvPr/>
        </p:nvSpPr>
        <p:spPr>
          <a:xfrm>
            <a:off x="447474" y="661182"/>
            <a:ext cx="1296919" cy="3693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3485641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t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3" y="2020987"/>
            <a:ext cx="7733490" cy="450864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7" name="Rectangle 1026"/>
          <p:cNvSpPr txBox="1">
            <a:spLocks noChangeArrowheads="1"/>
          </p:cNvSpPr>
          <p:nvPr/>
        </p:nvSpPr>
        <p:spPr bwMode="auto">
          <a:xfrm>
            <a:off x="447475" y="1316813"/>
            <a:ext cx="6172200" cy="48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altLang="ca-ES" sz="2800" b="1" dirty="0">
                <a:solidFill>
                  <a:srgbClr val="336699"/>
                </a:solidFill>
                <a:latin typeface="+mn-lt"/>
              </a:rPr>
              <a:t>On és el document? (II)</a:t>
            </a:r>
          </a:p>
        </p:txBody>
      </p:sp>
      <p:sp>
        <p:nvSpPr>
          <p:cNvPr id="10" name="7 Flecha derecha"/>
          <p:cNvSpPr/>
          <p:nvPr/>
        </p:nvSpPr>
        <p:spPr>
          <a:xfrm rot="10800000">
            <a:off x="4796888" y="4266467"/>
            <a:ext cx="418226" cy="225165"/>
          </a:xfrm>
          <a:prstGeom prst="rightArrow">
            <a:avLst>
              <a:gd name="adj1" fmla="val 52625"/>
              <a:gd name="adj2" fmla="val 50000"/>
            </a:avLst>
          </a:prstGeom>
          <a:noFill/>
          <a:ln w="19050">
            <a:solidFill>
              <a:srgbClr val="0597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a-ES" b="1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Rectángulo redondeado 11"/>
          <p:cNvSpPr/>
          <p:nvPr/>
        </p:nvSpPr>
        <p:spPr>
          <a:xfrm>
            <a:off x="3825291" y="4836919"/>
            <a:ext cx="3208553" cy="1362914"/>
          </a:xfrm>
          <a:prstGeom prst="roundRect">
            <a:avLst/>
          </a:prstGeom>
          <a:noFill/>
          <a:ln w="28575">
            <a:solidFill>
              <a:srgbClr val="0597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A0E00F2-6687-4DA2-A38F-2B08EAB33AC9}"/>
              </a:ext>
            </a:extLst>
          </p:cNvPr>
          <p:cNvSpPr txBox="1"/>
          <p:nvPr/>
        </p:nvSpPr>
        <p:spPr>
          <a:xfrm>
            <a:off x="447474" y="661182"/>
            <a:ext cx="1296919" cy="3693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2364490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 txBox="1">
            <a:spLocks noChangeArrowheads="1"/>
          </p:cNvSpPr>
          <p:nvPr/>
        </p:nvSpPr>
        <p:spPr bwMode="auto">
          <a:xfrm>
            <a:off x="423154" y="2166229"/>
            <a:ext cx="8198559" cy="2029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10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ü"/>
            </a:pPr>
            <a:r>
              <a:rPr lang="ca-ES" altLang="ca-E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Només necessiteu el </a:t>
            </a:r>
            <a:r>
              <a:rPr lang="ca-ES" altLang="ca-ES" sz="1800" dirty="0">
                <a:solidFill>
                  <a:schemeClr val="tx1">
                    <a:lumMod val="65000"/>
                    <a:lumOff val="35000"/>
                  </a:schemeClr>
                </a:solidFill>
                <a:hlinkClick r:id="rId2"/>
              </a:rPr>
              <a:t>carnet de la UB</a:t>
            </a:r>
            <a:r>
              <a:rPr lang="ca-ES" altLang="ca-E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>
              <a:spcBef>
                <a:spcPct val="10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ü"/>
            </a:pPr>
            <a:r>
              <a:rPr lang="ca-ES" altLang="ca-E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L’heu de validar en qualsevol CRAI Biblioteca.</a:t>
            </a:r>
          </a:p>
          <a:p>
            <a:pPr>
              <a:lnSpc>
                <a:spcPts val="2300"/>
              </a:lnSpc>
              <a:spcBef>
                <a:spcPct val="10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ü"/>
            </a:pPr>
            <a:r>
              <a:rPr lang="ca-ES" altLang="ca-E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Podeu </a:t>
            </a:r>
            <a:r>
              <a:rPr lang="ca-ES" altLang="ca-ES" sz="18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demanar documents d’altres biblioteques i retornar-los al CRAI Biblioteca del Campus Bellvitge (taulell, màquina </a:t>
            </a:r>
            <a:r>
              <a:rPr lang="ca-ES" altLang="ca-ES" sz="1800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d’autopréstec</a:t>
            </a:r>
            <a:r>
              <a:rPr lang="ca-ES" altLang="ca-ES" sz="18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o bústia de retorn) o a qualsevol altre CRAI Biblioteca.</a:t>
            </a:r>
            <a:r>
              <a:rPr lang="ca-ES" altLang="ca-E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sp>
        <p:nvSpPr>
          <p:cNvPr id="7" name="Rectangle 1026"/>
          <p:cNvSpPr txBox="1">
            <a:spLocks noChangeArrowheads="1"/>
          </p:cNvSpPr>
          <p:nvPr/>
        </p:nvSpPr>
        <p:spPr bwMode="auto">
          <a:xfrm>
            <a:off x="447474" y="1316813"/>
            <a:ext cx="6819087" cy="48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altLang="ca-ES" sz="2800" b="1" dirty="0">
                <a:solidFill>
                  <a:srgbClr val="336699"/>
                </a:solidFill>
                <a:latin typeface="+mn-lt"/>
              </a:rPr>
              <a:t>Què heu de fer per endur-vos llibres a casa?</a:t>
            </a:r>
          </a:p>
        </p:txBody>
      </p:sp>
      <p:pic>
        <p:nvPicPr>
          <p:cNvPr id="11" name="Imat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009" y="1796944"/>
            <a:ext cx="2070415" cy="1384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tg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2" r="1874"/>
          <a:stretch/>
        </p:blipFill>
        <p:spPr bwMode="auto">
          <a:xfrm>
            <a:off x="7338730" y="2145919"/>
            <a:ext cx="1211882" cy="7471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arrodonit 14"/>
          <p:cNvSpPr/>
          <p:nvPr/>
        </p:nvSpPr>
        <p:spPr>
          <a:xfrm>
            <a:off x="1355726" y="4565300"/>
            <a:ext cx="6280149" cy="1719262"/>
          </a:xfrm>
          <a:prstGeom prst="roundRect">
            <a:avLst/>
          </a:prstGeom>
          <a:solidFill>
            <a:srgbClr val="0597A4"/>
          </a:solidFill>
          <a:ln w="28575">
            <a:solidFill>
              <a:srgbClr val="82CBD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531938" y="5120925"/>
            <a:ext cx="24288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a-ES" altLang="es-ES" dirty="0">
                <a:solidFill>
                  <a:schemeClr val="bg1"/>
                </a:solidFill>
                <a:latin typeface="+mn-lt"/>
              </a:rPr>
              <a:t>Trobareu un d’aquests colors al llom del llibre. </a:t>
            </a:r>
          </a:p>
        </p:txBody>
      </p:sp>
      <p:sp>
        <p:nvSpPr>
          <p:cNvPr id="16" name="Rectangle arrodonit 15"/>
          <p:cNvSpPr/>
          <p:nvPr/>
        </p:nvSpPr>
        <p:spPr>
          <a:xfrm>
            <a:off x="3887754" y="4565300"/>
            <a:ext cx="3748121" cy="17192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82CBD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graphicFrame>
        <p:nvGraphicFramePr>
          <p:cNvPr id="14" name="Tau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5783421"/>
              </p:ext>
            </p:extLst>
          </p:nvPr>
        </p:nvGraphicFramePr>
        <p:xfrm>
          <a:off x="4137025" y="4773263"/>
          <a:ext cx="3498850" cy="13414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906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359">
                <a:tc>
                  <a:txBody>
                    <a:bodyPr/>
                    <a:lstStyle/>
                    <a:p>
                      <a:endParaRPr lang="es-ES" sz="1600" kern="1200" dirty="0">
                        <a:solidFill>
                          <a:srgbClr val="808080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1404" marR="91404" marT="45756" marB="457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A4DA"/>
                    </a:solidFill>
                  </a:tcPr>
                </a:tc>
                <a:tc>
                  <a:txBody>
                    <a:bodyPr/>
                    <a:lstStyle/>
                    <a:p>
                      <a:pPr algn="just" eaLnBrk="1" hangingPunct="1"/>
                      <a:r>
                        <a:rPr lang="ca-ES" altLang="ca-ES" sz="16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Bibliografia recomanada – </a:t>
                      </a:r>
                      <a:r>
                        <a:rPr lang="ca-ES" altLang="ca-ES" sz="16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 dies</a:t>
                      </a:r>
                    </a:p>
                  </a:txBody>
                  <a:tcPr marL="91404" marR="91404" marT="45756" marB="457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359">
                <a:tc>
                  <a:txBody>
                    <a:bodyPr/>
                    <a:lstStyle/>
                    <a:p>
                      <a:endParaRPr lang="es-ES" sz="1600" kern="1200" dirty="0">
                        <a:solidFill>
                          <a:srgbClr val="808080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1404" marR="91404" marT="45756" marB="457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eaLnBrk="1" hangingPunct="1"/>
                      <a:r>
                        <a:rPr lang="ca-ES" altLang="ca-ES" sz="16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Fons general – </a:t>
                      </a:r>
                      <a:r>
                        <a:rPr lang="ca-ES" altLang="ca-ES" sz="16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préstec normal</a:t>
                      </a:r>
                    </a:p>
                  </a:txBody>
                  <a:tcPr marL="91404" marR="91404" marT="45756" marB="457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359">
                <a:tc>
                  <a:txBody>
                    <a:bodyPr/>
                    <a:lstStyle/>
                    <a:p>
                      <a:endParaRPr lang="es-ES" sz="1600" kern="1200" dirty="0">
                        <a:solidFill>
                          <a:srgbClr val="808080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1404" marR="91404" marT="45756" marB="457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just" eaLnBrk="1" hangingPunct="1"/>
                      <a:r>
                        <a:rPr lang="ca-ES" altLang="ca-ES" sz="16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Préstec restringit – </a:t>
                      </a:r>
                      <a:r>
                        <a:rPr lang="ca-ES" altLang="ca-ES" sz="16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 dies</a:t>
                      </a:r>
                    </a:p>
                  </a:txBody>
                  <a:tcPr marL="91404" marR="91404" marT="45756" marB="457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359">
                <a:tc>
                  <a:txBody>
                    <a:bodyPr/>
                    <a:lstStyle/>
                    <a:p>
                      <a:endParaRPr lang="es-ES" sz="1600" kern="1200" dirty="0">
                        <a:solidFill>
                          <a:srgbClr val="808080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1404" marR="91404" marT="45756" marB="457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 eaLnBrk="1" hangingPunct="1"/>
                      <a:r>
                        <a:rPr lang="ca-ES" altLang="ca-ES" sz="16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Exclosos de préstec – </a:t>
                      </a:r>
                      <a:r>
                        <a:rPr lang="ca-ES" altLang="ca-ES" sz="16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consulta a sala</a:t>
                      </a:r>
                    </a:p>
                  </a:txBody>
                  <a:tcPr marL="91404" marR="91404" marT="45756" marB="457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id="{A02C8AD0-6DA2-4810-9596-09B0C1E9A731}"/>
              </a:ext>
            </a:extLst>
          </p:cNvPr>
          <p:cNvSpPr txBox="1"/>
          <p:nvPr/>
        </p:nvSpPr>
        <p:spPr>
          <a:xfrm>
            <a:off x="447474" y="661182"/>
            <a:ext cx="1296919" cy="3693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13458530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8746150"/>
              </p:ext>
            </p:extLst>
          </p:nvPr>
        </p:nvGraphicFramePr>
        <p:xfrm>
          <a:off x="299395" y="1921411"/>
          <a:ext cx="8580437" cy="4110040"/>
        </p:xfrm>
        <a:graphic>
          <a:graphicData uri="http://schemas.openxmlformats.org/drawingml/2006/table">
            <a:tbl>
              <a:tblPr/>
              <a:tblGrid>
                <a:gridCol w="60182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4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7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552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altLang="ca-E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Usuaris</a:t>
                      </a:r>
                    </a:p>
                  </a:txBody>
                  <a:tcPr marT="45709" marB="4570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altLang="ca-E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Documents</a:t>
                      </a:r>
                    </a:p>
                  </a:txBody>
                  <a:tcPr marT="45709" marB="4570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altLang="ca-E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Dies de préstec normal</a:t>
                      </a:r>
                    </a:p>
                  </a:txBody>
                  <a:tcPr marT="45709" marB="4570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581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a-ES" altLang="ca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Personal docent i investigador (PDI) de la Universitat de Barcelona: professorat en actiu, jubilats o emèrits de la Universitat, de centres adscrits amb </a:t>
                      </a:r>
                      <a:r>
                        <a:rPr kumimoji="0" lang="ca-ES" altLang="ca-E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venia </a:t>
                      </a:r>
                      <a:r>
                        <a:rPr kumimoji="0" lang="ca-ES" altLang="ca-ES" sz="1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docendi</a:t>
                      </a:r>
                      <a:r>
                        <a:rPr kumimoji="0" lang="ca-ES" altLang="ca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, de l’Escola d’Idiomes Moderns, d’Estudis Hispànics i dels Serveis Lingüístics, PDI convidat o visitant, investigadors de departaments o grups de recerca de la Universitat i investigadors de recerca de l’Institut Jaume Almera del CSIC</a:t>
                      </a:r>
                    </a:p>
                  </a:txBody>
                  <a:tcPr marT="45709" marB="45709" anchor="ctr" horzOverflow="overflow">
                    <a:lnL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altLang="ca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altLang="ca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T="45709" marB="45709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altLang="ca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altLang="ca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60</a:t>
                      </a:r>
                    </a:p>
                  </a:txBody>
                  <a:tcPr marT="45709" marB="45709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281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a-ES" altLang="ca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Estudiants de tercer cicle i personal d’administració i serveis (PAS) de la Universitat de Barcelona (estudiants de doctorat, de tercer cicle amb beca i tasques docents, de màsters oficials, propis i interuniversitaris i PAS de la Universitat en actiu o jubilat)</a:t>
                      </a:r>
                    </a:p>
                  </a:txBody>
                  <a:tcPr marT="45709" marB="45709" anchor="ctr" horzOverflow="overflow">
                    <a:lnL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altLang="ca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20</a:t>
                      </a:r>
                      <a:endParaRPr kumimoji="0" lang="es-ES" altLang="ca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T="45709" marB="45709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altLang="ca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3</a:t>
                      </a:r>
                      <a:r>
                        <a:rPr kumimoji="0" lang="es-ES" altLang="ca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  <a:endParaRPr kumimoji="0" lang="ca-ES" altLang="ca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T="45709" marB="45709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29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a-ES" altLang="ca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Estudiants de grau, postgrau i extensió universitària: estudiants de grau de la Universitat i centres adscrits, interuniversitaris, d’homologació, de mobilitat nacional o internacional, d’IL3 que fan cursos de la Universitat, de postgraus propis, d’extensió universitària i de la Universitat de l’Experiència</a:t>
                      </a:r>
                    </a:p>
                  </a:txBody>
                  <a:tcPr marT="45709" marB="45709" anchor="ctr" horzOverflow="overflow">
                    <a:lnL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ca-E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10</a:t>
                      </a:r>
                      <a:endParaRPr kumimoji="0" lang="ca-ES" altLang="ca-ES" sz="1200" b="0" i="0" u="none" strike="noStrike" cap="none" normalizeH="0" baseline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T="45709" marB="45709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ca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21</a:t>
                      </a:r>
                      <a:endParaRPr kumimoji="0" lang="ca-ES" altLang="ca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T="45709" marB="45709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29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altLang="ca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Personal d’hospitals docents (Clínic, Bellvitge, Sant Joan de Déu), PDI de centres amb conveni amb la Universitat i del Grup UB —inclosos els professors de l’ICE que siguin membres de la Universitat i becaris de recerca de l’Institut Jaume Almera del CSIC— i  personal d’un institut de recerca participat, adscrit, vinculat, amb conveni o del Grup UB</a:t>
                      </a:r>
                    </a:p>
                  </a:txBody>
                  <a:tcPr marT="45709" marB="45709" anchor="ctr" horzOverflow="overflow">
                    <a:lnL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altLang="ca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T="45709" marB="45709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altLang="ca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kumimoji="0" lang="es-ES" altLang="ca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  <a:endParaRPr kumimoji="0" lang="ca-ES" altLang="ca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T="45709" marB="45709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 Box 46"/>
          <p:cNvSpPr txBox="1">
            <a:spLocks noChangeArrowheads="1"/>
          </p:cNvSpPr>
          <p:nvPr/>
        </p:nvSpPr>
        <p:spPr bwMode="auto">
          <a:xfrm>
            <a:off x="299395" y="6104460"/>
            <a:ext cx="8569325" cy="369887"/>
          </a:xfrm>
          <a:prstGeom prst="rect">
            <a:avLst/>
          </a:prstGeom>
          <a:noFill/>
          <a:ln w="9525" algn="ctr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0C0EE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ca-ES" altLang="ca-ES" b="1" dirty="0">
                <a:solidFill>
                  <a:srgbClr val="0597A4"/>
                </a:solidFill>
                <a:latin typeface="+mn-lt"/>
              </a:rPr>
              <a:t>Bibliografia recomanada: 10 dies</a:t>
            </a:r>
          </a:p>
        </p:txBody>
      </p:sp>
      <p:sp>
        <p:nvSpPr>
          <p:cNvPr id="7" name="Rectangle 1026"/>
          <p:cNvSpPr txBox="1">
            <a:spLocks noChangeArrowheads="1"/>
          </p:cNvSpPr>
          <p:nvPr/>
        </p:nvSpPr>
        <p:spPr bwMode="auto">
          <a:xfrm>
            <a:off x="447474" y="1316813"/>
            <a:ext cx="6819087" cy="48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altLang="ca-ES" sz="2800" b="1" dirty="0">
                <a:solidFill>
                  <a:srgbClr val="336699"/>
                </a:solidFill>
                <a:latin typeface="+mn-lt"/>
              </a:rPr>
              <a:t>Quants documents us podeu emportar?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59A8F66-DA36-4FA1-B2D3-6B87A8D3FF80}"/>
              </a:ext>
            </a:extLst>
          </p:cNvPr>
          <p:cNvSpPr txBox="1"/>
          <p:nvPr/>
        </p:nvSpPr>
        <p:spPr>
          <a:xfrm>
            <a:off x="447474" y="661182"/>
            <a:ext cx="1296919" cy="3693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40044133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61963" y="1391883"/>
            <a:ext cx="8220075" cy="48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ca-ES" altLang="ca-ES" sz="2800" b="1" dirty="0">
                <a:solidFill>
                  <a:srgbClr val="336699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Què teniu en préstec? </a:t>
            </a:r>
            <a:r>
              <a:rPr lang="ca-ES" altLang="ca-ES" sz="2800" b="1" i="1" dirty="0">
                <a:solidFill>
                  <a:srgbClr val="336699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El meu compte </a:t>
            </a:r>
            <a:r>
              <a:rPr lang="ca-ES" altLang="ca-ES" sz="2800" b="1" dirty="0">
                <a:solidFill>
                  <a:srgbClr val="336699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(I)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t="54727" r="25059" b="5369"/>
          <a:stretch/>
        </p:blipFill>
        <p:spPr>
          <a:xfrm>
            <a:off x="841266" y="2352518"/>
            <a:ext cx="7741539" cy="33655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Elipse 5"/>
          <p:cNvSpPr/>
          <p:nvPr/>
        </p:nvSpPr>
        <p:spPr>
          <a:xfrm>
            <a:off x="6833408" y="3345896"/>
            <a:ext cx="1566880" cy="750615"/>
          </a:xfrm>
          <a:prstGeom prst="ellipse">
            <a:avLst/>
          </a:prstGeom>
          <a:noFill/>
          <a:ln w="28575">
            <a:solidFill>
              <a:srgbClr val="0597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ECFD0BB-4255-4CE6-9AA6-A3DBE0EDE129}"/>
              </a:ext>
            </a:extLst>
          </p:cNvPr>
          <p:cNvSpPr txBox="1"/>
          <p:nvPr/>
        </p:nvSpPr>
        <p:spPr>
          <a:xfrm>
            <a:off x="447474" y="661182"/>
            <a:ext cx="1296919" cy="3693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1640395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487363" y="2090738"/>
            <a:ext cx="835183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100000"/>
              </a:spcBef>
            </a:pPr>
            <a:r>
              <a:rPr lang="ca-ES" altLang="es-E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Aquest servei us permet accedir al vostre </a:t>
            </a:r>
            <a:r>
              <a:rPr lang="ca-ES" altLang="es-ES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registre d’usuari</a:t>
            </a:r>
            <a:r>
              <a:rPr lang="ca-ES" altLang="es-E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del CRAI. </a:t>
            </a:r>
          </a:p>
          <a:p>
            <a:pPr algn="just">
              <a:spcBef>
                <a:spcPct val="100000"/>
              </a:spcBef>
            </a:pPr>
            <a:r>
              <a:rPr lang="ca-ES" altLang="es-E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Una vegada identificats, podeu veure i renovar els vostres préstecs, reservar documents o crear llistes de registres, entre altres serveis.</a:t>
            </a:r>
          </a:p>
        </p:txBody>
      </p:sp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7767" y="3457575"/>
            <a:ext cx="6555129" cy="28649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61963" y="1391883"/>
            <a:ext cx="8220075" cy="48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ca-ES" altLang="ca-ES" sz="2800" b="1" dirty="0">
                <a:solidFill>
                  <a:srgbClr val="336699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Què teniu en préstec? </a:t>
            </a:r>
            <a:r>
              <a:rPr lang="ca-ES" altLang="ca-ES" sz="2800" b="1" i="1" dirty="0">
                <a:solidFill>
                  <a:srgbClr val="336699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El meu compte </a:t>
            </a:r>
            <a:r>
              <a:rPr lang="ca-ES" altLang="ca-ES" sz="2800" b="1" dirty="0">
                <a:solidFill>
                  <a:srgbClr val="336699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(II)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3AE14CF-9009-4147-9AB4-96CFD6AD3381}"/>
              </a:ext>
            </a:extLst>
          </p:cNvPr>
          <p:cNvSpPr txBox="1"/>
          <p:nvPr/>
        </p:nvSpPr>
        <p:spPr>
          <a:xfrm>
            <a:off x="447474" y="661182"/>
            <a:ext cx="1296919" cy="3693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2247627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5003800" y="4426105"/>
            <a:ext cx="125540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a-ES" altLang="ca-ES" sz="2400" b="1" dirty="0">
                <a:solidFill>
                  <a:srgbClr val="336699"/>
                </a:solidFill>
                <a:latin typeface="+mn-lt"/>
              </a:rPr>
              <a:t>Historial</a:t>
            </a:r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5057775" y="4971008"/>
            <a:ext cx="38354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ca-ES" altLang="ca-ES" sz="1600" dirty="0">
                <a:solidFill>
                  <a:srgbClr val="646464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Activant l’</a:t>
            </a:r>
            <a:r>
              <a:rPr lang="ca-ES" altLang="ca-ES" sz="1600" b="1" dirty="0">
                <a:solidFill>
                  <a:prstClr val="white">
                    <a:lumMod val="50000"/>
                  </a:prst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historial</a:t>
            </a:r>
            <a:r>
              <a:rPr lang="ca-ES" altLang="ca-ES" sz="1600" b="1" dirty="0">
                <a:solidFill>
                  <a:srgbClr val="646464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a-ES" altLang="ca-ES" sz="1600" dirty="0">
                <a:solidFill>
                  <a:srgbClr val="646464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des de l’opció </a:t>
            </a:r>
            <a:r>
              <a:rPr lang="ca-ES" altLang="ca-ES" sz="1600" b="1" i="1" dirty="0">
                <a:solidFill>
                  <a:prstClr val="white">
                    <a:lumMod val="50000"/>
                  </a:prst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El meu compte</a:t>
            </a:r>
            <a:r>
              <a:rPr lang="ca-ES" altLang="ca-ES" sz="1600" dirty="0">
                <a:solidFill>
                  <a:srgbClr val="646464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podeu veure una </a:t>
            </a:r>
            <a:r>
              <a:rPr lang="ca-ES" altLang="ca-ES" sz="1600" b="1" dirty="0">
                <a:solidFill>
                  <a:prstClr val="white">
                    <a:lumMod val="50000"/>
                  </a:prst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llista dels documents</a:t>
            </a:r>
            <a:r>
              <a:rPr lang="ca-ES" altLang="ca-ES" sz="1600" b="1" dirty="0">
                <a:solidFill>
                  <a:srgbClr val="646464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a-ES" altLang="ca-ES" sz="1600" dirty="0">
                <a:solidFill>
                  <a:srgbClr val="646464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que us emporteu en préstec al llarg dels vostres estudis a la UB.</a:t>
            </a:r>
            <a:endParaRPr lang="ca-ES" altLang="ca-ES" sz="1600" dirty="0">
              <a:solidFill>
                <a:srgbClr val="E7E6E6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5003800" y="1658640"/>
            <a:ext cx="388937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ca-ES" altLang="ca-ES" sz="1600" dirty="0">
                <a:solidFill>
                  <a:srgbClr val="646464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Es permeten </a:t>
            </a:r>
            <a:r>
              <a:rPr lang="ca-ES" altLang="ca-ES" sz="1600" b="1" dirty="0">
                <a:solidFill>
                  <a:srgbClr val="646464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fins a 8 reserves </a:t>
            </a:r>
            <a:r>
              <a:rPr lang="ca-ES" altLang="ca-ES" sz="1600" dirty="0">
                <a:solidFill>
                  <a:srgbClr val="646464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simultànies, que es poden activar des d’</a:t>
            </a:r>
            <a:r>
              <a:rPr lang="ca-ES" altLang="ca-ES" sz="1600" b="1" i="1" dirty="0">
                <a:solidFill>
                  <a:prstClr val="white">
                    <a:lumMod val="50000"/>
                  </a:prst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El meu compte</a:t>
            </a:r>
            <a:r>
              <a:rPr lang="ca-ES" altLang="ca-ES" sz="1600" i="1" dirty="0">
                <a:solidFill>
                  <a:prstClr val="white">
                    <a:lumMod val="50000"/>
                  </a:prst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a-ES" altLang="ca-ES" sz="1600" dirty="0">
                <a:solidFill>
                  <a:srgbClr val="646464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o des dels taulells.</a:t>
            </a: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5003800" y="1169246"/>
            <a:ext cx="132132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a-ES" altLang="ca-ES" sz="2400" b="1" dirty="0">
                <a:solidFill>
                  <a:srgbClr val="336699"/>
                </a:solidFill>
                <a:latin typeface="+mn-lt"/>
              </a:rPr>
              <a:t>Reserves</a:t>
            </a:r>
            <a:endParaRPr lang="ca-ES" altLang="ca-ES" sz="1700" b="1" dirty="0">
              <a:solidFill>
                <a:srgbClr val="336699"/>
              </a:solidFill>
              <a:latin typeface="+mn-lt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340651" y="4971008"/>
            <a:ext cx="4249738" cy="1400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Aft>
                <a:spcPts val="600"/>
              </a:spcAft>
            </a:pPr>
            <a:r>
              <a:rPr lang="ca-ES" altLang="ca-ES" sz="1600" dirty="0">
                <a:solidFill>
                  <a:srgbClr val="646464"/>
                </a:solidFill>
                <a:latin typeface="+mn-lt"/>
              </a:rPr>
              <a:t>No tornar a temps els documents prestats comporta una suspensió del servei, </a:t>
            </a:r>
            <a:r>
              <a:rPr lang="ca-ES" altLang="ca-ES" sz="1600" b="1" dirty="0">
                <a:solidFill>
                  <a:srgbClr val="7F7F7F"/>
                </a:solidFill>
                <a:latin typeface="+mn-lt"/>
              </a:rPr>
              <a:t>segons els dies de retard i el tipus de document</a:t>
            </a:r>
            <a:r>
              <a:rPr lang="ca-ES" altLang="ca-ES" sz="1600" dirty="0">
                <a:solidFill>
                  <a:srgbClr val="646464"/>
                </a:solidFill>
                <a:latin typeface="+mn-lt"/>
              </a:rPr>
              <a:t>:</a:t>
            </a:r>
          </a:p>
          <a:p>
            <a:r>
              <a:rPr lang="ca-ES" altLang="ca-ES" sz="1600" dirty="0">
                <a:solidFill>
                  <a:srgbClr val="336699"/>
                </a:solidFill>
                <a:latin typeface="+mn-lt"/>
              </a:rPr>
              <a:t>Préstec normal:</a:t>
            </a:r>
            <a:r>
              <a:rPr lang="ca-ES" altLang="ca-ES" sz="1600" b="1" dirty="0">
                <a:solidFill>
                  <a:prstClr val="black"/>
                </a:solidFill>
                <a:latin typeface="+mn-lt"/>
              </a:rPr>
              <a:t> </a:t>
            </a:r>
            <a:r>
              <a:rPr lang="ca-ES" altLang="ca-ES" sz="1600" b="1" dirty="0">
                <a:solidFill>
                  <a:srgbClr val="7F7F7F"/>
                </a:solidFill>
                <a:latin typeface="+mn-lt"/>
              </a:rPr>
              <a:t>1 dia</a:t>
            </a:r>
            <a:r>
              <a:rPr lang="ca-ES" altLang="ca-ES" sz="1600" dirty="0">
                <a:solidFill>
                  <a:srgbClr val="7F7F7F"/>
                </a:solidFill>
                <a:latin typeface="+mn-lt"/>
              </a:rPr>
              <a:t> </a:t>
            </a:r>
          </a:p>
          <a:p>
            <a:r>
              <a:rPr lang="ca-ES" altLang="ca-ES" sz="1600" dirty="0">
                <a:solidFill>
                  <a:srgbClr val="336699"/>
                </a:solidFill>
                <a:latin typeface="+mn-lt"/>
              </a:rPr>
              <a:t>Préstec de bibliografia recomanada:</a:t>
            </a:r>
            <a:r>
              <a:rPr lang="ca-ES" altLang="ca-ES" sz="1600" dirty="0">
                <a:solidFill>
                  <a:prstClr val="black"/>
                </a:solidFill>
                <a:latin typeface="+mn-lt"/>
              </a:rPr>
              <a:t> </a:t>
            </a:r>
            <a:r>
              <a:rPr lang="ca-ES" altLang="ca-ES" sz="1600" b="1" dirty="0">
                <a:solidFill>
                  <a:srgbClr val="7F7F7F"/>
                </a:solidFill>
                <a:latin typeface="+mn-lt"/>
              </a:rPr>
              <a:t>4 dies</a:t>
            </a:r>
            <a:r>
              <a:rPr lang="ca-ES" altLang="ca-ES" sz="1600" dirty="0">
                <a:solidFill>
                  <a:srgbClr val="7F7F7F"/>
                </a:solidFill>
                <a:latin typeface="+mn-lt"/>
              </a:rPr>
              <a:t> 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331911" y="4426105"/>
            <a:ext cx="130516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a-ES" altLang="ca-ES" sz="2400" b="1" dirty="0">
                <a:solidFill>
                  <a:srgbClr val="336699"/>
                </a:solidFill>
                <a:latin typeface="+mn-lt"/>
              </a:rPr>
              <a:t>Sancions</a:t>
            </a:r>
            <a:endParaRPr lang="ca-ES" altLang="ca-ES" sz="1700" b="1" dirty="0">
              <a:solidFill>
                <a:srgbClr val="336699"/>
              </a:solidFill>
              <a:latin typeface="+mn-lt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404226" y="1196975"/>
            <a:ext cx="178901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a-ES" altLang="ca-ES" sz="2400" b="1" dirty="0">
                <a:solidFill>
                  <a:srgbClr val="336699"/>
                </a:solidFill>
                <a:latin typeface="+mn-lt"/>
              </a:rPr>
              <a:t>Renovacions</a:t>
            </a: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404226" y="1658640"/>
            <a:ext cx="4249738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ca-ES" altLang="ca-ES" sz="1600" dirty="0">
                <a:solidFill>
                  <a:srgbClr val="646464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Podeu renovar el préstec dels documents</a:t>
            </a:r>
            <a:r>
              <a:rPr lang="es-ES" altLang="ca-ES" sz="1600" dirty="0">
                <a:solidFill>
                  <a:srgbClr val="646464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a-ES" altLang="ca-ES" sz="1600" b="1" dirty="0">
                <a:solidFill>
                  <a:prstClr val="white">
                    <a:lumMod val="50000"/>
                  </a:prst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tantes vegades com vulgueu</a:t>
            </a:r>
            <a:r>
              <a:rPr lang="ca-ES" altLang="ca-ES" sz="1600" dirty="0">
                <a:solidFill>
                  <a:srgbClr val="646464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, sempre que el document no hagi estat reservat. Podeu demanar la renovació al </a:t>
            </a:r>
            <a:r>
              <a:rPr lang="ca-ES" altLang="ca-ES" sz="1600" b="1" dirty="0">
                <a:solidFill>
                  <a:prstClr val="white">
                    <a:lumMod val="50000"/>
                  </a:prst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taulell</a:t>
            </a:r>
            <a:r>
              <a:rPr lang="ca-ES" altLang="ca-ES" sz="1600" dirty="0">
                <a:solidFill>
                  <a:srgbClr val="646464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, per </a:t>
            </a:r>
            <a:r>
              <a:rPr lang="ca-ES" altLang="ca-ES" sz="1600" b="1" dirty="0">
                <a:solidFill>
                  <a:prstClr val="white">
                    <a:lumMod val="50000"/>
                  </a:prst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telèfon</a:t>
            </a:r>
            <a:r>
              <a:rPr lang="ca-ES" altLang="ca-ES" sz="1600" dirty="0">
                <a:solidFill>
                  <a:prstClr val="white">
                    <a:lumMod val="50000"/>
                  </a:prst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a-ES" altLang="ca-ES" sz="1600" dirty="0">
                <a:solidFill>
                  <a:srgbClr val="646464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o bé via web, des de l’opció </a:t>
            </a:r>
            <a:r>
              <a:rPr lang="ca-ES" altLang="ca-ES" sz="1600" b="1" i="1" dirty="0">
                <a:solidFill>
                  <a:prstClr val="white">
                    <a:lumMod val="50000"/>
                  </a:prst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El meu compte</a:t>
            </a:r>
            <a:r>
              <a:rPr lang="ca-ES" altLang="ca-ES" sz="1600" dirty="0">
                <a:solidFill>
                  <a:srgbClr val="646464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ca-ES" altLang="ca-ES" sz="1600" dirty="0">
              <a:solidFill>
                <a:srgbClr val="E7E6E6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/>
          <a:srcRect l="1346" t="58018" r="27128" b="24774"/>
          <a:stretch/>
        </p:blipFill>
        <p:spPr>
          <a:xfrm>
            <a:off x="1518005" y="3140742"/>
            <a:ext cx="6144768" cy="1207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0A108A73-D6C9-4039-A01E-31349603D2A7}"/>
              </a:ext>
            </a:extLst>
          </p:cNvPr>
          <p:cNvSpPr txBox="1"/>
          <p:nvPr/>
        </p:nvSpPr>
        <p:spPr>
          <a:xfrm>
            <a:off x="447474" y="661182"/>
            <a:ext cx="1296919" cy="3693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6288299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6"/>
          <p:cNvSpPr txBox="1">
            <a:spLocks noChangeArrowheads="1"/>
          </p:cNvSpPr>
          <p:nvPr/>
        </p:nvSpPr>
        <p:spPr bwMode="auto">
          <a:xfrm>
            <a:off x="447475" y="2129309"/>
            <a:ext cx="6172200" cy="36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altLang="ca-ES" sz="2000" b="1" dirty="0">
                <a:solidFill>
                  <a:srgbClr val="336699"/>
                </a:solidFill>
                <a:latin typeface="+mn-lt"/>
              </a:rPr>
              <a:t>Sumari</a:t>
            </a:r>
            <a:endParaRPr lang="ca-ES" altLang="ca-ES" sz="2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7475" y="2867399"/>
            <a:ext cx="8103138" cy="4801314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altLang="ca-ES" sz="1600" dirty="0">
                <a:solidFill>
                  <a:srgbClr val="0597A4"/>
                </a:solidFill>
              </a:rPr>
              <a:t>On som i quan podeu venir?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altLang="ca-ES" sz="1600" dirty="0">
                <a:solidFill>
                  <a:srgbClr val="0597A4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El CRAI Biblioteca del Campus Bellvitge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altLang="ca-ES" sz="1600" dirty="0">
                <a:solidFill>
                  <a:srgbClr val="0597A4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Plànol de la biblioteca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altLang="ca-ES" sz="1600" dirty="0">
                <a:solidFill>
                  <a:srgbClr val="0597A4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Zones d’estudi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altLang="ca-ES" sz="1600" dirty="0">
                <a:solidFill>
                  <a:srgbClr val="0597A4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Equipament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altLang="ca-ES" sz="1600" dirty="0">
                <a:solidFill>
                  <a:srgbClr val="0597A4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El fons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altLang="ca-ES" sz="1600" dirty="0" err="1">
                <a:solidFill>
                  <a:srgbClr val="0597A4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Cercabib</a:t>
            </a:r>
            <a:endParaRPr lang="ca-ES" altLang="ca-ES" sz="1600" dirty="0">
              <a:solidFill>
                <a:srgbClr val="0597A4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altLang="ca-ES" sz="1600" dirty="0">
                <a:solidFill>
                  <a:srgbClr val="0597A4"/>
                </a:solidFill>
              </a:rPr>
              <a:t>Què heu de fer per endur-vos</a:t>
            </a:r>
          </a:p>
          <a:p>
            <a:pPr lvl="1"/>
            <a:r>
              <a:rPr lang="ca-ES" altLang="ca-ES" sz="1600" dirty="0">
                <a:solidFill>
                  <a:srgbClr val="0597A4"/>
                </a:solidFill>
              </a:rPr>
              <a:t>llibres a casa?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a-ES" altLang="ca-ES" sz="1600" dirty="0">
              <a:solidFill>
                <a:srgbClr val="0597A4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a-ES" altLang="ca-ES" sz="1600" dirty="0">
              <a:solidFill>
                <a:srgbClr val="0597A4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a-ES" altLang="ca-ES" sz="1600" dirty="0">
              <a:solidFill>
                <a:srgbClr val="0597A4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a-ES" altLang="ca-ES" sz="1600" dirty="0">
              <a:solidFill>
                <a:srgbClr val="0597A4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ca-ES" altLang="ca-ES" sz="1600" dirty="0">
              <a:solidFill>
                <a:srgbClr val="0597A4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a-ES" altLang="ca-ES" sz="1600" dirty="0">
              <a:solidFill>
                <a:srgbClr val="0597A4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a-ES" altLang="ca-ES" sz="1600" dirty="0">
              <a:solidFill>
                <a:srgbClr val="0597A4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a-ES" altLang="ca-ES" sz="1600" dirty="0">
              <a:solidFill>
                <a:srgbClr val="0597A4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a-ES" altLang="ca-ES" sz="1600" dirty="0">
              <a:solidFill>
                <a:srgbClr val="0597A4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a-ES" altLang="ca-ES" sz="1600" dirty="0">
              <a:solidFill>
                <a:srgbClr val="0597A4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altLang="ca-ES" sz="1600" dirty="0">
                <a:solidFill>
                  <a:srgbClr val="0597A4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Què teniu en préstec? </a:t>
            </a:r>
            <a:r>
              <a:rPr lang="ca-ES" altLang="ca-ES" sz="1600" i="1" dirty="0">
                <a:solidFill>
                  <a:srgbClr val="0597A4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El meu compte</a:t>
            </a:r>
            <a:endParaRPr lang="ca-ES" altLang="ca-ES" sz="1600" dirty="0">
              <a:solidFill>
                <a:srgbClr val="0597A4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altLang="ca-ES" sz="1600" dirty="0">
                <a:solidFill>
                  <a:srgbClr val="0597A4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Ús de sales de treball i préstec de portàtils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altLang="ca-ES" sz="1600" dirty="0">
                <a:solidFill>
                  <a:srgbClr val="0597A4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Codis i contrasenyes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altLang="ca-ES" sz="1600" dirty="0" err="1">
                <a:solidFill>
                  <a:srgbClr val="0597A4"/>
                </a:solidFill>
              </a:rPr>
              <a:t>Wi</a:t>
            </a:r>
            <a:r>
              <a:rPr lang="ca-ES" altLang="ca-ES" sz="1600" dirty="0">
                <a:solidFill>
                  <a:srgbClr val="0597A4"/>
                </a:solidFill>
              </a:rPr>
              <a:t>-Fi i accés als ordinadors de la Facultat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altLang="ca-ES" sz="1600" dirty="0">
                <a:solidFill>
                  <a:srgbClr val="0597A4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Accés als recursos electrònics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altLang="ca-ES" sz="1600" dirty="0">
                <a:solidFill>
                  <a:srgbClr val="0597A4"/>
                </a:solidFill>
              </a:rPr>
              <a:t>Formació d’usuaris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altLang="ca-ES" sz="1600" dirty="0">
                <a:solidFill>
                  <a:srgbClr val="0597A4"/>
                </a:solidFill>
              </a:rPr>
              <a:t>Exposicions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altLang="ca-ES" sz="1600" dirty="0">
                <a:solidFill>
                  <a:srgbClr val="0597A4"/>
                </a:solidFill>
              </a:rPr>
              <a:t>Seguiu-nos a les xarxes!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altLang="ca-ES" sz="1600" dirty="0">
                <a:solidFill>
                  <a:srgbClr val="0597A4"/>
                </a:solidFill>
              </a:rPr>
              <a:t>I si encara teniu dubtes...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D6F94E5-550E-482D-86B4-3C7A07566583}"/>
              </a:ext>
            </a:extLst>
          </p:cNvPr>
          <p:cNvSpPr txBox="1"/>
          <p:nvPr/>
        </p:nvSpPr>
        <p:spPr>
          <a:xfrm>
            <a:off x="447474" y="661182"/>
            <a:ext cx="1296919" cy="3693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19745674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447474" y="2081801"/>
            <a:ext cx="6392727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defRPr/>
            </a:pPr>
            <a:r>
              <a:rPr lang="ca-ES" altLang="ca-E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Si necessiteu un document que és en una </a:t>
            </a:r>
            <a:r>
              <a:rPr lang="ca-ES" altLang="ca-ES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altra biblioteca</a:t>
            </a:r>
            <a:r>
              <a:rPr lang="ca-ES" altLang="ca-E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de la UB podeu: </a:t>
            </a:r>
          </a:p>
          <a:p>
            <a:pPr marL="342900" indent="-342900" algn="just" eaLnBrk="1" hangingPunct="1">
              <a:lnSpc>
                <a:spcPts val="2400"/>
              </a:lnSpc>
              <a:buClr>
                <a:srgbClr val="0597A4"/>
              </a:buClr>
              <a:buFont typeface="+mj-lt"/>
              <a:buAutoNum type="alphaLcParenR"/>
              <a:defRPr/>
            </a:pPr>
            <a:r>
              <a:rPr lang="ca-ES" altLang="ca-ES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anar a la biblioteca </a:t>
            </a:r>
            <a:r>
              <a:rPr lang="ca-ES" altLang="ca-E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on es troba i formalitzar el préstec,</a:t>
            </a:r>
          </a:p>
          <a:p>
            <a:pPr marL="342900" indent="-342900" algn="just" eaLnBrk="1" hangingPunct="1">
              <a:lnSpc>
                <a:spcPts val="2400"/>
              </a:lnSpc>
              <a:buClr>
                <a:srgbClr val="0597A4"/>
              </a:buClr>
              <a:buFont typeface="+mj-lt"/>
              <a:buAutoNum type="alphaLcParenR"/>
              <a:defRPr/>
            </a:pPr>
            <a:r>
              <a:rPr lang="ca-ES" altLang="ca-E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sol·licitar al </a:t>
            </a:r>
            <a:r>
              <a:rPr lang="ca-ES" altLang="ca-ES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taulell</a:t>
            </a:r>
            <a:r>
              <a:rPr lang="ca-ES" altLang="ca-E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de la vostra biblioteca que us el portin o</a:t>
            </a:r>
          </a:p>
          <a:p>
            <a:pPr marL="342900" indent="-342900" algn="just" eaLnBrk="1" hangingPunct="1">
              <a:lnSpc>
                <a:spcPts val="2400"/>
              </a:lnSpc>
              <a:buClr>
                <a:srgbClr val="0597A4"/>
              </a:buClr>
              <a:buFont typeface="+mj-lt"/>
              <a:buAutoNum type="alphaLcParenR"/>
              <a:defRPr/>
            </a:pPr>
            <a:r>
              <a:rPr lang="ca-ES" altLang="ca-E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reservar-lo a través del </a:t>
            </a:r>
            <a:r>
              <a:rPr lang="ca-ES" altLang="ca-ES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Cercabib</a:t>
            </a:r>
            <a:r>
              <a:rPr lang="ca-ES" altLang="ca-E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sempre que no sigui bibliografia recomanada.</a:t>
            </a:r>
          </a:p>
        </p:txBody>
      </p:sp>
      <p:pic>
        <p:nvPicPr>
          <p:cNvPr id="4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3295" y="1316813"/>
            <a:ext cx="1627529" cy="427659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5" name="Rectangle 1026"/>
          <p:cNvSpPr txBox="1">
            <a:spLocks noChangeArrowheads="1"/>
          </p:cNvSpPr>
          <p:nvPr/>
        </p:nvSpPr>
        <p:spPr bwMode="auto">
          <a:xfrm>
            <a:off x="447474" y="1316813"/>
            <a:ext cx="6819087" cy="48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altLang="ca-ES" sz="2800" b="1" dirty="0">
                <a:solidFill>
                  <a:srgbClr val="336699"/>
                </a:solidFill>
                <a:latin typeface="+mn-lt"/>
              </a:rPr>
              <a:t>Préstec amb altres biblioteques de la UB</a:t>
            </a:r>
          </a:p>
        </p:txBody>
      </p:sp>
      <p:pic>
        <p:nvPicPr>
          <p:cNvPr id="8" name="Imat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21" y="4397983"/>
            <a:ext cx="6731540" cy="187905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9" name="Rectángulo redondeado 8"/>
          <p:cNvSpPr/>
          <p:nvPr/>
        </p:nvSpPr>
        <p:spPr>
          <a:xfrm>
            <a:off x="5695950" y="4482727"/>
            <a:ext cx="775919" cy="403598"/>
          </a:xfrm>
          <a:prstGeom prst="roundRect">
            <a:avLst/>
          </a:prstGeom>
          <a:noFill/>
          <a:ln w="28575">
            <a:solidFill>
              <a:srgbClr val="0597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redondeado 9"/>
          <p:cNvSpPr/>
          <p:nvPr/>
        </p:nvSpPr>
        <p:spPr>
          <a:xfrm>
            <a:off x="4050963" y="5593404"/>
            <a:ext cx="692487" cy="359721"/>
          </a:xfrm>
          <a:prstGeom prst="roundRect">
            <a:avLst/>
          </a:prstGeom>
          <a:noFill/>
          <a:ln w="28575">
            <a:solidFill>
              <a:srgbClr val="0597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redondeado 12"/>
          <p:cNvSpPr/>
          <p:nvPr/>
        </p:nvSpPr>
        <p:spPr>
          <a:xfrm>
            <a:off x="7383295" y="1316812"/>
            <a:ext cx="1627529" cy="4093387"/>
          </a:xfrm>
          <a:prstGeom prst="roundRect">
            <a:avLst/>
          </a:prstGeom>
          <a:noFill/>
          <a:ln w="28575">
            <a:solidFill>
              <a:srgbClr val="0597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B41B57C-D998-4C1A-B6B0-A98631351F25}"/>
              </a:ext>
            </a:extLst>
          </p:cNvPr>
          <p:cNvSpPr txBox="1"/>
          <p:nvPr/>
        </p:nvSpPr>
        <p:spPr>
          <a:xfrm>
            <a:off x="447474" y="661182"/>
            <a:ext cx="1296919" cy="3693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2000013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4 Subtítulo"/>
          <p:cNvSpPr>
            <a:spLocks/>
          </p:cNvSpPr>
          <p:nvPr/>
        </p:nvSpPr>
        <p:spPr bwMode="auto">
          <a:xfrm>
            <a:off x="461963" y="2414757"/>
            <a:ext cx="6178867" cy="344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just" eaLnBrk="1" hangingPunct="1">
              <a:defRPr/>
            </a:pPr>
            <a:r>
              <a:rPr lang="ca-ES" altLang="ca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El PUC és un servei de préstec consorciat </a:t>
            </a:r>
            <a:r>
              <a:rPr lang="ca-ES" altLang="ca-E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gratuït</a:t>
            </a:r>
            <a:r>
              <a:rPr lang="ca-ES" altLang="ca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que permet als usuaris sol·licitar i tenir en préstec documents d’una altra biblioteca del Consorci de Serveis Universitaris de Catalunya (CSUC). </a:t>
            </a:r>
          </a:p>
          <a:p>
            <a:pPr algn="just" eaLnBrk="1" hangingPunct="1">
              <a:spcBef>
                <a:spcPct val="20000"/>
              </a:spcBef>
              <a:defRPr/>
            </a:pPr>
            <a:endParaRPr lang="ca-ES" altLang="ca-ES" sz="16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 eaLnBrk="1" hangingPunct="1">
              <a:spcBef>
                <a:spcPct val="20000"/>
              </a:spcBef>
              <a:defRPr/>
            </a:pPr>
            <a:r>
              <a:rPr lang="ca-ES" altLang="ca-E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Com se sol·liciten els documents?</a:t>
            </a:r>
          </a:p>
          <a:p>
            <a:pPr algn="just" eaLnBrk="1" hangingPunct="1">
              <a:spcBef>
                <a:spcPct val="20000"/>
              </a:spcBef>
              <a:buClr>
                <a:srgbClr val="0597A4"/>
              </a:buClr>
              <a:buFont typeface="+mj-lt"/>
              <a:buAutoNum type="alphaLcParenR"/>
              <a:defRPr/>
            </a:pPr>
            <a:r>
              <a:rPr lang="ca-ES" altLang="ca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Presencialment, a la biblioteca on estan dipositats: </a:t>
            </a:r>
            <a:r>
              <a:rPr lang="ca-ES" altLang="ca-E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PUC in situ</a:t>
            </a:r>
            <a:r>
              <a:rPr lang="ca-ES" altLang="ca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algn="just" eaLnBrk="1" hangingPunct="1">
              <a:spcBef>
                <a:spcPct val="20000"/>
              </a:spcBef>
              <a:buClr>
                <a:srgbClr val="0597A4"/>
              </a:buClr>
              <a:buFont typeface="+mj-lt"/>
              <a:buAutoNum type="alphaLcParenR"/>
              <a:defRPr/>
            </a:pPr>
            <a:r>
              <a:rPr lang="ca-ES" altLang="ca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En línia, mitjançant la interfície del </a:t>
            </a:r>
            <a:r>
              <a:rPr lang="ca-ES" altLang="ca-E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PUC via web</a:t>
            </a:r>
            <a:r>
              <a:rPr lang="ca-ES" altLang="ca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ca-ES" altLang="ca-ES" sz="16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 eaLnBrk="1" hangingPunct="1">
              <a:spcBef>
                <a:spcPct val="20000"/>
              </a:spcBef>
              <a:buFontTx/>
              <a:buAutoNum type="alphaLcParenR"/>
              <a:defRPr/>
            </a:pPr>
            <a:endParaRPr lang="ca-ES" altLang="ca-ES" sz="16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 eaLnBrk="1" hangingPunct="1">
              <a:spcBef>
                <a:spcPct val="20000"/>
              </a:spcBef>
              <a:defRPr/>
            </a:pPr>
            <a:r>
              <a:rPr lang="ca-ES" altLang="ca-E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On es tornen els documents?</a:t>
            </a:r>
          </a:p>
          <a:p>
            <a:pPr algn="just" eaLnBrk="1" hangingPunct="1">
              <a:spcBef>
                <a:spcPct val="20000"/>
              </a:spcBef>
              <a:buClr>
                <a:srgbClr val="0597A4"/>
              </a:buClr>
              <a:buFont typeface="+mj-lt"/>
              <a:buAutoNum type="alphaLcParenR"/>
              <a:defRPr/>
            </a:pPr>
            <a:r>
              <a:rPr lang="ca-ES" altLang="ca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A qualsevol de les biblioteques del CRAI de la UB.</a:t>
            </a:r>
          </a:p>
          <a:p>
            <a:pPr algn="just" eaLnBrk="1" hangingPunct="1">
              <a:spcBef>
                <a:spcPct val="20000"/>
              </a:spcBef>
              <a:buClr>
                <a:srgbClr val="0597A4"/>
              </a:buClr>
              <a:buFont typeface="+mj-lt"/>
              <a:buAutoNum type="alphaLcParenR"/>
              <a:defRPr/>
            </a:pPr>
            <a:r>
              <a:rPr lang="ca-ES" altLang="ca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A qualsevol de les biblioteques de la institució a la qual pertany el document.</a:t>
            </a:r>
            <a:endParaRPr lang="es-ES" altLang="ca-ES" sz="16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4" name="Agrupa 7"/>
          <p:cNvGrpSpPr>
            <a:grpSpLocks noChangeAspect="1"/>
          </p:cNvGrpSpPr>
          <p:nvPr/>
        </p:nvGrpSpPr>
        <p:grpSpPr bwMode="auto">
          <a:xfrm>
            <a:off x="7108600" y="1414462"/>
            <a:ext cx="1617952" cy="4824000"/>
            <a:chOff x="6715125" y="1289050"/>
            <a:chExt cx="2012950" cy="5072063"/>
          </a:xfrm>
        </p:grpSpPr>
        <p:pic>
          <p:nvPicPr>
            <p:cNvPr id="5" name="Picture 14" descr="Logo UAB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5313" y="1289050"/>
              <a:ext cx="1454150" cy="568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16" descr="http://www.upf.edu/marca/_img/_marca/simbol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15" t="17960" r="15746" b="12088"/>
            <a:stretch>
              <a:fillRect/>
            </a:stretch>
          </p:blipFill>
          <p:spPr bwMode="auto">
            <a:xfrm>
              <a:off x="7942263" y="1898650"/>
              <a:ext cx="647700" cy="647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8" descr="https://upload.wikimedia.org/wikipedia/ca/thumb/b/b5/Logo_upc.svg/1024px-Logo_upc.svg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1813" y="1987550"/>
              <a:ext cx="696912" cy="696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0" descr="https://static.udg.edu/0/media/noticies/d384933b-f267-4b96-936e-9ac5777876d1_b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8600" y="2749550"/>
              <a:ext cx="836613" cy="561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2" descr="https://upload.wikimedia.org/wikipedia/ca/thumb/4/48/Logo_UdL.svg/1280px-Logo_UdL.svg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6413" y="2935288"/>
              <a:ext cx="717550" cy="563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4" descr="http://www.urv.cat/media/upload/arxius/logos/A-color.gif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0025" y="3692525"/>
              <a:ext cx="9080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30" descr="http://www.uoc.edu/portal/_resources/common/imatges/marca_UOC/marca_UOC_negre_paper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5125" y="3925888"/>
              <a:ext cx="957263" cy="701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32" descr="http://www.recercat.cat/bitstream/id/48588/?sequence=-1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9075" y="4662488"/>
              <a:ext cx="865188" cy="423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36" descr="http://uvic-ucc.cat/sites/all/themes/zen/UVic1/logo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1488" y="4802188"/>
              <a:ext cx="800100" cy="744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38" descr="http://www.cccb.org/rcs_gene/Logo_Biblio_Cat_web_CCCB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097" t="18971" r="2097" b="24113"/>
            <a:stretch>
              <a:fillRect/>
            </a:stretch>
          </p:blipFill>
          <p:spPr bwMode="auto">
            <a:xfrm>
              <a:off x="7019925" y="5788025"/>
              <a:ext cx="1484313" cy="573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461963" y="1294933"/>
            <a:ext cx="8220075" cy="67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ca-ES" altLang="ca-ES" sz="2800" b="1" dirty="0">
                <a:solidFill>
                  <a:srgbClr val="336699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Servei de préstec consorciat (PUC)</a:t>
            </a:r>
            <a:br>
              <a:rPr lang="ca-ES" altLang="ca-ES" sz="2800" b="1" dirty="0">
                <a:solidFill>
                  <a:srgbClr val="336699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ca-ES" altLang="ca-ES" sz="1400" dirty="0">
                <a:solidFill>
                  <a:srgbClr val="336699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  <a:hlinkClick r:id="rId12"/>
              </a:rPr>
              <a:t>crai.ub.edu/que-ofereix-el-</a:t>
            </a:r>
            <a:r>
              <a:rPr lang="ca-ES" altLang="ca-ES" sz="1400" dirty="0" err="1">
                <a:solidFill>
                  <a:srgbClr val="336699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  <a:hlinkClick r:id="rId12"/>
              </a:rPr>
              <a:t>crai</a:t>
            </a:r>
            <a:r>
              <a:rPr lang="ca-ES" altLang="ca-ES" sz="1400" dirty="0">
                <a:solidFill>
                  <a:srgbClr val="336699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  <a:hlinkClick r:id="rId12"/>
              </a:rPr>
              <a:t>/</a:t>
            </a:r>
            <a:r>
              <a:rPr lang="ca-ES" altLang="ca-ES" sz="1400" dirty="0" err="1">
                <a:solidFill>
                  <a:srgbClr val="336699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  <a:hlinkClick r:id="rId12"/>
              </a:rPr>
              <a:t>prestec</a:t>
            </a:r>
            <a:r>
              <a:rPr lang="ca-ES" altLang="ca-ES" sz="1400" dirty="0">
                <a:solidFill>
                  <a:srgbClr val="336699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  <a:hlinkClick r:id="rId12"/>
              </a:rPr>
              <a:t>/</a:t>
            </a:r>
            <a:r>
              <a:rPr lang="ca-ES" altLang="ca-ES" sz="1400" dirty="0" err="1">
                <a:solidFill>
                  <a:srgbClr val="336699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  <a:hlinkClick r:id="rId12"/>
              </a:rPr>
              <a:t>prestec</a:t>
            </a:r>
            <a:r>
              <a:rPr lang="ca-ES" altLang="ca-ES" sz="1400" dirty="0">
                <a:solidFill>
                  <a:srgbClr val="336699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  <a:hlinkClick r:id="rId12"/>
              </a:rPr>
              <a:t>-puc</a:t>
            </a:r>
            <a:endParaRPr lang="ca-ES" altLang="ca-ES" sz="1400" dirty="0">
              <a:solidFill>
                <a:srgbClr val="336699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57A8AFFB-569B-4B0F-90B3-7E2906E37A03}"/>
              </a:ext>
            </a:extLst>
          </p:cNvPr>
          <p:cNvSpPr txBox="1"/>
          <p:nvPr/>
        </p:nvSpPr>
        <p:spPr>
          <a:xfrm>
            <a:off x="447474" y="661182"/>
            <a:ext cx="1296919" cy="3693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9983873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61963" y="1459617"/>
            <a:ext cx="8220075" cy="48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ca-ES" altLang="ca-ES" sz="2800" b="1" dirty="0">
                <a:solidFill>
                  <a:srgbClr val="336699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Servei de préstec consorciat (PUC)</a:t>
            </a:r>
            <a:endParaRPr lang="ca-ES" altLang="ca-ES" sz="1400" dirty="0">
              <a:solidFill>
                <a:srgbClr val="336699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4 Marcador de contenido"/>
          <p:cNvSpPr>
            <a:spLocks/>
          </p:cNvSpPr>
          <p:nvPr/>
        </p:nvSpPr>
        <p:spPr bwMode="auto">
          <a:xfrm>
            <a:off x="354012" y="2233071"/>
            <a:ext cx="8435975" cy="4262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95275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9525" indent="0">
              <a:spcBef>
                <a:spcPts val="600"/>
              </a:spcBef>
              <a:spcAft>
                <a:spcPts val="600"/>
              </a:spcAft>
              <a:buClr>
                <a:prstClr val="black"/>
              </a:buClr>
            </a:pPr>
            <a:r>
              <a:rPr lang="ca-ES" altLang="ca-ES" dirty="0">
                <a:solidFill>
                  <a:srgbClr val="646464"/>
                </a:solidFill>
                <a:latin typeface="+mn-lt"/>
              </a:rPr>
              <a:t>Requisits:</a:t>
            </a:r>
          </a:p>
          <a:p>
            <a:pPr lvl="1" algn="just">
              <a:spcBef>
                <a:spcPts val="600"/>
              </a:spcBef>
              <a:spcAft>
                <a:spcPts val="600"/>
              </a:spcAft>
              <a:buClr>
                <a:prstClr val="black"/>
              </a:buClr>
              <a:buFont typeface="Verdana" panose="020B0604030504040204" pitchFamily="34" charset="0"/>
              <a:buChar char="—"/>
            </a:pPr>
            <a:r>
              <a:rPr lang="ca-ES" altLang="ca-ES" dirty="0">
                <a:solidFill>
                  <a:srgbClr val="646464"/>
                </a:solidFill>
                <a:latin typeface="+mn-lt"/>
              </a:rPr>
              <a:t>Heu d’estar </a:t>
            </a:r>
            <a:r>
              <a:rPr lang="ca-ES" altLang="ca-ES" b="1" dirty="0">
                <a:solidFill>
                  <a:srgbClr val="646464"/>
                </a:solidFill>
                <a:latin typeface="+mn-lt"/>
              </a:rPr>
              <a:t>donats d’alta </a:t>
            </a:r>
            <a:r>
              <a:rPr lang="ca-ES" altLang="ca-ES" dirty="0">
                <a:solidFill>
                  <a:srgbClr val="646464"/>
                </a:solidFill>
                <a:latin typeface="+mn-lt"/>
              </a:rPr>
              <a:t>a la biblioteca de la vostra institució.</a:t>
            </a:r>
          </a:p>
          <a:p>
            <a:pPr lvl="1" algn="just">
              <a:spcBef>
                <a:spcPts val="600"/>
              </a:spcBef>
              <a:spcAft>
                <a:spcPts val="600"/>
              </a:spcAft>
              <a:buClr>
                <a:prstClr val="black"/>
              </a:buClr>
              <a:buFont typeface="Verdana" panose="020B0604030504040204" pitchFamily="34" charset="0"/>
              <a:buChar char="—"/>
            </a:pPr>
            <a:r>
              <a:rPr lang="ca-ES" altLang="ca-ES" dirty="0">
                <a:solidFill>
                  <a:srgbClr val="646464"/>
                </a:solidFill>
                <a:latin typeface="+mn-lt"/>
              </a:rPr>
              <a:t>No podeu tenir préstecs </a:t>
            </a:r>
            <a:r>
              <a:rPr lang="ca-ES" altLang="ca-ES" b="1" dirty="0">
                <a:solidFill>
                  <a:srgbClr val="646464"/>
                </a:solidFill>
                <a:latin typeface="+mn-lt"/>
              </a:rPr>
              <a:t>vençuts</a:t>
            </a:r>
            <a:r>
              <a:rPr lang="ca-ES" altLang="ca-ES" dirty="0">
                <a:solidFill>
                  <a:srgbClr val="646464"/>
                </a:solidFill>
                <a:latin typeface="+mn-lt"/>
              </a:rPr>
              <a:t>.</a:t>
            </a:r>
          </a:p>
          <a:p>
            <a:pPr lvl="1" algn="just">
              <a:spcBef>
                <a:spcPts val="600"/>
              </a:spcBef>
              <a:spcAft>
                <a:spcPts val="600"/>
              </a:spcAft>
              <a:buClr>
                <a:prstClr val="black"/>
              </a:buClr>
              <a:buFont typeface="Verdana" panose="020B0604030504040204" pitchFamily="34" charset="0"/>
              <a:buChar char="—"/>
            </a:pPr>
            <a:r>
              <a:rPr lang="ca-ES" altLang="ca-ES" dirty="0">
                <a:solidFill>
                  <a:srgbClr val="646464"/>
                </a:solidFill>
                <a:latin typeface="+mn-lt"/>
              </a:rPr>
              <a:t>No podeu estar </a:t>
            </a:r>
            <a:r>
              <a:rPr lang="ca-ES" altLang="ca-ES" b="1" dirty="0">
                <a:solidFill>
                  <a:srgbClr val="646464"/>
                </a:solidFill>
                <a:latin typeface="+mn-lt"/>
              </a:rPr>
              <a:t>bloquejats</a:t>
            </a:r>
            <a:r>
              <a:rPr lang="ca-ES" altLang="ca-ES" dirty="0">
                <a:solidFill>
                  <a:srgbClr val="646464"/>
                </a:solidFill>
                <a:latin typeface="+mn-lt"/>
              </a:rPr>
              <a:t>.</a:t>
            </a:r>
          </a:p>
          <a:p>
            <a:pPr marL="352425" indent="-342900" algn="just"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/>
            </a:pPr>
            <a:r>
              <a:rPr lang="ca-ES" altLang="ca-ES" b="1" dirty="0">
                <a:solidFill>
                  <a:srgbClr val="646464"/>
                </a:solidFill>
                <a:latin typeface="+mn-lt"/>
              </a:rPr>
              <a:t>Connecteu-vos </a:t>
            </a:r>
            <a:r>
              <a:rPr lang="ca-ES" altLang="ca-ES" dirty="0">
                <a:solidFill>
                  <a:srgbClr val="646464"/>
                </a:solidFill>
                <a:latin typeface="+mn-lt"/>
              </a:rPr>
              <a:t>al Catàleg Col·lectiu de les Universitats de Catalunya (CCUC): </a:t>
            </a:r>
            <a:r>
              <a:rPr lang="ca-ES" altLang="ca-ES" dirty="0">
                <a:solidFill>
                  <a:srgbClr val="646464"/>
                </a:solidFill>
                <a:latin typeface="+mn-lt"/>
                <a:hlinkClick r:id="rId2"/>
              </a:rPr>
              <a:t>http://puc.cbuc.cat/</a:t>
            </a:r>
            <a:endParaRPr lang="ca-ES" altLang="ca-ES" dirty="0">
              <a:solidFill>
                <a:srgbClr val="646464"/>
              </a:solidFill>
              <a:latin typeface="+mn-lt"/>
            </a:endParaRPr>
          </a:p>
          <a:p>
            <a:pPr marL="352425" indent="-342900" algn="just"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/>
            </a:pPr>
            <a:r>
              <a:rPr lang="ca-ES" altLang="ca-ES" dirty="0">
                <a:solidFill>
                  <a:srgbClr val="646464"/>
                </a:solidFill>
                <a:latin typeface="+mn-lt"/>
              </a:rPr>
              <a:t>Busqueu el document i, si està disponible, seleccioneu-lo per </a:t>
            </a:r>
            <a:r>
              <a:rPr lang="ca-ES" altLang="ca-ES" b="1" dirty="0">
                <a:solidFill>
                  <a:srgbClr val="646464"/>
                </a:solidFill>
                <a:latin typeface="+mn-lt"/>
              </a:rPr>
              <a:t>sol·licitar-lo</a:t>
            </a:r>
            <a:r>
              <a:rPr lang="ca-ES" altLang="ca-ES" dirty="0">
                <a:solidFill>
                  <a:srgbClr val="646464"/>
                </a:solidFill>
                <a:latin typeface="+mn-lt"/>
              </a:rPr>
              <a:t>. Identifiqueu-vos i trieu on el voleu recollir.</a:t>
            </a:r>
          </a:p>
          <a:p>
            <a:pPr marL="352425" indent="-342900" algn="just"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/>
            </a:pPr>
            <a:r>
              <a:rPr lang="ca-ES" altLang="ca-ES" dirty="0">
                <a:solidFill>
                  <a:srgbClr val="646464"/>
                </a:solidFill>
                <a:latin typeface="+mn-lt"/>
              </a:rPr>
              <a:t>Quan el document arribi a la biblioteca escollida, rebreu un </a:t>
            </a:r>
            <a:r>
              <a:rPr lang="ca-ES" altLang="ca-ES" b="1" dirty="0">
                <a:solidFill>
                  <a:srgbClr val="646464"/>
                </a:solidFill>
                <a:latin typeface="+mn-lt"/>
              </a:rPr>
              <a:t>avís</a:t>
            </a:r>
            <a:r>
              <a:rPr lang="ca-ES" altLang="ca-ES" dirty="0">
                <a:solidFill>
                  <a:srgbClr val="646464"/>
                </a:solidFill>
                <a:latin typeface="+mn-lt"/>
              </a:rPr>
              <a:t> per </a:t>
            </a:r>
            <a:r>
              <a:rPr lang="ca-ES" altLang="ca-ES" b="1" dirty="0">
                <a:solidFill>
                  <a:srgbClr val="646464"/>
                </a:solidFill>
                <a:latin typeface="+mn-lt"/>
              </a:rPr>
              <a:t>correu electrònic</a:t>
            </a:r>
            <a:r>
              <a:rPr lang="ca-ES" altLang="ca-ES" dirty="0">
                <a:solidFill>
                  <a:srgbClr val="646464"/>
                </a:solidFill>
                <a:latin typeface="+mn-lt"/>
              </a:rPr>
              <a:t>.</a:t>
            </a:r>
          </a:p>
          <a:p>
            <a:pPr marL="352425" indent="-342900" algn="just"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/>
            </a:pPr>
            <a:r>
              <a:rPr lang="ca-ES" altLang="ca-ES" dirty="0">
                <a:solidFill>
                  <a:srgbClr val="646464"/>
                </a:solidFill>
                <a:latin typeface="+mn-lt"/>
              </a:rPr>
              <a:t>Podeu </a:t>
            </a:r>
            <a:r>
              <a:rPr lang="ca-ES" altLang="ca-ES" b="1" dirty="0">
                <a:solidFill>
                  <a:srgbClr val="646464"/>
                </a:solidFill>
                <a:latin typeface="+mn-lt"/>
              </a:rPr>
              <a:t>tornar</a:t>
            </a:r>
            <a:r>
              <a:rPr lang="ca-ES" altLang="ca-ES" dirty="0">
                <a:solidFill>
                  <a:srgbClr val="646464"/>
                </a:solidFill>
                <a:latin typeface="+mn-lt"/>
              </a:rPr>
              <a:t> el document a qualsevol biblioteca de la vostra institució o de la institució a la qual pertanyi.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37AAC18-E65B-4039-B216-2A5A476E9B31}"/>
              </a:ext>
            </a:extLst>
          </p:cNvPr>
          <p:cNvSpPr txBox="1"/>
          <p:nvPr/>
        </p:nvSpPr>
        <p:spPr>
          <a:xfrm>
            <a:off x="447474" y="661182"/>
            <a:ext cx="1296919" cy="3693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20071112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61963" y="1391883"/>
            <a:ext cx="8220075" cy="48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ca-ES" altLang="ca-ES" sz="2800" b="1" dirty="0">
                <a:solidFill>
                  <a:srgbClr val="336699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Condicions de préstec del PUC</a:t>
            </a:r>
          </a:p>
        </p:txBody>
      </p:sp>
      <p:graphicFrame>
        <p:nvGraphicFramePr>
          <p:cNvPr id="3" name="Group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9865293"/>
              </p:ext>
            </p:extLst>
          </p:nvPr>
        </p:nvGraphicFramePr>
        <p:xfrm>
          <a:off x="461963" y="2175174"/>
          <a:ext cx="7488768" cy="4356017"/>
        </p:xfrm>
        <a:graphic>
          <a:graphicData uri="http://schemas.openxmlformats.org/drawingml/2006/table">
            <a:tbl>
              <a:tblPr/>
              <a:tblGrid>
                <a:gridCol w="25893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07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91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97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97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1505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alt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Tipus d’usuari</a:t>
                      </a:r>
                    </a:p>
                  </a:txBody>
                  <a:tcPr marT="45705" marB="4570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alt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Nre.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alt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de docs.</a:t>
                      </a:r>
                    </a:p>
                  </a:txBody>
                  <a:tcPr marT="45705" marB="4570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alt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Nre.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alt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de </a:t>
                      </a:r>
                      <a:r>
                        <a:rPr kumimoji="0" lang="ca-ES" altLang="es-E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renov</a:t>
                      </a:r>
                      <a:r>
                        <a:rPr kumimoji="0" lang="ca-ES" alt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.</a:t>
                      </a:r>
                    </a:p>
                  </a:txBody>
                  <a:tcPr marT="45705" marB="4570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alt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Dies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alt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per doc. impresos</a:t>
                      </a:r>
                    </a:p>
                  </a:txBody>
                  <a:tcPr marT="45705" marB="4570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alt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Dies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alt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per doc. </a:t>
                      </a:r>
                      <a:r>
                        <a:rPr kumimoji="0" lang="ca-ES" altLang="es-E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audiov</a:t>
                      </a:r>
                      <a:r>
                        <a:rPr kumimoji="0" lang="ca-ES" alt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.</a:t>
                      </a:r>
                    </a:p>
                  </a:txBody>
                  <a:tcPr marT="45705" marB="4570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052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altLang="es-E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Estudiants de grau, 1r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altLang="es-E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 2n cicle</a:t>
                      </a:r>
                    </a:p>
                  </a:txBody>
                  <a:tcPr marT="45705" marB="4570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1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altLang="es-E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T="45705" marB="4570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1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alt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T="45705" marB="4570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1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alt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T="45705" marB="4570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1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altLang="es-E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T="45705" marB="4570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505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altLang="es-E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Estudiants de postgrau, 3r cicle, màster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altLang="es-E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 doctorat</a:t>
                      </a:r>
                    </a:p>
                  </a:txBody>
                  <a:tcPr marT="45705" marB="4570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altLang="es-E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T="45705" marB="4570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altLang="es-E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T="45705" marB="4570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alt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T="45705" marB="4570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altLang="es-E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T="45705" marB="4570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505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altLang="es-E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PDI de les universitats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altLang="es-E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 usuaris de la Biblioteca de Catalunya</a:t>
                      </a:r>
                    </a:p>
                  </a:txBody>
                  <a:tcPr marT="45705" marB="4570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1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altLang="es-E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T="45705" marB="4570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1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alt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T="45705" marB="4570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1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altLang="es-E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marT="45705" marB="4570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1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altLang="es-E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T="45705" marB="4570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505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altLang="es-E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PAS de les universitats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altLang="es-E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 treballadors de la Biblioteca de Catalunya</a:t>
                      </a:r>
                    </a:p>
                  </a:txBody>
                  <a:tcPr marT="45705" marB="4570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alt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T="45705" marB="4570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alt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T="45705" marB="4570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altLang="es-E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T="45705" marB="4570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altLang="es-E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T="45705" marB="4570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520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alt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Altres usuaris autoritzats</a:t>
                      </a:r>
                    </a:p>
                  </a:txBody>
                  <a:tcPr marT="45705" marB="4570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1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alt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T="45705" marB="4570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1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alt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T="45705" marB="4570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1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alt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T="45705" marB="4570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1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altLang="es-E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T="45705" marB="4570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A0CE68CB-37CD-41B3-81D6-CB666786ED52}"/>
              </a:ext>
            </a:extLst>
          </p:cNvPr>
          <p:cNvSpPr txBox="1"/>
          <p:nvPr/>
        </p:nvSpPr>
        <p:spPr>
          <a:xfrm>
            <a:off x="447474" y="661182"/>
            <a:ext cx="1296919" cy="3693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42295041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461963" y="1294933"/>
            <a:ext cx="8220075" cy="67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ca-ES" altLang="ca-ES" sz="2800" b="1" dirty="0">
                <a:solidFill>
                  <a:srgbClr val="336699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Préstec interbibliotecari</a:t>
            </a:r>
          </a:p>
          <a:p>
            <a:pPr fontAlgn="auto">
              <a:spcAft>
                <a:spcPts val="0"/>
              </a:spcAft>
              <a:defRPr/>
            </a:pPr>
            <a:r>
              <a:rPr lang="ca-ES" altLang="ca-ES" sz="1400" dirty="0">
                <a:solidFill>
                  <a:srgbClr val="336699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  <a:hlinkClick r:id="rId2"/>
              </a:rPr>
              <a:t>crai.ub.edu/ca/que-ofereix-el-</a:t>
            </a:r>
            <a:r>
              <a:rPr lang="ca-ES" altLang="ca-ES" sz="1400" dirty="0" err="1">
                <a:solidFill>
                  <a:srgbClr val="336699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  <a:hlinkClick r:id="rId2"/>
              </a:rPr>
              <a:t>crai</a:t>
            </a:r>
            <a:r>
              <a:rPr lang="ca-ES" altLang="ca-ES" sz="1400" dirty="0">
                <a:solidFill>
                  <a:srgbClr val="336699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  <a:hlinkClick r:id="rId2"/>
              </a:rPr>
              <a:t>/</a:t>
            </a:r>
            <a:r>
              <a:rPr lang="ca-ES" altLang="ca-ES" sz="1400" dirty="0" err="1">
                <a:solidFill>
                  <a:srgbClr val="336699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  <a:hlinkClick r:id="rId2"/>
              </a:rPr>
              <a:t>prestec</a:t>
            </a:r>
            <a:r>
              <a:rPr lang="ca-ES" altLang="ca-ES" sz="1400" dirty="0">
                <a:solidFill>
                  <a:srgbClr val="336699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  <a:hlinkClick r:id="rId2"/>
              </a:rPr>
              <a:t>/</a:t>
            </a:r>
            <a:r>
              <a:rPr lang="ca-ES" altLang="ca-ES" sz="1400" dirty="0" err="1">
                <a:solidFill>
                  <a:srgbClr val="336699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  <a:hlinkClick r:id="rId2"/>
              </a:rPr>
              <a:t>prestec</a:t>
            </a:r>
            <a:r>
              <a:rPr lang="ca-ES" altLang="ca-ES" sz="1400" dirty="0">
                <a:solidFill>
                  <a:srgbClr val="336699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  <a:hlinkClick r:id="rId2"/>
              </a:rPr>
              <a:t>-pi</a:t>
            </a:r>
            <a:endParaRPr lang="ca-ES" altLang="ca-ES" sz="1400" dirty="0">
              <a:solidFill>
                <a:srgbClr val="336699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461963" y="3701167"/>
            <a:ext cx="82073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a-ES" altLang="ca-ES" dirty="0">
                <a:solidFill>
                  <a:srgbClr val="646464"/>
                </a:solidFill>
                <a:latin typeface="+mn-lt"/>
              </a:rPr>
              <a:t>El servei de préstec interbibliotecari té com a objectiu localitzar i obtenir l’original o la còpia de qualsevol tipus de document que no es trobi al CRAI de la Universitat de Barcelona, i que tampoc estigui disponible en altres universitats catalanes a través del </a:t>
            </a:r>
            <a:r>
              <a:rPr lang="ca-ES" altLang="ca-ES" dirty="0">
                <a:solidFill>
                  <a:srgbClr val="646464"/>
                </a:solidFill>
                <a:latin typeface="+mn-lt"/>
                <a:hlinkClick r:id="rId3" tooltip="PUC"/>
              </a:rPr>
              <a:t>PUC</a:t>
            </a:r>
            <a:r>
              <a:rPr lang="ca-ES" altLang="ca-ES" dirty="0">
                <a:solidFill>
                  <a:srgbClr val="646464"/>
                </a:solidFill>
                <a:latin typeface="+mn-lt"/>
              </a:rPr>
              <a:t>. </a:t>
            </a:r>
          </a:p>
        </p:txBody>
      </p:sp>
      <p:sp>
        <p:nvSpPr>
          <p:cNvPr id="8" name="Rectángulo 2"/>
          <p:cNvSpPr>
            <a:spLocks noChangeArrowheads="1"/>
          </p:cNvSpPr>
          <p:nvPr/>
        </p:nvSpPr>
        <p:spPr bwMode="auto">
          <a:xfrm>
            <a:off x="466725" y="4999038"/>
            <a:ext cx="50673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a-ES" altLang="ca-ES" dirty="0">
                <a:solidFill>
                  <a:srgbClr val="646464"/>
                </a:solidFill>
                <a:latin typeface="+mn-lt"/>
              </a:rPr>
              <a:t>Aquest servei està subjecte a </a:t>
            </a:r>
            <a:r>
              <a:rPr lang="ca-ES" altLang="ca-ES" dirty="0">
                <a:solidFill>
                  <a:srgbClr val="646464"/>
                </a:solidFill>
                <a:latin typeface="+mn-lt"/>
                <a:hlinkClick r:id="rId4" tooltip="Tarifes"/>
              </a:rPr>
              <a:t>tarifes</a:t>
            </a:r>
            <a:r>
              <a:rPr lang="ca-ES" altLang="ca-ES" dirty="0">
                <a:solidFill>
                  <a:srgbClr val="646464"/>
                </a:solidFill>
                <a:latin typeface="+mn-lt"/>
              </a:rPr>
              <a:t>.</a:t>
            </a:r>
          </a:p>
        </p:txBody>
      </p:sp>
      <p:pic>
        <p:nvPicPr>
          <p:cNvPr id="10" name="Imatge 9"/>
          <p:cNvPicPr>
            <a:picLocks noChangeAspect="1"/>
          </p:cNvPicPr>
          <p:nvPr/>
        </p:nvPicPr>
        <p:blipFill rotWithShape="1">
          <a:blip r:embed="rId5"/>
          <a:srcRect l="3148" r="4297" b="30803"/>
          <a:stretch/>
        </p:blipFill>
        <p:spPr>
          <a:xfrm>
            <a:off x="5043489" y="4756150"/>
            <a:ext cx="2962274" cy="17717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n 1"/>
          <p:cNvPicPr>
            <a:picLocks noChangeAspect="1"/>
          </p:cNvPicPr>
          <p:nvPr/>
        </p:nvPicPr>
        <p:blipFill rotWithShape="1">
          <a:blip r:embed="rId6"/>
          <a:srcRect t="26901" b="51050"/>
          <a:stretch/>
        </p:blipFill>
        <p:spPr>
          <a:xfrm>
            <a:off x="869949" y="2117724"/>
            <a:ext cx="7400925" cy="1223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7DFD6D9-9640-489A-8216-A8CF12B3B15B}"/>
              </a:ext>
            </a:extLst>
          </p:cNvPr>
          <p:cNvSpPr txBox="1"/>
          <p:nvPr/>
        </p:nvSpPr>
        <p:spPr>
          <a:xfrm>
            <a:off x="447474" y="661182"/>
            <a:ext cx="1296919" cy="3693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6141891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508000" y="2142878"/>
            <a:ext cx="508493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ca-ES" altLang="ca-ES" sz="1600" dirty="0">
                <a:solidFill>
                  <a:srgbClr val="646464"/>
                </a:solidFill>
                <a:latin typeface="+mn-lt"/>
              </a:rPr>
              <a:t>Aquest servei permet l’ús de les sales de treball dels CRAI Biblioteques perquè pugueu gaudir d’un espai on elaborar treballs, individualment o en grup. Les reserves es fan des del </a:t>
            </a:r>
            <a:r>
              <a:rPr lang="ca-ES" altLang="ca-ES" sz="1600" dirty="0">
                <a:solidFill>
                  <a:srgbClr val="646464"/>
                </a:solidFill>
                <a:latin typeface="+mn-lt"/>
                <a:hlinkClick r:id="rId2"/>
              </a:rPr>
              <a:t>Cercabib</a:t>
            </a:r>
            <a:r>
              <a:rPr lang="ca-ES" altLang="ca-ES" sz="1600" dirty="0">
                <a:solidFill>
                  <a:srgbClr val="646464"/>
                </a:solidFill>
                <a:latin typeface="+mn-lt"/>
              </a:rPr>
              <a:t> mitjançant l’opció </a:t>
            </a:r>
            <a:r>
              <a:rPr lang="ca-ES" altLang="ca-ES" sz="1600" i="1" dirty="0">
                <a:solidFill>
                  <a:srgbClr val="646464"/>
                </a:solidFill>
                <a:latin typeface="+mn-lt"/>
              </a:rPr>
              <a:t>El meu compte</a:t>
            </a:r>
            <a:r>
              <a:rPr lang="ca-ES" altLang="ca-ES" sz="1600" dirty="0">
                <a:solidFill>
                  <a:srgbClr val="646464"/>
                </a:solidFill>
                <a:latin typeface="+mn-lt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ca-ES" altLang="ca-ES" sz="1600" dirty="0">
                <a:solidFill>
                  <a:srgbClr val="646464"/>
                </a:solidFill>
                <a:latin typeface="+mn-lt"/>
                <a:hlinkClick r:id="rId3"/>
              </a:rPr>
              <a:t>Instruccions d’ús de les sales de treball</a:t>
            </a:r>
            <a:endParaRPr lang="ca-ES" altLang="ca-ES" sz="1600" dirty="0">
              <a:solidFill>
                <a:srgbClr val="646464"/>
              </a:solidFill>
              <a:latin typeface="+mn-lt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504031" y="4665770"/>
            <a:ext cx="813593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buFont typeface="Arial" panose="020B0604020202020204" pitchFamily="34" charset="0"/>
              <a:buChar char="•"/>
            </a:pPr>
            <a:r>
              <a:rPr lang="ca-ES" altLang="ca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Els portàtils tenen instal·lat Windows.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ca-ES" altLang="ca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Els portàtils se sol·liciten i es tornen al taulell de préstec. 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ca-ES" altLang="ca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És necessari llegir, emplenar i signar correctament el formulari de contracte de préstec.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ca-ES" altLang="ca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Els usuaris sancionats no poden utilitzar aquest servei.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ca-ES" altLang="ca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El préstec es restringeix a l’espai de la biblioteca i per una durada màxima de 4 hores.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ca-ES" altLang="ca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hlinkClick r:id="rId4"/>
              </a:rPr>
              <a:t>Normativa</a:t>
            </a:r>
            <a:endParaRPr lang="es-ES" altLang="ca-ES" sz="16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61963" y="1294933"/>
            <a:ext cx="8220075" cy="67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ca-ES" altLang="ca-ES" sz="2800" b="1" dirty="0">
                <a:solidFill>
                  <a:srgbClr val="336699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Ús de sales de treball</a:t>
            </a:r>
            <a:br>
              <a:rPr lang="ca-ES" altLang="ca-ES" sz="2800" b="1" dirty="0">
                <a:solidFill>
                  <a:srgbClr val="336699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ca-ES" altLang="ca-ES" sz="1400" dirty="0">
                <a:solidFill>
                  <a:srgbClr val="336699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  <a:hlinkClick r:id="rId5"/>
              </a:rPr>
              <a:t>crai.ub.edu/ca/que-ofereix-el-</a:t>
            </a:r>
            <a:r>
              <a:rPr lang="ca-ES" altLang="ca-ES" sz="1400" dirty="0" err="1">
                <a:solidFill>
                  <a:srgbClr val="336699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  <a:hlinkClick r:id="rId5"/>
              </a:rPr>
              <a:t>crai</a:t>
            </a:r>
            <a:r>
              <a:rPr lang="ca-ES" altLang="ca-ES" sz="1400" dirty="0">
                <a:solidFill>
                  <a:srgbClr val="336699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  <a:hlinkClick r:id="rId5"/>
              </a:rPr>
              <a:t>/</a:t>
            </a:r>
            <a:r>
              <a:rPr lang="ca-ES" altLang="ca-ES" sz="1400" dirty="0" err="1">
                <a:solidFill>
                  <a:srgbClr val="336699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  <a:hlinkClick r:id="rId5"/>
              </a:rPr>
              <a:t>prestec</a:t>
            </a:r>
            <a:r>
              <a:rPr lang="ca-ES" altLang="ca-ES" sz="1400" dirty="0">
                <a:solidFill>
                  <a:srgbClr val="336699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  <a:hlinkClick r:id="rId5"/>
              </a:rPr>
              <a:t>/</a:t>
            </a:r>
            <a:r>
              <a:rPr lang="ca-ES" altLang="ca-ES" sz="1400" dirty="0" err="1">
                <a:solidFill>
                  <a:srgbClr val="336699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  <a:hlinkClick r:id="rId5"/>
              </a:rPr>
              <a:t>prestec</a:t>
            </a:r>
            <a:r>
              <a:rPr lang="ca-ES" altLang="ca-ES" sz="1400" dirty="0">
                <a:solidFill>
                  <a:srgbClr val="336699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  <a:hlinkClick r:id="rId5"/>
              </a:rPr>
              <a:t>-equipaments</a:t>
            </a:r>
            <a:r>
              <a:rPr lang="ca-ES" altLang="ca-ES" sz="1400" dirty="0">
                <a:solidFill>
                  <a:srgbClr val="336699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504031" y="4185639"/>
            <a:ext cx="8220075" cy="48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ca-ES" altLang="ca-ES" sz="2800" b="1" dirty="0">
                <a:solidFill>
                  <a:srgbClr val="336699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Préstec de portàtils</a:t>
            </a:r>
            <a:endParaRPr lang="ca-ES" altLang="ca-ES" sz="1400" dirty="0">
              <a:solidFill>
                <a:srgbClr val="336699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Imatge 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47"/>
          <a:stretch/>
        </p:blipFill>
        <p:spPr>
          <a:xfrm>
            <a:off x="6215942" y="1994614"/>
            <a:ext cx="1986389" cy="15565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C87A4F66-F452-4B61-B4A3-354B0C45390D}"/>
              </a:ext>
            </a:extLst>
          </p:cNvPr>
          <p:cNvSpPr txBox="1"/>
          <p:nvPr/>
        </p:nvSpPr>
        <p:spPr>
          <a:xfrm>
            <a:off x="447474" y="661182"/>
            <a:ext cx="1296919" cy="3693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39799302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61963" y="1294933"/>
            <a:ext cx="8220075" cy="67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ca-ES" altLang="ca-ES" sz="2800" b="1" dirty="0">
                <a:solidFill>
                  <a:srgbClr val="336699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Codis i contrasenyes</a:t>
            </a:r>
            <a:br>
              <a:rPr lang="ca-ES" altLang="ca-ES" sz="2800" b="1" dirty="0">
                <a:solidFill>
                  <a:srgbClr val="336699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ca-ES" altLang="ca-ES" sz="1400" dirty="0">
                <a:solidFill>
                  <a:srgbClr val="336699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  <a:hlinkClick r:id="rId2"/>
              </a:rPr>
              <a:t>https://crai.ub.edu/ca/que-ofereix-el-crai/acces-recursos/acces-recursos-autenticacio</a:t>
            </a:r>
            <a:r>
              <a:rPr lang="ca-ES" altLang="ca-ES" sz="1400" dirty="0">
                <a:solidFill>
                  <a:srgbClr val="336699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4" name="Conector 3"/>
          <p:cNvSpPr/>
          <p:nvPr/>
        </p:nvSpPr>
        <p:spPr>
          <a:xfrm>
            <a:off x="657223" y="2487039"/>
            <a:ext cx="1762125" cy="169545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600" dirty="0"/>
              <a:t>Identificador</a:t>
            </a:r>
          </a:p>
        </p:txBody>
      </p:sp>
      <p:sp>
        <p:nvSpPr>
          <p:cNvPr id="11" name="Conector 10"/>
          <p:cNvSpPr/>
          <p:nvPr/>
        </p:nvSpPr>
        <p:spPr>
          <a:xfrm>
            <a:off x="657223" y="4666562"/>
            <a:ext cx="1762125" cy="169545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600" dirty="0"/>
              <a:t>Contrasenya</a:t>
            </a:r>
          </a:p>
        </p:txBody>
      </p:sp>
      <p:graphicFrame>
        <p:nvGraphicFramePr>
          <p:cNvPr id="12" name="Tab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2930635"/>
              </p:ext>
            </p:extLst>
          </p:nvPr>
        </p:nvGraphicFramePr>
        <p:xfrm>
          <a:off x="2586038" y="2284289"/>
          <a:ext cx="6096000" cy="2133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179388" indent="-179388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altLang="ca-E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Identificador local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altLang="ca-ES" sz="12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 partir del correu UB més “.alumnes”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a-ES" altLang="ca-ES" sz="1400" b="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altLang="ca-ES" sz="12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Si el correu és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altLang="ca-ES" sz="12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               </a:t>
                      </a:r>
                      <a:r>
                        <a:rPr kumimoji="0" lang="ca-ES" altLang="ca-ES" sz="1200" b="1" i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mgarm008@alumnes.ub.edu</a:t>
                      </a:r>
                      <a:endParaRPr kumimoji="0" lang="ca-ES" altLang="ca-ES" sz="1200" b="1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altLang="ca-ES" sz="12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l’identificador serà  </a:t>
                      </a:r>
                    </a:p>
                    <a:p>
                      <a:pPr marL="563562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altLang="ca-ES" sz="1200" b="1" i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mgarm008.alumnes</a:t>
                      </a:r>
                      <a:endParaRPr kumimoji="0" lang="ca-ES" altLang="ca-ES" sz="1200" b="1" i="0" u="none" strike="noStrike" kern="1200" cap="none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91428" marR="91428" marT="45722" marB="45722" anchor="ctr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anose="020F0502020204030204" pitchFamily="34" charset="0"/>
                        <a:buChar char="−"/>
                        <a:tabLst/>
                      </a:pPr>
                      <a:r>
                        <a:rPr kumimoji="0" lang="ca-ES" altLang="ca-ES" sz="1200" b="0" u="none" strike="noStrike" kern="1200" cap="none" normalizeH="0" baseline="0" noProof="0" dirty="0">
                          <a:ln>
                            <a:noFill/>
                          </a:ln>
                          <a:effectLst/>
                        </a:rPr>
                        <a:t>Campus Virtual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anose="020F0502020204030204" pitchFamily="34" charset="0"/>
                        <a:buChar char="−"/>
                        <a:tabLst/>
                      </a:pPr>
                      <a:r>
                        <a:rPr kumimoji="0" lang="ca-ES" altLang="ca-ES" sz="1200" b="0" u="none" strike="noStrike" kern="1200" cap="none" normalizeH="0" baseline="0" noProof="0" dirty="0">
                          <a:ln>
                            <a:noFill/>
                          </a:ln>
                          <a:effectLst/>
                        </a:rPr>
                        <a:t>Accés als recursos electrònics (SIRE)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anose="020F0502020204030204" pitchFamily="34" charset="0"/>
                        <a:buChar char="−"/>
                        <a:tabLst/>
                      </a:pPr>
                      <a:r>
                        <a:rPr kumimoji="0" lang="ca-ES" altLang="ca-ES" sz="1200" b="0" u="none" strike="noStrike" kern="1200" cap="none" normalizeH="0" baseline="0" noProof="0" dirty="0">
                          <a:ln>
                            <a:noFill/>
                          </a:ln>
                          <a:effectLst/>
                        </a:rPr>
                        <a:t>Ordinadors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anose="020F0502020204030204" pitchFamily="34" charset="0"/>
                        <a:buChar char="−"/>
                        <a:tabLst/>
                      </a:pPr>
                      <a:r>
                        <a:rPr kumimoji="0" lang="ca-ES" altLang="ca-ES" sz="1200" b="0" u="none" strike="noStrike" kern="1200" cap="none" normalizeH="0" baseline="0" noProof="0" dirty="0">
                          <a:ln>
                            <a:noFill/>
                          </a:ln>
                          <a:effectLst/>
                        </a:rPr>
                        <a:t>Préstec interbibliotecari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anose="020F0502020204030204" pitchFamily="34" charset="0"/>
                        <a:buChar char="−"/>
                        <a:tabLst/>
                      </a:pPr>
                      <a:r>
                        <a:rPr kumimoji="0" lang="ca-ES" altLang="ca-ES" sz="1200" b="0" u="none" strike="noStrike" kern="1200" cap="none" normalizeH="0" baseline="0" noProof="0" dirty="0">
                          <a:ln>
                            <a:noFill/>
                          </a:ln>
                          <a:effectLst/>
                        </a:rPr>
                        <a:t>PUC o préstec consorciat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anose="020F0502020204030204" pitchFamily="34" charset="0"/>
                        <a:buChar char="−"/>
                        <a:tabLst/>
                      </a:pPr>
                      <a:r>
                        <a:rPr kumimoji="0" lang="ca-ES" altLang="ca-ES" sz="1200" b="0" u="none" strike="noStrike" kern="1200" cap="none" normalizeH="0" baseline="0" noProof="0" dirty="0">
                          <a:ln>
                            <a:noFill/>
                          </a:ln>
                          <a:effectLst/>
                        </a:rPr>
                        <a:t>El meu compte,  “El meu espai”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anose="020F0502020204030204" pitchFamily="34" charset="0"/>
                        <a:buChar char="−"/>
                        <a:tabLst/>
                      </a:pPr>
                      <a:r>
                        <a:rPr kumimoji="0" lang="ca-ES" altLang="ca-ES" sz="1200" b="0" u="none" strike="noStrike" kern="1200" cap="none" normalizeH="0" baseline="0" noProof="0" dirty="0">
                          <a:ln>
                            <a:noFill/>
                          </a:ln>
                          <a:effectLst/>
                        </a:rPr>
                        <a:t>Zona </a:t>
                      </a:r>
                      <a:r>
                        <a:rPr kumimoji="0" lang="ca-ES" altLang="ca-ES" sz="1200" b="0" u="none" strike="noStrike" kern="1200" cap="none" normalizeH="0" baseline="0" noProof="0" dirty="0" err="1">
                          <a:ln>
                            <a:noFill/>
                          </a:ln>
                          <a:effectLst/>
                        </a:rPr>
                        <a:t>Wi</a:t>
                      </a:r>
                      <a:r>
                        <a:rPr kumimoji="0" lang="ca-ES" altLang="ca-ES" sz="1200" b="0" u="none" strike="noStrike" kern="1200" cap="none" normalizeH="0" baseline="0" noProof="0" dirty="0">
                          <a:ln>
                            <a:noFill/>
                          </a:ln>
                          <a:effectLst/>
                        </a:rPr>
                        <a:t>-Fi i xarxa </a:t>
                      </a:r>
                      <a:r>
                        <a:rPr kumimoji="0" lang="ca-ES" altLang="ca-ES" sz="1200" b="0" u="none" strike="noStrike" kern="1200" cap="none" normalizeH="0" baseline="0" noProof="0" dirty="0" err="1">
                          <a:ln>
                            <a:noFill/>
                          </a:ln>
                          <a:effectLst/>
                        </a:rPr>
                        <a:t>Eduroam</a:t>
                      </a:r>
                      <a:endParaRPr kumimoji="0" lang="ca-ES" altLang="ca-ES" sz="1200" b="0" u="none" strike="noStrike" cap="none" normalizeH="0" baseline="0" dirty="0">
                        <a:ln>
                          <a:noFill/>
                        </a:ln>
                        <a:solidFill>
                          <a:srgbClr val="0597A4"/>
                        </a:solidFill>
                        <a:effectLst/>
                      </a:endParaRPr>
                    </a:p>
                  </a:txBody>
                  <a:tcPr marL="91428" marR="91428" marT="45722" marB="45722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>
                      <a:lvl1pPr marL="179388" indent="-179388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altLang="ca-E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Identificador Món UB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altLang="ca-E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(4 caràcters del resguard de la matrícula)</a:t>
                      </a:r>
                      <a:endParaRPr kumimoji="0" lang="es-ES" altLang="ca-ES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91428" marR="91428" marT="45722" marB="45722" anchor="ctr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anose="020F0502020204030204" pitchFamily="34" charset="0"/>
                        <a:buChar char="−"/>
                        <a:tabLst/>
                      </a:pPr>
                      <a:r>
                        <a:rPr kumimoji="0" lang="ca-ES" altLang="ca-ES" sz="1200" u="none" strike="noStrike" kern="1200" cap="none" normalizeH="0" baseline="0" noProof="0" dirty="0">
                          <a:ln>
                            <a:noFill/>
                          </a:ln>
                          <a:effectLst/>
                        </a:rPr>
                        <a:t>Campus Virtual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anose="020F0502020204030204" pitchFamily="34" charset="0"/>
                        <a:buChar char="−"/>
                        <a:tabLst/>
                      </a:pPr>
                      <a:r>
                        <a:rPr kumimoji="0" lang="ca-ES" altLang="ca-ES" sz="1200" u="none" strike="noStrike" kern="1200" cap="none" normalizeH="0" baseline="0" noProof="0" dirty="0">
                          <a:ln>
                            <a:noFill/>
                          </a:ln>
                          <a:effectLst/>
                        </a:rPr>
                        <a:t>Accés als recursos electrònics (SIRE)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anose="020F0502020204030204" pitchFamily="34" charset="0"/>
                        <a:buChar char="−"/>
                        <a:tabLst/>
                      </a:pPr>
                      <a:r>
                        <a:rPr kumimoji="0" lang="ca-ES" altLang="ca-ES" sz="1200" u="none" strike="noStrike" kern="1200" cap="none" normalizeH="0" baseline="0" noProof="0" dirty="0">
                          <a:ln>
                            <a:noFill/>
                          </a:ln>
                          <a:effectLst/>
                        </a:rPr>
                        <a:t>Préstec interbibliotecari</a:t>
                      </a:r>
                      <a:endParaRPr kumimoji="0" lang="ca-ES" altLang="ca-ES" sz="1200" b="1" u="none" strike="noStrike" cap="none" normalizeH="0" baseline="0" dirty="0">
                        <a:ln>
                          <a:noFill/>
                        </a:ln>
                        <a:solidFill>
                          <a:srgbClr val="0597A4"/>
                        </a:solidFill>
                        <a:effectLst/>
                      </a:endParaRPr>
                    </a:p>
                  </a:txBody>
                  <a:tcPr marL="91428" marR="91428" marT="45722" marB="45722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3" name="Tab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2780001"/>
              </p:ext>
            </p:extLst>
          </p:nvPr>
        </p:nvGraphicFramePr>
        <p:xfrm>
          <a:off x="2586038" y="5291802"/>
          <a:ext cx="6096000" cy="4449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4970">
                <a:tc>
                  <a:txBody>
                    <a:bodyPr/>
                    <a:lstStyle>
                      <a:lvl1pPr marL="179388" indent="-179388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r>
                        <a:rPr lang="ca-ES" sz="1400" dirty="0">
                          <a:solidFill>
                            <a:schemeClr val="bg1"/>
                          </a:solidFill>
                        </a:rPr>
                        <a:t>La mateixa per</a:t>
                      </a:r>
                      <a:r>
                        <a:rPr lang="ca-ES" sz="1400" baseline="0" dirty="0">
                          <a:solidFill>
                            <a:schemeClr val="bg1"/>
                          </a:solidFill>
                        </a:rPr>
                        <a:t> a tots els serveis i accessos</a:t>
                      </a:r>
                      <a:endParaRPr lang="ca-ES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28" marR="91428" marT="45722" marB="45722" anchor="ctr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1366835" y="4323662"/>
            <a:ext cx="342900" cy="114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4" name="Rectangle 13"/>
          <p:cNvSpPr/>
          <p:nvPr/>
        </p:nvSpPr>
        <p:spPr>
          <a:xfrm rot="16200000">
            <a:off x="1371595" y="4323662"/>
            <a:ext cx="342900" cy="114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AD402D8-C4A2-475E-AC56-5760EECE32DE}"/>
              </a:ext>
            </a:extLst>
          </p:cNvPr>
          <p:cNvSpPr txBox="1"/>
          <p:nvPr/>
        </p:nvSpPr>
        <p:spPr>
          <a:xfrm>
            <a:off x="447474" y="661182"/>
            <a:ext cx="1296919" cy="3693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7720039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339153" y="2300287"/>
            <a:ext cx="8351837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ca-ES" altLang="ca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El servei de </a:t>
            </a:r>
            <a:r>
              <a:rPr lang="ca-ES" altLang="ca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Wi</a:t>
            </a:r>
            <a:r>
              <a:rPr lang="ca-ES" altLang="ca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-Fi de la Universitat ofereix connexió a Internet sense haver de disposar d’una connexió fixa a la xarxa. Per utilitzar-lo, cal que </a:t>
            </a:r>
            <a:r>
              <a:rPr lang="ca-ES" altLang="ca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hlinkClick r:id="rId2"/>
              </a:rPr>
              <a:t>configureu</a:t>
            </a:r>
            <a:r>
              <a:rPr lang="ca-ES" altLang="ca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el vostre ordinador portàtil i us identifiqueu amb l’</a:t>
            </a:r>
            <a:r>
              <a:rPr lang="ca-ES" altLang="ca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hlinkClick r:id="rId3"/>
              </a:rPr>
              <a:t>identificador local</a:t>
            </a:r>
            <a:r>
              <a:rPr lang="ca-ES" altLang="ca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.</a:t>
            </a:r>
          </a:p>
          <a:p>
            <a:pPr algn="just"/>
            <a:endParaRPr lang="ca-ES" altLang="ca-ES" sz="16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algn="just"/>
            <a:r>
              <a:rPr lang="ca-ES" altLang="ca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La Universitat de Barcelona participa en el projecte </a:t>
            </a:r>
            <a:r>
              <a:rPr lang="ca-ES" altLang="ca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Eduroam</a:t>
            </a:r>
            <a:r>
              <a:rPr lang="ca-ES" altLang="ca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, que té com a objectiu promoure un espai únic de mobilitat que permeti als usuaris, en arribar a una altra organització, disposar d’un entorn de treball virtual amb connexió a Internet. Podeu consultar la </a:t>
            </a:r>
            <a:r>
              <a:rPr lang="ca-ES" altLang="ca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hlinkClick r:id="rId4"/>
              </a:rPr>
              <a:t>Guia de configuració </a:t>
            </a:r>
            <a:r>
              <a:rPr lang="ca-ES" altLang="ca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hlinkClick r:id="rId4"/>
              </a:rPr>
              <a:t>d’Eduroam</a:t>
            </a:r>
            <a:r>
              <a:rPr lang="ca-ES" altLang="ca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.</a:t>
            </a:r>
          </a:p>
        </p:txBody>
      </p:sp>
      <p:graphicFrame>
        <p:nvGraphicFramePr>
          <p:cNvPr id="5" name="Group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502381"/>
              </p:ext>
            </p:extLst>
          </p:nvPr>
        </p:nvGraphicFramePr>
        <p:xfrm>
          <a:off x="539750" y="4751388"/>
          <a:ext cx="8064500" cy="1631951"/>
        </p:xfrm>
        <a:graphic>
          <a:graphicData uri="http://schemas.openxmlformats.org/drawingml/2006/table">
            <a:tbl>
              <a:tblPr/>
              <a:tblGrid>
                <a:gridCol w="1655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57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55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97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28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alt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</a:rPr>
                        <a:t>Col·lectiu</a:t>
                      </a:r>
                    </a:p>
                  </a:txBody>
                  <a:tcPr marT="45696" marB="4569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alt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</a:rPr>
                        <a:t>Terminació</a:t>
                      </a:r>
                    </a:p>
                  </a:txBody>
                  <a:tcPr marT="45696" marB="4569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alt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</a:rPr>
                        <a:t>Correu</a:t>
                      </a:r>
                    </a:p>
                  </a:txBody>
                  <a:tcPr marT="45696" marB="4569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alt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</a:rPr>
                        <a:t>Identificador local</a:t>
                      </a:r>
                    </a:p>
                  </a:txBody>
                  <a:tcPr marT="45696" marB="4569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11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alt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PAS / PDI</a:t>
                      </a:r>
                    </a:p>
                  </a:txBody>
                  <a:tcPr marT="45696" marB="4569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a-ES" altLang="es-E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696" marB="4569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alt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joan.pere.garcia@ub.edu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alt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cherrera@ub.edu </a:t>
                      </a:r>
                    </a:p>
                  </a:txBody>
                  <a:tcPr marT="45696" marB="4569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altLang="es-E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joan.pere.garcia</a:t>
                      </a:r>
                      <a:endParaRPr kumimoji="0" lang="ca-ES" alt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altLang="es-E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cherrera</a:t>
                      </a:r>
                      <a:endParaRPr kumimoji="0" lang="ca-ES" alt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696" marB="4569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28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alt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Alumnes</a:t>
                      </a:r>
                    </a:p>
                  </a:txBody>
                  <a:tcPr marT="45696" marB="4569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alt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.alumnes</a:t>
                      </a:r>
                    </a:p>
                  </a:txBody>
                  <a:tcPr marT="45696" marB="4569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alt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jherg07@alumnes.ub.edu</a:t>
                      </a:r>
                    </a:p>
                  </a:txBody>
                  <a:tcPr marT="45696" marB="4569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alt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jherg07.alumnes</a:t>
                      </a:r>
                    </a:p>
                  </a:txBody>
                  <a:tcPr marT="45696" marB="4569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28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alt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Alumni UB</a:t>
                      </a:r>
                    </a:p>
                  </a:txBody>
                  <a:tcPr marT="45696" marB="4569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alt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.a</a:t>
                      </a:r>
                    </a:p>
                  </a:txBody>
                  <a:tcPr marT="45696" marB="4569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alt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pperez@alumni.ub.edu</a:t>
                      </a:r>
                    </a:p>
                  </a:txBody>
                  <a:tcPr marT="45696" marB="4569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altLang="es-E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pperez.a</a:t>
                      </a:r>
                      <a:endParaRPr kumimoji="0" lang="ca-ES" alt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696" marB="4569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461390" y="1333020"/>
            <a:ext cx="82296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a-ES" altLang="ca-ES" sz="2800" b="1" dirty="0" err="1">
                <a:solidFill>
                  <a:srgbClr val="336699"/>
                </a:solidFill>
                <a:latin typeface="+mn-lt"/>
              </a:rPr>
              <a:t>Wi</a:t>
            </a:r>
            <a:r>
              <a:rPr lang="ca-ES" altLang="ca-ES" sz="2800" b="1" dirty="0">
                <a:solidFill>
                  <a:srgbClr val="336699"/>
                </a:solidFill>
                <a:latin typeface="+mn-lt"/>
              </a:rPr>
              <a:t>-Fi i accés als ordinadors de la UB</a:t>
            </a:r>
          </a:p>
          <a:p>
            <a:pPr fontAlgn="auto">
              <a:spcAft>
                <a:spcPts val="0"/>
              </a:spcAft>
              <a:defRPr/>
            </a:pPr>
            <a:r>
              <a:rPr lang="ca-ES" altLang="ca-ES" sz="1400" dirty="0">
                <a:solidFill>
                  <a:srgbClr val="336699"/>
                </a:solidFill>
                <a:latin typeface="Calibri" panose="020F0502020204030204"/>
                <a:cs typeface="+mn-cs"/>
                <a:hlinkClick r:id="rId5"/>
              </a:rPr>
              <a:t>https://crai.ub.edu/ca/que-ofereix-el-crai/acces-recursos </a:t>
            </a:r>
            <a:endParaRPr lang="ca-ES" altLang="ca-ES" sz="1400" dirty="0">
              <a:solidFill>
                <a:srgbClr val="336699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E8BF1ED-2BF1-4B20-AC4E-47E34C8DD699}"/>
              </a:ext>
            </a:extLst>
          </p:cNvPr>
          <p:cNvSpPr txBox="1"/>
          <p:nvPr/>
        </p:nvSpPr>
        <p:spPr>
          <a:xfrm>
            <a:off x="447474" y="661182"/>
            <a:ext cx="1296919" cy="3693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22305915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CuadroTexto"/>
          <p:cNvSpPr txBox="1">
            <a:spLocks noChangeArrowheads="1"/>
          </p:cNvSpPr>
          <p:nvPr/>
        </p:nvSpPr>
        <p:spPr bwMode="auto">
          <a:xfrm>
            <a:off x="450850" y="2225675"/>
            <a:ext cx="822007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a-ES" altLang="ca-ES" dirty="0">
                <a:solidFill>
                  <a:srgbClr val="646464"/>
                </a:solidFill>
                <a:latin typeface="+mn-lt"/>
              </a:rPr>
              <a:t>Mitjançant el </a:t>
            </a:r>
            <a:r>
              <a:rPr lang="ca-ES" altLang="ca-ES" b="1" dirty="0">
                <a:solidFill>
                  <a:srgbClr val="646464"/>
                </a:solidFill>
                <a:latin typeface="+mn-lt"/>
              </a:rPr>
              <a:t>Servei Intermediari d’Accés als Recursos Electrònics (SIRE)</a:t>
            </a:r>
            <a:r>
              <a:rPr lang="ca-ES" altLang="ca-ES" dirty="0">
                <a:solidFill>
                  <a:srgbClr val="646464"/>
                </a:solidFill>
                <a:latin typeface="+mn-lt"/>
              </a:rPr>
              <a:t>, des de qualsevol dispositiu situat dins o fora de la xarxa de la UB, podeu accedir als recursos electrònics d’informació contractats pel CRAI.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a-ES" altLang="ca-ES" dirty="0">
              <a:solidFill>
                <a:srgbClr val="646464"/>
              </a:solidFill>
              <a:latin typeface="+mn-lt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a-ES" altLang="ca-ES" dirty="0">
                <a:solidFill>
                  <a:srgbClr val="646464"/>
                </a:solidFill>
                <a:latin typeface="+mn-lt"/>
              </a:rPr>
              <a:t>Per entrar-hi, heu de disposar de l’</a:t>
            </a:r>
            <a:r>
              <a:rPr lang="ca-ES" altLang="ca-ES" b="1" dirty="0">
                <a:solidFill>
                  <a:srgbClr val="646464"/>
                </a:solidFill>
                <a:latin typeface="+mn-lt"/>
              </a:rPr>
              <a:t>identificador UB</a:t>
            </a:r>
            <a:r>
              <a:rPr lang="ca-ES" altLang="ca-ES" dirty="0">
                <a:solidFill>
                  <a:srgbClr val="646464"/>
                </a:solidFill>
                <a:latin typeface="+mn-lt"/>
              </a:rPr>
              <a:t> i de la </a:t>
            </a:r>
            <a:r>
              <a:rPr lang="ca-ES" altLang="ca-ES" b="1" dirty="0">
                <a:solidFill>
                  <a:srgbClr val="646464"/>
                </a:solidFill>
                <a:latin typeface="+mn-lt"/>
              </a:rPr>
              <a:t>contrasenya</a:t>
            </a:r>
            <a:r>
              <a:rPr lang="ca-ES" altLang="ca-ES" dirty="0">
                <a:solidFill>
                  <a:srgbClr val="646464"/>
                </a:solidFill>
                <a:latin typeface="+mn-lt"/>
              </a:rPr>
              <a:t> amb què accediu a la intranet de la Universitat (PDI, PAS o Món UB).</a:t>
            </a:r>
          </a:p>
        </p:txBody>
      </p:sp>
      <p:grpSp>
        <p:nvGrpSpPr>
          <p:cNvPr id="3" name="Agrupa 4"/>
          <p:cNvGrpSpPr>
            <a:grpSpLocks noChangeAspect="1"/>
          </p:cNvGrpSpPr>
          <p:nvPr/>
        </p:nvGrpSpPr>
        <p:grpSpPr bwMode="auto">
          <a:xfrm>
            <a:off x="623888" y="5105400"/>
            <a:ext cx="8056562" cy="914400"/>
            <a:chOff x="433388" y="2036469"/>
            <a:chExt cx="8444483" cy="959438"/>
          </a:xfrm>
        </p:grpSpPr>
        <p:pic>
          <p:nvPicPr>
            <p:cNvPr id="4" name="Picture 11" descr="SIRE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341951" y="2036469"/>
              <a:ext cx="5535920" cy="959438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6000">
                  <a:schemeClr val="accent1">
                    <a:lumMod val="45000"/>
                    <a:lumOff val="55000"/>
                  </a:schemeClr>
                </a:gs>
                <a:gs pos="100000">
                  <a:srgbClr val="054B8C"/>
                </a:gs>
              </a:gsLst>
              <a:lin ang="0" scaled="1"/>
              <a:tileRect/>
            </a:gradFill>
            <a:ln>
              <a:noFill/>
            </a:ln>
          </p:spPr>
        </p:pic>
        <p:sp>
          <p:nvSpPr>
            <p:cNvPr id="5" name="Rectangle 14"/>
            <p:cNvSpPr/>
            <p:nvPr/>
          </p:nvSpPr>
          <p:spPr>
            <a:xfrm>
              <a:off x="433388" y="2036469"/>
              <a:ext cx="2908563" cy="959438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6000">
                  <a:schemeClr val="accent1">
                    <a:lumMod val="45000"/>
                    <a:lumOff val="55000"/>
                  </a:schemeClr>
                </a:gs>
                <a:gs pos="100000">
                  <a:srgbClr val="0C5687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</p:grp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61963" y="1294933"/>
            <a:ext cx="8220075" cy="67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ca-ES" altLang="ca-ES" sz="2800" b="1" dirty="0">
                <a:solidFill>
                  <a:srgbClr val="336699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Accés als recursos electrònics</a:t>
            </a:r>
            <a:br>
              <a:rPr lang="ca-ES" altLang="ca-ES" sz="2800" b="1" dirty="0">
                <a:solidFill>
                  <a:srgbClr val="336699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ca-ES" altLang="ca-ES" sz="1400" dirty="0">
                <a:solidFill>
                  <a:srgbClr val="336699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  <a:hlinkClick r:id="rId3"/>
              </a:rPr>
              <a:t>crai.ub.edu/que-ofereix-el-</a:t>
            </a:r>
            <a:r>
              <a:rPr lang="ca-ES" altLang="ca-ES" sz="1400" dirty="0" err="1">
                <a:solidFill>
                  <a:srgbClr val="336699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  <a:hlinkClick r:id="rId3"/>
              </a:rPr>
              <a:t>crai</a:t>
            </a:r>
            <a:r>
              <a:rPr lang="ca-ES" altLang="ca-ES" sz="1400" dirty="0">
                <a:solidFill>
                  <a:srgbClr val="336699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  <a:hlinkClick r:id="rId3"/>
              </a:rPr>
              <a:t>/</a:t>
            </a:r>
            <a:r>
              <a:rPr lang="ca-ES" altLang="ca-ES" sz="1400" dirty="0" err="1">
                <a:solidFill>
                  <a:srgbClr val="336699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  <a:hlinkClick r:id="rId3"/>
              </a:rPr>
              <a:t>acces</a:t>
            </a:r>
            <a:r>
              <a:rPr lang="ca-ES" altLang="ca-ES" sz="1400" dirty="0">
                <a:solidFill>
                  <a:srgbClr val="336699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  <a:hlinkClick r:id="rId3"/>
              </a:rPr>
              <a:t>-recursos/</a:t>
            </a:r>
            <a:r>
              <a:rPr lang="ca-ES" altLang="ca-ES" sz="1400" dirty="0" err="1">
                <a:solidFill>
                  <a:srgbClr val="336699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  <a:hlinkClick r:id="rId3"/>
              </a:rPr>
              <a:t>acces</a:t>
            </a:r>
            <a:r>
              <a:rPr lang="ca-ES" altLang="ca-ES" sz="1400" dirty="0">
                <a:solidFill>
                  <a:srgbClr val="336699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  <a:hlinkClick r:id="rId3"/>
              </a:rPr>
              <a:t>-recursos-</a:t>
            </a:r>
            <a:r>
              <a:rPr lang="ca-ES" altLang="ca-ES" sz="1400" dirty="0" err="1">
                <a:solidFill>
                  <a:srgbClr val="336699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  <a:hlinkClick r:id="rId3"/>
              </a:rPr>
              <a:t>proxy</a:t>
            </a:r>
            <a:endParaRPr lang="ca-ES" altLang="ca-ES" sz="1400" dirty="0">
              <a:solidFill>
                <a:srgbClr val="336699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55EBE7F-9EC3-4C59-ADF8-2CF4EB57B52D}"/>
              </a:ext>
            </a:extLst>
          </p:cNvPr>
          <p:cNvSpPr txBox="1"/>
          <p:nvPr/>
        </p:nvSpPr>
        <p:spPr>
          <a:xfrm>
            <a:off x="447474" y="661182"/>
            <a:ext cx="1296919" cy="3693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40808250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 bwMode="auto">
          <a:xfrm>
            <a:off x="461390" y="1333020"/>
            <a:ext cx="82296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a-ES" altLang="ca-ES" sz="2800" b="1" dirty="0">
                <a:solidFill>
                  <a:srgbClr val="336699"/>
                </a:solidFill>
                <a:latin typeface="+mn-lt"/>
              </a:rPr>
              <a:t>Formació d’usuaris</a:t>
            </a:r>
          </a:p>
          <a:p>
            <a:pPr fontAlgn="auto">
              <a:spcAft>
                <a:spcPts val="0"/>
              </a:spcAft>
              <a:defRPr/>
            </a:pPr>
            <a:r>
              <a:rPr lang="ca-ES" altLang="ca-ES" sz="1400" dirty="0">
                <a:solidFill>
                  <a:srgbClr val="336699"/>
                </a:solidFill>
                <a:latin typeface="Calibri" panose="020F0502020204030204"/>
                <a:cs typeface="+mn-cs"/>
                <a:hlinkClick r:id="rId3"/>
              </a:rPr>
              <a:t>crai.ub.edu/</a:t>
            </a:r>
            <a:r>
              <a:rPr lang="ca-ES" altLang="ca-ES" sz="1400" dirty="0" err="1">
                <a:solidFill>
                  <a:srgbClr val="336699"/>
                </a:solidFill>
                <a:latin typeface="Calibri" panose="020F0502020204030204"/>
                <a:cs typeface="+mn-cs"/>
                <a:hlinkClick r:id="rId3"/>
              </a:rPr>
              <a:t>formacio</a:t>
            </a:r>
            <a:endParaRPr lang="ca-ES" altLang="ca-ES" sz="1400" dirty="0">
              <a:solidFill>
                <a:srgbClr val="336699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831986" y="3901442"/>
            <a:ext cx="610383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ca-ES" altLang="ca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Us oferim </a:t>
            </a:r>
            <a:r>
              <a:rPr lang="ca-ES" altLang="ca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hlinkClick r:id="rId4"/>
              </a:rPr>
              <a:t>cursos de formació</a:t>
            </a:r>
            <a:r>
              <a:rPr lang="ca-ES" altLang="ca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perquè milloreu els vostres coneixements i habilitats en la cerca d’informació, en l’ús de bases de dades especialitzades o del gestor bibliogràfic Mendeley. </a:t>
            </a:r>
          </a:p>
        </p:txBody>
      </p:sp>
      <p:pic>
        <p:nvPicPr>
          <p:cNvPr id="1026" name="Picture 2" descr="http://crai.ub.edu/sites/default/files/imatges/serveis/formacio/formacio_cursos_a_mid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949" y="3902012"/>
            <a:ext cx="696787" cy="696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rai.ub.edu/sites/default/files/imatges/serveis/formacio/formacio_utilitza_la_bibliotec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949" y="4800821"/>
            <a:ext cx="693230" cy="69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986" y="2344890"/>
            <a:ext cx="7143750" cy="1238250"/>
          </a:xfrm>
          <a:prstGeom prst="rect">
            <a:avLst/>
          </a:prstGeom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831986" y="4977589"/>
            <a:ext cx="610383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ca-ES" altLang="ca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 la </a:t>
            </a:r>
            <a:r>
              <a:rPr lang="ca-ES" altLang="ca-ES" sz="1600" dirty="0">
                <a:solidFill>
                  <a:srgbClr val="FF0000"/>
                </a:solidFill>
                <a:latin typeface="+mn-lt"/>
                <a:hlinkClick r:id="rId3"/>
              </a:rPr>
              <a:t>web</a:t>
            </a:r>
            <a:r>
              <a:rPr lang="ca-ES" altLang="ca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trobareu també recursos per a l’autoaprenentatge.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5B42576-0CD9-45E2-A8CC-156F23547E6E}"/>
              </a:ext>
            </a:extLst>
          </p:cNvPr>
          <p:cNvSpPr txBox="1"/>
          <p:nvPr/>
        </p:nvSpPr>
        <p:spPr>
          <a:xfrm>
            <a:off x="447474" y="661182"/>
            <a:ext cx="1296919" cy="3693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2231714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6"/>
          <p:cNvSpPr txBox="1">
            <a:spLocks noChangeArrowheads="1"/>
          </p:cNvSpPr>
          <p:nvPr/>
        </p:nvSpPr>
        <p:spPr bwMode="auto">
          <a:xfrm>
            <a:off x="447475" y="1316813"/>
            <a:ext cx="6172200" cy="48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altLang="ca-ES" sz="2800" b="1" dirty="0">
                <a:solidFill>
                  <a:srgbClr val="336699"/>
                </a:solidFill>
                <a:latin typeface="+mn-lt"/>
              </a:rPr>
              <a:t>On som i quan podeu venir?</a:t>
            </a:r>
          </a:p>
        </p:txBody>
      </p:sp>
      <p:sp>
        <p:nvSpPr>
          <p:cNvPr id="3" name="Rectangle 1027"/>
          <p:cNvSpPr txBox="1">
            <a:spLocks noChangeArrowheads="1"/>
          </p:cNvSpPr>
          <p:nvPr/>
        </p:nvSpPr>
        <p:spPr bwMode="auto">
          <a:xfrm>
            <a:off x="4747165" y="2065035"/>
            <a:ext cx="4140200" cy="4394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lnSpc>
                <a:spcPct val="100000"/>
              </a:lnSpc>
              <a:buNone/>
            </a:pPr>
            <a:r>
              <a:rPr lang="ca-ES" altLang="ca-ES" sz="1600" b="1" dirty="0">
                <a:solidFill>
                  <a:srgbClr val="646464"/>
                </a:solidFill>
                <a:latin typeface="+mn-lt"/>
              </a:rPr>
              <a:t>Adreça: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ca-ES" altLang="ca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	Feixa Llarga, s/n (Pavelló de Govern)</a:t>
            </a:r>
            <a:br>
              <a:rPr lang="ca-ES" altLang="ca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</a:br>
            <a:r>
              <a:rPr lang="ca-ES" altLang="ca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	934 024 599</a:t>
            </a:r>
            <a:br>
              <a:rPr lang="ca-ES" altLang="ca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</a:br>
            <a:r>
              <a:rPr lang="ca-ES" altLang="ca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	</a:t>
            </a:r>
            <a:r>
              <a:rPr lang="ca-ES" altLang="ca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hlinkClick r:id="rId2"/>
              </a:rPr>
              <a:t>infobbell@ub.edu</a:t>
            </a:r>
            <a:endParaRPr lang="ca-ES" altLang="ca-ES" sz="16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marL="0" indent="0" eaLnBrk="1" hangingPunct="1">
              <a:lnSpc>
                <a:spcPct val="100000"/>
              </a:lnSpc>
              <a:spcBef>
                <a:spcPts val="1200"/>
              </a:spcBef>
              <a:buNone/>
            </a:pPr>
            <a:r>
              <a:rPr lang="ca-ES" altLang="ca-ES" sz="1600" b="1" dirty="0">
                <a:solidFill>
                  <a:srgbClr val="646464"/>
                </a:solidFill>
                <a:latin typeface="+mn-lt"/>
              </a:rPr>
              <a:t>Horari:</a:t>
            </a:r>
          </a:p>
          <a:p>
            <a:pPr marL="0" indent="0" eaLnBrk="1" hangingPunct="1">
              <a:lnSpc>
                <a:spcPct val="100000"/>
              </a:lnSpc>
              <a:buNone/>
            </a:pPr>
            <a:r>
              <a:rPr lang="ca-ES" altLang="ca-ES" sz="1600" dirty="0">
                <a:solidFill>
                  <a:srgbClr val="646464"/>
                </a:solidFill>
                <a:latin typeface="+mn-lt"/>
              </a:rPr>
              <a:t>	Dl.-dv.: de 8.30 a 20.30 h</a:t>
            </a:r>
          </a:p>
          <a:p>
            <a:pPr marL="0" indent="0" eaLnBrk="1" hangingPunct="1">
              <a:lnSpc>
                <a:spcPct val="100000"/>
              </a:lnSpc>
              <a:buNone/>
            </a:pPr>
            <a:endParaRPr lang="ca-ES" altLang="ca-ES" sz="1600" dirty="0">
              <a:solidFill>
                <a:srgbClr val="646464"/>
              </a:solidFill>
              <a:latin typeface="+mn-lt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ca-ES" altLang="ca-ES" sz="1600" dirty="0">
                <a:solidFill>
                  <a:srgbClr val="FF0000"/>
                </a:solidFill>
                <a:latin typeface="+mn-lt"/>
                <a:hlinkClick r:id="rId3"/>
              </a:rPr>
              <a:t>Horaris especials </a:t>
            </a:r>
            <a:r>
              <a:rPr lang="ca-ES" altLang="ca-ES" sz="1600" dirty="0">
                <a:solidFill>
                  <a:srgbClr val="FF0000"/>
                </a:solidFill>
                <a:hlinkClick r:id="rId3"/>
              </a:rPr>
              <a:t>d’altres biblioteques </a:t>
            </a:r>
            <a:r>
              <a:rPr lang="ca-ES" altLang="ca-ES" sz="1600" dirty="0">
                <a:solidFill>
                  <a:srgbClr val="FF0000"/>
                </a:solidFill>
                <a:latin typeface="+mn-lt"/>
                <a:hlinkClick r:id="rId3"/>
              </a:rPr>
              <a:t>en períodes d’exàmens i de cap de setmana</a:t>
            </a:r>
            <a:endParaRPr lang="ca-ES" altLang="ca-ES" sz="1600" dirty="0">
              <a:solidFill>
                <a:srgbClr val="FF0000"/>
              </a:solidFill>
              <a:latin typeface="+mn-lt"/>
            </a:endParaRPr>
          </a:p>
          <a:p>
            <a:pPr marL="0" indent="0" eaLnBrk="1" hangingPunct="1">
              <a:lnSpc>
                <a:spcPct val="100000"/>
              </a:lnSpc>
              <a:buNone/>
            </a:pPr>
            <a:endParaRPr lang="ca-ES" altLang="ca-ES" sz="1600" b="1" dirty="0">
              <a:solidFill>
                <a:srgbClr val="FF0000"/>
              </a:solidFill>
              <a:latin typeface="+mn-lt"/>
            </a:endParaRPr>
          </a:p>
          <a:p>
            <a:pPr marL="0" indent="0" eaLnBrk="1" hangingPunct="1">
              <a:lnSpc>
                <a:spcPct val="100000"/>
              </a:lnSpc>
              <a:buNone/>
            </a:pPr>
            <a:endParaRPr lang="ca-ES" altLang="ca-ES" sz="1600" b="1" dirty="0">
              <a:solidFill>
                <a:srgbClr val="646464"/>
              </a:solidFill>
              <a:latin typeface="+mn-lt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ca-ES" altLang="ca-ES" sz="1600" b="1" dirty="0">
                <a:solidFill>
                  <a:srgbClr val="FF0000"/>
                </a:solidFill>
                <a:latin typeface="+mn-lt"/>
                <a:hlinkClick r:id="rId4"/>
              </a:rPr>
              <a:t>Reglament dels serveis del CRAI</a:t>
            </a:r>
            <a:r>
              <a:rPr lang="ca-ES" altLang="ca-ES" sz="1600" b="1" dirty="0">
                <a:solidFill>
                  <a:srgbClr val="FF0000"/>
                </a:solidFill>
                <a:latin typeface="+mn-lt"/>
              </a:rPr>
              <a:t> </a:t>
            </a:r>
            <a:endParaRPr lang="ca-ES" altLang="ca-ES" sz="800" i="1" dirty="0"/>
          </a:p>
          <a:p>
            <a:pPr marL="0" indent="0">
              <a:lnSpc>
                <a:spcPct val="120000"/>
              </a:lnSpc>
              <a:buNone/>
            </a:pPr>
            <a:r>
              <a:rPr lang="ca-ES" altLang="ca-ES" sz="1600" b="1" dirty="0">
                <a:solidFill>
                  <a:srgbClr val="FF0000"/>
                </a:solidFill>
                <a:latin typeface="+mn-lt"/>
                <a:hlinkClick r:id="rId5"/>
              </a:rPr>
              <a:t>Carta de serveis del CRAI </a:t>
            </a:r>
            <a:endParaRPr lang="ca-ES" altLang="ca-ES" sz="1800" dirty="0">
              <a:solidFill>
                <a:srgbClr val="646464"/>
              </a:solidFill>
              <a:latin typeface="+mn-lt"/>
            </a:endParaRPr>
          </a:p>
        </p:txBody>
      </p:sp>
      <p:grpSp>
        <p:nvGrpSpPr>
          <p:cNvPr id="14" name="Grupo 13"/>
          <p:cNvGrpSpPr/>
          <p:nvPr/>
        </p:nvGrpSpPr>
        <p:grpSpPr>
          <a:xfrm>
            <a:off x="1577417" y="5652331"/>
            <a:ext cx="1672655" cy="434316"/>
            <a:chOff x="1044017" y="5652331"/>
            <a:chExt cx="1672655" cy="434316"/>
          </a:xfrm>
        </p:grpSpPr>
        <p:pic>
          <p:nvPicPr>
            <p:cNvPr id="11" name="Imatge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3832" y="5652331"/>
              <a:ext cx="426420" cy="420930"/>
            </a:xfrm>
            <a:prstGeom prst="rect">
              <a:avLst/>
            </a:prstGeom>
          </p:spPr>
        </p:pic>
        <p:pic>
          <p:nvPicPr>
            <p:cNvPr id="12" name="Imatge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4017" y="5652331"/>
              <a:ext cx="434316" cy="434316"/>
            </a:xfrm>
            <a:prstGeom prst="rect">
              <a:avLst/>
            </a:prstGeom>
          </p:spPr>
        </p:pic>
        <p:pic>
          <p:nvPicPr>
            <p:cNvPr id="13" name="Imatg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5742" y="5652331"/>
              <a:ext cx="420930" cy="420930"/>
            </a:xfrm>
            <a:prstGeom prst="rect">
              <a:avLst/>
            </a:prstGeom>
          </p:spPr>
        </p:pic>
      </p:grp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9"/>
          <a:srcRect l="26032" t="21627" r="25397" b="30754"/>
          <a:stretch/>
        </p:blipFill>
        <p:spPr>
          <a:xfrm>
            <a:off x="620217" y="2312696"/>
            <a:ext cx="3600450" cy="2823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94D7231E-B5EE-4FE8-841C-68C42420F908}"/>
              </a:ext>
            </a:extLst>
          </p:cNvPr>
          <p:cNvSpPr txBox="1"/>
          <p:nvPr/>
        </p:nvSpPr>
        <p:spPr>
          <a:xfrm>
            <a:off x="447474" y="661182"/>
            <a:ext cx="1296919" cy="3693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15217541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 bwMode="auto">
          <a:xfrm>
            <a:off x="461390" y="1333020"/>
            <a:ext cx="82296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a-ES" altLang="ca-ES" sz="2800" b="1" dirty="0">
                <a:solidFill>
                  <a:srgbClr val="336699"/>
                </a:solidFill>
                <a:latin typeface="+mn-lt"/>
              </a:rPr>
              <a:t>Exposicions</a:t>
            </a:r>
          </a:p>
          <a:p>
            <a:pPr fontAlgn="auto">
              <a:spcAft>
                <a:spcPts val="0"/>
              </a:spcAft>
              <a:defRPr/>
            </a:pPr>
            <a:r>
              <a:rPr lang="ca-ES" altLang="ca-ES" sz="1400" dirty="0">
                <a:solidFill>
                  <a:srgbClr val="336699"/>
                </a:solidFill>
                <a:latin typeface="Calibri" panose="020F0502020204030204"/>
                <a:cs typeface="+mn-cs"/>
                <a:hlinkClick r:id="rId3"/>
              </a:rPr>
              <a:t>crai.ub.edu/ca/coneix-el-</a:t>
            </a:r>
            <a:r>
              <a:rPr lang="ca-ES" altLang="ca-ES" sz="1400" dirty="0" err="1">
                <a:solidFill>
                  <a:srgbClr val="336699"/>
                </a:solidFill>
                <a:latin typeface="Calibri" panose="020F0502020204030204"/>
                <a:cs typeface="+mn-cs"/>
                <a:hlinkClick r:id="rId3"/>
              </a:rPr>
              <a:t>crai</a:t>
            </a:r>
            <a:r>
              <a:rPr lang="ca-ES" altLang="ca-ES" sz="1400" dirty="0">
                <a:solidFill>
                  <a:srgbClr val="336699"/>
                </a:solidFill>
                <a:latin typeface="Calibri" panose="020F0502020204030204"/>
                <a:cs typeface="+mn-cs"/>
                <a:hlinkClick r:id="rId3"/>
              </a:rPr>
              <a:t>/</a:t>
            </a:r>
            <a:r>
              <a:rPr lang="ca-ES" altLang="ca-ES" sz="1400" dirty="0" err="1">
                <a:solidFill>
                  <a:srgbClr val="336699"/>
                </a:solidFill>
                <a:latin typeface="Calibri" panose="020F0502020204030204"/>
                <a:cs typeface="+mn-cs"/>
                <a:hlinkClick r:id="rId3"/>
              </a:rPr>
              <a:t>difusio-marqueting</a:t>
            </a:r>
            <a:r>
              <a:rPr lang="ca-ES" altLang="ca-ES" sz="1400" dirty="0">
                <a:solidFill>
                  <a:srgbClr val="336699"/>
                </a:solidFill>
                <a:latin typeface="Calibri" panose="020F0502020204030204"/>
                <a:cs typeface="+mn-cs"/>
                <a:hlinkClick r:id="rId3"/>
              </a:rPr>
              <a:t>/exposicions-virtuals</a:t>
            </a:r>
            <a:endParaRPr lang="ca-ES" altLang="ca-ES" sz="1400" dirty="0">
              <a:solidFill>
                <a:srgbClr val="336699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461389" y="2461098"/>
            <a:ext cx="60853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ca-ES" altLang="ca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Disposem d’un espai al CRAI Biblioteca destinat a l’exhibició d’exposicions creades per la mateixa biblioteca o externes. Esteu tots convidats a participar-hi i a enviar-nos propostes!</a:t>
            </a:r>
            <a:endParaRPr lang="ca-ES" altLang="ca-ES" sz="16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178" y="2461098"/>
            <a:ext cx="1910811" cy="1433109"/>
          </a:xfrm>
          <a:prstGeom prst="rect">
            <a:avLst/>
          </a:prstGeom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4733925" y="4283621"/>
            <a:ext cx="3957064" cy="1583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ca-ES" altLang="ca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Al web del CRAI podeu accedir a les exposicions virtuals de totes les biblioteques del CRAI. Al CRAI Biblioteca del Campus Bellvitge es prioritzen aquelles exposicions relacionades amb les ciències de la salut i el CRAI Biblioteca.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/>
          <a:srcRect l="27991" t="43960" r="11785" b="4341"/>
          <a:stretch/>
        </p:blipFill>
        <p:spPr>
          <a:xfrm>
            <a:off x="461389" y="3604150"/>
            <a:ext cx="3905778" cy="268238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54915DC-F5E7-47DD-B659-6B66C382B950}"/>
              </a:ext>
            </a:extLst>
          </p:cNvPr>
          <p:cNvSpPr txBox="1"/>
          <p:nvPr/>
        </p:nvSpPr>
        <p:spPr>
          <a:xfrm>
            <a:off x="447474" y="661182"/>
            <a:ext cx="1296919" cy="3693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8406581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645968" y="2748723"/>
            <a:ext cx="3287982" cy="2277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s-ES" altLang="ca-ES" sz="2000" b="1" dirty="0">
                <a:solidFill>
                  <a:srgbClr val="336699"/>
                </a:solidFill>
                <a:latin typeface="+mn-lt"/>
              </a:rPr>
              <a:t>Instagram</a:t>
            </a:r>
            <a:endParaRPr lang="es-ES" altLang="ca-ES" sz="2000" dirty="0">
              <a:latin typeface="+mn-lt"/>
            </a:endParaRPr>
          </a:p>
          <a:p>
            <a:pPr>
              <a:defRPr/>
            </a:pPr>
            <a:r>
              <a:rPr lang="es-ES" sz="1600" dirty="0">
                <a:latin typeface="+mn-lt"/>
                <a:hlinkClick r:id="rId3"/>
              </a:rPr>
              <a:t>instagram.com/</a:t>
            </a:r>
            <a:r>
              <a:rPr lang="es-ES" sz="1600" dirty="0" err="1">
                <a:latin typeface="+mn-lt"/>
                <a:hlinkClick r:id="rId3"/>
              </a:rPr>
              <a:t>craibellvitge</a:t>
            </a:r>
            <a:r>
              <a:rPr lang="es-ES" sz="1600" dirty="0">
                <a:latin typeface="+mn-lt"/>
                <a:hlinkClick r:id="rId3"/>
              </a:rPr>
              <a:t>/</a:t>
            </a:r>
            <a:endParaRPr lang="es-ES" altLang="ca-ES" sz="1600" dirty="0">
              <a:latin typeface="+mn-lt"/>
            </a:endParaRPr>
          </a:p>
          <a:p>
            <a:pPr>
              <a:defRPr/>
            </a:pPr>
            <a:endParaRPr lang="es-ES" altLang="ca-ES" sz="1600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ca-ES" sz="2000" b="1" dirty="0">
                <a:solidFill>
                  <a:srgbClr val="336699"/>
                </a:solidFill>
                <a:latin typeface="+mn-lt"/>
              </a:rPr>
              <a:t>Twitter</a:t>
            </a:r>
            <a:r>
              <a:rPr lang="es-ES" altLang="ca-ES" sz="2000" dirty="0">
                <a:solidFill>
                  <a:schemeClr val="bg2"/>
                </a:solidFill>
                <a:latin typeface="+mn-lt"/>
              </a:rPr>
              <a:t> </a:t>
            </a:r>
          </a:p>
          <a:p>
            <a:pPr>
              <a:defRPr/>
            </a:pPr>
            <a:r>
              <a:rPr lang="es-ES" altLang="ca-ES" sz="1600" dirty="0">
                <a:latin typeface="+mn-lt"/>
                <a:hlinkClick r:id="rId4"/>
              </a:rPr>
              <a:t>twitter.com/</a:t>
            </a:r>
            <a:r>
              <a:rPr lang="es-ES" altLang="ca-ES" sz="1600" dirty="0" err="1">
                <a:latin typeface="+mn-lt"/>
                <a:hlinkClick r:id="rId4"/>
              </a:rPr>
              <a:t>BibBellvitge</a:t>
            </a:r>
            <a:endParaRPr lang="es-ES" altLang="ca-ES" sz="1600" dirty="0">
              <a:latin typeface="+mn-lt"/>
              <a:hlinkClick r:id="rId4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a-ES" altLang="ca-ES" dirty="0">
              <a:latin typeface="+mn-lt"/>
            </a:endParaRPr>
          </a:p>
          <a:p>
            <a:pPr>
              <a:defRPr/>
            </a:pPr>
            <a:r>
              <a:rPr lang="es-ES" altLang="ca-ES" sz="2000" b="1" dirty="0">
                <a:solidFill>
                  <a:srgbClr val="336699"/>
                </a:solidFill>
                <a:latin typeface="+mn-lt"/>
              </a:rPr>
              <a:t>Pinterest</a:t>
            </a:r>
          </a:p>
          <a:p>
            <a:pPr>
              <a:defRPr/>
            </a:pPr>
            <a:r>
              <a:rPr lang="es-ES" sz="1600" dirty="0">
                <a:latin typeface="+mn-lt"/>
                <a:hlinkClick r:id="rId5"/>
              </a:rPr>
              <a:t>www.pinterest.es/cbellvitge/</a:t>
            </a:r>
            <a:endParaRPr lang="es-ES" altLang="ca-ES" sz="1600" b="1" dirty="0">
              <a:solidFill>
                <a:srgbClr val="336699"/>
              </a:solidFill>
              <a:latin typeface="+mn-lt"/>
            </a:endParaRPr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522186" y="1339167"/>
            <a:ext cx="82296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a-ES" altLang="ca-ES" sz="2800" b="1" dirty="0">
                <a:solidFill>
                  <a:srgbClr val="336699"/>
                </a:solidFill>
                <a:latin typeface="+mn-lt"/>
              </a:rPr>
              <a:t>Seguiu-nos a les xarxes!</a:t>
            </a:r>
          </a:p>
          <a:p>
            <a:pPr fontAlgn="auto">
              <a:spcAft>
                <a:spcPts val="0"/>
              </a:spcAft>
              <a:defRPr/>
            </a:pPr>
            <a:r>
              <a:rPr lang="ca-ES" altLang="ca-ES" sz="1400" dirty="0">
                <a:solidFill>
                  <a:srgbClr val="336699"/>
                </a:solidFill>
                <a:latin typeface="Calibri" panose="020F0502020204030204"/>
                <a:cs typeface="+mn-cs"/>
                <a:hlinkClick r:id="rId6"/>
              </a:rPr>
              <a:t>crai.ub.edu/ca/coneix-el-</a:t>
            </a:r>
            <a:r>
              <a:rPr lang="ca-ES" altLang="ca-ES" sz="1400" dirty="0" err="1">
                <a:solidFill>
                  <a:srgbClr val="336699"/>
                </a:solidFill>
                <a:latin typeface="Calibri" panose="020F0502020204030204"/>
                <a:cs typeface="+mn-cs"/>
                <a:hlinkClick r:id="rId6"/>
              </a:rPr>
              <a:t>crai</a:t>
            </a:r>
            <a:r>
              <a:rPr lang="ca-ES" altLang="ca-ES" sz="1400" dirty="0">
                <a:solidFill>
                  <a:srgbClr val="336699"/>
                </a:solidFill>
                <a:latin typeface="Calibri" panose="020F0502020204030204"/>
                <a:cs typeface="+mn-cs"/>
                <a:hlinkClick r:id="rId6"/>
              </a:rPr>
              <a:t>/</a:t>
            </a:r>
            <a:r>
              <a:rPr lang="ca-ES" altLang="ca-ES" sz="1400" dirty="0" err="1">
                <a:solidFill>
                  <a:srgbClr val="336699"/>
                </a:solidFill>
                <a:latin typeface="Calibri" panose="020F0502020204030204"/>
                <a:cs typeface="+mn-cs"/>
                <a:hlinkClick r:id="rId6"/>
              </a:rPr>
              <a:t>difusio-marqueting</a:t>
            </a:r>
            <a:r>
              <a:rPr lang="ca-ES" altLang="ca-ES" sz="1400" dirty="0">
                <a:solidFill>
                  <a:srgbClr val="336699"/>
                </a:solidFill>
                <a:latin typeface="Calibri" panose="020F0502020204030204"/>
                <a:cs typeface="+mn-cs"/>
                <a:hlinkClick r:id="rId6"/>
              </a:rPr>
              <a:t>/</a:t>
            </a:r>
            <a:r>
              <a:rPr lang="ca-ES" altLang="ca-ES" sz="1400" dirty="0" err="1">
                <a:solidFill>
                  <a:srgbClr val="336699"/>
                </a:solidFill>
                <a:latin typeface="Calibri" panose="020F0502020204030204"/>
                <a:cs typeface="+mn-cs"/>
                <a:hlinkClick r:id="rId6"/>
              </a:rPr>
              <a:t>blogs</a:t>
            </a:r>
            <a:r>
              <a:rPr lang="ca-ES" altLang="ca-ES" sz="1400" dirty="0">
                <a:solidFill>
                  <a:srgbClr val="336699"/>
                </a:solidFill>
                <a:latin typeface="Calibri" panose="020F0502020204030204"/>
                <a:cs typeface="+mn-cs"/>
                <a:hlinkClick r:id="rId6"/>
              </a:rPr>
              <a:t>-i-xarxes-socials</a:t>
            </a:r>
            <a:endParaRPr lang="ca-ES" altLang="ca-ES" sz="1400" dirty="0">
              <a:solidFill>
                <a:srgbClr val="336699"/>
              </a:solidFill>
              <a:latin typeface="Calibri" panose="020F0502020204030204"/>
              <a:cs typeface="+mn-cs"/>
            </a:endParaRPr>
          </a:p>
        </p:txBody>
      </p:sp>
      <p:pic>
        <p:nvPicPr>
          <p:cNvPr id="6" name="Imatg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70" y="2773684"/>
            <a:ext cx="552854" cy="545736"/>
          </a:xfrm>
          <a:prstGeom prst="rect">
            <a:avLst/>
          </a:prstGeom>
        </p:spPr>
      </p:pic>
      <p:pic>
        <p:nvPicPr>
          <p:cNvPr id="8" name="Imatg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65" y="4447205"/>
            <a:ext cx="579065" cy="579065"/>
          </a:xfrm>
          <a:prstGeom prst="rect">
            <a:avLst/>
          </a:prstGeom>
        </p:spPr>
      </p:pic>
      <p:pic>
        <p:nvPicPr>
          <p:cNvPr id="7" name="Imatg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58" y="3593081"/>
            <a:ext cx="580463" cy="580463"/>
          </a:xfrm>
          <a:prstGeom prst="rect">
            <a:avLst/>
          </a:prstGeom>
        </p:spPr>
      </p:pic>
      <p:pic>
        <p:nvPicPr>
          <p:cNvPr id="5" name="Imatge 4"/>
          <p:cNvPicPr>
            <a:picLocks noChangeAspect="1"/>
          </p:cNvPicPr>
          <p:nvPr/>
        </p:nvPicPr>
        <p:blipFill rotWithShape="1">
          <a:blip r:embed="rId10"/>
          <a:srcRect t="1016"/>
          <a:stretch/>
        </p:blipFill>
        <p:spPr>
          <a:xfrm>
            <a:off x="4933950" y="2077831"/>
            <a:ext cx="3587438" cy="42976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915730E3-092E-4323-A951-862704CF6345}"/>
              </a:ext>
            </a:extLst>
          </p:cNvPr>
          <p:cNvSpPr txBox="1"/>
          <p:nvPr/>
        </p:nvSpPr>
        <p:spPr>
          <a:xfrm>
            <a:off x="447474" y="661182"/>
            <a:ext cx="1296919" cy="3693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18063406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 Subtítulo"/>
          <p:cNvSpPr>
            <a:spLocks/>
          </p:cNvSpPr>
          <p:nvPr/>
        </p:nvSpPr>
        <p:spPr bwMode="auto">
          <a:xfrm>
            <a:off x="539750" y="2227798"/>
            <a:ext cx="6076949" cy="44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ca-ES" altLang="ca-ES" sz="1600" b="1" dirty="0">
                <a:solidFill>
                  <a:srgbClr val="646464"/>
                </a:solidFill>
                <a:latin typeface="+mn-lt"/>
              </a:rPr>
              <a:t>Pregunteu al CRAI Biblioteca</a:t>
            </a:r>
          </a:p>
          <a:p>
            <a:pPr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ca-ES" altLang="ca-ES" sz="1600" dirty="0">
                <a:solidFill>
                  <a:srgbClr val="646464"/>
                </a:solidFill>
                <a:latin typeface="+mn-lt"/>
              </a:rPr>
              <a:t>El personal resoldrà els vostres dubtes.</a:t>
            </a:r>
          </a:p>
          <a:p>
            <a:pPr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ca-ES" altLang="ca-ES" sz="1600" dirty="0">
                <a:solidFill>
                  <a:srgbClr val="646464"/>
                </a:solidFill>
                <a:latin typeface="+mn-lt"/>
              </a:rPr>
              <a:t>Telèfon: 934 024 599</a:t>
            </a:r>
          </a:p>
          <a:p>
            <a:pPr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ca-ES" altLang="ca-ES" sz="1600" dirty="0">
                <a:solidFill>
                  <a:srgbClr val="646464"/>
                </a:solidFill>
                <a:latin typeface="+mn-lt"/>
              </a:rPr>
              <a:t>Correu: infobbell@ub.edu</a:t>
            </a:r>
          </a:p>
          <a:p>
            <a:pPr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ca-ES" altLang="ca-ES" sz="1600" b="1" dirty="0">
              <a:solidFill>
                <a:srgbClr val="646464"/>
              </a:solidFill>
              <a:latin typeface="+mn-lt"/>
            </a:endParaRPr>
          </a:p>
          <a:p>
            <a:pPr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ca-ES" altLang="ca-ES" sz="1600" b="1" dirty="0">
                <a:solidFill>
                  <a:srgbClr val="646464"/>
                </a:solidFill>
                <a:latin typeface="+mn-lt"/>
              </a:rPr>
              <a:t>Accediu al web inicial del CRAI</a:t>
            </a:r>
            <a:endParaRPr lang="ca-ES" altLang="ca-ES" sz="1600" dirty="0">
              <a:solidFill>
                <a:srgbClr val="646464"/>
              </a:solidFill>
              <a:latin typeface="+mn-lt"/>
            </a:endParaRPr>
          </a:p>
          <a:p>
            <a:pPr lvl="1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ca-ES" altLang="ca-ES" sz="1600" dirty="0">
                <a:solidFill>
                  <a:srgbClr val="646464"/>
                </a:solidFill>
                <a:latin typeface="+mn-lt"/>
              </a:rPr>
              <a:t>A la secció «</a:t>
            </a:r>
            <a:r>
              <a:rPr lang="ca-ES" altLang="ca-ES" sz="1600" dirty="0">
                <a:solidFill>
                  <a:srgbClr val="646464"/>
                </a:solidFill>
                <a:latin typeface="+mn-lt"/>
                <a:hlinkClick r:id="rId2"/>
              </a:rPr>
              <a:t>Preguntes més freqüents</a:t>
            </a:r>
            <a:r>
              <a:rPr lang="ca-ES" altLang="ca-ES" sz="1600" dirty="0">
                <a:solidFill>
                  <a:srgbClr val="646464"/>
                </a:solidFill>
                <a:latin typeface="+mn-lt"/>
              </a:rPr>
              <a:t>»</a:t>
            </a:r>
          </a:p>
          <a:p>
            <a:pPr lvl="1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ca-ES" altLang="ca-ES" sz="1600" dirty="0">
                <a:solidFill>
                  <a:srgbClr val="646464"/>
                </a:solidFill>
                <a:latin typeface="+mn-lt"/>
              </a:rPr>
              <a:t>trobareu les respostes a les consultes més habituals.</a:t>
            </a:r>
          </a:p>
          <a:p>
            <a:pPr lvl="1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ca-ES" altLang="ca-ES" sz="1600" b="1" dirty="0">
              <a:solidFill>
                <a:srgbClr val="646464"/>
              </a:solidFill>
              <a:latin typeface="+mn-lt"/>
            </a:endParaRPr>
          </a:p>
          <a:p>
            <a:pPr lvl="1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ca-ES" altLang="ca-ES" sz="1600" b="1" dirty="0">
                <a:solidFill>
                  <a:srgbClr val="FF0000"/>
                </a:solidFill>
                <a:latin typeface="+mn-lt"/>
                <a:hlinkClick r:id="rId3"/>
              </a:rPr>
              <a:t>Adreceu-vos al S@U</a:t>
            </a:r>
            <a:endParaRPr lang="ca-ES" altLang="ca-ES" sz="1600" b="1" dirty="0">
              <a:solidFill>
                <a:srgbClr val="FF0000"/>
              </a:solidFill>
              <a:latin typeface="+mn-lt"/>
            </a:endParaRPr>
          </a:p>
          <a:p>
            <a:pPr marL="0" lvl="1" indent="0">
              <a:spcBef>
                <a:spcPct val="20000"/>
              </a:spcBef>
            </a:pPr>
            <a:r>
              <a:rPr lang="ca-ES" altLang="ca-ES" sz="1600" dirty="0">
                <a:solidFill>
                  <a:srgbClr val="646464"/>
                </a:solidFill>
                <a:latin typeface="+mn-lt"/>
              </a:rPr>
              <a:t>É</a:t>
            </a:r>
            <a:r>
              <a:rPr lang="es-ES" altLang="ca-ES" sz="1600" dirty="0">
                <a:solidFill>
                  <a:srgbClr val="646464"/>
                </a:solidFill>
                <a:latin typeface="+mn-lt"/>
              </a:rPr>
              <a:t>s un </a:t>
            </a:r>
            <a:r>
              <a:rPr lang="ca-ES" altLang="ca-ES" sz="1600" dirty="0">
                <a:solidFill>
                  <a:srgbClr val="646464"/>
                </a:solidFill>
                <a:latin typeface="+mn-lt"/>
              </a:rPr>
              <a:t>servei d’informació virtual per a qualsevol consulta </a:t>
            </a:r>
          </a:p>
          <a:p>
            <a:pPr marL="0" lvl="1" indent="0">
              <a:spcBef>
                <a:spcPct val="20000"/>
              </a:spcBef>
            </a:pPr>
            <a:r>
              <a:rPr lang="ca-ES" altLang="ca-ES" sz="1600" dirty="0">
                <a:solidFill>
                  <a:srgbClr val="646464"/>
                </a:solidFill>
                <a:latin typeface="+mn-lt"/>
              </a:rPr>
              <a:t>sobre els CRAI Biblioteques i els seus recursos i serveis,</a:t>
            </a:r>
          </a:p>
          <a:p>
            <a:pPr marL="0" lvl="1" indent="0">
              <a:spcBef>
                <a:spcPct val="20000"/>
              </a:spcBef>
            </a:pPr>
            <a:r>
              <a:rPr lang="ca-ES" altLang="ca-ES" sz="1600" dirty="0">
                <a:solidFill>
                  <a:srgbClr val="646464"/>
                </a:solidFill>
                <a:latin typeface="+mn-lt"/>
              </a:rPr>
              <a:t>disponible durant les 24 hores dels set dies de la setmana,</a:t>
            </a:r>
          </a:p>
          <a:p>
            <a:pPr marL="0" lvl="1" indent="0">
              <a:spcBef>
                <a:spcPct val="20000"/>
              </a:spcBef>
            </a:pPr>
            <a:r>
              <a:rPr lang="ca-ES" altLang="ca-ES" sz="1600" dirty="0">
                <a:solidFill>
                  <a:srgbClr val="646464"/>
                </a:solidFill>
                <a:latin typeface="+mn-lt"/>
              </a:rPr>
              <a:t>i atès per bibliotecaris especialitzats. </a:t>
            </a:r>
          </a:p>
          <a:p>
            <a:pPr algn="ctr"/>
            <a:endParaRPr lang="ca-ES" altLang="ca-ES" sz="1600" b="1" dirty="0">
              <a:solidFill>
                <a:srgbClr val="646464"/>
              </a:solidFill>
              <a:latin typeface="+mn-lt"/>
            </a:endParaRPr>
          </a:p>
          <a:p>
            <a:pPr lvl="1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ca-ES" altLang="ca-ES" b="1" dirty="0">
              <a:solidFill>
                <a:srgbClr val="646464"/>
              </a:solidFill>
              <a:latin typeface="+mn-lt"/>
            </a:endParaRPr>
          </a:p>
          <a:p>
            <a:pPr lvl="1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ca-ES" altLang="ca-ES" b="1" dirty="0">
                <a:solidFill>
                  <a:srgbClr val="646464"/>
                </a:solidFill>
                <a:latin typeface="+mn-lt"/>
              </a:rPr>
              <a:t>	</a:t>
            </a:r>
            <a:endParaRPr lang="ca-ES" altLang="ca-ES" dirty="0">
              <a:solidFill>
                <a:srgbClr val="646464"/>
              </a:solidFill>
              <a:latin typeface="+mn-lt"/>
            </a:endParaRPr>
          </a:p>
          <a:p>
            <a:pPr lvl="1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ca-ES" altLang="ca-ES" b="1" dirty="0">
              <a:solidFill>
                <a:srgbClr val="646464"/>
              </a:solidFill>
              <a:latin typeface="+mn-lt"/>
            </a:endParaRPr>
          </a:p>
          <a:p>
            <a:pPr lvl="1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ca-ES" altLang="ca-ES" b="1" dirty="0">
              <a:solidFill>
                <a:srgbClr val="646464"/>
              </a:solidFill>
              <a:latin typeface="+mn-lt"/>
            </a:endParaRPr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450850" y="1456273"/>
            <a:ext cx="8229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a-ES" altLang="ca-ES" sz="2800" b="1" dirty="0">
                <a:solidFill>
                  <a:srgbClr val="336699"/>
                </a:solidFill>
                <a:latin typeface="+mn-lt"/>
              </a:rPr>
              <a:t>I si encara teniu dubtes...</a:t>
            </a:r>
          </a:p>
        </p:txBody>
      </p:sp>
      <p:pic>
        <p:nvPicPr>
          <p:cNvPr id="4" name="Picture 15" descr="Logo del Servei d'Atenció als Usuaris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801" y="5238248"/>
            <a:ext cx="2417480" cy="946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A707924-2D53-42C9-A31A-5D90D9BC97BA}"/>
              </a:ext>
            </a:extLst>
          </p:cNvPr>
          <p:cNvSpPr txBox="1"/>
          <p:nvPr/>
        </p:nvSpPr>
        <p:spPr>
          <a:xfrm>
            <a:off x="447474" y="661182"/>
            <a:ext cx="1296919" cy="3693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34498338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3393811" y="2552355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ca-ES" sz="3600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869751" y="6301184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a-ES" altLang="ca-ES" sz="1200" b="1" dirty="0">
                <a:solidFill>
                  <a:schemeClr val="bg1"/>
                </a:solidFill>
                <a:latin typeface="Verdana" panose="020B0604030504040204" pitchFamily="34" charset="0"/>
              </a:rPr>
              <a:t>© CRAI Universitat de Barcelona, juliol 2018</a:t>
            </a:r>
          </a:p>
        </p:txBody>
      </p:sp>
      <p:pic>
        <p:nvPicPr>
          <p:cNvPr id="9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Rectángulo 4"/>
          <p:cNvSpPr/>
          <p:nvPr/>
        </p:nvSpPr>
        <p:spPr>
          <a:xfrm>
            <a:off x="3173219" y="3314405"/>
            <a:ext cx="27975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Moltes gràcies!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1847411" y="5680288"/>
            <a:ext cx="5449178" cy="297730"/>
            <a:chOff x="2128148" y="6041619"/>
            <a:chExt cx="5449178" cy="297730"/>
          </a:xfrm>
        </p:grpSpPr>
        <p:sp>
          <p:nvSpPr>
            <p:cNvPr id="16" name="Rectángulo 6"/>
            <p:cNvSpPr/>
            <p:nvPr/>
          </p:nvSpPr>
          <p:spPr>
            <a:xfrm>
              <a:off x="3005326" y="6062350"/>
              <a:ext cx="4572000" cy="27699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a-ES" altLang="ca-ES" sz="1200" b="1" dirty="0">
                  <a:solidFill>
                    <a:schemeClr val="bg1"/>
                  </a:solidFill>
                  <a:latin typeface="Verdana" panose="020B0604030504040204" pitchFamily="34" charset="0"/>
                </a:rPr>
                <a:t>© CRAI Universitat de Barcelona, curs 2019-20</a:t>
              </a:r>
            </a:p>
          </p:txBody>
        </p:sp>
        <p:pic>
          <p:nvPicPr>
            <p:cNvPr id="17" name="Imagen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28148" y="6041619"/>
              <a:ext cx="792549" cy="2743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368330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tge 7"/>
          <p:cNvPicPr>
            <a:picLocks noChangeAspect="1"/>
          </p:cNvPicPr>
          <p:nvPr/>
        </p:nvPicPr>
        <p:blipFill rotWithShape="1">
          <a:blip r:embed="rId3"/>
          <a:srcRect l="2303" t="-1562" r="11747" b="10539"/>
          <a:stretch/>
        </p:blipFill>
        <p:spPr bwMode="auto">
          <a:xfrm>
            <a:off x="461963" y="2243973"/>
            <a:ext cx="2222500" cy="1763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idor de text 3"/>
          <p:cNvSpPr txBox="1">
            <a:spLocks/>
          </p:cNvSpPr>
          <p:nvPr/>
        </p:nvSpPr>
        <p:spPr bwMode="auto">
          <a:xfrm>
            <a:off x="3081866" y="2243973"/>
            <a:ext cx="5592901" cy="4224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200">
                <a:solidFill>
                  <a:schemeClr val="tx1"/>
                </a:solidFill>
                <a:latin typeface="+mn-lt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9pPr>
          </a:lstStyle>
          <a:p>
            <a:pPr algn="just">
              <a:defRPr/>
            </a:pPr>
            <a:r>
              <a:rPr lang="ca-ES" sz="1600" kern="0" dirty="0">
                <a:solidFill>
                  <a:srgbClr val="606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Es creà l'any 1994 amb els fons provinents de les </a:t>
            </a:r>
            <a:r>
              <a:rPr lang="ca-ES" sz="1600" b="1" kern="0" dirty="0">
                <a:solidFill>
                  <a:srgbClr val="606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biblioteques </a:t>
            </a:r>
            <a:r>
              <a:rPr lang="ca-ES" sz="1600" kern="0" dirty="0">
                <a:solidFill>
                  <a:srgbClr val="606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següents:</a:t>
            </a:r>
          </a:p>
          <a:p>
            <a:pPr marL="361950" indent="266700" algn="just">
              <a:buFont typeface="Arial" panose="020B0604020202020204" pitchFamily="34" charset="0"/>
              <a:buChar char="•"/>
              <a:defRPr/>
            </a:pPr>
            <a:r>
              <a:rPr lang="ca-ES" sz="1600" kern="0" dirty="0">
                <a:solidFill>
                  <a:srgbClr val="606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Biblioteca de la Facultat d'Odontologia de la UB </a:t>
            </a:r>
          </a:p>
          <a:p>
            <a:pPr marL="361950" indent="266700" algn="just">
              <a:buFont typeface="Arial" panose="020B0604020202020204" pitchFamily="34" charset="0"/>
              <a:buChar char="•"/>
              <a:defRPr/>
            </a:pPr>
            <a:r>
              <a:rPr lang="ca-ES" sz="1600" kern="0" dirty="0">
                <a:solidFill>
                  <a:schemeClr val="tx1">
                    <a:lumMod val="65000"/>
                    <a:lumOff val="3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Biblioteca </a:t>
            </a:r>
            <a:r>
              <a:rPr lang="ca-ES" sz="1600" kern="0" dirty="0">
                <a:solidFill>
                  <a:srgbClr val="606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de l'Escola d'Infermeria de la UB </a:t>
            </a:r>
          </a:p>
          <a:p>
            <a:pPr marL="361950" indent="266700" algn="just">
              <a:buFont typeface="Arial" panose="020B0604020202020204" pitchFamily="34" charset="0"/>
              <a:buChar char="•"/>
              <a:defRPr/>
            </a:pPr>
            <a:r>
              <a:rPr lang="ca-ES" sz="1600" kern="0" dirty="0">
                <a:solidFill>
                  <a:srgbClr val="606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Biblioteca de l'Hospital de Bellvitge</a:t>
            </a:r>
          </a:p>
          <a:p>
            <a:pPr algn="just">
              <a:defRPr/>
            </a:pPr>
            <a:endParaRPr lang="ca-ES" sz="1600" kern="0" dirty="0">
              <a:solidFill>
                <a:srgbClr val="60606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defRPr/>
            </a:pPr>
            <a:r>
              <a:rPr lang="ca-ES" sz="1600" kern="0" dirty="0">
                <a:solidFill>
                  <a:srgbClr val="606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El nostre CRAI Biblioteca dona suport als </a:t>
            </a:r>
            <a:r>
              <a:rPr lang="ca-ES" sz="1600" b="1" kern="0" dirty="0">
                <a:solidFill>
                  <a:srgbClr val="606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ensenyaments </a:t>
            </a:r>
            <a:r>
              <a:rPr lang="ca-ES" sz="1600" kern="0" dirty="0">
                <a:solidFill>
                  <a:srgbClr val="606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següents: </a:t>
            </a:r>
          </a:p>
          <a:p>
            <a:pPr marL="733329" lvl="1" indent="-285714">
              <a:buFont typeface="Arial" charset="0"/>
              <a:buChar char="•"/>
              <a:defRPr/>
            </a:pPr>
            <a:r>
              <a:rPr lang="ca-ES" sz="1600" kern="0" dirty="0">
                <a:solidFill>
                  <a:srgbClr val="606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Infermeria</a:t>
            </a:r>
          </a:p>
          <a:p>
            <a:pPr marL="733329" lvl="1" indent="-285714">
              <a:buFont typeface="Arial" charset="0"/>
              <a:buChar char="•"/>
              <a:defRPr/>
            </a:pPr>
            <a:r>
              <a:rPr lang="ca-ES" sz="1600" kern="0" dirty="0">
                <a:solidFill>
                  <a:srgbClr val="606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Medicina</a:t>
            </a:r>
          </a:p>
          <a:p>
            <a:pPr marL="733329" lvl="1" indent="-285714">
              <a:buFont typeface="Arial" charset="0"/>
              <a:buChar char="•"/>
              <a:defRPr/>
            </a:pPr>
            <a:r>
              <a:rPr lang="ca-ES" sz="1600" kern="0" dirty="0">
                <a:solidFill>
                  <a:srgbClr val="606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Odontologia</a:t>
            </a:r>
          </a:p>
          <a:p>
            <a:pPr marL="733329" lvl="1" indent="-285714">
              <a:buFont typeface="Arial" charset="0"/>
              <a:buChar char="•"/>
              <a:defRPr/>
            </a:pPr>
            <a:r>
              <a:rPr lang="ca-ES" sz="1600" kern="0" dirty="0">
                <a:solidFill>
                  <a:srgbClr val="606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Podologia </a:t>
            </a:r>
          </a:p>
          <a:p>
            <a:pPr marL="733329" lvl="1" indent="-285714">
              <a:buFont typeface="Arial" charset="0"/>
              <a:buChar char="•"/>
              <a:defRPr/>
            </a:pPr>
            <a:r>
              <a:rPr lang="ca-ES" sz="1600" kern="0" dirty="0">
                <a:solidFill>
                  <a:srgbClr val="606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Ciències Biomèdiques</a:t>
            </a:r>
          </a:p>
          <a:p>
            <a:pPr marL="733329" lvl="1" indent="-285714">
              <a:buFont typeface="Arial" charset="0"/>
              <a:buChar char="•"/>
              <a:defRPr/>
            </a:pPr>
            <a:r>
              <a:rPr lang="ca-ES" sz="1600" kern="0" dirty="0">
                <a:solidFill>
                  <a:srgbClr val="606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 l’especialitat d’Infermeria de Salut Mental</a:t>
            </a:r>
          </a:p>
          <a:p>
            <a:pPr marL="447615" lvl="1">
              <a:defRPr/>
            </a:pPr>
            <a:endParaRPr lang="ca-ES" sz="1600" kern="0" dirty="0">
              <a:solidFill>
                <a:srgbClr val="60606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-9585">
              <a:defRPr/>
            </a:pPr>
            <a:endParaRPr lang="es-ES" sz="1800" kern="0" dirty="0">
              <a:solidFill>
                <a:srgbClr val="606060"/>
              </a:solidFill>
            </a:endParaRPr>
          </a:p>
          <a:p>
            <a:pPr marL="447615" lvl="1">
              <a:defRPr/>
            </a:pPr>
            <a:endParaRPr lang="ca-ES" sz="1800" kern="0" dirty="0">
              <a:solidFill>
                <a:srgbClr val="606060"/>
              </a:solidFill>
            </a:endParaRPr>
          </a:p>
          <a:p>
            <a:pPr>
              <a:defRPr/>
            </a:pPr>
            <a:endParaRPr lang="ca-ES" sz="1800" kern="0" dirty="0">
              <a:solidFill>
                <a:srgbClr val="606060"/>
              </a:solidFill>
            </a:endParaRPr>
          </a:p>
        </p:txBody>
      </p:sp>
      <p:pic>
        <p:nvPicPr>
          <p:cNvPr id="4" name="Imatge 3"/>
          <p:cNvPicPr>
            <a:picLocks noChangeAspect="1"/>
          </p:cNvPicPr>
          <p:nvPr/>
        </p:nvPicPr>
        <p:blipFill rotWithShape="1">
          <a:blip r:embed="rId4"/>
          <a:srcRect l="-82" t="1438" r="699" b="2636"/>
          <a:stretch/>
        </p:blipFill>
        <p:spPr>
          <a:xfrm>
            <a:off x="468313" y="4444248"/>
            <a:ext cx="2209800" cy="1765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61963" y="1294933"/>
            <a:ext cx="8220075" cy="67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ca-ES" altLang="ca-ES" sz="2800" b="1" dirty="0">
                <a:solidFill>
                  <a:srgbClr val="336699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El CRAI Biblioteca del Campus Bellvitge</a:t>
            </a:r>
            <a:br>
              <a:rPr lang="ca-ES" altLang="ca-ES" sz="2800" b="1" dirty="0">
                <a:solidFill>
                  <a:srgbClr val="336699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ca-ES" altLang="ca-ES" sz="1400" dirty="0">
                <a:solidFill>
                  <a:srgbClr val="336699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  <a:hlinkClick r:id="rId5"/>
              </a:rPr>
              <a:t>crai.ub.edu/ca/coneix-el-</a:t>
            </a:r>
            <a:r>
              <a:rPr lang="ca-ES" altLang="ca-ES" sz="1400" dirty="0" err="1">
                <a:solidFill>
                  <a:srgbClr val="336699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  <a:hlinkClick r:id="rId5"/>
              </a:rPr>
              <a:t>crai</a:t>
            </a:r>
            <a:r>
              <a:rPr lang="ca-ES" altLang="ca-ES" sz="1400" dirty="0">
                <a:solidFill>
                  <a:srgbClr val="336699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  <a:hlinkClick r:id="rId5"/>
              </a:rPr>
              <a:t>/biblioteques/biblioteca-campus-</a:t>
            </a:r>
            <a:r>
              <a:rPr lang="ca-ES" altLang="ca-ES" sz="1400" dirty="0" err="1">
                <a:solidFill>
                  <a:srgbClr val="336699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  <a:hlinkClick r:id="rId5"/>
              </a:rPr>
              <a:t>bellvitge</a:t>
            </a:r>
            <a:endParaRPr lang="ca-ES" altLang="ca-ES" sz="2000" dirty="0">
              <a:solidFill>
                <a:srgbClr val="336699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1F510EB-ED4A-4F63-B4F1-CFB2AF74171A}"/>
              </a:ext>
            </a:extLst>
          </p:cNvPr>
          <p:cNvSpPr txBox="1"/>
          <p:nvPr/>
        </p:nvSpPr>
        <p:spPr>
          <a:xfrm>
            <a:off x="447474" y="661182"/>
            <a:ext cx="1296919" cy="3693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400516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0" name="Agrupa 689"/>
          <p:cNvGrpSpPr/>
          <p:nvPr/>
        </p:nvGrpSpPr>
        <p:grpSpPr>
          <a:xfrm>
            <a:off x="2818718" y="5958844"/>
            <a:ext cx="1255556" cy="430887"/>
            <a:chOff x="2171353" y="736332"/>
            <a:chExt cx="1255556" cy="430887"/>
          </a:xfrm>
        </p:grpSpPr>
        <p:sp>
          <p:nvSpPr>
            <p:cNvPr id="691" name="308 Elipse"/>
            <p:cNvSpPr/>
            <p:nvPr/>
          </p:nvSpPr>
          <p:spPr>
            <a:xfrm>
              <a:off x="2171353" y="789198"/>
              <a:ext cx="187870" cy="21602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sz="1100" dirty="0">
                <a:latin typeface="Barlow Condensed Light" panose="00000406000000000000" pitchFamily="2" charset="0"/>
              </a:endParaRPr>
            </a:p>
          </p:txBody>
        </p:sp>
        <p:sp>
          <p:nvSpPr>
            <p:cNvPr id="692" name="QuadreDeText 691"/>
            <p:cNvSpPr txBox="1"/>
            <p:nvPr/>
          </p:nvSpPr>
          <p:spPr>
            <a:xfrm>
              <a:off x="2339752" y="736332"/>
              <a:ext cx="108715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sz="1100" dirty="0">
                  <a:latin typeface="Barlow Condensed Light" panose="00000406000000000000" pitchFamily="2" charset="0"/>
                </a:rPr>
                <a:t>Diccionaris i obres </a:t>
              </a:r>
            </a:p>
            <a:p>
              <a:r>
                <a:rPr lang="ca-ES" sz="1100" dirty="0">
                  <a:latin typeface="Barlow Condensed Light" panose="00000406000000000000" pitchFamily="2" charset="0"/>
                </a:rPr>
                <a:t>de referència</a:t>
              </a:r>
            </a:p>
          </p:txBody>
        </p:sp>
      </p:grpSp>
      <p:grpSp>
        <p:nvGrpSpPr>
          <p:cNvPr id="693" name="Agrupa 692"/>
          <p:cNvGrpSpPr/>
          <p:nvPr/>
        </p:nvGrpSpPr>
        <p:grpSpPr>
          <a:xfrm>
            <a:off x="583567" y="5492716"/>
            <a:ext cx="901056" cy="261610"/>
            <a:chOff x="2867726" y="6682384"/>
            <a:chExt cx="901056" cy="261610"/>
          </a:xfrm>
        </p:grpSpPr>
        <p:sp>
          <p:nvSpPr>
            <p:cNvPr id="694" name="308 Elipse"/>
            <p:cNvSpPr/>
            <p:nvPr/>
          </p:nvSpPr>
          <p:spPr>
            <a:xfrm>
              <a:off x="2867726" y="6684835"/>
              <a:ext cx="187870" cy="216024"/>
            </a:xfrm>
            <a:prstGeom prst="ellipse">
              <a:avLst/>
            </a:prstGeom>
            <a:solidFill>
              <a:srgbClr val="E6B9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a-ES" sz="1100" b="1" dirty="0">
                  <a:latin typeface="Barlow Condensed Light" panose="00000406000000000000" pitchFamily="2" charset="0"/>
                </a:rPr>
                <a:t>D</a:t>
              </a:r>
            </a:p>
          </p:txBody>
        </p:sp>
        <p:sp>
          <p:nvSpPr>
            <p:cNvPr id="695" name="QuadreDeText 694"/>
            <p:cNvSpPr txBox="1"/>
            <p:nvPr/>
          </p:nvSpPr>
          <p:spPr>
            <a:xfrm>
              <a:off x="3026271" y="6682384"/>
              <a:ext cx="74251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sz="1100" dirty="0">
                  <a:latin typeface="Barlow Condensed Light" panose="00000406000000000000" pitchFamily="2" charset="0"/>
                </a:rPr>
                <a:t>Odontologia</a:t>
              </a:r>
            </a:p>
          </p:txBody>
        </p:sp>
      </p:grpSp>
      <p:grpSp>
        <p:nvGrpSpPr>
          <p:cNvPr id="696" name="Agrupa 695"/>
          <p:cNvGrpSpPr/>
          <p:nvPr/>
        </p:nvGrpSpPr>
        <p:grpSpPr>
          <a:xfrm>
            <a:off x="1632933" y="5507513"/>
            <a:ext cx="827479" cy="261610"/>
            <a:chOff x="4264093" y="6407694"/>
            <a:chExt cx="827479" cy="261610"/>
          </a:xfrm>
        </p:grpSpPr>
        <p:sp>
          <p:nvSpPr>
            <p:cNvPr id="697" name="309 Elipse"/>
            <p:cNvSpPr/>
            <p:nvPr/>
          </p:nvSpPr>
          <p:spPr>
            <a:xfrm>
              <a:off x="4264093" y="6417949"/>
              <a:ext cx="187870" cy="216024"/>
            </a:xfrm>
            <a:prstGeom prst="ellipse">
              <a:avLst/>
            </a:prstGeom>
            <a:solidFill>
              <a:srgbClr val="B9CD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a-ES" sz="1100" b="1" dirty="0">
                  <a:latin typeface="Barlow Condensed Light" panose="00000406000000000000" pitchFamily="2" charset="0"/>
                </a:rPr>
                <a:t>I</a:t>
              </a:r>
            </a:p>
          </p:txBody>
        </p:sp>
        <p:sp>
          <p:nvSpPr>
            <p:cNvPr id="698" name="QuadreDeText 697"/>
            <p:cNvSpPr txBox="1"/>
            <p:nvPr/>
          </p:nvSpPr>
          <p:spPr>
            <a:xfrm>
              <a:off x="4413181" y="6407694"/>
              <a:ext cx="67839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sz="1100" dirty="0">
                  <a:latin typeface="Barlow Condensed Light" panose="00000406000000000000" pitchFamily="2" charset="0"/>
                </a:rPr>
                <a:t>Infermeria</a:t>
              </a:r>
            </a:p>
          </p:txBody>
        </p:sp>
      </p:grpSp>
      <p:grpSp>
        <p:nvGrpSpPr>
          <p:cNvPr id="699" name="Agrupa 698"/>
          <p:cNvGrpSpPr/>
          <p:nvPr/>
        </p:nvGrpSpPr>
        <p:grpSpPr>
          <a:xfrm>
            <a:off x="2594295" y="5509161"/>
            <a:ext cx="833766" cy="266357"/>
            <a:chOff x="4217968" y="6690875"/>
            <a:chExt cx="833766" cy="266357"/>
          </a:xfrm>
        </p:grpSpPr>
        <p:sp>
          <p:nvSpPr>
            <p:cNvPr id="700" name="318 Elipse"/>
            <p:cNvSpPr/>
            <p:nvPr/>
          </p:nvSpPr>
          <p:spPr>
            <a:xfrm>
              <a:off x="4217968" y="6690875"/>
              <a:ext cx="187870" cy="216024"/>
            </a:xfrm>
            <a:prstGeom prst="ellipse">
              <a:avLst/>
            </a:prstGeom>
            <a:solidFill>
              <a:srgbClr val="FCD5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a-ES" sz="1100" b="1" dirty="0">
                  <a:latin typeface="Barlow Condensed Light" panose="00000406000000000000" pitchFamily="2" charset="0"/>
                </a:rPr>
                <a:t>P</a:t>
              </a:r>
            </a:p>
          </p:txBody>
        </p:sp>
        <p:sp>
          <p:nvSpPr>
            <p:cNvPr id="701" name="QuadreDeText 700"/>
            <p:cNvSpPr txBox="1"/>
            <p:nvPr/>
          </p:nvSpPr>
          <p:spPr>
            <a:xfrm>
              <a:off x="4408609" y="6695622"/>
              <a:ext cx="64312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sz="1100" dirty="0">
                  <a:latin typeface="Barlow Condensed Light" panose="00000406000000000000" pitchFamily="2" charset="0"/>
                </a:rPr>
                <a:t>Podologia</a:t>
              </a:r>
            </a:p>
          </p:txBody>
        </p:sp>
      </p:grpSp>
      <p:grpSp>
        <p:nvGrpSpPr>
          <p:cNvPr id="702" name="Agrupa 701"/>
          <p:cNvGrpSpPr/>
          <p:nvPr/>
        </p:nvGrpSpPr>
        <p:grpSpPr>
          <a:xfrm>
            <a:off x="3573165" y="5473325"/>
            <a:ext cx="1861583" cy="430887"/>
            <a:chOff x="5378887" y="6369188"/>
            <a:chExt cx="1861583" cy="430887"/>
          </a:xfrm>
        </p:grpSpPr>
        <p:sp>
          <p:nvSpPr>
            <p:cNvPr id="703" name="332 Elipse"/>
            <p:cNvSpPr/>
            <p:nvPr/>
          </p:nvSpPr>
          <p:spPr>
            <a:xfrm>
              <a:off x="5378887" y="6417949"/>
              <a:ext cx="187870" cy="216024"/>
            </a:xfrm>
            <a:prstGeom prst="ellipse">
              <a:avLst/>
            </a:prstGeom>
            <a:solidFill>
              <a:srgbClr val="DDD9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sz="1100" dirty="0">
                <a:latin typeface="Barlow Condensed Light" panose="00000406000000000000" pitchFamily="2" charset="0"/>
              </a:endParaRPr>
            </a:p>
          </p:txBody>
        </p:sp>
        <p:sp>
          <p:nvSpPr>
            <p:cNvPr id="704" name="QuadreDeText 703"/>
            <p:cNvSpPr txBox="1"/>
            <p:nvPr/>
          </p:nvSpPr>
          <p:spPr>
            <a:xfrm>
              <a:off x="5560202" y="6369188"/>
              <a:ext cx="168026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sz="1100" dirty="0">
                  <a:latin typeface="Barlow Condensed Light" panose="00000406000000000000" pitchFamily="2" charset="0"/>
                </a:rPr>
                <a:t>Biologia, Bioquímica, Anatomia, </a:t>
              </a:r>
            </a:p>
            <a:p>
              <a:r>
                <a:rPr lang="ca-ES" sz="1100" dirty="0">
                  <a:latin typeface="Barlow Condensed Light" panose="00000406000000000000" pitchFamily="2" charset="0"/>
                </a:rPr>
                <a:t>Fisiologia, etc. </a:t>
              </a:r>
            </a:p>
          </p:txBody>
        </p:sp>
      </p:grpSp>
      <p:grpSp>
        <p:nvGrpSpPr>
          <p:cNvPr id="705" name="Agrupa 704"/>
          <p:cNvGrpSpPr/>
          <p:nvPr/>
        </p:nvGrpSpPr>
        <p:grpSpPr>
          <a:xfrm>
            <a:off x="1732587" y="5982490"/>
            <a:ext cx="960262" cy="261900"/>
            <a:chOff x="6718245" y="5707295"/>
            <a:chExt cx="960262" cy="261900"/>
          </a:xfrm>
        </p:grpSpPr>
        <p:sp>
          <p:nvSpPr>
            <p:cNvPr id="706" name="308 Elipse"/>
            <p:cNvSpPr/>
            <p:nvPr/>
          </p:nvSpPr>
          <p:spPr>
            <a:xfrm>
              <a:off x="6718245" y="5707295"/>
              <a:ext cx="187870" cy="216024"/>
            </a:xfrm>
            <a:prstGeom prst="ellipse">
              <a:avLst/>
            </a:prstGeom>
            <a:solidFill>
              <a:srgbClr val="B3A2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sz="1100" dirty="0">
                <a:latin typeface="Barlow Condensed Light" panose="00000406000000000000" pitchFamily="2" charset="0"/>
              </a:endParaRPr>
            </a:p>
          </p:txBody>
        </p:sp>
        <p:sp>
          <p:nvSpPr>
            <p:cNvPr id="707" name="QuadreDeText 706"/>
            <p:cNvSpPr txBox="1"/>
            <p:nvPr/>
          </p:nvSpPr>
          <p:spPr>
            <a:xfrm>
              <a:off x="6907142" y="5707585"/>
              <a:ext cx="77136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sz="1100" dirty="0">
                  <a:latin typeface="Barlow Condensed Light" panose="00000406000000000000" pitchFamily="2" charset="0"/>
                </a:rPr>
                <a:t>Audiovisuals</a:t>
              </a:r>
            </a:p>
          </p:txBody>
        </p:sp>
      </p:grpSp>
      <p:grpSp>
        <p:nvGrpSpPr>
          <p:cNvPr id="708" name="Agrupa 707"/>
          <p:cNvGrpSpPr/>
          <p:nvPr/>
        </p:nvGrpSpPr>
        <p:grpSpPr>
          <a:xfrm>
            <a:off x="572719" y="5949280"/>
            <a:ext cx="1038810" cy="431177"/>
            <a:chOff x="7857427" y="5682444"/>
            <a:chExt cx="1038810" cy="431177"/>
          </a:xfrm>
        </p:grpSpPr>
        <p:sp>
          <p:nvSpPr>
            <p:cNvPr id="709" name="308 Elipse"/>
            <p:cNvSpPr/>
            <p:nvPr/>
          </p:nvSpPr>
          <p:spPr>
            <a:xfrm>
              <a:off x="7857427" y="5682444"/>
              <a:ext cx="187870" cy="216024"/>
            </a:xfrm>
            <a:prstGeom prst="ellipse">
              <a:avLst/>
            </a:prstGeom>
            <a:solidFill>
              <a:srgbClr val="93C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sz="1100" dirty="0">
                <a:latin typeface="Barlow Condensed Light" panose="00000406000000000000" pitchFamily="2" charset="0"/>
              </a:endParaRPr>
            </a:p>
          </p:txBody>
        </p:sp>
        <p:sp>
          <p:nvSpPr>
            <p:cNvPr id="710" name="QuadreDeText 709"/>
            <p:cNvSpPr txBox="1"/>
            <p:nvPr/>
          </p:nvSpPr>
          <p:spPr>
            <a:xfrm>
              <a:off x="8046324" y="5682734"/>
              <a:ext cx="84991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sz="1100" dirty="0">
                  <a:latin typeface="Barlow Condensed Light" panose="00000406000000000000" pitchFamily="2" charset="0"/>
                </a:rPr>
                <a:t>Aprenentatge </a:t>
              </a:r>
            </a:p>
            <a:p>
              <a:r>
                <a:rPr lang="ca-ES" sz="1100" dirty="0">
                  <a:latin typeface="Barlow Condensed Light" panose="00000406000000000000" pitchFamily="2" charset="0"/>
                </a:rPr>
                <a:t>d’idiomes</a:t>
              </a:r>
            </a:p>
          </p:txBody>
        </p:sp>
      </p:grpSp>
      <p:pic>
        <p:nvPicPr>
          <p:cNvPr id="712" name="Imatge 711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lum bright="-26000" contrast="8000"/>
          </a:blip>
          <a:srcRect l="32053" t="58325" b="35136"/>
          <a:stretch/>
        </p:blipFill>
        <p:spPr>
          <a:xfrm>
            <a:off x="227583" y="1827403"/>
            <a:ext cx="744017" cy="665493"/>
          </a:xfrm>
          <a:prstGeom prst="rect">
            <a:avLst/>
          </a:prstGeom>
        </p:spPr>
      </p:pic>
      <p:grpSp>
        <p:nvGrpSpPr>
          <p:cNvPr id="713" name="Agrupa 712"/>
          <p:cNvGrpSpPr/>
          <p:nvPr/>
        </p:nvGrpSpPr>
        <p:grpSpPr>
          <a:xfrm>
            <a:off x="4057843" y="5995882"/>
            <a:ext cx="1303305" cy="431177"/>
            <a:chOff x="6718245" y="5707295"/>
            <a:chExt cx="1303305" cy="431177"/>
          </a:xfrm>
        </p:grpSpPr>
        <p:sp>
          <p:nvSpPr>
            <p:cNvPr id="714" name="308 Elipse"/>
            <p:cNvSpPr/>
            <p:nvPr/>
          </p:nvSpPr>
          <p:spPr>
            <a:xfrm>
              <a:off x="6718245" y="5707295"/>
              <a:ext cx="187870" cy="216024"/>
            </a:xfrm>
            <a:prstGeom prst="ellipse">
              <a:avLst/>
            </a:prstGeom>
            <a:solidFill>
              <a:srgbClr val="EE78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sz="1100" dirty="0">
                <a:latin typeface="Barlow Condensed Light" panose="00000406000000000000" pitchFamily="2" charset="0"/>
              </a:endParaRPr>
            </a:p>
          </p:txBody>
        </p:sp>
        <p:sp>
          <p:nvSpPr>
            <p:cNvPr id="715" name="QuadreDeText 714"/>
            <p:cNvSpPr txBox="1"/>
            <p:nvPr/>
          </p:nvSpPr>
          <p:spPr>
            <a:xfrm>
              <a:off x="6907142" y="5707585"/>
              <a:ext cx="111440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sz="1100" dirty="0">
                  <a:latin typeface="Barlow Condensed Light" panose="00000406000000000000" pitchFamily="2" charset="0"/>
                </a:rPr>
                <a:t>Novel·la, Narracions</a:t>
              </a:r>
            </a:p>
            <a:p>
              <a:r>
                <a:rPr lang="ca-ES" sz="1100" dirty="0">
                  <a:latin typeface="Barlow Condensed Light" panose="00000406000000000000" pitchFamily="2" charset="0"/>
                </a:rPr>
                <a:t>mèdiques i Còmics</a:t>
              </a:r>
            </a:p>
          </p:txBody>
        </p:sp>
      </p:grpSp>
      <p:sp>
        <p:nvSpPr>
          <p:cNvPr id="716" name="QuadreDeText 715"/>
          <p:cNvSpPr txBox="1"/>
          <p:nvPr/>
        </p:nvSpPr>
        <p:spPr>
          <a:xfrm>
            <a:off x="155575" y="2364077"/>
            <a:ext cx="8579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>
                <a:solidFill>
                  <a:srgbClr val="8ECF48"/>
                </a:solidFill>
                <a:latin typeface="Barlow Condensed Medium" panose="00000606000000000000" pitchFamily="2" charset="0"/>
              </a:rPr>
              <a:t>ZONA DE </a:t>
            </a:r>
          </a:p>
          <a:p>
            <a:r>
              <a:rPr lang="es-ES" sz="1200" dirty="0">
                <a:solidFill>
                  <a:srgbClr val="8ECF48"/>
                </a:solidFill>
                <a:latin typeface="Barlow Condensed Medium" panose="00000606000000000000" pitchFamily="2" charset="0"/>
              </a:rPr>
              <a:t>TREBALL EN </a:t>
            </a:r>
          </a:p>
          <a:p>
            <a:r>
              <a:rPr lang="es-ES" sz="1200" dirty="0">
                <a:solidFill>
                  <a:srgbClr val="8ECF48"/>
                </a:solidFill>
                <a:latin typeface="Barlow Condensed Medium" panose="00000606000000000000" pitchFamily="2" charset="0"/>
              </a:rPr>
              <a:t>GRUP</a:t>
            </a:r>
          </a:p>
        </p:txBody>
      </p:sp>
      <p:sp>
        <p:nvSpPr>
          <p:cNvPr id="717" name="QuadreDeText 716"/>
          <p:cNvSpPr txBox="1"/>
          <p:nvPr/>
        </p:nvSpPr>
        <p:spPr>
          <a:xfrm>
            <a:off x="155575" y="2968988"/>
            <a:ext cx="1072730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Barlow Condensed Light" panose="00000406000000000000" pitchFamily="2" charset="0"/>
              </a:rPr>
              <a:t>Espai de treball </a:t>
            </a:r>
          </a:p>
          <a:p>
            <a:r>
              <a:rPr lang="ca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Barlow Condensed Light" panose="00000406000000000000" pitchFamily="2" charset="0"/>
              </a:rPr>
              <a:t>col·laboratiu. </a:t>
            </a:r>
          </a:p>
          <a:p>
            <a:r>
              <a:rPr lang="ca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Barlow Condensed Light" panose="00000406000000000000" pitchFamily="2" charset="0"/>
              </a:rPr>
              <a:t>Es permeten </a:t>
            </a:r>
          </a:p>
          <a:p>
            <a:r>
              <a:rPr lang="ca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Barlow Condensed Light" panose="00000406000000000000" pitchFamily="2" charset="0"/>
              </a:rPr>
              <a:t>converses en veu </a:t>
            </a:r>
          </a:p>
          <a:p>
            <a:r>
              <a:rPr lang="ca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Barlow Condensed Light" panose="00000406000000000000" pitchFamily="2" charset="0"/>
              </a:rPr>
              <a:t>baixa</a:t>
            </a:r>
          </a:p>
        </p:txBody>
      </p:sp>
      <p:pic>
        <p:nvPicPr>
          <p:cNvPr id="718" name="Imatge 7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396" y="1373073"/>
            <a:ext cx="7587475" cy="3774728"/>
          </a:xfrm>
          <a:prstGeom prst="rect">
            <a:avLst/>
          </a:prstGeom>
        </p:spPr>
      </p:pic>
      <p:sp>
        <p:nvSpPr>
          <p:cNvPr id="37" name="QuadreDeText 36"/>
          <p:cNvSpPr txBox="1"/>
          <p:nvPr/>
        </p:nvSpPr>
        <p:spPr>
          <a:xfrm>
            <a:off x="6385738" y="5513845"/>
            <a:ext cx="2409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dirty="0" err="1">
                <a:solidFill>
                  <a:schemeClr val="accent1">
                    <a:lumMod val="75000"/>
                  </a:schemeClr>
                </a:solidFill>
                <a:latin typeface="Barlow Condensed Light" panose="00000406000000000000" pitchFamily="2" charset="0"/>
                <a:cs typeface="Arial" panose="020B0604020202020204" pitchFamily="34" charset="0"/>
              </a:rPr>
              <a:t>Plànol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  <a:latin typeface="Barlow Condensed Light" panose="00000406000000000000" pitchFamily="2" charset="0"/>
                <a:cs typeface="Arial" panose="020B0604020202020204" pitchFamily="34" charset="0"/>
              </a:rPr>
              <a:t> del CRAI Biblioteca del</a:t>
            </a:r>
          </a:p>
        </p:txBody>
      </p:sp>
      <p:sp>
        <p:nvSpPr>
          <p:cNvPr id="38" name="QuadreDeText 37"/>
          <p:cNvSpPr txBox="1"/>
          <p:nvPr/>
        </p:nvSpPr>
        <p:spPr>
          <a:xfrm>
            <a:off x="7861747" y="6224046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>
                <a:solidFill>
                  <a:schemeClr val="accent1">
                    <a:lumMod val="75000"/>
                  </a:schemeClr>
                </a:solidFill>
                <a:latin typeface="Barlow Condensed Light" panose="00000406000000000000" pitchFamily="2" charset="0"/>
              </a:rPr>
              <a:t>PLANTA 0</a:t>
            </a:r>
            <a:endParaRPr lang="es-ES" dirty="0">
              <a:solidFill>
                <a:schemeClr val="accent1">
                  <a:lumMod val="75000"/>
                </a:schemeClr>
              </a:solidFill>
              <a:latin typeface="Barlow Condensed Light" panose="00000406000000000000" pitchFamily="2" charset="0"/>
            </a:endParaRPr>
          </a:p>
        </p:txBody>
      </p:sp>
      <p:sp>
        <p:nvSpPr>
          <p:cNvPr id="39" name="QuadreDeText 38"/>
          <p:cNvSpPr txBox="1"/>
          <p:nvPr/>
        </p:nvSpPr>
        <p:spPr>
          <a:xfrm>
            <a:off x="6826564" y="5746214"/>
            <a:ext cx="19688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2800" spc="-150" dirty="0">
                <a:solidFill>
                  <a:schemeClr val="accent1">
                    <a:lumMod val="75000"/>
                  </a:schemeClr>
                </a:solidFill>
                <a:latin typeface="Barlow Condensed" panose="00000506000000000000" pitchFamily="2" charset="0"/>
              </a:rPr>
              <a:t>Campus Bellvitge</a:t>
            </a:r>
            <a:endParaRPr lang="es-ES" sz="2800" spc="-150" dirty="0">
              <a:solidFill>
                <a:schemeClr val="accent1">
                  <a:lumMod val="75000"/>
                </a:schemeClr>
              </a:solidFill>
              <a:latin typeface="Barlow Condensed" panose="00000506000000000000" pitchFamily="2" charset="0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878C1C95-E578-418C-B9E0-ACC31DF2BC11}"/>
              </a:ext>
            </a:extLst>
          </p:cNvPr>
          <p:cNvSpPr txBox="1"/>
          <p:nvPr/>
        </p:nvSpPr>
        <p:spPr>
          <a:xfrm>
            <a:off x="447474" y="661182"/>
            <a:ext cx="1296919" cy="3693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37175612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uadreDeText 379"/>
          <p:cNvSpPr txBox="1"/>
          <p:nvPr/>
        </p:nvSpPr>
        <p:spPr>
          <a:xfrm>
            <a:off x="275232" y="2105750"/>
            <a:ext cx="73289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>
                <a:solidFill>
                  <a:srgbClr val="FDAB67"/>
                </a:solidFill>
                <a:latin typeface="Barlow Condensed Medium" panose="00000606000000000000" pitchFamily="2" charset="0"/>
              </a:rPr>
              <a:t>ZONA DE </a:t>
            </a:r>
          </a:p>
          <a:p>
            <a:r>
              <a:rPr lang="es-ES" sz="1100" dirty="0">
                <a:solidFill>
                  <a:srgbClr val="FDAB67"/>
                </a:solidFill>
                <a:latin typeface="Barlow Condensed Medium" panose="00000606000000000000" pitchFamily="2" charset="0"/>
              </a:rPr>
              <a:t>TREBALL</a:t>
            </a:r>
          </a:p>
          <a:p>
            <a:r>
              <a:rPr lang="ca-ES" sz="1100" dirty="0">
                <a:solidFill>
                  <a:srgbClr val="FDAB67"/>
                </a:solidFill>
                <a:latin typeface="Barlow Condensed Medium" panose="00000606000000000000" pitchFamily="2" charset="0"/>
              </a:rPr>
              <a:t>INDIVIDUAL</a:t>
            </a:r>
            <a:endParaRPr lang="es-ES" sz="1100" dirty="0">
              <a:solidFill>
                <a:srgbClr val="FDAB67"/>
              </a:solidFill>
              <a:latin typeface="Barlow Condensed Medium" panose="00000606000000000000" pitchFamily="2" charset="0"/>
            </a:endParaRPr>
          </a:p>
        </p:txBody>
      </p:sp>
      <p:sp>
        <p:nvSpPr>
          <p:cNvPr id="3" name="QuadreDeText 382"/>
          <p:cNvSpPr txBox="1"/>
          <p:nvPr/>
        </p:nvSpPr>
        <p:spPr>
          <a:xfrm>
            <a:off x="275232" y="2643755"/>
            <a:ext cx="9893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Barlow Condensed Light" panose="00000406000000000000" pitchFamily="2" charset="0"/>
              </a:rPr>
              <a:t>Espai d’estudi</a:t>
            </a:r>
          </a:p>
          <a:p>
            <a:r>
              <a:rPr lang="ca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Barlow Condensed Light" panose="00000406000000000000" pitchFamily="2" charset="0"/>
              </a:rPr>
              <a:t>Individual.</a:t>
            </a:r>
          </a:p>
          <a:p>
            <a:r>
              <a:rPr lang="ca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Barlow Condensed Light" panose="00000406000000000000" pitchFamily="2" charset="0"/>
              </a:rPr>
              <a:t>No es permeten </a:t>
            </a:r>
          </a:p>
          <a:p>
            <a:r>
              <a:rPr lang="ca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Barlow Condensed Light" panose="00000406000000000000" pitchFamily="2" charset="0"/>
              </a:rPr>
              <a:t>converses</a:t>
            </a:r>
          </a:p>
        </p:txBody>
      </p:sp>
      <p:sp>
        <p:nvSpPr>
          <p:cNvPr id="4" name="QuadreDeText 34"/>
          <p:cNvSpPr txBox="1"/>
          <p:nvPr/>
        </p:nvSpPr>
        <p:spPr>
          <a:xfrm>
            <a:off x="255201" y="3916983"/>
            <a:ext cx="62709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>
                <a:solidFill>
                  <a:srgbClr val="FF0000"/>
                </a:solidFill>
                <a:latin typeface="Barlow Condensed Medium" panose="00000606000000000000" pitchFamily="2" charset="0"/>
              </a:rPr>
              <a:t>ZONA DE </a:t>
            </a:r>
          </a:p>
          <a:p>
            <a:r>
              <a:rPr lang="ca-ES" sz="1100" dirty="0">
                <a:solidFill>
                  <a:srgbClr val="FF0000"/>
                </a:solidFill>
                <a:latin typeface="Barlow Condensed Medium" panose="00000606000000000000" pitchFamily="2" charset="0"/>
              </a:rPr>
              <a:t>SILENCI</a:t>
            </a:r>
            <a:endParaRPr lang="es-ES" sz="1100" dirty="0">
              <a:solidFill>
                <a:srgbClr val="FF0000"/>
              </a:solidFill>
              <a:latin typeface="Barlow Condensed Medium" panose="00000606000000000000" pitchFamily="2" charset="0"/>
            </a:endParaRPr>
          </a:p>
        </p:txBody>
      </p:sp>
      <p:sp>
        <p:nvSpPr>
          <p:cNvPr id="5" name="QuadreDeText 35"/>
          <p:cNvSpPr txBox="1"/>
          <p:nvPr/>
        </p:nvSpPr>
        <p:spPr>
          <a:xfrm>
            <a:off x="255201" y="4314237"/>
            <a:ext cx="8739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Barlow Condensed Light" panose="00000406000000000000" pitchFamily="2" charset="0"/>
              </a:rPr>
              <a:t>Espai d’estudi </a:t>
            </a:r>
          </a:p>
          <a:p>
            <a:r>
              <a:rPr lang="ca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Barlow Condensed Light" panose="00000406000000000000" pitchFamily="2" charset="0"/>
              </a:rPr>
              <a:t>individual.</a:t>
            </a:r>
          </a:p>
          <a:p>
            <a:r>
              <a:rPr lang="ca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Barlow Condensed Light" panose="00000406000000000000" pitchFamily="2" charset="0"/>
              </a:rPr>
              <a:t>Àrea de silenci</a:t>
            </a:r>
          </a:p>
          <a:p>
            <a:r>
              <a:rPr lang="ca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Barlow Condensed Light" panose="00000406000000000000" pitchFamily="2" charset="0"/>
              </a:rPr>
              <a:t>absolut</a:t>
            </a:r>
          </a:p>
        </p:txBody>
      </p:sp>
      <p:pic>
        <p:nvPicPr>
          <p:cNvPr id="6" name="Imatge 36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FF9357">
                <a:tint val="45000"/>
                <a:satMod val="400000"/>
              </a:srgbClr>
            </a:duotone>
          </a:blip>
          <a:srcRect t="40262" b="55049"/>
          <a:stretch/>
        </p:blipFill>
        <p:spPr>
          <a:xfrm>
            <a:off x="-62412" y="1716088"/>
            <a:ext cx="1039519" cy="464459"/>
          </a:xfrm>
          <a:prstGeom prst="rect">
            <a:avLst/>
          </a:prstGeom>
        </p:spPr>
      </p:pic>
      <p:pic>
        <p:nvPicPr>
          <p:cNvPr id="7" name="Imatge 37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lum bright="-20000" contrast="20000"/>
          </a:blip>
          <a:srcRect t="21461" b="73638"/>
          <a:stretch/>
        </p:blipFill>
        <p:spPr>
          <a:xfrm>
            <a:off x="-62413" y="3519638"/>
            <a:ext cx="1039519" cy="485426"/>
          </a:xfrm>
          <a:prstGeom prst="rect">
            <a:avLst/>
          </a:prstGeom>
        </p:spPr>
      </p:pic>
      <p:grpSp>
        <p:nvGrpSpPr>
          <p:cNvPr id="9" name="Agrupa 40"/>
          <p:cNvGrpSpPr/>
          <p:nvPr/>
        </p:nvGrpSpPr>
        <p:grpSpPr>
          <a:xfrm>
            <a:off x="1537286" y="6023157"/>
            <a:ext cx="913880" cy="261610"/>
            <a:chOff x="5503494" y="6684253"/>
            <a:chExt cx="913880" cy="261610"/>
          </a:xfrm>
        </p:grpSpPr>
        <p:sp>
          <p:nvSpPr>
            <p:cNvPr id="10" name="308 Elipse"/>
            <p:cNvSpPr/>
            <p:nvPr/>
          </p:nvSpPr>
          <p:spPr>
            <a:xfrm>
              <a:off x="5503494" y="6686704"/>
              <a:ext cx="187870" cy="216024"/>
            </a:xfrm>
            <a:prstGeom prst="ellipse">
              <a:avLst/>
            </a:prstGeom>
            <a:solidFill>
              <a:srgbClr val="C2D3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sz="1100" dirty="0">
                <a:latin typeface="Barlow Condensed Light" panose="00000406000000000000" pitchFamily="2" charset="0"/>
              </a:endParaRPr>
            </a:p>
          </p:txBody>
        </p:sp>
        <p:sp>
          <p:nvSpPr>
            <p:cNvPr id="11" name="QuadreDeText 51"/>
            <p:cNvSpPr txBox="1"/>
            <p:nvPr/>
          </p:nvSpPr>
          <p:spPr>
            <a:xfrm>
              <a:off x="5662039" y="6684253"/>
              <a:ext cx="75533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100" dirty="0">
                  <a:latin typeface="Barlow Condensed Light" panose="00000406000000000000" pitchFamily="2" charset="0"/>
                </a:rPr>
                <a:t>Hemeroteca</a:t>
              </a:r>
              <a:endParaRPr lang="ca-ES" sz="1100" dirty="0">
                <a:latin typeface="Barlow Condensed Light" panose="00000406000000000000" pitchFamily="2" charset="0"/>
              </a:endParaRPr>
            </a:p>
          </p:txBody>
        </p:sp>
      </p:grpSp>
      <p:grpSp>
        <p:nvGrpSpPr>
          <p:cNvPr id="12" name="Agrupa 41"/>
          <p:cNvGrpSpPr/>
          <p:nvPr/>
        </p:nvGrpSpPr>
        <p:grpSpPr>
          <a:xfrm>
            <a:off x="2616971" y="6029821"/>
            <a:ext cx="1365927" cy="261610"/>
            <a:chOff x="5673267" y="6690917"/>
            <a:chExt cx="1365927" cy="261610"/>
          </a:xfrm>
        </p:grpSpPr>
        <p:sp>
          <p:nvSpPr>
            <p:cNvPr id="13" name="308 Elipse"/>
            <p:cNvSpPr/>
            <p:nvPr/>
          </p:nvSpPr>
          <p:spPr>
            <a:xfrm>
              <a:off x="5673267" y="6693368"/>
              <a:ext cx="187870" cy="216024"/>
            </a:xfrm>
            <a:prstGeom prst="ellipse">
              <a:avLst/>
            </a:prstGeom>
            <a:solidFill>
              <a:srgbClr val="7793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sz="1100" dirty="0">
                <a:latin typeface="Barlow Condensed Light" panose="00000406000000000000" pitchFamily="2" charset="0"/>
              </a:endParaRPr>
            </a:p>
          </p:txBody>
        </p:sp>
        <p:sp>
          <p:nvSpPr>
            <p:cNvPr id="14" name="QuadreDeText 49"/>
            <p:cNvSpPr txBox="1"/>
            <p:nvPr/>
          </p:nvSpPr>
          <p:spPr>
            <a:xfrm>
              <a:off x="5831812" y="6690917"/>
              <a:ext cx="120738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100" dirty="0">
                  <a:latin typeface="Barlow Condensed Light" panose="00000406000000000000" pitchFamily="2" charset="0"/>
                </a:rPr>
                <a:t>Revistes (</a:t>
              </a:r>
              <a:r>
                <a:rPr lang="es-ES" sz="1100" dirty="0" err="1">
                  <a:latin typeface="Barlow Condensed Light" panose="00000406000000000000" pitchFamily="2" charset="0"/>
                </a:rPr>
                <a:t>any</a:t>
              </a:r>
              <a:r>
                <a:rPr lang="es-ES" sz="1100" dirty="0">
                  <a:latin typeface="Barlow Condensed Light" panose="00000406000000000000" pitchFamily="2" charset="0"/>
                </a:rPr>
                <a:t> en </a:t>
              </a:r>
              <a:r>
                <a:rPr lang="es-ES" sz="1100" dirty="0" err="1">
                  <a:latin typeface="Barlow Condensed Light" panose="00000406000000000000" pitchFamily="2" charset="0"/>
                </a:rPr>
                <a:t>curs</a:t>
              </a:r>
              <a:r>
                <a:rPr lang="es-ES" sz="1100" dirty="0">
                  <a:latin typeface="Barlow Condensed Light" panose="00000406000000000000" pitchFamily="2" charset="0"/>
                </a:rPr>
                <a:t>)</a:t>
              </a:r>
              <a:endParaRPr lang="ca-ES" sz="1100" dirty="0">
                <a:latin typeface="Barlow Condensed Light" panose="00000406000000000000" pitchFamily="2" charset="0"/>
              </a:endParaRPr>
            </a:p>
          </p:txBody>
        </p:sp>
      </p:grpSp>
      <p:grpSp>
        <p:nvGrpSpPr>
          <p:cNvPr id="15" name="Agrupa 42"/>
          <p:cNvGrpSpPr/>
          <p:nvPr/>
        </p:nvGrpSpPr>
        <p:grpSpPr>
          <a:xfrm>
            <a:off x="4403720" y="5484183"/>
            <a:ext cx="1116329" cy="430887"/>
            <a:chOff x="2116860" y="6598167"/>
            <a:chExt cx="1116329" cy="430887"/>
          </a:xfrm>
        </p:grpSpPr>
        <p:sp>
          <p:nvSpPr>
            <p:cNvPr id="16" name="308 Elipse"/>
            <p:cNvSpPr/>
            <p:nvPr/>
          </p:nvSpPr>
          <p:spPr>
            <a:xfrm>
              <a:off x="2116860" y="6685257"/>
              <a:ext cx="187870" cy="216024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sz="1100" dirty="0">
                <a:latin typeface="Barlow Condensed Light" panose="00000406000000000000" pitchFamily="2" charset="0"/>
              </a:endParaRPr>
            </a:p>
          </p:txBody>
        </p:sp>
        <p:sp>
          <p:nvSpPr>
            <p:cNvPr id="17" name="QuadreDeText 47"/>
            <p:cNvSpPr txBox="1"/>
            <p:nvPr/>
          </p:nvSpPr>
          <p:spPr>
            <a:xfrm>
              <a:off x="2304730" y="6598167"/>
              <a:ext cx="92845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100" dirty="0">
                  <a:latin typeface="Barlow Condensed Light" panose="00000406000000000000" pitchFamily="2" charset="0"/>
                </a:rPr>
                <a:t>Tesis. </a:t>
              </a:r>
              <a:r>
                <a:rPr lang="es-ES" sz="1100" dirty="0" err="1">
                  <a:latin typeface="Barlow Condensed Light" panose="00000406000000000000" pitchFamily="2" charset="0"/>
                </a:rPr>
                <a:t>Tesines</a:t>
              </a:r>
              <a:r>
                <a:rPr lang="es-ES" sz="1100" dirty="0">
                  <a:latin typeface="Barlow Condensed Light" panose="00000406000000000000" pitchFamily="2" charset="0"/>
                </a:rPr>
                <a:t> i </a:t>
              </a:r>
            </a:p>
            <a:p>
              <a:r>
                <a:rPr lang="ca-ES" sz="1100" dirty="0">
                  <a:latin typeface="Barlow Condensed Light" panose="00000406000000000000" pitchFamily="2" charset="0"/>
                </a:rPr>
                <a:t>Treballs</a:t>
              </a:r>
            </a:p>
          </p:txBody>
        </p:sp>
      </p:grpSp>
      <p:grpSp>
        <p:nvGrpSpPr>
          <p:cNvPr id="18" name="Agrupa 43"/>
          <p:cNvGrpSpPr/>
          <p:nvPr/>
        </p:nvGrpSpPr>
        <p:grpSpPr>
          <a:xfrm>
            <a:off x="4081376" y="6021288"/>
            <a:ext cx="1167154" cy="261610"/>
            <a:chOff x="3515798" y="6682384"/>
            <a:chExt cx="1167154" cy="261610"/>
          </a:xfrm>
        </p:grpSpPr>
        <p:sp>
          <p:nvSpPr>
            <p:cNvPr id="19" name="308 Elipse"/>
            <p:cNvSpPr/>
            <p:nvPr/>
          </p:nvSpPr>
          <p:spPr>
            <a:xfrm>
              <a:off x="3515798" y="6684835"/>
              <a:ext cx="187870" cy="216024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sz="1100" dirty="0">
                <a:latin typeface="Barlow Condensed Light" panose="00000406000000000000" pitchFamily="2" charset="0"/>
              </a:endParaRPr>
            </a:p>
          </p:txBody>
        </p:sp>
        <p:sp>
          <p:nvSpPr>
            <p:cNvPr id="20" name="QuadreDeText 45"/>
            <p:cNvSpPr txBox="1"/>
            <p:nvPr/>
          </p:nvSpPr>
          <p:spPr>
            <a:xfrm>
              <a:off x="3674343" y="6682384"/>
              <a:ext cx="100860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100" dirty="0" err="1">
                  <a:latin typeface="Barlow Condensed Light" panose="00000406000000000000" pitchFamily="2" charset="0"/>
                </a:rPr>
                <a:t>Fons</a:t>
              </a:r>
              <a:r>
                <a:rPr lang="es-ES" sz="1100" dirty="0">
                  <a:latin typeface="Barlow Condensed Light" panose="00000406000000000000" pitchFamily="2" charset="0"/>
                </a:rPr>
                <a:t> </a:t>
              </a:r>
              <a:r>
                <a:rPr lang="es-ES" sz="1100" dirty="0" err="1">
                  <a:latin typeface="Barlow Condensed Light" panose="00000406000000000000" pitchFamily="2" charset="0"/>
                </a:rPr>
                <a:t>Històric</a:t>
              </a:r>
              <a:r>
                <a:rPr lang="es-ES" sz="1100" dirty="0">
                  <a:latin typeface="Barlow Condensed Light" panose="00000406000000000000" pitchFamily="2" charset="0"/>
                </a:rPr>
                <a:t> (FH)</a:t>
              </a:r>
              <a:endParaRPr lang="ca-ES" sz="1100" dirty="0">
                <a:latin typeface="Barlow Condensed Light" panose="00000406000000000000" pitchFamily="2" charset="0"/>
              </a:endParaRPr>
            </a:p>
          </p:txBody>
        </p:sp>
      </p:grpSp>
      <p:grpSp>
        <p:nvGrpSpPr>
          <p:cNvPr id="21" name="Agrupa 52"/>
          <p:cNvGrpSpPr/>
          <p:nvPr/>
        </p:nvGrpSpPr>
        <p:grpSpPr>
          <a:xfrm>
            <a:off x="1168810" y="5525687"/>
            <a:ext cx="2065331" cy="261610"/>
            <a:chOff x="5297602" y="6436401"/>
            <a:chExt cx="2065331" cy="261610"/>
          </a:xfrm>
        </p:grpSpPr>
        <p:sp>
          <p:nvSpPr>
            <p:cNvPr id="22" name="332 Elipse"/>
            <p:cNvSpPr/>
            <p:nvPr/>
          </p:nvSpPr>
          <p:spPr>
            <a:xfrm>
              <a:off x="5297602" y="6441196"/>
              <a:ext cx="187870" cy="216024"/>
            </a:xfrm>
            <a:prstGeom prst="ellipse">
              <a:avLst/>
            </a:prstGeom>
            <a:solidFill>
              <a:srgbClr val="DDD9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sz="1100" dirty="0">
                <a:latin typeface="Barlow Condensed Light" panose="00000406000000000000" pitchFamily="2" charset="0"/>
              </a:endParaRPr>
            </a:p>
          </p:txBody>
        </p:sp>
        <p:sp>
          <p:nvSpPr>
            <p:cNvPr id="23" name="QuadreDeText 54"/>
            <p:cNvSpPr txBox="1"/>
            <p:nvPr/>
          </p:nvSpPr>
          <p:spPr>
            <a:xfrm>
              <a:off x="5477480" y="6436401"/>
              <a:ext cx="188545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sz="1100" dirty="0">
                  <a:latin typeface="Barlow Condensed Light" panose="00000406000000000000" pitchFamily="2" charset="0"/>
                </a:rPr>
                <a:t>Biologia, Bioquímica, Anatomia, etc. </a:t>
              </a:r>
            </a:p>
          </p:txBody>
        </p:sp>
      </p:grpSp>
      <p:sp>
        <p:nvSpPr>
          <p:cNvPr id="24" name="308 Elipse"/>
          <p:cNvSpPr/>
          <p:nvPr/>
        </p:nvSpPr>
        <p:spPr>
          <a:xfrm>
            <a:off x="3357246" y="5549861"/>
            <a:ext cx="187870" cy="216024"/>
          </a:xfrm>
          <a:prstGeom prst="ellipse">
            <a:avLst/>
          </a:prstGeom>
          <a:solidFill>
            <a:srgbClr val="A79A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100" dirty="0">
              <a:latin typeface="Barlow Condensed Light" panose="00000406000000000000" pitchFamily="2" charset="0"/>
            </a:endParaRPr>
          </a:p>
        </p:txBody>
      </p:sp>
      <p:sp>
        <p:nvSpPr>
          <p:cNvPr id="25" name="QuadreDeText 56"/>
          <p:cNvSpPr txBox="1"/>
          <p:nvPr/>
        </p:nvSpPr>
        <p:spPr>
          <a:xfrm>
            <a:off x="3575501" y="5530482"/>
            <a:ext cx="49244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 err="1">
                <a:latin typeface="Barlow Condensed Light" panose="00000406000000000000" pitchFamily="2" charset="0"/>
              </a:rPr>
              <a:t>Fullets</a:t>
            </a:r>
            <a:endParaRPr lang="ca-ES" sz="1100" dirty="0">
              <a:latin typeface="Barlow Condensed Light" panose="00000406000000000000" pitchFamily="2" charset="0"/>
            </a:endParaRPr>
          </a:p>
        </p:txBody>
      </p:sp>
      <p:pic>
        <p:nvPicPr>
          <p:cNvPr id="35" name="Imagen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5223" y="1368928"/>
            <a:ext cx="7121191" cy="3714750"/>
          </a:xfrm>
          <a:prstGeom prst="rect">
            <a:avLst/>
          </a:prstGeom>
        </p:spPr>
      </p:pic>
      <p:sp>
        <p:nvSpPr>
          <p:cNvPr id="29" name="QuadreDeText 2"/>
          <p:cNvSpPr txBox="1"/>
          <p:nvPr/>
        </p:nvSpPr>
        <p:spPr>
          <a:xfrm>
            <a:off x="6385738" y="5513845"/>
            <a:ext cx="2409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dirty="0" err="1">
                <a:solidFill>
                  <a:schemeClr val="accent1">
                    <a:lumMod val="75000"/>
                  </a:schemeClr>
                </a:solidFill>
                <a:latin typeface="Barlow Condensed Light" panose="00000406000000000000" pitchFamily="2" charset="0"/>
                <a:cs typeface="Arial" panose="020B0604020202020204" pitchFamily="34" charset="0"/>
              </a:rPr>
              <a:t>Plànol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  <a:latin typeface="Barlow Condensed Light" panose="00000406000000000000" pitchFamily="2" charset="0"/>
                <a:cs typeface="Arial" panose="020B0604020202020204" pitchFamily="34" charset="0"/>
              </a:rPr>
              <a:t> del CRAI Biblioteca del</a:t>
            </a:r>
          </a:p>
        </p:txBody>
      </p:sp>
      <p:sp>
        <p:nvSpPr>
          <p:cNvPr id="30" name="QuadreDeText 16"/>
          <p:cNvSpPr txBox="1"/>
          <p:nvPr/>
        </p:nvSpPr>
        <p:spPr>
          <a:xfrm>
            <a:off x="6826564" y="5746214"/>
            <a:ext cx="19688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2800" spc="-150" dirty="0">
                <a:solidFill>
                  <a:schemeClr val="accent1">
                    <a:lumMod val="75000"/>
                  </a:schemeClr>
                </a:solidFill>
                <a:latin typeface="Barlow Condensed" panose="00000506000000000000" pitchFamily="2" charset="0"/>
              </a:rPr>
              <a:t>Campus Bellvitge</a:t>
            </a:r>
            <a:endParaRPr lang="es-ES" sz="2800" spc="-150" dirty="0">
              <a:solidFill>
                <a:schemeClr val="accent1">
                  <a:lumMod val="75000"/>
                </a:schemeClr>
              </a:solidFill>
              <a:latin typeface="Barlow Condensed" panose="00000506000000000000" pitchFamily="2" charset="0"/>
            </a:endParaRPr>
          </a:p>
        </p:txBody>
      </p:sp>
      <p:sp>
        <p:nvSpPr>
          <p:cNvPr id="31" name="QuadreDeText 20"/>
          <p:cNvSpPr txBox="1"/>
          <p:nvPr/>
        </p:nvSpPr>
        <p:spPr>
          <a:xfrm>
            <a:off x="7861747" y="6224046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>
                <a:solidFill>
                  <a:schemeClr val="accent1">
                    <a:lumMod val="75000"/>
                  </a:schemeClr>
                </a:solidFill>
                <a:latin typeface="Barlow Condensed Light" panose="00000406000000000000" pitchFamily="2" charset="0"/>
              </a:rPr>
              <a:t>PLANTA 1</a:t>
            </a:r>
            <a:endParaRPr lang="es-ES" dirty="0">
              <a:solidFill>
                <a:schemeClr val="accent1">
                  <a:lumMod val="75000"/>
                </a:schemeClr>
              </a:solidFill>
              <a:latin typeface="Barlow Condensed Light" panose="00000406000000000000" pitchFamily="2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5DDC0FCF-F5CD-40FB-9255-665E4F85EA54}"/>
              </a:ext>
            </a:extLst>
          </p:cNvPr>
          <p:cNvSpPr txBox="1"/>
          <p:nvPr/>
        </p:nvSpPr>
        <p:spPr>
          <a:xfrm>
            <a:off x="447474" y="661182"/>
            <a:ext cx="1296919" cy="3693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9051277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6"/>
          <p:cNvSpPr txBox="1">
            <a:spLocks noChangeArrowheads="1"/>
          </p:cNvSpPr>
          <p:nvPr/>
        </p:nvSpPr>
        <p:spPr bwMode="auto">
          <a:xfrm>
            <a:off x="447475" y="1316813"/>
            <a:ext cx="6172200" cy="48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altLang="ca-ES" sz="2800" b="1" dirty="0">
                <a:solidFill>
                  <a:srgbClr val="336699"/>
                </a:solidFill>
                <a:latin typeface="+mn-lt"/>
              </a:rPr>
              <a:t>Zones d’estudi</a:t>
            </a:r>
          </a:p>
        </p:txBody>
      </p:sp>
      <p:pic>
        <p:nvPicPr>
          <p:cNvPr id="3" name="Imat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3" b="1587"/>
          <a:stretch>
            <a:fillRect/>
          </a:stretch>
        </p:blipFill>
        <p:spPr bwMode="auto">
          <a:xfrm>
            <a:off x="839002" y="2906713"/>
            <a:ext cx="2562225" cy="3203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47474" y="1997816"/>
            <a:ext cx="84077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a-ES" kern="0" dirty="0">
                <a:solidFill>
                  <a:srgbClr val="6060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Per adaptar l’espai a les necessitats dels usuaris, el CRAI Biblioteca està organitzat en </a:t>
            </a:r>
            <a:r>
              <a:rPr lang="ca-ES" b="1" kern="0" dirty="0">
                <a:solidFill>
                  <a:srgbClr val="6060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tres zones</a:t>
            </a:r>
            <a:r>
              <a:rPr lang="ca-ES" kern="0" dirty="0">
                <a:solidFill>
                  <a:srgbClr val="6060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diferents:</a:t>
            </a:r>
          </a:p>
        </p:txBody>
      </p:sp>
      <p:pic>
        <p:nvPicPr>
          <p:cNvPr id="5" name="Imat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054" y="2906713"/>
            <a:ext cx="4295275" cy="3221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70B8135-FE16-4E34-8803-24C9353E1017}"/>
              </a:ext>
            </a:extLst>
          </p:cNvPr>
          <p:cNvSpPr txBox="1"/>
          <p:nvPr/>
        </p:nvSpPr>
        <p:spPr>
          <a:xfrm>
            <a:off x="447474" y="661182"/>
            <a:ext cx="1296919" cy="3693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36245036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 Subtítulo"/>
          <p:cNvSpPr>
            <a:spLocks/>
          </p:cNvSpPr>
          <p:nvPr/>
        </p:nvSpPr>
        <p:spPr bwMode="auto">
          <a:xfrm>
            <a:off x="0" y="2008062"/>
            <a:ext cx="6876288" cy="4667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lvl="1" indent="0">
              <a:spcBef>
                <a:spcPct val="20000"/>
              </a:spcBef>
              <a:defRPr/>
            </a:pPr>
            <a:r>
              <a:rPr lang="ca-ES" altLang="ca-ES" b="1" dirty="0">
                <a:solidFill>
                  <a:srgbClr val="646464"/>
                </a:solidFill>
                <a:latin typeface="+mn-lt"/>
              </a:rPr>
              <a:t>Més de 500 punts de lectura</a:t>
            </a:r>
          </a:p>
          <a:p>
            <a:pPr marL="457200" lvl="1" indent="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ca-ES" altLang="ca-ES" b="1" dirty="0">
                <a:solidFill>
                  <a:srgbClr val="646464"/>
                </a:solidFill>
                <a:latin typeface="+mn-lt"/>
              </a:rPr>
              <a:t>Ordinadors</a:t>
            </a:r>
          </a:p>
          <a:p>
            <a:pPr lvl="1" eaLnBrk="1" fontAlgn="auto" hangingPunct="1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altLang="ca-ES" dirty="0">
                <a:solidFill>
                  <a:srgbClr val="646464"/>
                </a:solidFill>
                <a:latin typeface="+mn-lt"/>
              </a:rPr>
              <a:t>31 ordinadors de consulta</a:t>
            </a:r>
          </a:p>
          <a:p>
            <a:pPr lvl="1" eaLnBrk="1" fontAlgn="auto" hangingPunct="1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altLang="ca-ES" dirty="0">
                <a:solidFill>
                  <a:srgbClr val="646464"/>
                </a:solidFill>
                <a:latin typeface="+mn-lt"/>
              </a:rPr>
              <a:t>Aula d’ordinadors (19)</a:t>
            </a:r>
          </a:p>
          <a:p>
            <a:pPr lvl="1" eaLnBrk="1" fontAlgn="auto" hangingPunct="1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altLang="ca-ES" dirty="0">
                <a:solidFill>
                  <a:srgbClr val="646464"/>
                </a:solidFill>
                <a:latin typeface="+mn-lt"/>
              </a:rPr>
              <a:t>13 ordinadors portàtils</a:t>
            </a:r>
          </a:p>
          <a:p>
            <a:pPr marL="457200" lvl="1" indent="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ca-ES" altLang="ca-ES" b="1" dirty="0">
                <a:solidFill>
                  <a:srgbClr val="646464"/>
                </a:solidFill>
                <a:latin typeface="+mn-lt"/>
              </a:rPr>
              <a:t>12 sales de treball equipades amb ordinadors</a:t>
            </a:r>
          </a:p>
          <a:p>
            <a:pPr lvl="1" eaLnBrk="1" fontAlgn="auto" hangingPunct="1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altLang="ca-ES" dirty="0">
                <a:solidFill>
                  <a:srgbClr val="646464"/>
                </a:solidFill>
                <a:latin typeface="+mn-lt"/>
              </a:rPr>
              <a:t>7 sales per treballar en grup (màxim 5 persones).</a:t>
            </a:r>
          </a:p>
          <a:p>
            <a:pPr marL="457200" lvl="1" indent="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ca-ES" altLang="ca-ES" dirty="0">
                <a:solidFill>
                  <a:srgbClr val="646464"/>
                </a:solidFill>
                <a:latin typeface="+mn-lt"/>
              </a:rPr>
              <a:t>	Dues sales amb pissarra</a:t>
            </a:r>
          </a:p>
          <a:p>
            <a:pPr lvl="1" eaLnBrk="1" fontAlgn="auto" hangingPunct="1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altLang="ca-ES" dirty="0">
                <a:solidFill>
                  <a:srgbClr val="646464"/>
                </a:solidFill>
                <a:latin typeface="+mn-lt"/>
              </a:rPr>
              <a:t>4 </a:t>
            </a:r>
            <a:r>
              <a:rPr lang="ca-ES" altLang="ca-ES" dirty="0" err="1">
                <a:solidFill>
                  <a:srgbClr val="646464"/>
                </a:solidFill>
                <a:latin typeface="+mn-lt"/>
              </a:rPr>
              <a:t>cubicles</a:t>
            </a:r>
            <a:r>
              <a:rPr lang="ca-ES" altLang="ca-ES" dirty="0">
                <a:solidFill>
                  <a:srgbClr val="646464"/>
                </a:solidFill>
                <a:latin typeface="+mn-lt"/>
              </a:rPr>
              <a:t> per a ús individual</a:t>
            </a:r>
          </a:p>
          <a:p>
            <a:pPr lvl="1" eaLnBrk="1" fontAlgn="auto" hangingPunct="1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altLang="ca-ES" dirty="0">
                <a:solidFill>
                  <a:srgbClr val="646464"/>
                </a:solidFill>
                <a:latin typeface="+mn-lt"/>
              </a:rPr>
              <a:t>1 sala per a professors</a:t>
            </a:r>
          </a:p>
          <a:p>
            <a:pPr marL="457200" lvl="1" indent="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ca-ES" altLang="ca-ES" b="1" dirty="0">
                <a:solidFill>
                  <a:srgbClr val="646464"/>
                </a:solidFill>
                <a:latin typeface="+mn-lt"/>
              </a:rPr>
              <a:t>Espai CRAI OFF</a:t>
            </a:r>
          </a:p>
          <a:p>
            <a:pPr marL="457200" lvl="1" indent="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ca-ES" altLang="ca-ES" b="1" dirty="0">
                <a:solidFill>
                  <a:srgbClr val="646464"/>
                </a:solidFill>
                <a:latin typeface="+mn-lt"/>
              </a:rPr>
              <a:t>Zona de lectura informal «</a:t>
            </a:r>
            <a:r>
              <a:rPr lang="ca-ES" altLang="ca-ES" dirty="0">
                <a:solidFill>
                  <a:srgbClr val="646464"/>
                </a:solidFill>
                <a:latin typeface="+mn-lt"/>
              </a:rPr>
              <a:t>Calma en blau»</a:t>
            </a:r>
          </a:p>
          <a:p>
            <a:pPr marL="457200" lvl="1" indent="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ca-ES" altLang="ca-ES" b="1" dirty="0">
                <a:solidFill>
                  <a:srgbClr val="646464"/>
                </a:solidFill>
                <a:latin typeface="+mn-lt"/>
              </a:rPr>
              <a:t>Màquina </a:t>
            </a:r>
            <a:r>
              <a:rPr lang="ca-ES" altLang="ca-ES" b="1" dirty="0" err="1">
                <a:solidFill>
                  <a:srgbClr val="646464"/>
                </a:solidFill>
                <a:latin typeface="+mn-lt"/>
              </a:rPr>
              <a:t>d’autopréstec</a:t>
            </a:r>
            <a:r>
              <a:rPr lang="ca-ES" altLang="ca-ES" b="1" dirty="0">
                <a:solidFill>
                  <a:srgbClr val="646464"/>
                </a:solidFill>
                <a:latin typeface="+mn-lt"/>
              </a:rPr>
              <a:t> i bústia per a la devolució de llibres</a:t>
            </a:r>
          </a:p>
        </p:txBody>
      </p:sp>
      <p:sp>
        <p:nvSpPr>
          <p:cNvPr id="4" name="Rectangle 1026"/>
          <p:cNvSpPr txBox="1">
            <a:spLocks noChangeArrowheads="1"/>
          </p:cNvSpPr>
          <p:nvPr/>
        </p:nvSpPr>
        <p:spPr bwMode="auto">
          <a:xfrm>
            <a:off x="447475" y="1316813"/>
            <a:ext cx="6172200" cy="48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altLang="ca-ES" sz="2800" b="1" dirty="0">
                <a:solidFill>
                  <a:srgbClr val="336699"/>
                </a:solidFill>
                <a:latin typeface="+mn-lt"/>
              </a:rPr>
              <a:t>Equipament</a:t>
            </a:r>
          </a:p>
        </p:txBody>
      </p:sp>
      <p:pic>
        <p:nvPicPr>
          <p:cNvPr id="5" name="Imat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414" y="2922461"/>
            <a:ext cx="2650940" cy="1988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3E27250-1D4D-4C46-A852-F5A26E8E637A}"/>
              </a:ext>
            </a:extLst>
          </p:cNvPr>
          <p:cNvSpPr txBox="1"/>
          <p:nvPr/>
        </p:nvSpPr>
        <p:spPr>
          <a:xfrm>
            <a:off x="447474" y="661182"/>
            <a:ext cx="1296919" cy="3693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17925740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 Subtítulo"/>
          <p:cNvSpPr>
            <a:spLocks/>
          </p:cNvSpPr>
          <p:nvPr/>
        </p:nvSpPr>
        <p:spPr bwMode="auto">
          <a:xfrm>
            <a:off x="439738" y="1879098"/>
            <a:ext cx="7588250" cy="2497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just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defRPr/>
            </a:pPr>
            <a:r>
              <a:rPr lang="ca-ES" altLang="ca-ES" sz="2000" dirty="0">
                <a:solidFill>
                  <a:srgbClr val="646464"/>
                </a:solidFill>
                <a:latin typeface="+mn-lt"/>
              </a:rPr>
              <a:t>El CRAI Biblioteca del Campus Bellvitge combina els fons dels estudis següents: </a:t>
            </a:r>
          </a:p>
          <a:p>
            <a:pPr algn="just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altLang="ca-ES" sz="2000" dirty="0">
                <a:solidFill>
                  <a:srgbClr val="646464"/>
                </a:solidFill>
                <a:latin typeface="+mn-lt"/>
              </a:rPr>
              <a:t>Infermeria</a:t>
            </a:r>
          </a:p>
          <a:p>
            <a:pPr algn="just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altLang="ca-ES" sz="2000" dirty="0">
                <a:solidFill>
                  <a:srgbClr val="646464"/>
                </a:solidFill>
                <a:latin typeface="+mn-lt"/>
              </a:rPr>
              <a:t>Medicina</a:t>
            </a:r>
          </a:p>
          <a:p>
            <a:pPr algn="just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altLang="ca-ES" sz="2000" dirty="0">
                <a:solidFill>
                  <a:srgbClr val="646464"/>
                </a:solidFill>
                <a:latin typeface="+mn-lt"/>
              </a:rPr>
              <a:t>Odontologia </a:t>
            </a:r>
          </a:p>
          <a:p>
            <a:pPr algn="just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altLang="ca-ES" sz="2000" dirty="0">
                <a:solidFill>
                  <a:srgbClr val="646464"/>
                </a:solidFill>
                <a:latin typeface="+mn-lt"/>
              </a:rPr>
              <a:t>Podologia</a:t>
            </a:r>
          </a:p>
          <a:p>
            <a:pPr algn="just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altLang="ca-ES" sz="2000" dirty="0">
                <a:solidFill>
                  <a:srgbClr val="646464"/>
                </a:solidFill>
                <a:latin typeface="+mn-lt"/>
              </a:rPr>
              <a:t>Ciències Biomèdiques</a:t>
            </a:r>
          </a:p>
          <a:p>
            <a:pPr algn="just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ca-ES" altLang="ca-ES" sz="2000" dirty="0">
              <a:solidFill>
                <a:srgbClr val="646464"/>
              </a:solidFill>
              <a:latin typeface="+mn-lt"/>
            </a:endParaRPr>
          </a:p>
          <a:p>
            <a:pPr algn="just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endParaRPr lang="ca-ES" altLang="ca-ES" sz="2000" dirty="0">
              <a:solidFill>
                <a:srgbClr val="646464"/>
              </a:solidFill>
              <a:latin typeface="+mn-lt"/>
            </a:endParaRPr>
          </a:p>
          <a:p>
            <a:pPr algn="just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endParaRPr lang="ca-ES" altLang="ca-ES" sz="2000" dirty="0">
              <a:solidFill>
                <a:srgbClr val="646464"/>
              </a:solidFill>
              <a:latin typeface="Verdana" panose="020B0604030504040204" pitchFamily="34" charset="0"/>
            </a:endParaRPr>
          </a:p>
          <a:p>
            <a:pPr algn="just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endParaRPr lang="ca-ES" altLang="ca-ES" sz="2000" dirty="0">
              <a:solidFill>
                <a:srgbClr val="646464"/>
              </a:solidFill>
              <a:latin typeface="Verdana" panose="020B0604030504040204" pitchFamily="34" charset="0"/>
            </a:endParaRPr>
          </a:p>
          <a:p>
            <a:pPr algn="just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endParaRPr lang="ca-ES" altLang="ca-ES" sz="2000" dirty="0">
              <a:solidFill>
                <a:srgbClr val="646464"/>
              </a:solidFill>
              <a:latin typeface="Verdana" panose="020B0604030504040204" pitchFamily="34" charset="0"/>
            </a:endParaRPr>
          </a:p>
          <a:p>
            <a:pPr algn="just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ca-ES" altLang="ca-ES" sz="2000" dirty="0">
              <a:solidFill>
                <a:srgbClr val="646464"/>
              </a:solidFill>
              <a:latin typeface="Verdana" panose="020B0604030504040204" pitchFamily="34" charset="0"/>
            </a:endParaRPr>
          </a:p>
        </p:txBody>
      </p:sp>
      <p:pic>
        <p:nvPicPr>
          <p:cNvPr id="3" name="Imatge 1"/>
          <p:cNvPicPr>
            <a:picLocks noChangeAspect="1"/>
          </p:cNvPicPr>
          <p:nvPr/>
        </p:nvPicPr>
        <p:blipFill>
          <a:blip r:embed="rId3"/>
          <a:srcRect l="27727" b="8458"/>
          <a:stretch>
            <a:fillRect/>
          </a:stretch>
        </p:blipFill>
        <p:spPr bwMode="auto">
          <a:xfrm>
            <a:off x="5500688" y="4543425"/>
            <a:ext cx="2527300" cy="1800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QuadreDeText 2"/>
          <p:cNvSpPr txBox="1">
            <a:spLocks noChangeArrowheads="1"/>
          </p:cNvSpPr>
          <p:nvPr/>
        </p:nvSpPr>
        <p:spPr bwMode="auto">
          <a:xfrm>
            <a:off x="439738" y="4060010"/>
            <a:ext cx="77263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fontAlgn="auto" hangingPunct="1">
              <a:spcBef>
                <a:spcPct val="20000"/>
              </a:spcBef>
              <a:spcAft>
                <a:spcPts val="600"/>
              </a:spcAft>
              <a:defRPr/>
            </a:pPr>
            <a:r>
              <a:rPr lang="ca-ES" altLang="ca-ES" sz="2000" dirty="0">
                <a:solidFill>
                  <a:srgbClr val="646464"/>
                </a:solidFill>
                <a:latin typeface="+mn-lt"/>
              </a:rPr>
              <a:t>Al CRAI Biblioteca també hi ha dues </a:t>
            </a:r>
            <a:r>
              <a:rPr lang="ca-ES" altLang="ca-ES" sz="2000" b="1" dirty="0">
                <a:solidFill>
                  <a:srgbClr val="646464"/>
                </a:solidFill>
                <a:latin typeface="+mn-lt"/>
              </a:rPr>
              <a:t>col·leccions especials</a:t>
            </a:r>
            <a:r>
              <a:rPr lang="ca-ES" altLang="ca-ES" sz="2000" dirty="0">
                <a:solidFill>
                  <a:srgbClr val="646464"/>
                </a:solidFill>
                <a:latin typeface="+mn-lt"/>
              </a:rPr>
              <a:t>: </a:t>
            </a:r>
          </a:p>
        </p:txBody>
      </p:sp>
      <p:sp>
        <p:nvSpPr>
          <p:cNvPr id="5" name="QuadreDeText 6"/>
          <p:cNvSpPr txBox="1">
            <a:spLocks noChangeArrowheads="1"/>
          </p:cNvSpPr>
          <p:nvPr/>
        </p:nvSpPr>
        <p:spPr bwMode="auto">
          <a:xfrm>
            <a:off x="447475" y="4543425"/>
            <a:ext cx="4535488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altLang="ca-ES" sz="2000" dirty="0">
                <a:solidFill>
                  <a:srgbClr val="FF0000"/>
                </a:solidFill>
                <a:latin typeface="+mn-lt"/>
                <a:hlinkClick r:id="rId4"/>
              </a:rPr>
              <a:t>Fons de </a:t>
            </a:r>
            <a:r>
              <a:rPr lang="ca-ES" altLang="ca-ES" sz="2000" dirty="0" err="1">
                <a:solidFill>
                  <a:srgbClr val="FF0000"/>
                </a:solidFill>
                <a:latin typeface="+mn-lt"/>
                <a:hlinkClick r:id="rId4"/>
              </a:rPr>
              <a:t>l’Asociación</a:t>
            </a:r>
            <a:r>
              <a:rPr lang="ca-ES" altLang="ca-ES" sz="2000" dirty="0">
                <a:solidFill>
                  <a:srgbClr val="FF0000"/>
                </a:solidFill>
                <a:latin typeface="+mn-lt"/>
                <a:hlinkClick r:id="rId4"/>
              </a:rPr>
              <a:t> Española de Nomenclatura, </a:t>
            </a:r>
            <a:r>
              <a:rPr lang="ca-ES" altLang="ca-ES" sz="2000" dirty="0" err="1">
                <a:solidFill>
                  <a:srgbClr val="FF0000"/>
                </a:solidFill>
                <a:latin typeface="+mn-lt"/>
                <a:hlinkClick r:id="rId4"/>
              </a:rPr>
              <a:t>Taxonomía</a:t>
            </a:r>
            <a:r>
              <a:rPr lang="ca-ES" altLang="ca-ES" sz="2000" dirty="0">
                <a:solidFill>
                  <a:srgbClr val="FF0000"/>
                </a:solidFill>
                <a:latin typeface="+mn-lt"/>
                <a:hlinkClick r:id="rId4"/>
              </a:rPr>
              <a:t> y </a:t>
            </a:r>
            <a:r>
              <a:rPr lang="ca-ES" altLang="ca-ES" sz="2000" dirty="0" err="1">
                <a:solidFill>
                  <a:srgbClr val="FF0000"/>
                </a:solidFill>
                <a:latin typeface="+mn-lt"/>
                <a:hlinkClick r:id="rId4"/>
              </a:rPr>
              <a:t>Diagnósticos</a:t>
            </a:r>
            <a:r>
              <a:rPr lang="ca-ES" altLang="ca-ES" sz="2000" dirty="0">
                <a:solidFill>
                  <a:srgbClr val="FF0000"/>
                </a:solidFill>
                <a:latin typeface="+mn-lt"/>
                <a:hlinkClick r:id="rId4"/>
              </a:rPr>
              <a:t> de </a:t>
            </a:r>
            <a:r>
              <a:rPr lang="ca-ES" altLang="ca-ES" sz="2000" dirty="0" err="1">
                <a:solidFill>
                  <a:srgbClr val="FF0000"/>
                </a:solidFill>
                <a:latin typeface="+mn-lt"/>
                <a:hlinkClick r:id="rId4"/>
              </a:rPr>
              <a:t>Enfermería</a:t>
            </a:r>
            <a:r>
              <a:rPr lang="ca-ES" altLang="ca-ES" sz="2000" dirty="0">
                <a:solidFill>
                  <a:srgbClr val="FF0000"/>
                </a:solidFill>
                <a:latin typeface="+mn-lt"/>
                <a:hlinkClick r:id="rId4"/>
              </a:rPr>
              <a:t> (AENTDE) </a:t>
            </a:r>
            <a:endParaRPr lang="ca-ES" altLang="ca-ES" sz="2000" dirty="0">
              <a:solidFill>
                <a:srgbClr val="FF0000"/>
              </a:solidFill>
              <a:latin typeface="+mn-lt"/>
            </a:endParaRPr>
          </a:p>
          <a:p>
            <a:pPr eaLnBrk="1" fontAlgn="auto" hangingPunct="1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altLang="ca-ES" sz="2000" dirty="0">
                <a:solidFill>
                  <a:srgbClr val="FF0000"/>
                </a:solidFill>
                <a:latin typeface="+mn-lt"/>
                <a:hlinkClick r:id="rId5"/>
              </a:rPr>
              <a:t>Fons bibliogràfic del Dr. Alfons Fernández Sabaté</a:t>
            </a:r>
            <a:endParaRPr lang="ca-ES" altLang="ca-ES" sz="2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7" name="Rectangle 1026"/>
          <p:cNvSpPr txBox="1">
            <a:spLocks noChangeArrowheads="1"/>
          </p:cNvSpPr>
          <p:nvPr/>
        </p:nvSpPr>
        <p:spPr bwMode="auto">
          <a:xfrm>
            <a:off x="447475" y="1316813"/>
            <a:ext cx="6172200" cy="48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altLang="ca-ES" sz="2800" b="1" dirty="0">
                <a:solidFill>
                  <a:srgbClr val="336699"/>
                </a:solidFill>
                <a:latin typeface="+mn-lt"/>
              </a:rPr>
              <a:t>El fons: llibres, revistes, etc.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32B7CFD-A533-4E36-82C2-B10214D6F343}"/>
              </a:ext>
            </a:extLst>
          </p:cNvPr>
          <p:cNvSpPr txBox="1"/>
          <p:nvPr/>
        </p:nvSpPr>
        <p:spPr>
          <a:xfrm>
            <a:off x="447474" y="661182"/>
            <a:ext cx="1296919" cy="3693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170261647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Personalitzat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0070C0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8_presentacio_CampusBellvitge.potx" id="{256EFC4C-C2AB-4C65-9C2C-3843923391D5}" vid="{C1587A2A-8DA1-4F24-A18C-0A870507D6CD}"/>
    </a:ext>
  </a:extLst>
</a:theme>
</file>

<file path=ppt/theme/theme2.xml><?xml version="1.0" encoding="utf-8"?>
<a:theme xmlns:a="http://schemas.openxmlformats.org/drawingml/2006/main" name="1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8_presentacio_CampusBellvitge.potx" id="{256EFC4C-C2AB-4C65-9C2C-3843923391D5}" vid="{C944E7D7-7CB8-4B2D-8560-409455479894}"/>
    </a:ext>
  </a:extLst>
</a:theme>
</file>

<file path=ppt/theme/theme3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8_presentacio_CampusBellvitge.potx" id="{256EFC4C-C2AB-4C65-9C2C-3843923391D5}" vid="{3230472F-B32A-4C4F-9D4D-200F6BC6BB5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e l'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2018_presentacio_campusbellvitge</Template>
  <TotalTime>2593</TotalTime>
  <Words>2372</Words>
  <Application>Microsoft Office PowerPoint</Application>
  <PresentationFormat>Presentación en pantalla (4:3)</PresentationFormat>
  <Paragraphs>363</Paragraphs>
  <Slides>33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33</vt:i4>
      </vt:variant>
    </vt:vector>
  </HeadingPairs>
  <TitlesOfParts>
    <vt:vector size="44" baseType="lpstr">
      <vt:lpstr>Verdana</vt:lpstr>
      <vt:lpstr>Calibri</vt:lpstr>
      <vt:lpstr>Barlow Condensed</vt:lpstr>
      <vt:lpstr>Barlow Condensed Medium</vt:lpstr>
      <vt:lpstr>Arial</vt:lpstr>
      <vt:lpstr>Wingdings</vt:lpstr>
      <vt:lpstr>Calibri Light</vt:lpstr>
      <vt:lpstr>Barlow Condensed Light</vt:lpstr>
      <vt:lpstr>Tema de Office</vt:lpstr>
      <vt:lpstr>1_Diseño personalizado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Universitat de Barcelona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Conèixer el CRAI Biblioteca del Campus Bellvitge. Curs 2019-20</dc:title>
  <dc:creator>CRAI Biblioteca del Campus Bellvitge</dc:creator>
  <cp:keywords>Conèixer, Formació d'usuaris, CRAI, Universitat de Barcelona, biblioteca, Medicina, Odontologia, Infermeria, Podologia, CRAI Biblioteca del Campus Bellvitge</cp:keywords>
  <cp:lastModifiedBy>Usuari</cp:lastModifiedBy>
  <cp:revision>145</cp:revision>
  <dcterms:created xsi:type="dcterms:W3CDTF">2018-06-22T15:19:38Z</dcterms:created>
  <dcterms:modified xsi:type="dcterms:W3CDTF">2020-03-23T20:27:56Z</dcterms:modified>
</cp:coreProperties>
</file>