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1" r:id="rId3"/>
    <p:sldId id="265" r:id="rId4"/>
    <p:sldId id="266" r:id="rId5"/>
    <p:sldId id="267" r:id="rId6"/>
    <p:sldId id="268" r:id="rId7"/>
    <p:sldId id="269" r:id="rId8"/>
    <p:sldId id="264" r:id="rId9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886"/>
    <a:srgbClr val="56A8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92" autoAdjust="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0D86-583C-4469-912D-DDAC3905339F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8AF53-E2AF-41DF-8365-9E0E95A6A932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2459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8AF53-E2AF-41DF-8365-9E0E95A6A932}" type="slidenum">
              <a:rPr lang="ca-ES" smtClean="0"/>
              <a:t>2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1540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EAC1-E807-46CC-BC95-F1726FDF775C}" type="datetime1">
              <a:rPr lang="ca-ES" smtClean="0"/>
              <a:t>08/10/2019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806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3FAC2-643E-4B51-A9A9-0BF21F39A75F}" type="datetime1">
              <a:rPr lang="ca-ES" smtClean="0"/>
              <a:t>08/10/2019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991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A95A-7CFF-4E6D-BE05-B062D97F539F}" type="datetime1">
              <a:rPr lang="ca-ES" smtClean="0"/>
              <a:t>08/10/2019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2324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5851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8725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48002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80366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96171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0484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64747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784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95083-2BEF-4AB5-8468-FDA7A5D50F8C}" type="datetime1">
              <a:rPr lang="ca-ES" smtClean="0"/>
              <a:t>08/10/2019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89806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09233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95637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8778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36F0D-4877-4CB1-9F16-B70BDF6D6CBE}" type="datetime1">
              <a:rPr lang="ca-ES" smtClean="0"/>
              <a:t>08/10/2019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28352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60D6-806C-40E2-AC58-C9E511C887CA}" type="datetime1">
              <a:rPr lang="ca-ES" smtClean="0"/>
              <a:t>08/10/2019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1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7577-0E50-4682-8E68-0C962A97F9BF}" type="datetime1">
              <a:rPr lang="ca-ES" smtClean="0"/>
              <a:t>08/10/2019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265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6" y="91779"/>
            <a:ext cx="9027459" cy="124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1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F88B1-DFC1-45F9-A8C9-C292CD8F3857}" type="datetime1">
              <a:rPr lang="ca-ES" smtClean="0"/>
              <a:t>08/10/2019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2054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8B5E0-7BD1-4A61-B63B-F1873C86CA6B}" type="datetime1">
              <a:rPr lang="ca-ES" smtClean="0"/>
              <a:t>08/10/2019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248067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2CBC3-EBA3-4983-BBFB-F9326D6CDAED}" type="datetime1">
              <a:rPr lang="ca-ES" smtClean="0"/>
              <a:t>08/10/2019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0506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64518-C8D6-4A22-ADB0-38CAA77BE472}" type="datetime1">
              <a:rPr lang="ca-ES" smtClean="0"/>
              <a:t>08/10/2019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D8FF-E13C-4852-9C48-BBAC7A8E0B1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37697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1D9C-3F88-4E18-B268-EF7D3F40CB2D}" type="datetimeFigureOut">
              <a:rPr lang="ca-ES" smtClean="0"/>
              <a:t>08/10/2019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D0F32-0F38-4F04-B63B-55884395593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62540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bit.ly/2sO5WC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152526" y="3343959"/>
            <a:ext cx="7858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3600" b="1" dirty="0" smtClean="0">
                <a:solidFill>
                  <a:schemeClr val="bg1"/>
                </a:solidFill>
              </a:rPr>
              <a:t>CRAI: Unitat de Gestió de la Col·lecció</a:t>
            </a:r>
            <a:endParaRPr lang="ca-E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68313" y="1303338"/>
            <a:ext cx="8135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b="1" dirty="0">
                <a:latin typeface="Verdana" panose="020B0604030504040204" pitchFamily="34" charset="0"/>
              </a:rPr>
              <a:t>Unitat de Gestió de la Col·lecció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39750" y="2227580"/>
            <a:ext cx="80645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La Unitat de Gestió de la Col·lecció (UGC) és una de les unitats tècniques transversals del Centre de Recursos per a l'Aprenentatge i la Investigació (CRAI) de la Universitat de Barcelona. </a:t>
            </a:r>
            <a:endParaRPr lang="ca-ES" altLang="es-ES" sz="2000" dirty="0" smtClean="0">
              <a:latin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La seva missió és establir i desenvolupar les polítiques de selecció, adquisició, conservació i preservació de tots els recursos d’informació del CRAI, amb l’objectiu de cobrir les necessitats d’informació de tots els usuaris.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468313" y="1773238"/>
            <a:ext cx="8207375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09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468313" y="1773238"/>
            <a:ext cx="8207375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68313" y="1303338"/>
            <a:ext cx="849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b="1" dirty="0">
                <a:latin typeface="Verdana" panose="020B0604030504040204" pitchFamily="34" charset="0"/>
              </a:rPr>
              <a:t>La Unitat de Gestió de la Col·lecció estableix: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750" y="1989773"/>
            <a:ext cx="80645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u="sng" dirty="0">
                <a:solidFill>
                  <a:srgbClr val="009999"/>
                </a:solidFill>
                <a:latin typeface="Verdana" panose="020B0604030504040204" pitchFamily="34" charset="0"/>
              </a:rPr>
              <a:t>Política de selecció de recursos</a:t>
            </a:r>
            <a:r>
              <a:rPr lang="ca-ES" altLang="es-ES" sz="2000" dirty="0">
                <a:latin typeface="Verdana" panose="020B0604030504040204" pitchFamily="34" charset="0"/>
              </a:rPr>
              <a:t>: </a:t>
            </a:r>
          </a:p>
          <a:p>
            <a:pPr lvl="1"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La UGC defineix els criteris de pertinença i rellevància aplicables a tots els fons bibliogràfics i documentals del CRAI. 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u="sng" dirty="0">
                <a:solidFill>
                  <a:srgbClr val="009999"/>
                </a:solidFill>
                <a:latin typeface="Verdana" panose="020B0604030504040204" pitchFamily="34" charset="0"/>
              </a:rPr>
              <a:t>Criteris per a la subscripció de recursos electrònics</a:t>
            </a:r>
            <a:r>
              <a:rPr lang="ca-ES" altLang="es-ES" sz="2000" dirty="0">
                <a:latin typeface="Verdana" panose="020B0604030504040204" pitchFamily="34" charset="0"/>
              </a:rPr>
              <a:t>:</a:t>
            </a:r>
          </a:p>
          <a:p>
            <a:pPr lvl="1"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La UGC analitza les necessitats d’informació dels usuaris del CRAI per poder-los garantir l’accés a tots els recursos d’informació que permetin el desenvolupament de la seva activitat de docència, recerca i aprenentatge.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endParaRPr lang="ca-ES" altLang="es-ES" sz="200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1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750" y="1542415"/>
            <a:ext cx="8064500" cy="486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u="sng" dirty="0">
                <a:solidFill>
                  <a:srgbClr val="009999"/>
                </a:solidFill>
                <a:latin typeface="Verdana" panose="020B0604030504040204" pitchFamily="34" charset="0"/>
              </a:rPr>
              <a:t>Política de donacions</a:t>
            </a:r>
            <a:r>
              <a:rPr lang="ca-ES" altLang="es-ES" sz="2000" dirty="0">
                <a:latin typeface="Verdana" panose="020B0604030504040204" pitchFamily="34" charset="0"/>
              </a:rPr>
              <a:t>: 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	La UGC estableix la política d’acceptació de donatius, que va íntimament relacionada amb els criteris de pertinença i rellevància de la col·lecció del CRAI de la Universitat de Barcelona.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u="sng" dirty="0">
                <a:solidFill>
                  <a:srgbClr val="009999"/>
                </a:solidFill>
                <a:latin typeface="Verdana" panose="020B0604030504040204" pitchFamily="34" charset="0"/>
              </a:rPr>
              <a:t>Intercanvi</a:t>
            </a:r>
            <a:r>
              <a:rPr lang="ca-ES" altLang="es-ES" sz="2000" dirty="0">
                <a:latin typeface="Verdana" panose="020B0604030504040204" pitchFamily="34" charset="0"/>
              </a:rPr>
              <a:t>: 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	El CRAI de la Universitat de Barcelona és el dipositari de totes les publicacions rebudes per intercanvi amb revistes editades a la Universitat de Barcelona. 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u="sng" dirty="0">
                <a:solidFill>
                  <a:srgbClr val="009999"/>
                </a:solidFill>
                <a:latin typeface="Verdana" panose="020B0604030504040204" pitchFamily="34" charset="0"/>
              </a:rPr>
              <a:t>Criteris d’esporgada, conservació i preservació</a:t>
            </a:r>
            <a:r>
              <a:rPr lang="ca-ES" altLang="es-ES" sz="2000" dirty="0">
                <a:latin typeface="Verdana" panose="020B0604030504040204" pitchFamily="34" charset="0"/>
              </a:rPr>
              <a:t>: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	La UGC estableix quins són els criteris d’esporgada, conservació i preservació i n’assegura el compliment sobre tota la col·lecció del CRAI.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68313" y="866458"/>
            <a:ext cx="84963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b="1" dirty="0">
                <a:latin typeface="Verdana" panose="020B0604030504040204" pitchFamily="34" charset="0"/>
              </a:rPr>
              <a:t>La Unitat de Gestió de la Col·lecció estableix:</a:t>
            </a:r>
          </a:p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ca-ES" altLang="es-ES" sz="2000" b="1" dirty="0">
              <a:latin typeface="Verdana" panose="020B0604030504040204" pitchFamily="34" charset="0"/>
            </a:endParaRPr>
          </a:p>
        </p:txBody>
      </p:sp>
      <p:cxnSp>
        <p:nvCxnSpPr>
          <p:cNvPr id="9" name="Connector recte 8"/>
          <p:cNvCxnSpPr>
            <a:stCxn id="6" idx="1"/>
          </p:cNvCxnSpPr>
          <p:nvPr/>
        </p:nvCxnSpPr>
        <p:spPr>
          <a:xfrm>
            <a:off x="468313" y="1293496"/>
            <a:ext cx="8381047" cy="69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862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468313" y="1773238"/>
            <a:ext cx="8207375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2033270"/>
            <a:ext cx="806450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u="sng" dirty="0">
                <a:solidFill>
                  <a:srgbClr val="009999"/>
                </a:solidFill>
                <a:latin typeface="Verdana" panose="020B0604030504040204" pitchFamily="34" charset="0"/>
              </a:rPr>
              <a:t>Dipòsit de Cervera</a:t>
            </a:r>
            <a:r>
              <a:rPr lang="ca-ES" altLang="es-ES" sz="2000" dirty="0">
                <a:latin typeface="Verdana" panose="020B0604030504040204" pitchFamily="34" charset="0"/>
              </a:rPr>
              <a:t>: 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	El Dipòsit de Cervera té, a més de la funció de magatzem de descàrrega segons els criteris establerts, la consideració de Dipòsit de conservació del patrimoni documental de la Universitat de Barcelona. 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ca-ES" altLang="es-ES" sz="1000" dirty="0">
              <a:latin typeface="Verdana" panose="020B0604030504040204" pitchFamily="34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u="sng" dirty="0">
                <a:solidFill>
                  <a:srgbClr val="009999"/>
                </a:solidFill>
                <a:latin typeface="Verdana" panose="020B0604030504040204" pitchFamily="34" charset="0"/>
              </a:rPr>
              <a:t>Magatzem GEPA</a:t>
            </a:r>
            <a:r>
              <a:rPr lang="ca-ES" altLang="es-ES" sz="2000" dirty="0">
                <a:latin typeface="Verdana" panose="020B0604030504040204" pitchFamily="34" charset="0"/>
              </a:rPr>
              <a:t>: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ca-ES" altLang="es-ES" sz="2000" dirty="0">
                <a:latin typeface="Verdana" panose="020B0604030504040204" pitchFamily="34" charset="0"/>
              </a:rPr>
              <a:t>	GEPA, Garantia d’Espai per a la Preservació de l’Accés, és un magatzem cooperatiu per conservar i preservar els documents de baix ús, garantint la seva preservació futura i la seva accessibilitat immediata quan alguna biblioteca ho requereixi.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303338"/>
            <a:ext cx="849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b="1" dirty="0">
                <a:latin typeface="Verdana" panose="020B0604030504040204" pitchFamily="34" charset="0"/>
              </a:rPr>
              <a:t>La Unitat de Gestió de la Col·lecció organitza i manté:</a:t>
            </a:r>
          </a:p>
        </p:txBody>
      </p:sp>
    </p:spTree>
    <p:extLst>
      <p:ext uri="{BB962C8B-B14F-4D97-AF65-F5344CB8AC3E}">
        <p14:creationId xmlns:p14="http://schemas.microsoft.com/office/powerpoint/2010/main" val="1587084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468313" y="1773238"/>
            <a:ext cx="8207375" cy="0"/>
          </a:xfrm>
          <a:prstGeom prst="line">
            <a:avLst/>
          </a:prstGeom>
          <a:noFill/>
          <a:ln w="6350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68313" y="1303338"/>
            <a:ext cx="8496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ca-ES" altLang="es-ES" sz="2000" b="1" dirty="0">
                <a:latin typeface="Verdana" panose="020B0604030504040204" pitchFamily="34" charset="0"/>
              </a:rPr>
              <a:t>La Unitat de Gestió de la Col·lecció s’encarrega de...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9750" y="1999615"/>
            <a:ext cx="8064500" cy="417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ct val="50000"/>
              </a:spcBef>
              <a:buClr>
                <a:srgbClr val="009999"/>
              </a:buClr>
            </a:pPr>
            <a:r>
              <a:rPr lang="ca-ES" altLang="es-ES" sz="2000" u="sng" dirty="0" smtClean="0">
                <a:solidFill>
                  <a:srgbClr val="009999"/>
                </a:solidFill>
                <a:latin typeface="Verdana" panose="020B0604030504040204" pitchFamily="34" charset="0"/>
              </a:rPr>
              <a:t>Avaluació de l’ús de la col·lecció</a:t>
            </a:r>
            <a:r>
              <a:rPr lang="ca-ES" altLang="es-ES" sz="2000" dirty="0" smtClean="0">
                <a:latin typeface="Verdana" panose="020B0604030504040204" pitchFamily="34" charset="0"/>
              </a:rPr>
              <a:t>: principalment en el seu format electrònic, el que permet l’ajust de la col·lecció a les necessitats informatives dels usuaris.</a:t>
            </a:r>
          </a:p>
          <a:p>
            <a:pPr algn="just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ca-ES" altLang="es-ES" sz="1000" dirty="0">
              <a:latin typeface="Verdan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ct val="50000"/>
              </a:spcBef>
            </a:pPr>
            <a:r>
              <a:rPr lang="ca-ES" altLang="es-ES" sz="2000" dirty="0">
                <a:solidFill>
                  <a:srgbClr val="009999"/>
                </a:solidFill>
                <a:latin typeface="Verdana" panose="020B0604030504040204" pitchFamily="34" charset="0"/>
              </a:rPr>
              <a:t> </a:t>
            </a:r>
            <a:r>
              <a:rPr lang="ca-ES" altLang="es-ES" sz="2000" dirty="0" smtClean="0">
                <a:solidFill>
                  <a:srgbClr val="009999"/>
                </a:solidFill>
                <a:latin typeface="Verdana" panose="020B0604030504040204" pitchFamily="34" charset="0"/>
              </a:rPr>
              <a:t>  </a:t>
            </a:r>
            <a:r>
              <a:rPr lang="ca-ES" altLang="es-ES" sz="2000" u="sng" dirty="0" smtClean="0">
                <a:solidFill>
                  <a:srgbClr val="009999"/>
                </a:solidFill>
                <a:latin typeface="Verdana" panose="020B0604030504040204" pitchFamily="34" charset="0"/>
              </a:rPr>
              <a:t>Cooperació externa</a:t>
            </a:r>
            <a:r>
              <a:rPr lang="ca-ES" altLang="es-ES" sz="2000" dirty="0" smtClean="0">
                <a:latin typeface="Verdana" panose="020B0604030504040204" pitchFamily="34" charset="0"/>
              </a:rPr>
              <a:t>: </a:t>
            </a:r>
            <a:endParaRPr lang="ca-ES" altLang="es-ES" sz="2000" dirty="0">
              <a:latin typeface="Verdana" panose="020B0604030504040204" pitchFamily="34" charset="0"/>
            </a:endParaRPr>
          </a:p>
          <a:p>
            <a:pPr lvl="1"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a-ES" altLang="es-ES" sz="2000" dirty="0" smtClean="0">
                <a:latin typeface="Verdana" panose="020B0604030504040204" pitchFamily="34" charset="0"/>
              </a:rPr>
              <a:t> CSUC</a:t>
            </a:r>
            <a:r>
              <a:rPr lang="ca-ES" altLang="es-ES" sz="2000" dirty="0">
                <a:latin typeface="Verdana" panose="020B0604030504040204" pitchFamily="34" charset="0"/>
              </a:rPr>
              <a:t>. Grup de treball </a:t>
            </a:r>
            <a:r>
              <a:rPr lang="ca-ES" altLang="es-ES" sz="2000" u="sng" dirty="0">
                <a:latin typeface="Verdana" panose="020B0604030504040204" pitchFamily="34" charset="0"/>
              </a:rPr>
              <a:t>Magatzem GEPA</a:t>
            </a:r>
            <a:r>
              <a:rPr lang="ca-ES" altLang="es-ES" sz="2000" dirty="0">
                <a:latin typeface="Verdana" panose="020B0604030504040204" pitchFamily="34" charset="0"/>
              </a:rPr>
              <a:t>. Aquest grup té com a objectius establir els criteris d’acollida de documents al GEPA i definir-ne els serveis que oferirà.</a:t>
            </a:r>
          </a:p>
          <a:p>
            <a:pPr lvl="1" algn="just" eaLnBrk="1" hangingPunct="1">
              <a:lnSpc>
                <a:spcPct val="100000"/>
              </a:lnSpc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ca-ES" altLang="es-ES" sz="2000" dirty="0" smtClean="0">
                <a:latin typeface="Verdana" panose="020B0604030504040204" pitchFamily="34" charset="0"/>
              </a:rPr>
              <a:t> CSUC</a:t>
            </a:r>
            <a:r>
              <a:rPr lang="ca-ES" altLang="es-ES" sz="2000" dirty="0">
                <a:latin typeface="Verdana" panose="020B0604030504040204" pitchFamily="34" charset="0"/>
              </a:rPr>
              <a:t>. Grup de treball </a:t>
            </a:r>
            <a:r>
              <a:rPr lang="ca-ES" altLang="es-ES" sz="2000" u="sng" dirty="0">
                <a:latin typeface="Verdana" panose="020B0604030504040204" pitchFamily="34" charset="0"/>
              </a:rPr>
              <a:t>RELECTRO PLUS</a:t>
            </a:r>
            <a:r>
              <a:rPr lang="ca-ES" altLang="es-ES" sz="2000" dirty="0">
                <a:latin typeface="Verdana" panose="020B0604030504040204" pitchFamily="34" charset="0"/>
              </a:rPr>
              <a:t>, selecciona i fa propostes de subscripció de nous recursos electrònics per a la BDC (Biblioteca Digital de Catalunya), a més d’avaluar els recursos ja subscrits conjuntament.</a:t>
            </a:r>
          </a:p>
        </p:txBody>
      </p:sp>
    </p:spTree>
    <p:extLst>
      <p:ext uri="{BB962C8B-B14F-4D97-AF65-F5344CB8AC3E}">
        <p14:creationId xmlns:p14="http://schemas.microsoft.com/office/powerpoint/2010/main" val="3064088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949424" y="3545528"/>
            <a:ext cx="3044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3600" dirty="0" smtClean="0">
                <a:solidFill>
                  <a:schemeClr val="bg1"/>
                </a:solidFill>
              </a:rPr>
              <a:t>Moltes gràcies!</a:t>
            </a:r>
            <a:endParaRPr lang="ca-ES" sz="3600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393811" y="2552355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a-ES" sz="3600" dirty="0">
              <a:solidFill>
                <a:schemeClr val="bg1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869751" y="630118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a-ES" altLang="ca-ES" sz="1200" b="1" dirty="0">
                <a:solidFill>
                  <a:schemeClr val="bg1"/>
                </a:solidFill>
                <a:latin typeface="Verdana" panose="020B0604030504040204" pitchFamily="34" charset="0"/>
              </a:rPr>
              <a:t>© CRAI Universitat de Barcelona, </a:t>
            </a:r>
            <a:r>
              <a:rPr lang="ca-ES" altLang="ca-ES" sz="12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octubre 2019</a:t>
            </a:r>
            <a:endParaRPr lang="ca-ES" altLang="ca-ES" sz="1200" b="1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325" y="6291482"/>
            <a:ext cx="792549" cy="274344"/>
          </a:xfrm>
          <a:prstGeom prst="rect">
            <a:avLst/>
          </a:prstGeom>
        </p:spPr>
      </p:pic>
      <p:pic>
        <p:nvPicPr>
          <p:cNvPr id="9" name="Imagen 8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725" y="4554538"/>
            <a:ext cx="4500563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83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_presentacio_CRAIgenerica.potx" id="{115DF513-4CD7-43C9-8698-9BE2F55C3DC4}" vid="{58262671-2CD7-44FD-BF02-ADCFD66979BF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_presentacio_CRAIgenerica.potx" id="{115DF513-4CD7-43C9-8698-9BE2F55C3DC4}" vid="{76153987-C04F-4117-BC45-B24360E3F36B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2018_presentacio_craigenerica-1</Template>
  <TotalTime>143</TotalTime>
  <Words>315</Words>
  <Application>Microsoft Office PowerPoint</Application>
  <PresentationFormat>Presentació en pantalla (4:3)</PresentationFormat>
  <Paragraphs>32</Paragraphs>
  <Slides>7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Wingdings</vt:lpstr>
      <vt:lpstr>Tema de Office</vt:lpstr>
      <vt:lpstr>Diseño personalizado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Universitat de Barcelona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CRAI Unitat de Gestió de la col·lecció. Curs 2019-20</dc:title>
  <dc:creator>Unitat de Gestió de la col·lecció. Núria Massegur</dc:creator>
  <cp:keywords>Conèixer, Formació d'usuaris, CRAI, unitats, Universitat de Barcelona, catalogació</cp:keywords>
  <cp:lastModifiedBy>Nuria Hombrabella Teruel</cp:lastModifiedBy>
  <cp:revision>18</cp:revision>
  <dcterms:created xsi:type="dcterms:W3CDTF">2019-10-02T17:34:50Z</dcterms:created>
  <dcterms:modified xsi:type="dcterms:W3CDTF">2019-10-08T15:13:36Z</dcterms:modified>
</cp:coreProperties>
</file>