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61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64" r:id="rId16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6" autoAdjust="0"/>
    <p:restoredTop sz="94692" autoAdjust="0"/>
  </p:normalViewPr>
  <p:slideViewPr>
    <p:cSldViewPr snapToGrid="0">
      <p:cViewPr varScale="1">
        <p:scale>
          <a:sx n="107" d="100"/>
          <a:sy n="107" d="100"/>
        </p:scale>
        <p:origin x="102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6/3/2020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15405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9143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34035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83876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53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78136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3958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9598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2155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61800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05039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7724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smtClean="0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EAC1-E807-46CC-BC95-F1726FDF775C}" type="datetime1">
              <a:rPr lang="ca-ES" smtClean="0"/>
              <a:t>6/3/2020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FAC2-643E-4B51-A9A9-0BF21F39A75F}" type="datetime1">
              <a:rPr lang="ca-ES" smtClean="0"/>
              <a:t>6/3/2020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95A-7CFF-4E6D-BE05-B062D97F539F}" type="datetime1">
              <a:rPr lang="ca-ES" smtClean="0"/>
              <a:t>6/3/2020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6/3/2020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5851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6/3/2020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8725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6/3/2020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4800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6/3/2020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0366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6/3/2020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96171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6/3/2020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48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6/3/2020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647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6/3/2020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784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083-2BEF-4AB5-8468-FDA7A5D50F8C}" type="datetime1">
              <a:rPr lang="ca-ES" smtClean="0"/>
              <a:t>6/3/2020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6/3/2020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9233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6/3/2020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5637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6/3/2020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8778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6F0D-4877-4CB1-9F16-B70BDF6D6CBE}" type="datetime1">
              <a:rPr lang="ca-ES" smtClean="0"/>
              <a:t>6/3/2020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60D6-806C-40E2-AC58-C9E511C887CA}" type="datetime1">
              <a:rPr lang="ca-ES" smtClean="0"/>
              <a:t>6/3/2020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7577-0E50-4682-8E68-0C962A97F9BF}" type="datetime1">
              <a:rPr lang="ca-ES" smtClean="0"/>
              <a:t>6/3/2020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88B1-DFC1-45F9-A8C9-C292CD8F3857}" type="datetime1">
              <a:rPr lang="ca-ES" smtClean="0"/>
              <a:t>6/3/2020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B5E0-7BD1-4A61-B63B-F1873C86CA6B}" type="datetime1">
              <a:rPr lang="ca-ES" smtClean="0"/>
              <a:t>6/3/2020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CBC3-EBA3-4983-BBFB-F9326D6CDAED}" type="datetime1">
              <a:rPr lang="ca-ES" smtClean="0"/>
              <a:t>6/3/2020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518-C8D6-4A22-ADB0-38CAA77BE472}" type="datetime1">
              <a:rPr lang="ca-ES" smtClean="0"/>
              <a:t>6/3/2020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D1D9C-3F88-4E18-B268-EF7D3F40CB2D}" type="datetimeFigureOut">
              <a:rPr lang="ca-ES" smtClean="0"/>
              <a:t>6/3/2020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D0F32-0F38-4F04-B63B-55884395593F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625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co.cat/rac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co.cat/raco/index.php/reviste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hyperlink" Target="https://www.raco.cat/raco/index.php/estadistiques/" TargetMode="External"/><Relationship Id="rId4" Type="http://schemas.openxmlformats.org/officeDocument/2006/relationships/hyperlink" Target="https://www.raco.cat/raco/index.php/participant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hyperlink" Target="http://bit.ly/2sO5WC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suc.cat/sites/default/files/docs/raco_professional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nc.cat/" TargetMode="External"/><Relationship Id="rId3" Type="http://schemas.openxmlformats.org/officeDocument/2006/relationships/hyperlink" Target="https://pkp.sfu.ca/ojs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suc.cat/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eb.gencat.cat/ca/inici/" TargetMode="Externa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41264" y="2828835"/>
            <a:ext cx="7029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3600" b="1" dirty="0" smtClean="0">
                <a:solidFill>
                  <a:schemeClr val="bg1"/>
                </a:solidFill>
              </a:rPr>
              <a:t>RACO</a:t>
            </a:r>
          </a:p>
          <a:p>
            <a:pPr algn="ctr"/>
            <a:r>
              <a:rPr lang="ca-ES" sz="3600" b="1" dirty="0" smtClean="0">
                <a:solidFill>
                  <a:schemeClr val="bg1"/>
                </a:solidFill>
              </a:rPr>
              <a:t>Revistes Catalanes amb Accés Obert</a:t>
            </a:r>
            <a:endParaRPr lang="ca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45770" y="780780"/>
            <a:ext cx="5905153" cy="8318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a-ES" b="1" dirty="0" smtClean="0">
                <a:latin typeface="+mn-lt"/>
              </a:rPr>
              <a:t>La interfície de </a:t>
            </a:r>
            <a:r>
              <a:rPr lang="ca-ES" b="1" dirty="0" smtClean="0">
                <a:solidFill>
                  <a:srgbClr val="CC0000"/>
                </a:solidFill>
                <a:latin typeface="+mn-lt"/>
                <a:hlinkClick r:id="rId3"/>
              </a:rPr>
              <a:t>RACO</a:t>
            </a:r>
            <a:endParaRPr lang="ca-ES" b="1" dirty="0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02" y="1612668"/>
            <a:ext cx="7073991" cy="504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45770" y="780780"/>
            <a:ext cx="5905153" cy="8318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a-ES" b="1" dirty="0" smtClean="0">
                <a:latin typeface="+mn-lt"/>
              </a:rPr>
              <a:t>Classificació per matèries</a:t>
            </a:r>
            <a:endParaRPr lang="ca-ES" b="1" dirty="0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69" y="1612667"/>
            <a:ext cx="8280825" cy="47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45770" y="780780"/>
            <a:ext cx="5905153" cy="8318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a-ES" b="1" dirty="0" smtClean="0">
                <a:latin typeface="+mn-lt"/>
              </a:rPr>
              <a:t>El meu </a:t>
            </a:r>
            <a:r>
              <a:rPr lang="ca-ES" b="1" dirty="0" smtClean="0">
                <a:solidFill>
                  <a:srgbClr val="CC0000"/>
                </a:solidFill>
                <a:latin typeface="+mn-lt"/>
              </a:rPr>
              <a:t>RACO</a:t>
            </a:r>
            <a:endParaRPr lang="ca-ES" b="1" dirty="0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727" y="1612668"/>
            <a:ext cx="7460559" cy="494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45770" y="780780"/>
            <a:ext cx="5905153" cy="8318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a-ES" b="1" dirty="0" smtClean="0">
                <a:latin typeface="+mn-lt"/>
              </a:rPr>
              <a:t>Dades</a:t>
            </a:r>
            <a:endParaRPr lang="ca-ES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445770" y="1970115"/>
            <a:ext cx="812465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/>
              <a:t>Incorpora centenars de títols. </a:t>
            </a:r>
            <a:r>
              <a:rPr lang="ca-ES" sz="2400" dirty="0" smtClean="0">
                <a:hlinkClick r:id="rId3"/>
              </a:rPr>
              <a:t>Consulta’ls aquí</a:t>
            </a:r>
            <a:endParaRPr lang="ca-ES" sz="24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>
                <a:hlinkClick r:id="rId4"/>
              </a:rPr>
              <a:t>Participants</a:t>
            </a:r>
            <a:endParaRPr lang="ca-ES" sz="24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400" dirty="0" smtClean="0">
                <a:hlinkClick r:id="rId5"/>
              </a:rPr>
              <a:t>Diferents estadístiques</a:t>
            </a:r>
            <a:endParaRPr lang="ca-ES" sz="24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sz="2000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532" y="4223573"/>
            <a:ext cx="74771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43812" y="3198686"/>
            <a:ext cx="3102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3600" b="1" dirty="0" smtClean="0">
                <a:solidFill>
                  <a:schemeClr val="bg1"/>
                </a:solidFill>
              </a:rPr>
              <a:t>Moltes gràcies!</a:t>
            </a:r>
            <a:endParaRPr lang="ca-ES" sz="3600" b="1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93811" y="255235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69751" y="63011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</a:t>
            </a:r>
            <a:r>
              <a:rPr lang="ca-ES" altLang="ca-ES" sz="1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curs 2019-20</a:t>
            </a:r>
            <a:endParaRPr lang="ca-ES" altLang="ca-ES" sz="1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25" y="6291482"/>
            <a:ext cx="792549" cy="274344"/>
          </a:xfrm>
          <a:prstGeom prst="rect">
            <a:avLst/>
          </a:prstGeom>
        </p:spPr>
      </p:pic>
      <p:pic>
        <p:nvPicPr>
          <p:cNvPr id="9" name="Imagen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24" y="4433272"/>
            <a:ext cx="4500563" cy="12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3960" y="1229668"/>
            <a:ext cx="2039736" cy="8318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a-ES" b="1" dirty="0" smtClean="0">
                <a:latin typeface="+mn-lt"/>
              </a:rPr>
              <a:t>Què és?</a:t>
            </a:r>
            <a:endParaRPr lang="ca-ES" b="1" dirty="0">
              <a:latin typeface="+mn-lt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503960" y="2385752"/>
            <a:ext cx="75147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000" b="1" dirty="0">
                <a:solidFill>
                  <a:srgbClr val="CC0000"/>
                </a:solidFill>
              </a:rPr>
              <a:t>RACO</a:t>
            </a:r>
            <a:r>
              <a:rPr lang="ca-ES" sz="2000" dirty="0"/>
              <a:t> (</a:t>
            </a:r>
            <a:r>
              <a:rPr lang="ca-ES" sz="2000" b="1" dirty="0">
                <a:solidFill>
                  <a:srgbClr val="FF0000"/>
                </a:solidFill>
              </a:rPr>
              <a:t>R</a:t>
            </a:r>
            <a:r>
              <a:rPr lang="ca-ES" sz="2000" dirty="0"/>
              <a:t>evistes </a:t>
            </a:r>
            <a:r>
              <a:rPr lang="ca-ES" sz="2000" b="1" dirty="0">
                <a:solidFill>
                  <a:srgbClr val="FF0000"/>
                </a:solidFill>
              </a:rPr>
              <a:t>C</a:t>
            </a:r>
            <a:r>
              <a:rPr lang="ca-ES" sz="2000" dirty="0"/>
              <a:t>atalanes amb </a:t>
            </a:r>
            <a:r>
              <a:rPr lang="ca-ES" sz="2000" b="1" dirty="0">
                <a:solidFill>
                  <a:srgbClr val="FF0000"/>
                </a:solidFill>
              </a:rPr>
              <a:t>A</a:t>
            </a:r>
            <a:r>
              <a:rPr lang="ca-ES" sz="2000" dirty="0"/>
              <a:t>ccés </a:t>
            </a:r>
            <a:r>
              <a:rPr lang="ca-ES" sz="2000" b="1" dirty="0">
                <a:solidFill>
                  <a:srgbClr val="FF0000"/>
                </a:solidFill>
              </a:rPr>
              <a:t>O</a:t>
            </a:r>
            <a:r>
              <a:rPr lang="ca-ES" sz="2000" dirty="0"/>
              <a:t>bert) és un </a:t>
            </a:r>
            <a:r>
              <a:rPr lang="ca-ES" sz="2000" b="1" dirty="0" err="1"/>
              <a:t>repositori</a:t>
            </a:r>
            <a:r>
              <a:rPr lang="ca-ES" sz="2000" b="1" dirty="0"/>
              <a:t> cooperatiu</a:t>
            </a:r>
            <a:r>
              <a:rPr lang="ca-ES" sz="2000" dirty="0"/>
              <a:t> des del que es poden consultar, en </a:t>
            </a:r>
            <a:r>
              <a:rPr lang="ca-ES" sz="2000" b="1" dirty="0"/>
              <a:t>accés obert</a:t>
            </a:r>
            <a:r>
              <a:rPr lang="ca-ES" sz="2000" dirty="0"/>
              <a:t>, els articles a </a:t>
            </a:r>
            <a:r>
              <a:rPr lang="ca-ES" sz="2000" b="1" dirty="0"/>
              <a:t>text complet</a:t>
            </a:r>
            <a:r>
              <a:rPr lang="ca-ES" sz="2000" dirty="0"/>
              <a:t> de revistes científiques, culturals i erudites catalanes amb la principal finalitat d’augmentar la seva </a:t>
            </a:r>
            <a:r>
              <a:rPr lang="ca-ES" sz="2000" dirty="0" smtClean="0"/>
              <a:t>visibilitat.</a:t>
            </a:r>
          </a:p>
          <a:p>
            <a:pPr algn="just">
              <a:lnSpc>
                <a:spcPct val="150000"/>
              </a:lnSpc>
            </a:pPr>
            <a:endParaRPr lang="ca-ES" sz="2000" dirty="0"/>
          </a:p>
          <a:p>
            <a:pPr algn="just">
              <a:lnSpc>
                <a:spcPct val="150000"/>
              </a:lnSpc>
            </a:pPr>
            <a:r>
              <a:rPr lang="ca-ES" sz="2000" dirty="0" smtClean="0"/>
              <a:t>Ofereix </a:t>
            </a:r>
            <a:r>
              <a:rPr lang="ca-ES" sz="2000" dirty="0"/>
              <a:t>a més una modalitat avançada per a aquelles institucions que volen fer servir la plataforma també com a eina de gestió i edició, és el </a:t>
            </a:r>
            <a:r>
              <a:rPr lang="ca-ES" sz="2000" dirty="0">
                <a:hlinkClick r:id="rId3"/>
              </a:rPr>
              <a:t>RACO </a:t>
            </a:r>
            <a:r>
              <a:rPr lang="ca-ES" sz="2000" dirty="0" smtClean="0">
                <a:hlinkClick r:id="rId3"/>
              </a:rPr>
              <a:t>professional</a:t>
            </a:r>
            <a:r>
              <a:rPr lang="ca-ES" sz="2000" dirty="0" smtClean="0"/>
              <a:t>.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35450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3960" y="1229668"/>
            <a:ext cx="5048942" cy="8318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a-ES" b="1" dirty="0" smtClean="0">
                <a:latin typeface="+mn-lt"/>
              </a:rPr>
              <a:t>Compta amb el suport</a:t>
            </a:r>
            <a:endParaRPr lang="ca-ES" b="1" dirty="0">
              <a:latin typeface="+mn-lt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503960" y="2269374"/>
            <a:ext cx="75147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000" b="1" dirty="0" smtClean="0">
                <a:solidFill>
                  <a:srgbClr val="CC0000"/>
                </a:solidFill>
              </a:rPr>
              <a:t>Coordinació</a:t>
            </a:r>
          </a:p>
          <a:p>
            <a:pPr algn="just">
              <a:lnSpc>
                <a:spcPct val="150000"/>
              </a:lnSpc>
            </a:pPr>
            <a:endParaRPr lang="ca-ES" sz="2000" b="1" dirty="0" smtClean="0">
              <a:solidFill>
                <a:srgbClr val="CC0000"/>
              </a:solidFill>
            </a:endParaRPr>
          </a:p>
          <a:p>
            <a:pPr algn="just">
              <a:lnSpc>
                <a:spcPct val="150000"/>
              </a:lnSpc>
            </a:pPr>
            <a:endParaRPr lang="ca-ES" sz="2000" b="1" dirty="0" smtClean="0">
              <a:solidFill>
                <a:srgbClr val="CC0000"/>
              </a:solidFill>
            </a:endParaRPr>
          </a:p>
          <a:p>
            <a:pPr algn="just">
              <a:lnSpc>
                <a:spcPct val="150000"/>
              </a:lnSpc>
            </a:pPr>
            <a:endParaRPr lang="ca-ES" sz="2000" b="1" dirty="0">
              <a:solidFill>
                <a:srgbClr val="CC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ca-ES" sz="2000" b="1" dirty="0" smtClean="0">
                <a:solidFill>
                  <a:srgbClr val="CC0000"/>
                </a:solidFill>
              </a:rPr>
              <a:t>Patrocini</a:t>
            </a:r>
          </a:p>
          <a:p>
            <a:pPr algn="just">
              <a:lnSpc>
                <a:spcPct val="150000"/>
              </a:lnSpc>
            </a:pPr>
            <a:endParaRPr lang="ca-ES" sz="2000" b="1" dirty="0" smtClean="0">
              <a:solidFill>
                <a:srgbClr val="CC0000"/>
              </a:solidFill>
            </a:endParaRPr>
          </a:p>
          <a:p>
            <a:pPr algn="just">
              <a:lnSpc>
                <a:spcPct val="150000"/>
              </a:lnSpc>
            </a:pPr>
            <a:endParaRPr lang="ca-ES" sz="2000" b="1" dirty="0">
              <a:solidFill>
                <a:srgbClr val="CC0000"/>
              </a:solidFill>
            </a:endParaRPr>
          </a:p>
          <a:p>
            <a:pPr algn="just">
              <a:lnSpc>
                <a:spcPct val="150000"/>
              </a:lnSpc>
            </a:pPr>
            <a:endParaRPr lang="ca-ES" sz="2000" b="1" dirty="0">
              <a:solidFill>
                <a:srgbClr val="CC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ca-ES" sz="2000" b="1" dirty="0" smtClean="0">
                <a:solidFill>
                  <a:srgbClr val="CC0000"/>
                </a:solidFill>
              </a:rPr>
              <a:t>Recolzament                   </a:t>
            </a:r>
            <a:r>
              <a:rPr lang="ca-ES" sz="2000" b="1" dirty="0" smtClean="0">
                <a:hlinkClick r:id="rId3"/>
              </a:rPr>
              <a:t>Open Journal Systems</a:t>
            </a:r>
            <a:endParaRPr lang="ca-ES" sz="2000" dirty="0"/>
          </a:p>
        </p:txBody>
      </p:sp>
      <p:pic>
        <p:nvPicPr>
          <p:cNvPr id="4" name="Imatge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03" y="4026530"/>
            <a:ext cx="2411037" cy="733004"/>
          </a:xfrm>
          <a:prstGeom prst="rect">
            <a:avLst/>
          </a:prstGeom>
        </p:spPr>
      </p:pic>
      <p:pic>
        <p:nvPicPr>
          <p:cNvPr id="5" name="Imatge 4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03" y="2269373"/>
            <a:ext cx="2510444" cy="482302"/>
          </a:xfrm>
          <a:prstGeom prst="rect">
            <a:avLst/>
          </a:prstGeom>
        </p:spPr>
      </p:pic>
      <p:pic>
        <p:nvPicPr>
          <p:cNvPr id="6" name="Imatge 5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77" y="2269373"/>
            <a:ext cx="2138590" cy="52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3960" y="1229668"/>
            <a:ext cx="4367298" cy="8318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a-ES" b="1" dirty="0" smtClean="0">
                <a:latin typeface="+mn-lt"/>
              </a:rPr>
              <a:t>Objectius de </a:t>
            </a:r>
            <a:r>
              <a:rPr lang="ca-ES" b="1" dirty="0" smtClean="0">
                <a:solidFill>
                  <a:srgbClr val="CC0000"/>
                </a:solidFill>
                <a:latin typeface="+mn-lt"/>
              </a:rPr>
              <a:t>RACO</a:t>
            </a:r>
            <a:r>
              <a:rPr lang="ca-ES" b="1" dirty="0" smtClean="0">
                <a:latin typeface="+mn-lt"/>
              </a:rPr>
              <a:t>?</a:t>
            </a:r>
            <a:endParaRPr lang="ca-ES" b="1" dirty="0">
              <a:latin typeface="+mn-lt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503960" y="2901141"/>
            <a:ext cx="6902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a-ES" sz="2400" b="1" dirty="0" smtClean="0"/>
              <a:t>Impulsar l’edició electrònica de revistes catalanes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a-ES" sz="2400" b="1" dirty="0" smtClean="0"/>
              <a:t>Ser la interfície que permeti la consulta conjunta de totes les revistes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a-ES" sz="2400" b="1" dirty="0" smtClean="0"/>
              <a:t>Facilitar els instruments per a la seva preservació</a:t>
            </a:r>
          </a:p>
        </p:txBody>
      </p:sp>
    </p:spTree>
    <p:extLst>
      <p:ext uri="{BB962C8B-B14F-4D97-AF65-F5344CB8AC3E}">
        <p14:creationId xmlns:p14="http://schemas.microsoft.com/office/powerpoint/2010/main" val="12832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3960" y="1229668"/>
            <a:ext cx="3344833" cy="8318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a-ES" b="1" dirty="0" smtClean="0">
                <a:latin typeface="+mn-lt"/>
              </a:rPr>
              <a:t>Com funciona?</a:t>
            </a:r>
            <a:endParaRPr lang="ca-ES" b="1" dirty="0">
              <a:latin typeface="+mn-lt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503959" y="2385752"/>
            <a:ext cx="81246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000" b="1" dirty="0" smtClean="0">
                <a:solidFill>
                  <a:srgbClr val="CC0000"/>
                </a:solidFill>
              </a:rPr>
              <a:t>RACO</a:t>
            </a:r>
            <a:r>
              <a:rPr lang="ca-ES" sz="2000" dirty="0" smtClean="0"/>
              <a:t> funciona amb el programa de codi lliure </a:t>
            </a:r>
            <a:r>
              <a:rPr lang="ca-ES" sz="2000" b="1" dirty="0" smtClean="0">
                <a:solidFill>
                  <a:srgbClr val="CC0000"/>
                </a:solidFill>
              </a:rPr>
              <a:t>Open Journal Systems (OJS)</a:t>
            </a:r>
            <a:r>
              <a:rPr lang="ca-ES" sz="2000" dirty="0" smtClean="0"/>
              <a:t>, desenvolupat </a:t>
            </a:r>
            <a:r>
              <a:rPr lang="ca-ES" sz="2000" dirty="0"/>
              <a:t>pel </a:t>
            </a:r>
            <a:r>
              <a:rPr lang="ca-ES" sz="2000" b="1" dirty="0" err="1" smtClean="0">
                <a:solidFill>
                  <a:srgbClr val="CC0000"/>
                </a:solidFill>
              </a:rPr>
              <a:t>Public</a:t>
            </a:r>
            <a:r>
              <a:rPr lang="ca-ES" sz="2000" b="1" dirty="0" smtClean="0">
                <a:solidFill>
                  <a:srgbClr val="CC0000"/>
                </a:solidFill>
              </a:rPr>
              <a:t> </a:t>
            </a:r>
            <a:r>
              <a:rPr lang="ca-ES" sz="2000" b="1" dirty="0" err="1" smtClean="0">
                <a:solidFill>
                  <a:srgbClr val="CC0000"/>
                </a:solidFill>
              </a:rPr>
              <a:t>Knowledge</a:t>
            </a:r>
            <a:r>
              <a:rPr lang="ca-ES" sz="2000" b="1" dirty="0" smtClean="0">
                <a:solidFill>
                  <a:srgbClr val="CC0000"/>
                </a:solidFill>
              </a:rPr>
              <a:t> Project </a:t>
            </a:r>
            <a:r>
              <a:rPr lang="ca-ES" sz="2000" b="1" dirty="0">
                <a:solidFill>
                  <a:srgbClr val="CC0000"/>
                </a:solidFill>
              </a:rPr>
              <a:t>(PKP</a:t>
            </a:r>
            <a:r>
              <a:rPr lang="ca-ES" sz="2000" b="1" dirty="0" smtClean="0">
                <a:solidFill>
                  <a:srgbClr val="CC0000"/>
                </a:solidFill>
              </a:rPr>
              <a:t>)</a:t>
            </a:r>
            <a:r>
              <a:rPr lang="ca-ES" sz="2000" dirty="0" smtClean="0"/>
              <a:t> amb l'objectiu de fomentar l'accés </a:t>
            </a:r>
            <a:r>
              <a:rPr lang="ca-ES" sz="2000" dirty="0"/>
              <a:t>a la investigació, facilitant la gestió i publicació de revistes </a:t>
            </a:r>
            <a:r>
              <a:rPr lang="ca-ES" sz="2000" dirty="0" smtClean="0"/>
              <a:t>científiques.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73" y="4277039"/>
            <a:ext cx="2031101" cy="1726436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71" y="4277039"/>
            <a:ext cx="1430748" cy="172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3960" y="1229668"/>
            <a:ext cx="5905153" cy="8318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a-ES" b="1" dirty="0" smtClean="0">
                <a:latin typeface="+mn-lt"/>
              </a:rPr>
              <a:t>Quines revistes s’inclouen?</a:t>
            </a:r>
            <a:endParaRPr lang="ca-ES" b="1" dirty="0">
              <a:latin typeface="+mn-lt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503960" y="2660072"/>
            <a:ext cx="81246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000" b="1" dirty="0" smtClean="0">
                <a:solidFill>
                  <a:srgbClr val="CC0000"/>
                </a:solidFill>
              </a:rPr>
              <a:t>RACO</a:t>
            </a:r>
            <a:r>
              <a:rPr lang="ca-ES" sz="2000" dirty="0" smtClean="0"/>
              <a:t> incorpora aquelles publicacions que:</a:t>
            </a:r>
          </a:p>
          <a:p>
            <a:pPr algn="just">
              <a:lnSpc>
                <a:spcPct val="150000"/>
              </a:lnSpc>
            </a:pPr>
            <a:endParaRPr lang="ca-ES" sz="2000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a-ES" sz="2000" dirty="0" smtClean="0"/>
              <a:t>Contenen un sumari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a-ES" sz="2000" dirty="0" smtClean="0"/>
              <a:t>Tenen articles de més de 3 / 4 pàgines i estan signats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a-ES" sz="2000" dirty="0" smtClean="0"/>
              <a:t>Estan editades dins de l’àmbit d’uns institució científica, cultural i/o erudita catalana</a:t>
            </a:r>
          </a:p>
        </p:txBody>
      </p:sp>
    </p:spTree>
    <p:extLst>
      <p:ext uri="{BB962C8B-B14F-4D97-AF65-F5344CB8AC3E}">
        <p14:creationId xmlns:p14="http://schemas.microsoft.com/office/powerpoint/2010/main" val="41374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3960" y="1229668"/>
            <a:ext cx="5905153" cy="8318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a-ES" b="1" dirty="0" smtClean="0">
                <a:latin typeface="+mn-lt"/>
              </a:rPr>
              <a:t>La gestió de </a:t>
            </a:r>
            <a:r>
              <a:rPr lang="ca-ES" b="1" dirty="0" smtClean="0">
                <a:solidFill>
                  <a:srgbClr val="CC0000"/>
                </a:solidFill>
                <a:latin typeface="+mn-lt"/>
              </a:rPr>
              <a:t>RACO</a:t>
            </a:r>
            <a:endParaRPr lang="ca-ES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503960" y="2743199"/>
            <a:ext cx="81246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000" dirty="0" smtClean="0"/>
              <a:t>Els sumaris i el text complet dels articles </a:t>
            </a:r>
            <a:r>
              <a:rPr lang="ca-ES" sz="2000" b="1" dirty="0" smtClean="0"/>
              <a:t>són introduïts a RACO per les pròpies institucions editores</a:t>
            </a:r>
            <a:r>
              <a:rPr lang="ca-ES" sz="20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ca-ES" sz="2000" dirty="0"/>
          </a:p>
          <a:p>
            <a:pPr algn="just">
              <a:lnSpc>
                <a:spcPct val="150000"/>
              </a:lnSpc>
            </a:pPr>
            <a:r>
              <a:rPr lang="ca-ES" sz="2000" b="1" dirty="0" smtClean="0"/>
              <a:t>En la majoria de revistes s’ofereix el text complet de tots els números publicats</a:t>
            </a:r>
            <a:r>
              <a:rPr lang="ca-ES" sz="2000" dirty="0" smtClean="0"/>
              <a:t>. Tot i això, en alguna revista hi pot haver una demora entre la introducció del sumari i la del text complet.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11978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3960" y="1229668"/>
            <a:ext cx="5905153" cy="8318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a-ES" b="1" dirty="0" smtClean="0">
                <a:latin typeface="+mn-lt"/>
              </a:rPr>
              <a:t>L’accés a </a:t>
            </a:r>
            <a:r>
              <a:rPr lang="ca-ES" b="1" dirty="0" smtClean="0">
                <a:solidFill>
                  <a:srgbClr val="CC0000"/>
                </a:solidFill>
                <a:latin typeface="+mn-lt"/>
              </a:rPr>
              <a:t>RACO</a:t>
            </a:r>
            <a:endParaRPr lang="ca-ES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503960" y="2867890"/>
            <a:ext cx="81246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000" dirty="0" smtClean="0"/>
              <a:t>L’accés als articles a </a:t>
            </a:r>
            <a:r>
              <a:rPr lang="ca-ES" sz="2000" b="1" dirty="0" smtClean="0"/>
              <a:t>text complet</a:t>
            </a:r>
            <a:r>
              <a:rPr lang="ca-ES" sz="2000" dirty="0" smtClean="0"/>
              <a:t> és </a:t>
            </a:r>
            <a:r>
              <a:rPr lang="ca-ES" sz="2000" b="1" dirty="0" smtClean="0"/>
              <a:t>gratuït</a:t>
            </a:r>
            <a:r>
              <a:rPr lang="ca-ES" sz="2000" dirty="0" smtClean="0"/>
              <a:t>.</a:t>
            </a:r>
            <a:endParaRPr lang="ca-ES" sz="2000" dirty="0"/>
          </a:p>
          <a:p>
            <a:pPr algn="just">
              <a:lnSpc>
                <a:spcPct val="150000"/>
              </a:lnSpc>
            </a:pPr>
            <a:endParaRPr lang="ca-ES" sz="2000" dirty="0"/>
          </a:p>
          <a:p>
            <a:pPr algn="just">
              <a:lnSpc>
                <a:spcPct val="150000"/>
              </a:lnSpc>
            </a:pPr>
            <a:r>
              <a:rPr lang="ca-ES" sz="2000" dirty="0" smtClean="0"/>
              <a:t>Els actes de </a:t>
            </a:r>
            <a:r>
              <a:rPr lang="ca-ES" sz="2000" b="1" dirty="0" smtClean="0"/>
              <a:t>reproducció, distribució, comunicació pública o transformació tota o parcial</a:t>
            </a:r>
            <a:r>
              <a:rPr lang="ca-ES" sz="2000" dirty="0" smtClean="0"/>
              <a:t> estan subjectes a les condicions d’ús de cada revista i </a:t>
            </a:r>
            <a:r>
              <a:rPr lang="ca-ES" sz="2000" b="1" dirty="0" smtClean="0"/>
              <a:t>poden requerir el consentiment exprés i escrit dels autors</a:t>
            </a:r>
            <a:r>
              <a:rPr lang="ca-ES" sz="2000" dirty="0" smtClean="0"/>
              <a:t> i/o </a:t>
            </a:r>
            <a:r>
              <a:rPr lang="ca-ES" sz="2000" b="1" dirty="0" smtClean="0"/>
              <a:t>institucions editores</a:t>
            </a:r>
            <a:r>
              <a:rPr lang="ca-ES" sz="2000" dirty="0" smtClean="0"/>
              <a:t>.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39325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03960" y="1229668"/>
            <a:ext cx="5905153" cy="83188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a-ES" b="1" dirty="0" smtClean="0">
                <a:latin typeface="+mn-lt"/>
              </a:rPr>
              <a:t>La visibilitat de </a:t>
            </a:r>
            <a:r>
              <a:rPr lang="ca-ES" b="1" dirty="0" smtClean="0">
                <a:solidFill>
                  <a:srgbClr val="CC0000"/>
                </a:solidFill>
                <a:latin typeface="+mn-lt"/>
              </a:rPr>
              <a:t>RACO</a:t>
            </a:r>
            <a:endParaRPr lang="ca-ES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503960" y="2867890"/>
            <a:ext cx="8124651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000" b="1" dirty="0" smtClean="0">
                <a:solidFill>
                  <a:srgbClr val="CC0000"/>
                </a:solidFill>
              </a:rPr>
              <a:t>RACO</a:t>
            </a:r>
            <a:r>
              <a:rPr lang="ca-ES" sz="2000" dirty="0" smtClean="0"/>
              <a:t> utilitza el protocol d’interoperabilitat de </a:t>
            </a:r>
            <a:r>
              <a:rPr lang="ca-ES" sz="2000" b="1" dirty="0" err="1" smtClean="0"/>
              <a:t>l’Open</a:t>
            </a:r>
            <a:r>
              <a:rPr lang="ca-ES" sz="2000" b="1" dirty="0" smtClean="0"/>
              <a:t> </a:t>
            </a:r>
            <a:r>
              <a:rPr lang="ca-ES" sz="2000" b="1" dirty="0" err="1" smtClean="0"/>
              <a:t>Archives</a:t>
            </a:r>
            <a:r>
              <a:rPr lang="ca-ES" sz="2000" b="1" dirty="0" smtClean="0"/>
              <a:t> </a:t>
            </a:r>
            <a:r>
              <a:rPr lang="ca-ES" sz="2000" b="1" dirty="0" err="1" smtClean="0"/>
              <a:t>Initiative</a:t>
            </a:r>
            <a:r>
              <a:rPr lang="ca-ES" sz="2000" b="1" dirty="0" smtClean="0"/>
              <a:t> (OAI)</a:t>
            </a:r>
            <a:r>
              <a:rPr lang="ca-ES" sz="2000" dirty="0" smtClean="0"/>
              <a:t>, fet que permet incrementar la visibilitat dels articles publicats a les revistes que incorpora, en oferir-se conjuntament amb d’altres </a:t>
            </a:r>
            <a:r>
              <a:rPr lang="ca-ES" sz="2000" dirty="0" err="1" smtClean="0"/>
              <a:t>repositoris</a:t>
            </a:r>
            <a:r>
              <a:rPr lang="ca-ES" sz="2000" dirty="0" smtClean="0"/>
              <a:t> internacionals.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14518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58262671-2CD7-44FD-BF02-ADCFD66979BF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76153987-C04F-4117-BC45-B24360E3F36B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2018_presentacio_craigenerica</Template>
  <TotalTime>157</TotalTime>
  <Words>400</Words>
  <Application>Microsoft Office PowerPoint</Application>
  <PresentationFormat>Presentació en pantalla (4:3)</PresentationFormat>
  <Paragraphs>61</Paragraphs>
  <Slides>14</Slides>
  <Notes>12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Tema de Office</vt:lpstr>
      <vt:lpstr>Diseño personalizado</vt:lpstr>
      <vt:lpstr>Presentació del PowerPoint</vt:lpstr>
      <vt:lpstr>Què és?</vt:lpstr>
      <vt:lpstr>Compta amb el suport</vt:lpstr>
      <vt:lpstr>Objectius de RACO?</vt:lpstr>
      <vt:lpstr>Com funciona?</vt:lpstr>
      <vt:lpstr>Quines revistes s’inclouen?</vt:lpstr>
      <vt:lpstr>La gestió de RACO</vt:lpstr>
      <vt:lpstr>L’accés a RACO</vt:lpstr>
      <vt:lpstr>La visibilitat de RACO</vt:lpstr>
      <vt:lpstr>La interfície de RACO</vt:lpstr>
      <vt:lpstr>Classificació per matèries</vt:lpstr>
      <vt:lpstr>El meu RACO</vt:lpstr>
      <vt:lpstr>Dades</vt:lpstr>
      <vt:lpstr>Presentació del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RACO: Revistes Catalanes amb Accés Obert. Curs 2019-20</dc:title>
  <dc:creator>CRAI. Unitat de Serveis a Usuaris</dc:creator>
  <cp:keywords>Formació d'usuaris, CRAI, RACO, repositoris, accés obert, Revistes Catalanes amb Accés Obert,</cp:keywords>
  <cp:lastModifiedBy>Rosa M. Manresa Novell</cp:lastModifiedBy>
  <cp:revision>20</cp:revision>
  <dcterms:created xsi:type="dcterms:W3CDTF">2020-02-24T09:45:16Z</dcterms:created>
  <dcterms:modified xsi:type="dcterms:W3CDTF">2020-03-06T12:50:57Z</dcterms:modified>
</cp:coreProperties>
</file>