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87" r:id="rId1"/>
  </p:sldMasterIdLst>
  <p:notesMasterIdLst>
    <p:notesMasterId r:id="rId29"/>
  </p:notesMasterIdLst>
  <p:handoutMasterIdLst>
    <p:handoutMasterId r:id="rId30"/>
  </p:handoutMasterIdLst>
  <p:sldIdLst>
    <p:sldId id="262" r:id="rId2"/>
    <p:sldId id="409" r:id="rId3"/>
    <p:sldId id="410" r:id="rId4"/>
    <p:sldId id="413" r:id="rId5"/>
    <p:sldId id="411" r:id="rId6"/>
    <p:sldId id="414" r:id="rId7"/>
    <p:sldId id="447" r:id="rId8"/>
    <p:sldId id="449" r:id="rId9"/>
    <p:sldId id="452" r:id="rId10"/>
    <p:sldId id="309" r:id="rId11"/>
    <p:sldId id="457" r:id="rId12"/>
    <p:sldId id="420" r:id="rId13"/>
    <p:sldId id="459" r:id="rId14"/>
    <p:sldId id="422" r:id="rId15"/>
    <p:sldId id="421" r:id="rId16"/>
    <p:sldId id="423" r:id="rId17"/>
    <p:sldId id="428" r:id="rId18"/>
    <p:sldId id="429" r:id="rId19"/>
    <p:sldId id="437" r:id="rId20"/>
    <p:sldId id="431" r:id="rId21"/>
    <p:sldId id="433" r:id="rId22"/>
    <p:sldId id="432" r:id="rId23"/>
    <p:sldId id="435" r:id="rId24"/>
    <p:sldId id="416" r:id="rId25"/>
    <p:sldId id="458" r:id="rId26"/>
    <p:sldId id="441" r:id="rId27"/>
    <p:sldId id="261" r:id="rId28"/>
  </p:sldIdLst>
  <p:sldSz cx="12192000" cy="6858000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5C9"/>
    <a:srgbClr val="0597A4"/>
    <a:srgbClr val="34353A"/>
    <a:srgbClr val="646464"/>
    <a:srgbClr val="336699"/>
    <a:srgbClr val="00FFFF"/>
    <a:srgbClr val="CADFAA"/>
    <a:srgbClr val="EEECE1"/>
    <a:srgbClr val="33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1" autoAdjust="0"/>
    <p:restoredTop sz="96327" autoAdjust="0"/>
  </p:normalViewPr>
  <p:slideViewPr>
    <p:cSldViewPr>
      <p:cViewPr varScale="1">
        <p:scale>
          <a:sx n="73" d="100"/>
          <a:sy n="73" d="100"/>
        </p:scale>
        <p:origin x="96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" Type="http://schemas.openxmlformats.org/officeDocument/2006/relationships/slide" Target="slides/slide3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6.xml"/><Relationship Id="rId15" Type="http://schemas.openxmlformats.org/officeDocument/2006/relationships/slide" Target="slides/slide20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38227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62AE5D-A6B4-4824-85B5-DCE23BCCB2F6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75643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09613"/>
            <a:ext cx="65849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0750"/>
            <a:ext cx="4984750" cy="441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06DAB9-D9A1-47BE-AB6D-BC19DA156ECE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676580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7048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33945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9813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779588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76644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27380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2119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12082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438005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027289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57573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9229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770438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499956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53018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45588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681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39255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51041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25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289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902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46920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4A2FA1-CAA8-8440-AFFA-C19BFC46B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8283D9E-E4EB-994B-BDC2-22A8DADD09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20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52B9797-10F4-A64F-A61E-52489FAE4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7B92CACB-9DE8-8244-AA7E-7B26A9C765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164982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C938388-4B7E-2346-B6C5-6E3C7B80F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72334BD-54F5-0842-B57B-46DB5BA17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C1657628-15D9-0B4E-87A0-94F5251EF7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41162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E0F81F5-4D85-5545-BF68-A432A659D2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9" r:id="rId2"/>
    <p:sldLayoutId id="2147484712" r:id="rId3"/>
    <p:sldLayoutId id="2147484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ub.edu/carnet/ca/alumnat.html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diposit.ub.edu/dspace/bitstream/2445/127127/8/reglamentprestec_202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login?vid=34CSUC_UB:VU1&amp;lang=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que-ofereix-el-crai/prestec/prestec-pu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permalink/34CSUC_UB/13d0big/alma991001272199706708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iposit.ub.edu/dspace/bitstream/2445/127127/8/reglamentprestec_2021.pdf#page=13" TargetMode="External"/><Relationship Id="rId5" Type="http://schemas.openxmlformats.org/officeDocument/2006/relationships/hyperlink" Target="https://crai.ub.edu/ca/que-ofereix-el-crai/prestec/prestec-equipaments/contracte" TargetMode="External"/><Relationship Id="rId4" Type="http://schemas.openxmlformats.org/officeDocument/2006/relationships/hyperlink" Target="http://crai.ub.edu/sites/default/files/reglaments/reglamentprestecnou.pdf#page=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cercabib.ub.edu/discovery/login?vid=34CSUC_UB:VU1&amp;lang=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que-ofereix-el-crai/prestec/prestec-pi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hyperlink" Target="https://crai.ub.edu/coneix-el-crai/marc-normatiu/tarifes-modalitats-pagament" TargetMode="External"/><Relationship Id="rId4" Type="http://schemas.openxmlformats.org/officeDocument/2006/relationships/hyperlink" Target="http://crai.ub.edu/ca/que-ofereix-el-crai/prestec/prestec-pu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portal/web/iub/detallservei/-/recurs/1051544/connexio-a-xarxa-inalambrica-wifi-eduroam-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b.edu/portal/web/iub/identificado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crai.ub.edu/coneix-el-crai/estrategia-qualitat/carta-serveis" TargetMode="External"/><Relationship Id="rId3" Type="http://schemas.openxmlformats.org/officeDocument/2006/relationships/hyperlink" Target="https://crai.ub.edu/coneix-el-crai/horaris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crai.ub.edu/sites/default/files/reglaments/reg-crai-bib-202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streetmap.org/node/2941663859#map=17/41.38576/2.16473" TargetMode="External"/><Relationship Id="rId11" Type="http://schemas.openxmlformats.org/officeDocument/2006/relationships/image" Target="../media/image5.svg"/><Relationship Id="rId5" Type="http://schemas.openxmlformats.org/officeDocument/2006/relationships/hyperlink" Target="http://crai.ub.edu/ca/coneix-el-crai/biblioteques" TargetMode="External"/><Relationship Id="rId4" Type="http://schemas.openxmlformats.org/officeDocument/2006/relationships/hyperlink" Target="http://crai.ub.edu/sites/default/files/reglaments/reglament_serveis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que-ofereix-el-crai/acces-recursos/acces-recursos-prox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.ub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sa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que-ofereix-el-crai/formacio-usuari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cVj9gPbF9zxehQVWOFhOcA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hyperlink" Target="http://blocdelletres.ub.edu/" TargetMode="Externa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craiublletres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hyperlink" Target="https://twitter.com/craiublletres" TargetMode="External"/><Relationship Id="rId10" Type="http://schemas.openxmlformats.org/officeDocument/2006/relationships/hyperlink" Target="https://es.pinterest.com/craiublletres/" TargetMode="External"/><Relationship Id="rId4" Type="http://schemas.openxmlformats.org/officeDocument/2006/relationships/hyperlink" Target="https://www.instagram.com/craiublletres/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pmf-general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hyperlink" Target="http://crai.ub.edu/que-ofereix-el-crai/sa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rai.ub.edu/sites/default/files/biblioteques/Lletres/planol_lletres_grec.pdf" TargetMode="External"/><Relationship Id="rId7" Type="http://schemas.openxmlformats.org/officeDocument/2006/relationships/hyperlink" Target="https://crai.ub.edu/sites/default/files/biblioteques/Lletres/planol_romaniqu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ai.ub.edu/sites/default/files/biblioteques/Lletres/planol_llati.pdf" TargetMode="External"/><Relationship Id="rId5" Type="http://schemas.openxmlformats.org/officeDocument/2006/relationships/hyperlink" Target="https://crai.ub.edu/sites/default/files/biblioteques/Lletres/planolhispaniques.pdf" TargetMode="External"/><Relationship Id="rId4" Type="http://schemas.openxmlformats.org/officeDocument/2006/relationships/hyperlink" Target="https://crai.ub.edu/sites/default/files/biblioteques/Lletres/planolhebreuarameu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ites/default/files/desiderates/desiderat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coneix-el-crai/inicieu-vos-en-el-cra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7BC194AE-6A12-4F21-92FE-A08AB42D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</a:t>
            </a:fld>
            <a:endParaRPr lang="ca-ES"/>
          </a:p>
        </p:txBody>
      </p:sp>
      <p:sp>
        <p:nvSpPr>
          <p:cNvPr id="5" name="Rectángulo 4"/>
          <p:cNvSpPr/>
          <p:nvPr/>
        </p:nvSpPr>
        <p:spPr>
          <a:xfrm>
            <a:off x="2727129" y="3284984"/>
            <a:ext cx="67377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Conèixer el CRAI Biblioteca de Lletres</a:t>
            </a:r>
          </a:p>
          <a:p>
            <a:pPr algn="ctr"/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 </a:t>
            </a:r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2021-22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538CEB-265C-4568-9E89-2142A8CB084D}" type="slidenum">
              <a:rPr lang="es-ES" altLang="es-ES" smtClean="0">
                <a:solidFill>
                  <a:srgbClr val="898989"/>
                </a:solidFill>
              </a:rPr>
              <a:pPr/>
              <a:t>10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28829" y="1210615"/>
            <a:ext cx="5327650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ca-ES" altLang="es-ES" sz="1700" dirty="0">
                <a:solidFill>
                  <a:srgbClr val="646464"/>
                </a:solidFill>
                <a:latin typeface="+mn-lt"/>
              </a:rPr>
              <a:t>És imprescindible disposar del </a:t>
            </a:r>
            <a:r>
              <a:rPr lang="ca-ES" altLang="ca-ES" sz="1700" dirty="0">
                <a:solidFill>
                  <a:srgbClr val="646464"/>
                </a:solidFill>
                <a:latin typeface="+mn-lt"/>
                <a:hlinkClick r:id="rId3"/>
              </a:rPr>
              <a:t>carnet de la UB</a:t>
            </a:r>
            <a:r>
              <a:rPr lang="ca-ES" altLang="es-ES" sz="1700" b="1" dirty="0" smtClean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es-ES" sz="1700" dirty="0">
                <a:solidFill>
                  <a:srgbClr val="646464"/>
                </a:solidFill>
                <a:latin typeface="+mn-lt"/>
              </a:rPr>
              <a:t>o d’un altre </a:t>
            </a:r>
            <a:r>
              <a:rPr lang="ca-ES" altLang="es-ES" sz="1700" b="1" dirty="0">
                <a:solidFill>
                  <a:srgbClr val="646464"/>
                </a:solidFill>
                <a:latin typeface="+mn-lt"/>
              </a:rPr>
              <a:t>document identificador</a:t>
            </a:r>
            <a:r>
              <a:rPr lang="ca-ES" altLang="es-ES" sz="1700" dirty="0">
                <a:solidFill>
                  <a:srgbClr val="646464"/>
                </a:solidFill>
                <a:latin typeface="+mn-lt"/>
              </a:rPr>
              <a:t> que acrediti el dret a préstec</a:t>
            </a:r>
            <a:r>
              <a:rPr lang="es-ES" altLang="es-ES" sz="1700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 algn="just" eaLnBrk="1" hangingPunct="1">
              <a:defRPr/>
            </a:pPr>
            <a:endParaRPr lang="es-ES" altLang="es-ES" sz="170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643599" y="1192315"/>
            <a:ext cx="5543550" cy="34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/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  <a:hlinkClick r:id="rId4" tooltip="Reglament del servei de préstec"/>
              </a:rPr>
              <a:t>Reglament del servei de préstec</a:t>
            </a:r>
            <a:endParaRPr lang="ca-ES" altLang="es-ES" sz="17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es-ES" altLang="es-ES" sz="17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Documents </a:t>
            </a:r>
            <a:r>
              <a:rPr lang="ca-ES" altLang="es-ES" sz="1700" b="1" dirty="0">
                <a:solidFill>
                  <a:srgbClr val="646464"/>
                </a:solidFill>
                <a:latin typeface="Calibri" panose="020F0502020204030204" pitchFamily="34" charset="0"/>
              </a:rPr>
              <a:t>exclosos de préstec</a:t>
            </a:r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Revistes i obres de referència (enciclopèdies, diccionaris, etc.). Si estan en línia, es poden consultar des de fora de la Universitat.</a:t>
            </a:r>
          </a:p>
          <a:p>
            <a:pPr lvl="1" eaLnBrk="1" hangingPunct="1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Fons antic.</a:t>
            </a:r>
          </a:p>
          <a:p>
            <a:pPr lvl="1" eaLnBrk="1" hangingPunct="1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Llibres identificats amb un punt vermell o amb l’etiqueta </a:t>
            </a:r>
            <a:r>
              <a:rPr lang="ca-ES" altLang="es-ES" sz="1700" i="1" dirty="0">
                <a:solidFill>
                  <a:srgbClr val="646464"/>
                </a:solidFill>
                <a:latin typeface="Calibri" panose="020F0502020204030204" pitchFamily="34" charset="0"/>
              </a:rPr>
              <a:t>Exclòs de préstec</a:t>
            </a:r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</a:p>
          <a:p>
            <a:pPr lvl="1" algn="just" eaLnBrk="1" hangingPunct="1">
              <a:buFont typeface="Verdana" panose="020B0604030504040204" pitchFamily="34" charset="0"/>
              <a:buChar char="―"/>
            </a:pPr>
            <a:endParaRPr lang="ca-ES" altLang="es-ES" sz="17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ca-ES" altLang="es-ES" sz="1700" b="1" dirty="0">
                <a:solidFill>
                  <a:srgbClr val="646464"/>
                </a:solidFill>
                <a:latin typeface="Calibri" panose="020F0502020204030204" pitchFamily="34" charset="0"/>
              </a:rPr>
              <a:t>Bibliografia recomanada</a:t>
            </a:r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: </a:t>
            </a:r>
          </a:p>
          <a:p>
            <a:pPr lvl="1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Calibri" panose="020F0502020204030204" pitchFamily="34" charset="0"/>
              </a:rPr>
              <a:t>Préstec de </a:t>
            </a:r>
            <a:r>
              <a:rPr lang="es-ES" altLang="es-ES" sz="1700" b="1" dirty="0">
                <a:solidFill>
                  <a:srgbClr val="646464"/>
                </a:solidFill>
                <a:latin typeface="Calibri" panose="020F0502020204030204" pitchFamily="34" charset="0"/>
              </a:rPr>
              <a:t>10</a:t>
            </a:r>
            <a:r>
              <a:rPr lang="ca-ES" altLang="es-ES" sz="1700" b="1" dirty="0">
                <a:solidFill>
                  <a:srgbClr val="646464"/>
                </a:solidFill>
                <a:latin typeface="Calibri" panose="020F0502020204030204" pitchFamily="34" charset="0"/>
              </a:rPr>
              <a:t> dies</a:t>
            </a:r>
            <a:r>
              <a:rPr lang="ca-ES" altLang="es-ES" sz="17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  <a:endParaRPr lang="ca-ES" altLang="es-ES" sz="1700" dirty="0">
              <a:solidFill>
                <a:srgbClr val="646464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304" y="2561956"/>
            <a:ext cx="2124705" cy="13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9709" y="4042846"/>
            <a:ext cx="2130148" cy="13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1072173B-6DC4-2941-83E0-455FC2B14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Servei de préstec de documents</a:t>
            </a:r>
          </a:p>
        </p:txBody>
      </p:sp>
      <p:pic>
        <p:nvPicPr>
          <p:cNvPr id="27652" name="Picture 23" descr="escanear000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6" r="45116" b="5974"/>
          <a:stretch/>
        </p:blipFill>
        <p:spPr bwMode="auto">
          <a:xfrm>
            <a:off x="8988709" y="5082099"/>
            <a:ext cx="851430" cy="2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52" y="2233738"/>
            <a:ext cx="1585321" cy="33555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741DA-0DD6-4182-94F0-5D49F1604A02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0C276AE-3F88-0949-895B-00B5304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Condicions del préstec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28800"/>
            <a:ext cx="5983205" cy="2381301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16632"/>
            <a:ext cx="5592960" cy="65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E01C1-65CE-4E75-8491-A3D32275B2EC}" type="slidenum">
              <a:rPr lang="es-ES" altLang="es-ES" smtClean="0">
                <a:solidFill>
                  <a:srgbClr val="898989"/>
                </a:solidFill>
              </a:rPr>
              <a:pPr/>
              <a:t>12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23392" y="1813753"/>
            <a:ext cx="5832648" cy="18312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 permeten </a:t>
            </a:r>
            <a:r>
              <a:rPr lang="ca-ES" altLang="ca-ES" sz="1700" b="1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fins a 8 reserves </a:t>
            </a:r>
            <a:r>
              <a:rPr lang="ca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simultànies.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a-ES" altLang="ca-ES" sz="1700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Per fer la reserva cal que abans accedeixis a </a:t>
            </a:r>
            <a:r>
              <a:rPr lang="ca-ES" altLang="ca-ES" sz="1700" i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El meu compte</a:t>
            </a:r>
            <a:r>
              <a:rPr lang="ca-ES" altLang="ca-ES" sz="1700" i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 que t’identifiquis al </a:t>
            </a:r>
            <a:r>
              <a:rPr lang="ca-ES" altLang="ca-ES" sz="1700" dirty="0" err="1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lang="ca-ES" altLang="ca-ES" sz="1700" dirty="0" smtClean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ca-ES" altLang="ca-ES" sz="1700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100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3392" y="1277413"/>
            <a:ext cx="113293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</a:rPr>
              <a:t>Reserves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F8F534-DE3F-6942-8A46-C9E0757E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Servei de préstec de documents</a:t>
            </a:r>
          </a:p>
        </p:txBody>
      </p:sp>
      <p:cxnSp>
        <p:nvCxnSpPr>
          <p:cNvPr id="22" name="Connector recte 21"/>
          <p:cNvCxnSpPr/>
          <p:nvPr/>
        </p:nvCxnSpPr>
        <p:spPr>
          <a:xfrm>
            <a:off x="738029" y="1702512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302864"/>
            <a:ext cx="2952328" cy="6296365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5"/>
          <a:srcRect l="9091" t="5648" r="2273" b="6805"/>
          <a:stretch/>
        </p:blipFill>
        <p:spPr>
          <a:xfrm>
            <a:off x="2499529" y="3363054"/>
            <a:ext cx="2808312" cy="2232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11624" y="4365104"/>
            <a:ext cx="119206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QuadreDeText 12"/>
          <p:cNvSpPr txBox="1"/>
          <p:nvPr/>
        </p:nvSpPr>
        <p:spPr>
          <a:xfrm>
            <a:off x="2639616" y="4319518"/>
            <a:ext cx="1837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Americanah Adichie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E01C1-65CE-4E75-8491-A3D32275B2EC}" type="slidenum">
              <a:rPr lang="es-ES" altLang="es-ES" smtClean="0">
                <a:solidFill>
                  <a:srgbClr val="898989"/>
                </a:solidFill>
              </a:rPr>
              <a:pPr/>
              <a:t>13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7407" y="3934992"/>
            <a:ext cx="5019675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ca-ES" altLang="ca-ES" sz="1700" dirty="0">
                <a:solidFill>
                  <a:srgbClr val="646464"/>
                </a:solidFill>
                <a:latin typeface="+mn-lt"/>
              </a:rPr>
              <a:t>No tornar a temps els documents prestats comporta una suspensió del servei, </a:t>
            </a:r>
            <a:r>
              <a:rPr lang="ca-ES" altLang="ca-ES" sz="1700" b="1" dirty="0">
                <a:solidFill>
                  <a:srgbClr val="7F7F7F"/>
                </a:solidFill>
                <a:latin typeface="+mn-lt"/>
              </a:rPr>
              <a:t>segons els dies de retard i el tipus de document</a:t>
            </a:r>
            <a:r>
              <a:rPr lang="ca-ES" altLang="ca-ES" sz="1700" dirty="0">
                <a:solidFill>
                  <a:srgbClr val="646464"/>
                </a:solidFill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ca-ES" altLang="ca-ES" sz="1400" dirty="0">
                <a:solidFill>
                  <a:srgbClr val="336699"/>
                </a:solidFill>
                <a:latin typeface="+mn-lt"/>
              </a:rPr>
              <a:t>Préstec normal i material audiovisual:</a:t>
            </a:r>
            <a:r>
              <a:rPr lang="ca-ES" altLang="ca-ES" sz="1400" b="1" dirty="0">
                <a:latin typeface="+mn-lt"/>
              </a:rPr>
              <a:t> </a:t>
            </a:r>
            <a:r>
              <a:rPr lang="ca-ES" altLang="ca-ES" sz="1400" b="1" dirty="0">
                <a:solidFill>
                  <a:srgbClr val="7F7F7F"/>
                </a:solidFill>
                <a:latin typeface="+mn-lt"/>
              </a:rPr>
              <a:t>1 dia</a:t>
            </a:r>
            <a:r>
              <a:rPr lang="ca-ES" altLang="ca-ES" sz="1400" dirty="0">
                <a:solidFill>
                  <a:srgbClr val="7F7F7F"/>
                </a:solidFill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ca-ES" altLang="ca-ES" sz="1400" dirty="0">
                <a:solidFill>
                  <a:srgbClr val="336699"/>
                </a:solidFill>
                <a:latin typeface="+mn-lt"/>
              </a:rPr>
              <a:t>Préstec de bibliografia recomanada:</a:t>
            </a:r>
            <a:r>
              <a:rPr lang="ca-ES" altLang="ca-ES" sz="1400" dirty="0">
                <a:latin typeface="+mn-lt"/>
              </a:rPr>
              <a:t> </a:t>
            </a:r>
            <a:r>
              <a:rPr lang="ca-ES" altLang="ca-ES" sz="1400" b="1" dirty="0">
                <a:solidFill>
                  <a:srgbClr val="7F7F7F"/>
                </a:solidFill>
                <a:latin typeface="+mn-lt"/>
              </a:rPr>
              <a:t>4 dies</a:t>
            </a:r>
            <a:r>
              <a:rPr lang="ca-ES" altLang="ca-ES" sz="1400" dirty="0">
                <a:solidFill>
                  <a:srgbClr val="7F7F7F"/>
                </a:solidFill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ca-ES" altLang="ca-ES" sz="1400" dirty="0">
                <a:solidFill>
                  <a:srgbClr val="336699"/>
                </a:solidFill>
                <a:latin typeface="+mn-lt"/>
              </a:rPr>
              <a:t>Préstec de BR de cap de setmana:</a:t>
            </a:r>
            <a:r>
              <a:rPr lang="ca-ES" altLang="ca-ES" sz="1400" b="1" dirty="0">
                <a:solidFill>
                  <a:srgbClr val="336699"/>
                </a:solidFill>
                <a:latin typeface="+mn-lt"/>
              </a:rPr>
              <a:t> </a:t>
            </a:r>
            <a:r>
              <a:rPr lang="ca-ES" altLang="ca-ES" sz="1400" b="1" dirty="0">
                <a:solidFill>
                  <a:srgbClr val="7F7F7F"/>
                </a:solidFill>
                <a:latin typeface="+mn-lt"/>
              </a:rPr>
              <a:t>6 dies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7409" y="3440114"/>
            <a:ext cx="149128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</a:rPr>
              <a:t>Sancions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7409" y="1268760"/>
            <a:ext cx="152285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</a:rPr>
              <a:t>Renovacions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7408" y="1814202"/>
            <a:ext cx="5019674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Podeu renovar el préstec dels documents</a:t>
            </a:r>
            <a:r>
              <a:rPr lang="es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tantes vegades com vulgueu</a:t>
            </a: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sempre que el document no hagi estat reservat. Podeu demanar la renovació al </a:t>
            </a:r>
            <a:r>
              <a:rPr lang="ca-ES" altLang="ca-ES" sz="1700" b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taulell</a:t>
            </a: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per </a:t>
            </a:r>
            <a:r>
              <a:rPr lang="ca-ES" altLang="ca-ES" sz="1700" b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telèfon</a:t>
            </a:r>
            <a:r>
              <a:rPr lang="ca-ES" altLang="ca-ES" sz="170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 bé via web, des de l’opció </a:t>
            </a:r>
            <a:r>
              <a:rPr lang="ca-ES" altLang="ca-ES" sz="1700" b="1" i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b="1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endParaRPr lang="ca-ES" altLang="ca-ES" sz="1700" dirty="0">
              <a:solidFill>
                <a:schemeClr val="bg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F8F534-DE3F-6942-8A46-C9E0757E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Servei de préstec de documents</a:t>
            </a:r>
          </a:p>
        </p:txBody>
      </p:sp>
      <p:cxnSp>
        <p:nvCxnSpPr>
          <p:cNvPr id="18" name="Connector recte 17"/>
          <p:cNvCxnSpPr/>
          <p:nvPr/>
        </p:nvCxnSpPr>
        <p:spPr>
          <a:xfrm>
            <a:off x="882045" y="1682452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recte 20"/>
          <p:cNvCxnSpPr/>
          <p:nvPr/>
        </p:nvCxnSpPr>
        <p:spPr>
          <a:xfrm>
            <a:off x="890539" y="3840224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664" y="210928"/>
            <a:ext cx="3168352" cy="65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37F699-AF9D-4BEA-BBE7-62BE9F129989}" type="slidenum">
              <a:rPr lang="es-ES" altLang="es-ES" smtClean="0">
                <a:solidFill>
                  <a:srgbClr val="898989"/>
                </a:solidFill>
              </a:rPr>
              <a:pPr/>
              <a:t>14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73894" y="1484858"/>
            <a:ext cx="6186202" cy="28469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Si necessiteu un document que és en una </a:t>
            </a:r>
            <a:r>
              <a:rPr lang="ca-ES" altLang="ca-E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altra biblioteca</a:t>
            </a:r>
            <a:r>
              <a:rPr lang="ca-ES" altLang="ca-E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 la UB podeu: </a:t>
            </a:r>
          </a:p>
          <a:p>
            <a:pPr eaLnBrk="1" hangingPunct="1">
              <a:defRPr/>
            </a:pPr>
            <a:endParaRPr lang="ca-ES" altLang="ca-ES" sz="2000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a-ES" altLang="ca-ES" sz="2000" i="1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2000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a-ES" altLang="ca-E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anar a la biblioteca on es troba</a:t>
            </a:r>
            <a:r>
              <a:rPr lang="ca-ES" altLang="ca-E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 formalitzar el préstec </a:t>
            </a:r>
          </a:p>
          <a:p>
            <a:pPr eaLnBrk="1" hangingPunct="1">
              <a:defRPr/>
            </a:pPr>
            <a:endParaRPr lang="ca-ES" altLang="ca-ES" sz="2000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a-ES" altLang="ca-ES" sz="2000" i="1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2000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a-ES" altLang="ca-ES" sz="2000" dirty="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fer una reserva al web del CRAI o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sol·licitar al taulell de la vostra biblioteca </a:t>
            </a:r>
            <a:r>
              <a:rPr lang="ca-ES" altLang="ca-E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que us el portin</a:t>
            </a:r>
            <a:r>
              <a:rPr lang="ca-ES" altLang="ca-ES" sz="20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El rebreu al cap de 2 o 3 dies.</a:t>
            </a:r>
          </a:p>
          <a:p>
            <a:pPr algn="just" eaLnBrk="1" hangingPunct="1">
              <a:defRPr/>
            </a:pPr>
            <a:endParaRPr lang="ca-ES" altLang="ca-ES" sz="19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CA75720-8477-BE4F-9972-E2476A65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Préstec amb altres biblioteques de la UB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04AED1-77EA-6D4A-863B-88FCFEE9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881" y="828478"/>
            <a:ext cx="3564159" cy="6041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764B93-A0CB-4FC1-BBCB-CE17B4FAEAB9}" type="slidenum">
              <a:rPr lang="es-ES" altLang="es-ES" smtClean="0">
                <a:solidFill>
                  <a:srgbClr val="898989"/>
                </a:solidFill>
              </a:rPr>
              <a:pPr/>
              <a:t>15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4 Subtítulo"/>
          <p:cNvSpPr>
            <a:spLocks/>
          </p:cNvSpPr>
          <p:nvPr/>
        </p:nvSpPr>
        <p:spPr bwMode="auto">
          <a:xfrm>
            <a:off x="515730" y="1069503"/>
            <a:ext cx="10988080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PUC</a:t>
            </a: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és un servei de préstec consorciat </a:t>
            </a:r>
            <a:r>
              <a:rPr lang="ca-ES" altLang="ca-ES" sz="1700" b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gratuït</a:t>
            </a: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permet als usuaris sol·licitar i tenir en préstec documents d’una altra biblioteca del Consorci de Serveis Universitaris de Catalunya (CSUC).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7295F9DA-3003-254E-A3B3-3F2BF3CA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Servei de préstec consorciat (PUC)</a:t>
            </a:r>
          </a:p>
        </p:txBody>
      </p:sp>
      <p:graphicFrame>
        <p:nvGraphicFramePr>
          <p:cNvPr id="20" name="Group 58">
            <a:extLst>
              <a:ext uri="{FF2B5EF4-FFF2-40B4-BE49-F238E27FC236}">
                <a16:creationId xmlns:a16="http://schemas.microsoft.com/office/drawing/2014/main" id="{BCEB1D5D-F08A-B44F-A8D8-B52C6F12B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16865"/>
              </p:ext>
            </p:extLst>
          </p:nvPr>
        </p:nvGraphicFramePr>
        <p:xfrm>
          <a:off x="601960" y="4296465"/>
          <a:ext cx="10988080" cy="1220767"/>
        </p:xfrm>
        <a:graphic>
          <a:graphicData uri="http://schemas.openxmlformats.org/drawingml/2006/table">
            <a:tbl>
              <a:tblPr/>
              <a:tblGrid>
                <a:gridCol w="429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Tipus d’usuari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Documents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Renovacions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Dies de préstec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a-ES" altLang="es-ES" sz="1400" kern="1200" dirty="0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Estudiants de grau, </a:t>
                      </a:r>
                      <a:r>
                        <a:rPr lang="ca-ES" altLang="es-ES" sz="1400" kern="1200" dirty="0" err="1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Alumni</a:t>
                      </a:r>
                      <a:r>
                        <a:rPr lang="ca-ES" altLang="es-ES" sz="1400" kern="1200" dirty="0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 autoritzats, estudiants de postgrau, màster o doctorat, personal docent i investigador i personal d’administració i serveis.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4BFF13C-8CDA-D84F-8FE7-60E1BCE961F2}"/>
              </a:ext>
            </a:extLst>
          </p:cNvPr>
          <p:cNvSpPr txBox="1"/>
          <p:nvPr/>
        </p:nvSpPr>
        <p:spPr>
          <a:xfrm>
            <a:off x="6384032" y="2008233"/>
            <a:ext cx="4989984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ca-ES" altLang="ca-ES" sz="1700" b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es tornen els documents?</a:t>
            </a: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8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qualsevol de les biblioteques del CRAI de la UB.</a:t>
            </a: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endParaRPr lang="ca-ES" altLang="ca-ES" sz="8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qualsevol de les biblioteques de la institució a la qual pertany el document.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s-ES" sz="17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785585" y="2003297"/>
            <a:ext cx="4950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ca-ES" altLang="ca-ES" sz="1700" b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se sol·liciten els documents?</a:t>
            </a: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8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Presencialment, a la biblioteca on estan dipositats: </a:t>
            </a:r>
            <a:r>
              <a:rPr lang="ca-ES" altLang="ca-ES" sz="1700" b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</a:t>
            </a:r>
            <a:r>
              <a:rPr lang="ca-ES" altLang="ca-ES" sz="1700" b="1" i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</a:t>
            </a: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endParaRPr lang="ca-ES" altLang="ca-ES" sz="8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ca-ES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Remotament, </a:t>
            </a:r>
            <a:r>
              <a:rPr lang="ca-ES" altLang="ca-ES" sz="1700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web</a:t>
            </a:r>
            <a:r>
              <a:rPr lang="ca-ES" altLang="ca-ES" sz="1700" b="1" i="1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sz="17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cxnSp>
        <p:nvCxnSpPr>
          <p:cNvPr id="15" name="Connector recte 14"/>
          <p:cNvCxnSpPr/>
          <p:nvPr/>
        </p:nvCxnSpPr>
        <p:spPr>
          <a:xfrm>
            <a:off x="695400" y="2132856"/>
            <a:ext cx="0" cy="1453393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recte 16"/>
          <p:cNvCxnSpPr/>
          <p:nvPr/>
        </p:nvCxnSpPr>
        <p:spPr>
          <a:xfrm>
            <a:off x="6240016" y="2119623"/>
            <a:ext cx="0" cy="1453393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DDE641-634E-4B2D-B6BF-7FB55D91028D}" type="slidenum">
              <a:rPr lang="es-ES" altLang="es-ES" smtClean="0">
                <a:solidFill>
                  <a:srgbClr val="898989"/>
                </a:solidFill>
              </a:rPr>
              <a:pPr/>
              <a:t>16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95400" y="2007418"/>
            <a:ext cx="4752528" cy="22775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Es facilita l’ús de les sales de treball dels CRAI Biblioteques perquè pugueu gaudir d’un espai on elaborar treballs, individualment o en grup. </a:t>
            </a:r>
          </a:p>
          <a:p>
            <a:pPr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Les reserves es fan des del </a:t>
            </a:r>
            <a:r>
              <a:rPr lang="ca-ES" altLang="ca-ES" dirty="0" err="1" smtClean="0">
                <a:solidFill>
                  <a:srgbClr val="646464"/>
                </a:solidFill>
                <a:latin typeface="+mn-lt"/>
              </a:rPr>
              <a:t>Cercabib</a:t>
            </a:r>
            <a:r>
              <a:rPr lang="ca-ES" altLang="ca-ES" dirty="0" smtClean="0">
                <a:solidFill>
                  <a:srgbClr val="646464"/>
                </a:solidFill>
                <a:latin typeface="+mn-lt"/>
              </a:rPr>
              <a:t>. </a:t>
            </a: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algn="just"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ca-ES" altLang="ca-ES" dirty="0" smtClean="0">
                <a:solidFill>
                  <a:srgbClr val="646464"/>
                </a:solidFill>
                <a:latin typeface="+mn-lt"/>
                <a:hlinkClick r:id="rId3"/>
              </a:rPr>
              <a:t>Sales de treball de Lletres</a:t>
            </a:r>
            <a:r>
              <a:rPr lang="ca-ES" altLang="ca-ES" sz="1600" dirty="0" smtClean="0">
                <a:solidFill>
                  <a:srgbClr val="646464"/>
                </a:solidFill>
                <a:latin typeface="+mn-lt"/>
              </a:rPr>
              <a:t>. </a:t>
            </a:r>
            <a:endParaRPr lang="ca-ES" altLang="ca-ES" sz="1600" dirty="0">
              <a:solidFill>
                <a:srgbClr val="646464"/>
              </a:solidFill>
              <a:latin typeface="+mn-lt"/>
            </a:endParaRPr>
          </a:p>
          <a:p>
            <a:pPr algn="just" eaLnBrk="1" hangingPunct="1">
              <a:defRPr/>
            </a:pPr>
            <a:endParaRPr lang="ca-ES" altLang="ca-ES" sz="1600" dirty="0">
              <a:solidFill>
                <a:srgbClr val="646464"/>
              </a:solidFill>
              <a:latin typeface="+mn-lt"/>
              <a:hlinkClick r:id="rId4" tooltip="Instruccions d'ús de les sales de treball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56040" y="2007418"/>
            <a:ext cx="4752528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L’ús dels portàtils es restringeix al recinte de la biblioteca.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Els portàtils se sol·liciten i es tornen al taulell de préstec. 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És necessari llegir, emplenar i enviar correctament el 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5"/>
              </a:rPr>
              <a:t>formulari de contracte de préstec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Els usuaris sancionats no poden utilitzar aquest servei.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El període de préstec és de 4 hores com a màxim.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Els portàtils no es poden reservar. </a:t>
            </a:r>
          </a:p>
          <a:p>
            <a:pPr marL="285750" indent="-285750" eaLnBrk="1" hangingPunct="1">
              <a:buFont typeface="Calibri" panose="020F0502020204030204" pitchFamily="34" charset="0"/>
              <a:buChar char="₋"/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  <a:hlinkClick r:id="rId6"/>
              </a:rPr>
              <a:t>Normativa</a:t>
            </a:r>
            <a:endParaRPr lang="es-ES" altLang="ca-ES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5400" y="1412776"/>
            <a:ext cx="216081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</a:rPr>
              <a:t>Sales de treball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56040" y="1412776"/>
            <a:ext cx="122470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</a:rPr>
              <a:t>Portàtils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EB07256-3BE0-AC41-8DE0-5A01E4DA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Préstec d’equipaments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B6DBC6-9067-0A44-8CE0-29B92DDCA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403" y="3919980"/>
            <a:ext cx="2179581" cy="2165474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804838" y="1837875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recte 11"/>
          <p:cNvCxnSpPr/>
          <p:nvPr/>
        </p:nvCxnSpPr>
        <p:spPr>
          <a:xfrm>
            <a:off x="6552269" y="1837875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58" y="3059483"/>
            <a:ext cx="6480720" cy="2025701"/>
          </a:xfrm>
          <a:prstGeom prst="rect">
            <a:avLst/>
          </a:prstGeom>
        </p:spPr>
      </p:pic>
      <p:sp>
        <p:nvSpPr>
          <p:cNvPr id="4403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083A38-C8DF-4B9C-A88E-C8D9ADCE84C8}" type="slidenum">
              <a:rPr lang="es-ES" altLang="es-ES" smtClean="0">
                <a:solidFill>
                  <a:srgbClr val="898989"/>
                </a:solidFill>
              </a:rPr>
              <a:pPr/>
              <a:t>17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9376" y="1329735"/>
            <a:ext cx="640871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defRPr/>
            </a:pPr>
            <a:r>
              <a:rPr lang="ca-ES" altLang="es-ES" sz="2000" dirty="0">
                <a:solidFill>
                  <a:srgbClr val="646464"/>
                </a:solidFill>
                <a:latin typeface="+mn-lt"/>
              </a:rPr>
              <a:t>Aquest servei us permet accedir al vostre </a:t>
            </a:r>
            <a:r>
              <a:rPr lang="ca-ES" altLang="es-ES" sz="2000" dirty="0">
                <a:solidFill>
                  <a:srgbClr val="646464"/>
                </a:solidFill>
                <a:latin typeface="+mn-lt"/>
                <a:hlinkClick r:id="rId4"/>
              </a:rPr>
              <a:t>registre d’usuari </a:t>
            </a:r>
            <a:r>
              <a:rPr lang="ca-ES" altLang="es-ES" sz="2000" dirty="0">
                <a:solidFill>
                  <a:srgbClr val="646464"/>
                </a:solidFill>
                <a:latin typeface="+mn-lt"/>
              </a:rPr>
              <a:t>del CRAI. 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ca-ES" altLang="es-ES" sz="2000" dirty="0">
                <a:solidFill>
                  <a:srgbClr val="646464"/>
                </a:solidFill>
                <a:latin typeface="+mn-lt"/>
              </a:rPr>
              <a:t>Una vegada identificats, podeu veure i renovar els vostres préstecs, reservar documents o crear llistes de registres, entre altres serveis.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86E47A11-4763-364F-AEDD-231F2F8D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Què teniu en préstec? El meu compte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444068"/>
            <a:ext cx="2879977" cy="59097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28131-C5DD-4DAB-91CF-41BE5BE5B9AE}" type="slidenum">
              <a:rPr lang="es-ES" altLang="es-ES" smtClean="0">
                <a:solidFill>
                  <a:srgbClr val="898989"/>
                </a:solidFill>
              </a:rPr>
              <a:pPr/>
              <a:t>18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95752" y="1397979"/>
            <a:ext cx="597312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El servei de 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3"/>
              </a:rPr>
              <a:t>préstec interbibliotecari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 té com a objectiu localitzar i obtenir l’original o la còpia de qualsevol tipus de document que no es trobi al CRAI de la UB i que tampoc no estigui disponible en altres universitats catalanes a través del 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4" tooltip="PUC"/>
              </a:rPr>
              <a:t>PUC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. </a:t>
            </a:r>
          </a:p>
          <a:p>
            <a:pPr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Així mateix, actua com a centre prestatari dels fons propis per a altres institucions. Aquest servei està subjecte a 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5" tooltip="Tarifes"/>
              </a:rPr>
              <a:t>tarifes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EE4DDF6-A64D-4444-B6E8-CEF27CD3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Préstec interbibliotecari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B4948E-D478-C24C-9B17-E5C307D57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160" y="1164934"/>
            <a:ext cx="3528392" cy="57204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546912-6058-194D-BA54-9F2F37F85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580" y="4124683"/>
            <a:ext cx="5801464" cy="11878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AC7CAC-C194-4C07-AB9D-644BA22D1D66}" type="slidenum">
              <a:rPr lang="es-ES" altLang="es-ES" smtClean="0">
                <a:solidFill>
                  <a:srgbClr val="898989"/>
                </a:solidFill>
              </a:rPr>
              <a:pPr/>
              <a:t>19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9376" y="1218954"/>
            <a:ext cx="518457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>
                <a:solidFill>
                  <a:srgbClr val="646464"/>
                </a:solidFill>
                <a:latin typeface="+mn-lt"/>
              </a:rPr>
              <a:t>La Universitat de Barcelona disposa de dos serveis de xarxa sense fils: </a:t>
            </a:r>
            <a:r>
              <a:rPr lang="ca-ES" dirty="0">
                <a:latin typeface="+mn-lt"/>
                <a:hlinkClick r:id="rId3"/>
              </a:rPr>
              <a:t>Eduroam (recomanada)</a:t>
            </a:r>
            <a:r>
              <a:rPr lang="ca-ES" dirty="0">
                <a:latin typeface="+mn-lt"/>
              </a:rPr>
              <a:t> </a:t>
            </a:r>
            <a:r>
              <a:rPr lang="ca-ES" dirty="0">
                <a:solidFill>
                  <a:srgbClr val="646464"/>
                </a:solidFill>
                <a:latin typeface="+mn-lt"/>
              </a:rPr>
              <a:t>i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  <a:hlinkClick r:id="rId3"/>
              </a:rPr>
              <a:t>Wifi</a:t>
            </a:r>
            <a:r>
              <a:rPr lang="ca-ES" dirty="0">
                <a:latin typeface="+mn-lt"/>
                <a:hlinkClick r:id="rId3"/>
              </a:rPr>
              <a:t> UB</a:t>
            </a:r>
            <a:r>
              <a:rPr lang="ca-ES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Per connectar-se a qualsevol de les xarxes es requereix identificació. Consulteu l’ajuda sobre les 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4"/>
              </a:rPr>
              <a:t>credencials UB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. </a:t>
            </a:r>
          </a:p>
        </p:txBody>
      </p:sp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799306"/>
              </p:ext>
            </p:extLst>
          </p:nvPr>
        </p:nvGraphicFramePr>
        <p:xfrm>
          <a:off x="1127448" y="3607722"/>
          <a:ext cx="9577063" cy="1692912"/>
        </p:xfrm>
        <a:graphic>
          <a:graphicData uri="http://schemas.openxmlformats.org/drawingml/2006/table">
            <a:tbl>
              <a:tblPr/>
              <a:tblGrid>
                <a:gridCol w="124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Col·lectiu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Terminació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Correu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Identificador local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Identificador EDUROAM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 / PDI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cherrera@ub.edu 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cherrera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cherrera@ub.edu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Alumnes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jherg07@alumnes.ub.edu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jherg07.alumnes@ub.edu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Alumni</a:t>
                      </a: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UB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pperez@alumni.ub.edu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pperez.a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pperez.a@ub.edu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4">
            <a:extLst>
              <a:ext uri="{FF2B5EF4-FFF2-40B4-BE49-F238E27FC236}">
                <a16:creationId xmlns:a16="http://schemas.microsoft.com/office/drawing/2014/main" id="{81AE765A-6361-7E4A-B9C5-B8143A36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Wifi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i accés als ordinadors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0" y="1218954"/>
            <a:ext cx="5019128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Es recomana fer servir </a:t>
            </a:r>
            <a:r>
              <a:rPr lang="ca-ES" altLang="ca-ES" dirty="0" err="1">
                <a:solidFill>
                  <a:srgbClr val="646464"/>
                </a:solidFill>
                <a:latin typeface="+mn-lt"/>
              </a:rPr>
              <a:t>Eduroam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 perquè, tot i que cal configurar el dispositiu una primera vegada, es tracta d'un servei més segur ja que les dades viatgen encriptades i està menys saturat.</a:t>
            </a:r>
          </a:p>
          <a:p>
            <a:pPr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27">
            <a:extLst>
              <a:ext uri="{FF2B5EF4-FFF2-40B4-BE49-F238E27FC236}">
                <a16:creationId xmlns:a16="http://schemas.microsoft.com/office/drawing/2014/main" id="{09797AD0-1700-9E45-A639-EC65482D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864" y="3999831"/>
            <a:ext cx="2916238" cy="867930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dirty="0" smtClean="0">
                <a:solidFill>
                  <a:srgbClr val="0597A4"/>
                </a:solidFill>
              </a:rPr>
              <a:t>Normativa</a:t>
            </a:r>
            <a:endParaRPr lang="ca-ES" altLang="ca-ES" sz="2000" dirty="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sp>
        <p:nvSpPr>
          <p:cNvPr id="921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B82FB7-FFDA-40AE-A8DF-626419F8403F}" type="slidenum">
              <a:rPr lang="es-ES" altLang="es-ES" smtClean="0">
                <a:solidFill>
                  <a:srgbClr val="898989"/>
                </a:solidFill>
              </a:rPr>
              <a:pPr/>
              <a:t>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738864" y="1345703"/>
            <a:ext cx="2916238" cy="1902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2000" b="1" dirty="0">
                <a:solidFill>
                  <a:srgbClr val="0597A4"/>
                </a:solidFill>
              </a:rPr>
              <a:t>Horari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</a:rPr>
              <a:t>Dl-dv: de 8:30 a 20:30 h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1400" dirty="0">
              <a:solidFill>
                <a:srgbClr val="646464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3"/>
              </a:rPr>
              <a:t>Horaris especials en períodes d’exàmens i de cap de </a:t>
            </a:r>
            <a:r>
              <a:rPr lang="ca-ES" altLang="ca-ES" sz="1400" dirty="0" smtClean="0">
                <a:solidFill>
                  <a:srgbClr val="646464"/>
                </a:solidFill>
                <a:hlinkClick r:id="rId3"/>
              </a:rPr>
              <a:t>setmana</a:t>
            </a:r>
            <a:endParaRPr lang="ca-ES" altLang="ca-ES" sz="1400" dirty="0">
              <a:solidFill>
                <a:srgbClr val="646464"/>
              </a:solidFill>
              <a:hlinkClick r:id="rId4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sp>
        <p:nvSpPr>
          <p:cNvPr id="9219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On som i quan podeu venir?</a:t>
            </a:r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09797AD0-1700-9E45-A639-EC65482D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801" y="1345703"/>
            <a:ext cx="2916238" cy="216059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dirty="0">
                <a:solidFill>
                  <a:srgbClr val="0597A4"/>
                </a:solidFill>
              </a:rPr>
              <a:t>Adreça</a:t>
            </a:r>
            <a:endParaRPr lang="ca-ES" altLang="ca-ES" sz="2000" dirty="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</a:rPr>
              <a:t>Gran Via de les Corts Catalanes, 585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</a:rPr>
              <a:t>08007 Barcelona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5"/>
              </a:rPr>
              <a:t>Adreces de les altres biblioteques del CRAI de la Universitat de Barcelona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CCBDBD49-0346-DC4C-819D-8F03EE21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801" y="4005064"/>
            <a:ext cx="2916238" cy="1828193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dirty="0">
                <a:solidFill>
                  <a:srgbClr val="0597A4"/>
                </a:solidFill>
              </a:rPr>
              <a:t>Contacte</a:t>
            </a:r>
            <a:endParaRPr lang="ca-ES" altLang="ca-ES" sz="2000" dirty="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8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altLang="ca-ES" sz="1600" dirty="0">
                <a:solidFill>
                  <a:srgbClr val="646464"/>
                </a:solidFill>
              </a:rPr>
              <a:t>crailletres@ub.edu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2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600" dirty="0" err="1">
                <a:solidFill>
                  <a:srgbClr val="646464"/>
                </a:solidFill>
              </a:rPr>
              <a:t>Telèfon</a:t>
            </a:r>
            <a:r>
              <a:rPr lang="es-ES" sz="1600" dirty="0">
                <a:solidFill>
                  <a:srgbClr val="646464"/>
                </a:solidFill>
              </a:rPr>
              <a:t>: 934 035 317</a:t>
            </a:r>
          </a:p>
          <a:p>
            <a:pPr marL="0"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pic>
        <p:nvPicPr>
          <p:cNvPr id="3" name="Imatg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18" y="1508815"/>
            <a:ext cx="4797842" cy="3705872"/>
          </a:xfrm>
          <a:prstGeom prst="rect">
            <a:avLst/>
          </a:prstGeom>
        </p:spPr>
      </p:pic>
      <p:pic>
        <p:nvPicPr>
          <p:cNvPr id="9" name="Gráfico 8" descr="Marcador">
            <a:extLst>
              <a:ext uri="{FF2B5EF4-FFF2-40B4-BE49-F238E27FC236}">
                <a16:creationId xmlns:a16="http://schemas.microsoft.com/office/drawing/2014/main" id="{F2A60C1D-ADD0-2244-A0A2-C45C7B7D53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7528" y="1360838"/>
            <a:ext cx="1584176" cy="1584176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735960" y="1844824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recte 14"/>
          <p:cNvCxnSpPr/>
          <p:nvPr/>
        </p:nvCxnSpPr>
        <p:spPr>
          <a:xfrm>
            <a:off x="8825383" y="1844824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>
            <a:off x="5735960" y="4455871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QuadreDeText 1"/>
          <p:cNvSpPr txBox="1"/>
          <p:nvPr/>
        </p:nvSpPr>
        <p:spPr>
          <a:xfrm>
            <a:off x="8782072" y="4539764"/>
            <a:ext cx="31465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latin typeface="+mn-lt"/>
                <a:hlinkClick r:id="rId12"/>
              </a:rPr>
              <a:t>Reglament </a:t>
            </a:r>
            <a:r>
              <a:rPr lang="ca-ES" altLang="ca-ES" sz="1400" dirty="0" smtClean="0">
                <a:solidFill>
                  <a:srgbClr val="646464"/>
                </a:solidFill>
                <a:latin typeface="+mn-lt"/>
                <a:hlinkClick r:id="rId12"/>
              </a:rPr>
              <a:t>del CRAI</a:t>
            </a:r>
            <a:r>
              <a:rPr lang="ca-ES" altLang="ca-ES" sz="1400" dirty="0" smtClean="0">
                <a:solidFill>
                  <a:srgbClr val="646464"/>
                </a:solidFill>
                <a:latin typeface="+mn-lt"/>
              </a:rPr>
              <a:t> 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1400" dirty="0" smtClean="0">
                <a:solidFill>
                  <a:srgbClr val="646464"/>
                </a:solidFill>
                <a:latin typeface="+mn-lt"/>
              </a:rPr>
              <a:t>         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1400" dirty="0" smtClean="0">
                <a:solidFill>
                  <a:srgbClr val="646464"/>
                </a:solidFill>
                <a:latin typeface="+mn-lt"/>
                <a:hlinkClick r:id="rId13"/>
              </a:rPr>
              <a:t>Carta </a:t>
            </a:r>
            <a:r>
              <a:rPr lang="ca-ES" altLang="ca-ES" sz="1400" dirty="0">
                <a:solidFill>
                  <a:srgbClr val="646464"/>
                </a:solidFill>
                <a:latin typeface="+mn-lt"/>
                <a:hlinkClick r:id="rId13"/>
              </a:rPr>
              <a:t>de serveis del CRAI</a:t>
            </a:r>
            <a:endParaRPr lang="ca-ES" altLang="ca-ES" sz="1400" dirty="0">
              <a:solidFill>
                <a:srgbClr val="646464"/>
              </a:solidFill>
              <a:latin typeface="+mn-lt"/>
            </a:endParaRPr>
          </a:p>
        </p:txBody>
      </p:sp>
      <p:cxnSp>
        <p:nvCxnSpPr>
          <p:cNvPr id="18" name="Connector recte 17"/>
          <p:cNvCxnSpPr/>
          <p:nvPr/>
        </p:nvCxnSpPr>
        <p:spPr>
          <a:xfrm>
            <a:off x="8853077" y="4455871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6A5DDE-D3F7-4C56-A564-F1F53C4254AE}" type="slidenum">
              <a:rPr lang="es-ES" altLang="es-ES" smtClean="0">
                <a:solidFill>
                  <a:srgbClr val="898989"/>
                </a:solidFill>
              </a:rPr>
              <a:pPr/>
              <a:t>20</a:t>
            </a:fld>
            <a:endParaRPr lang="es-ES" altLang="es-ES">
              <a:solidFill>
                <a:srgbClr val="898989"/>
              </a:solidFill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8835"/>
              </p:ext>
            </p:extLst>
          </p:nvPr>
        </p:nvGraphicFramePr>
        <p:xfrm>
          <a:off x="1053852" y="1335518"/>
          <a:ext cx="9938692" cy="3907842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Servei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Contrasenya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Accés als ordinadors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 local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correu UB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[Primera part del correu UB + .alumnes]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Si el correu és:	mgarm008@alumnes.ub.edu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l’identificador és: 	</a:t>
                      </a:r>
                      <a:r>
                        <a:rPr kumimoji="0" lang="ca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Contrasenya</a:t>
                      </a: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ca-ES" altLang="ca-E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</a:t>
                      </a: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ub.edu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ca-ES" altLang="ca-E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meu compte </a:t>
                      </a:r>
                      <a:r>
                        <a:rPr kumimoji="0" lang="ca-ES" altLang="ca-E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kumimoji="0" lang="ca-ES" altLang="ca-ES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Préstec en biblioteques universitàries catalanes (PUC</a:t>
                      </a:r>
                      <a:r>
                        <a:rPr kumimoji="0" lang="ca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)*</a:t>
                      </a:r>
                      <a:endParaRPr kumimoji="0" lang="es-ES" altLang="ca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5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ca-ES" altLang="ca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Campus Virtual*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0" marB="457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ca-ES" altLang="ca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 UB *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ca-ES" altLang="ca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Accés als recursos electrònics (SIRE) *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ca-ES" altLang="ca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Préstec interbibliotecari *</a:t>
                      </a:r>
                      <a:endParaRPr kumimoji="0" lang="es-ES" altLang="ca-E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s-ES" altLang="ca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 </a:t>
                      </a:r>
                      <a:r>
                        <a:rPr kumimoji="0" lang="es-ES" altLang="ca-ES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endParaRPr kumimoji="0" lang="es-ES" altLang="ca-E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 </a:t>
                      </a:r>
                      <a:r>
                        <a:rPr kumimoji="0" lang="ca-ES" altLang="ca-E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endParaRPr kumimoji="0" lang="ca-ES" altLang="ca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597A4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[Identificador local + @</a:t>
                      </a:r>
                      <a:r>
                        <a:rPr kumimoji="0" lang="ca-ES" altLang="ca-E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ub.edu</a:t>
                      </a: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Si </a:t>
                      </a:r>
                      <a:r>
                        <a:rPr kumimoji="0" lang="ca-ES" altLang="ca-E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l’id</a:t>
                      </a: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local és:  mgarm008.alumnes,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5100" algn="r"/>
                          <a:tab pos="1552575" algn="l"/>
                        </a:tabLst>
                      </a:pP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      </a:t>
                      </a:r>
                      <a:r>
                        <a:rPr kumimoji="0" lang="ca-ES" altLang="ca-E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l’id</a:t>
                      </a: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kumimoji="0" lang="ca-ES" altLang="ca-E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és:  </a:t>
                      </a:r>
                      <a:r>
                        <a:rPr kumimoji="0" lang="ca-ES" altLang="ca-E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mgarm008.alumnes@ub.edu</a:t>
                      </a:r>
                      <a:endParaRPr kumimoji="0" lang="es-ES" altLang="ca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31624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s-ES" altLang="ca-ES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Correu</a:t>
                      </a:r>
                      <a:r>
                        <a:rPr kumimoji="0" lang="es-ES" altLang="ca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es-ES" altLang="ca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L’identificador</a:t>
                      </a:r>
                      <a:r>
                        <a:rPr kumimoji="0" lang="es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" altLang="ca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és</a:t>
                      </a:r>
                      <a:r>
                        <a:rPr kumimoji="0" lang="es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el </a:t>
                      </a:r>
                      <a:r>
                        <a:rPr kumimoji="0" lang="es-ES" altLang="ca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correu</a:t>
                      </a: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  <a:r>
                        <a:rPr kumimoji="0" lang="es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74380"/>
                  </a:ext>
                </a:extLst>
              </a:tr>
            </a:tbl>
          </a:graphicData>
        </a:graphic>
      </p:graphicFrame>
      <p:sp>
        <p:nvSpPr>
          <p:cNvPr id="8" name="Rectangle 14">
            <a:extLst>
              <a:ext uri="{FF2B5EF4-FFF2-40B4-BE49-F238E27FC236}">
                <a16:creationId xmlns:a16="http://schemas.microsoft.com/office/drawing/2014/main" id="{CB432B89-B73B-2646-9AAF-E4E378A2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Identificadors i contrasenya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9240E9-503F-0846-AE5F-E414D582380C}"/>
              </a:ext>
            </a:extLst>
          </p:cNvPr>
          <p:cNvSpPr txBox="1"/>
          <p:nvPr/>
        </p:nvSpPr>
        <p:spPr>
          <a:xfrm>
            <a:off x="1053852" y="5517788"/>
            <a:ext cx="809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s-ES" altLang="ca-ES" sz="1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* També </a:t>
            </a:r>
            <a:r>
              <a:rPr lang="es-ES" altLang="ca-ES" sz="1600" dirty="0" err="1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lang="es-ES" altLang="ca-ES" sz="1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l’identificador Món UB (4 caràcters: vegeu el resguard de la matrícula)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BCD1D-A60C-486E-B4B2-015619A00079}" type="slidenum">
              <a:rPr lang="es-ES" altLang="es-ES" smtClean="0">
                <a:solidFill>
                  <a:srgbClr val="898989"/>
                </a:solidFill>
              </a:rPr>
              <a:pPr/>
              <a:t>21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479377" y="1412776"/>
            <a:ext cx="4320479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Mitjançant el 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3"/>
              </a:rPr>
              <a:t>Servei Intermediari d’Accés als Recursos Electrònics (SIRE)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, des d’un ordinador/dispositiu situat dins o fora de la xarxa de la UB podeu accedir als recursos electrònics d’informació contractats pel CRAI de la UB. </a:t>
            </a:r>
          </a:p>
          <a:p>
            <a:pPr eaLnBrk="1" hangingPunct="1"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eaLnBrk="1" hangingPunct="1"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Per entrar-hi, heu de disposar de l’</a:t>
            </a: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identificador UB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 o </a:t>
            </a: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l’identificador local 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i de la </a:t>
            </a: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contrasenya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 amb què accediu a la intranet de la UB (PDI, PAS o Món UB).</a:t>
            </a:r>
          </a:p>
        </p:txBody>
      </p:sp>
      <p:sp>
        <p:nvSpPr>
          <p:cNvPr id="50181" name="AutoShape 6" descr="https://image.freepik.com/iconos-gratis/boton-de-reproduccion-youtube_318-4019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2" name="AutoShape 8" descr="https://image.freepik.com/iconos-gratis/boton-de-reproduccion-youtube_318-4019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3" name="AutoShape 10" descr="Youtub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4" name="AutoShape 12" descr="Youtube play button outlined social symbol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127B178-5184-8045-98D9-6E507515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Accés als recursos electrònics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6D4E49-3227-CC4D-8478-C4B4EDA06C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35" t="5733" r="33851" b="12479"/>
          <a:stretch/>
        </p:blipFill>
        <p:spPr>
          <a:xfrm>
            <a:off x="5519936" y="1128966"/>
            <a:ext cx="5850768" cy="5058173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14" descr="Cursor">
            <a:extLst>
              <a:ext uri="{FF2B5EF4-FFF2-40B4-BE49-F238E27FC236}">
                <a16:creationId xmlns:a16="http://schemas.microsoft.com/office/drawing/2014/main" id="{2F153A35-1E8B-024D-8A99-EC8610038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1549" y="1439649"/>
            <a:ext cx="185560" cy="18556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89B03C3-314D-7E41-87A6-B84C073737F1}"/>
              </a:ext>
            </a:extLst>
          </p:cNvPr>
          <p:cNvSpPr/>
          <p:nvPr/>
        </p:nvSpPr>
        <p:spPr>
          <a:xfrm>
            <a:off x="5807968" y="1149427"/>
            <a:ext cx="720080" cy="191341"/>
          </a:xfrm>
          <a:prstGeom prst="rect">
            <a:avLst/>
          </a:prstGeom>
          <a:solidFill>
            <a:srgbClr val="34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CuadroTexto">
            <a:extLst>
              <a:ext uri="{FF2B5EF4-FFF2-40B4-BE49-F238E27FC236}">
                <a16:creationId xmlns:a16="http://schemas.microsoft.com/office/drawing/2014/main" id="{7A406EFD-9CAD-E94B-B07E-C16891837CF3}"/>
              </a:ext>
            </a:extLst>
          </p:cNvPr>
          <p:cNvSpPr txBox="1">
            <a:spLocks noChangeArrowheads="1"/>
          </p:cNvSpPr>
          <p:nvPr/>
        </p:nvSpPr>
        <p:spPr bwMode="auto">
          <a:xfrm rot="21283347">
            <a:off x="9732339" y="4721469"/>
            <a:ext cx="1823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200" b="1" dirty="0">
                <a:solidFill>
                  <a:srgbClr val="0597A4"/>
                </a:solidFill>
                <a:latin typeface="Ink Free" panose="03080402000500000000" pitchFamily="66" charset="0"/>
              </a:rPr>
              <a:t>Arrossega el botó SIRE a la barra de favorits. </a:t>
            </a:r>
          </a:p>
        </p:txBody>
      </p:sp>
      <p:cxnSp>
        <p:nvCxnSpPr>
          <p:cNvPr id="19" name="Connector de fletxa recta 18"/>
          <p:cNvCxnSpPr/>
          <p:nvPr/>
        </p:nvCxnSpPr>
        <p:spPr>
          <a:xfrm flipH="1" flipV="1">
            <a:off x="7320136" y="1700808"/>
            <a:ext cx="2394836" cy="3456384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144000" y="5202602"/>
            <a:ext cx="1320487" cy="526432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560D14-8C03-4281-A2F6-6DC23E19A90F}" type="slidenum">
              <a:rPr lang="es-ES" altLang="es-ES" smtClean="0">
                <a:solidFill>
                  <a:srgbClr val="898989"/>
                </a:solidFill>
              </a:rPr>
              <a:pPr/>
              <a:t>22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1384" y="1583533"/>
            <a:ext cx="590465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a-ES" altLang="ca-ES" sz="2000" dirty="0">
                <a:solidFill>
                  <a:srgbClr val="646464"/>
                </a:solidFill>
                <a:latin typeface="+mn-lt"/>
                <a:ea typeface="Segoe UI Symbol" panose="020B0502040204020203" pitchFamily="34" charset="0"/>
              </a:rPr>
              <a:t>El campus virtual és l’eina de treball amb què accediu a les vostres assignatures i visualitzeu la bibliografia recomanada, els materials docents i les activitats. </a:t>
            </a: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2000" dirty="0">
              <a:solidFill>
                <a:srgbClr val="646464"/>
              </a:solidFill>
              <a:latin typeface="+mn-lt"/>
              <a:ea typeface="Segoe UI Symbol" panose="020B0502040204020203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  <a:ea typeface="Segoe UI Symbol" panose="020B0502040204020203" pitchFamily="34" charset="0"/>
                <a:hlinkClick r:id="rId3"/>
              </a:rPr>
              <a:t>https://campusvirtual.ub.edu</a:t>
            </a:r>
            <a:endParaRPr lang="ca-ES" altLang="ca-ES" sz="2000" b="1" dirty="0">
              <a:solidFill>
                <a:srgbClr val="0597A4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CDAD3C4-0233-1A41-9CB9-4FDA89C4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Campus virtual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FC3D80-4FFE-844B-B03F-CF8AD43E1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835087"/>
            <a:ext cx="3467848" cy="60212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D0E7B0-39AC-41D3-A6E0-DD5B627E63AD}" type="slidenum">
              <a:rPr lang="es-ES" altLang="es-ES" smtClean="0">
                <a:solidFill>
                  <a:srgbClr val="898989"/>
                </a:solidFill>
              </a:rPr>
              <a:pPr/>
              <a:t>23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95400" y="1556792"/>
            <a:ext cx="727280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El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  <a:hlinkClick r:id="rId3"/>
              </a:rPr>
              <a:t>S@U</a:t>
            </a: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 és un servei d’informació i referència virtual disponible durant les </a:t>
            </a:r>
            <a:r>
              <a:rPr lang="ca-ES" altLang="ca-ES" sz="2000" b="1" dirty="0">
                <a:solidFill>
                  <a:srgbClr val="646464"/>
                </a:solidFill>
                <a:latin typeface="+mn-lt"/>
              </a:rPr>
              <a:t>24 hores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dels set dies de la setmana, i atès per bibliotecaris especialitzats.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Està pensat per resoldre qualsevol qüestió sobre els CRAI Biblioteques i sobre els seus serveis i recursos.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A través del S@U també ens podeu fer arribar queixes, suggeriments i agraïments.</a:t>
            </a:r>
          </a:p>
        </p:txBody>
      </p:sp>
      <p:pic>
        <p:nvPicPr>
          <p:cNvPr id="58373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132856"/>
            <a:ext cx="32369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BA182088-2718-784B-851D-CCD0225D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Servei d’Atenció als Usuaris (S@U)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21A123-2241-4185-9D7E-8DBE21E56021}" type="slidenum">
              <a:rPr lang="es-ES" altLang="es-ES" smtClean="0">
                <a:solidFill>
                  <a:srgbClr val="898989"/>
                </a:solidFill>
              </a:rPr>
              <a:pPr/>
              <a:t>24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9790" y="1340768"/>
            <a:ext cx="53698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Us oferim </a:t>
            </a:r>
            <a:r>
              <a:rPr lang="ca-ES" altLang="ca-ES" sz="2000" b="1" dirty="0">
                <a:solidFill>
                  <a:srgbClr val="646464"/>
                </a:solidFill>
                <a:latin typeface="Calibri" panose="020F0502020204030204" pitchFamily="34" charset="0"/>
              </a:rPr>
              <a:t>cursos de formació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perquè milloreu els vostres coneixements i habilitats de cerca, com ara cursos sobre bases de dades especialitzades o sobre el gestor bibliogràfic </a:t>
            </a:r>
            <a:r>
              <a:rPr lang="ca-ES" altLang="ca-ES" sz="2000" b="1" dirty="0">
                <a:solidFill>
                  <a:srgbClr val="646464"/>
                </a:solidFill>
                <a:latin typeface="Calibri" panose="020F0502020204030204" pitchFamily="34" charset="0"/>
              </a:rPr>
              <a:t>Mendeley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endParaRPr lang="ca-ES" altLang="ca-ES" sz="12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A la pàgina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de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  <a:hlinkClick r:id="rId3"/>
              </a:rPr>
              <a:t>formació d’usuaris</a:t>
            </a: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podeu consultar els cursos programats o sol·licitar un curs a mida que respongui a les vostres necessitats.</a:t>
            </a:r>
          </a:p>
          <a:p>
            <a:pPr eaLnBrk="1" hangingPunct="1">
              <a:spcAft>
                <a:spcPts val="600"/>
              </a:spcAft>
            </a:pPr>
            <a:endParaRPr lang="ca-ES" altLang="ca-ES" sz="1200" dirty="0">
              <a:solidFill>
                <a:srgbClr val="646464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També </a:t>
            </a:r>
            <a:r>
              <a:rPr lang="es-ES" altLang="ca-ES" sz="2000" dirty="0">
                <a:solidFill>
                  <a:srgbClr val="646464"/>
                </a:solidFill>
                <a:latin typeface="+mn-lt"/>
              </a:rPr>
              <a:t>hi </a:t>
            </a:r>
            <a:r>
              <a:rPr lang="ca-ES" altLang="ca-ES" sz="2000" dirty="0">
                <a:solidFill>
                  <a:srgbClr val="646464"/>
                </a:solidFill>
                <a:latin typeface="+mn-lt"/>
              </a:rPr>
              <a:t>trobareu material d’autoaprenentatge dels diferents serveis i recursos.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80" y="1110307"/>
            <a:ext cx="5134000" cy="463738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F935D31B-2DFB-A84F-9A6B-F026D760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Formació d’usuaris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59BB97-0071-A14A-A1C5-8FB3D8C64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15938" y="5906009"/>
            <a:ext cx="2521179" cy="318540"/>
          </a:xfrm>
        </p:spPr>
        <p:txBody>
          <a:bodyPr/>
          <a:lstStyle/>
          <a:p>
            <a:pPr>
              <a:defRPr/>
            </a:pPr>
            <a:fld id="{6A7741DA-0DD6-4182-94F0-5D49F1604A02}" type="slidenum">
              <a:rPr lang="es-ES" altLang="es-ES" smtClean="0"/>
              <a:pPr>
                <a:defRPr/>
              </a:pPr>
              <a:t>25</a:t>
            </a:fld>
            <a:endParaRPr lang="es-ES" altLang="es-ES"/>
          </a:p>
        </p:txBody>
      </p:sp>
      <p:pic>
        <p:nvPicPr>
          <p:cNvPr id="4" name="Picture 1" descr="https://crai.ub.edu/sites/default/files/xarxes_socials/wordpress.png">
            <a:hlinkClick r:id="rId2"/>
            <a:extLst>
              <a:ext uri="{FF2B5EF4-FFF2-40B4-BE49-F238E27FC236}">
                <a16:creationId xmlns:a16="http://schemas.microsoft.com/office/drawing/2014/main" id="{FE50529F-E532-CF42-A585-0CF45A2C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356644"/>
            <a:ext cx="900409" cy="8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s://crai.ub.edu/sites/default/files/xarxes_socials/instagram.png">
            <a:hlinkClick r:id="rId4"/>
            <a:extLst>
              <a:ext uri="{FF2B5EF4-FFF2-40B4-BE49-F238E27FC236}">
                <a16:creationId xmlns:a16="http://schemas.microsoft.com/office/drawing/2014/main" id="{6861380A-968A-F943-A9F7-58CC9235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12" y="1411871"/>
            <a:ext cx="972634" cy="9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acebook del CRAI">
            <a:hlinkClick r:id="rId6"/>
            <a:extLst>
              <a:ext uri="{FF2B5EF4-FFF2-40B4-BE49-F238E27FC236}">
                <a16:creationId xmlns:a16="http://schemas.microsoft.com/office/drawing/2014/main" id="{D614AD64-A3D5-1346-B692-2B3BE0FB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05" y="1394067"/>
            <a:ext cx="945442" cy="9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crai.ub.edu/sites/default/files/xarxes_socials/youtube.png">
            <a:hlinkClick r:id="rId8"/>
            <a:extLst>
              <a:ext uri="{FF2B5EF4-FFF2-40B4-BE49-F238E27FC236}">
                <a16:creationId xmlns:a16="http://schemas.microsoft.com/office/drawing/2014/main" id="{E77B3904-C808-7A48-AA83-69C1DC3D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33" y="1388564"/>
            <a:ext cx="941087" cy="9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rai.ub.edu/sites/default/files/xarxes_socials/pinterest_favicon.png">
            <a:hlinkClick r:id="rId10"/>
            <a:extLst>
              <a:ext uri="{FF2B5EF4-FFF2-40B4-BE49-F238E27FC236}">
                <a16:creationId xmlns:a16="http://schemas.microsoft.com/office/drawing/2014/main" id="{D6C630BF-3D72-C84F-BFBA-A818A452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93" y="1351619"/>
            <a:ext cx="854281" cy="8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1755ADF-B856-8B4E-859D-C53442E691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2" y="2753978"/>
            <a:ext cx="4163765" cy="25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774A6FF2-48C6-614C-8852-1D934287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Seguiu-nos a les xarxes 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socials: @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craiublletres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C2A505-821B-E84E-B836-2CD865675C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6749" y="3125998"/>
            <a:ext cx="3225946" cy="2806849"/>
          </a:xfrm>
          <a:prstGeom prst="rect">
            <a:avLst/>
          </a:prstGeom>
          <a:effectLst>
            <a:outerShdw blurRad="50800" dist="38100" dir="5400000" sx="99000" sy="99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Visualització prèvia de la imatge">
            <a:extLst>
              <a:ext uri="{FF2B5EF4-FFF2-40B4-BE49-F238E27FC236}">
                <a16:creationId xmlns:a16="http://schemas.microsoft.com/office/drawing/2014/main" id="{F7FD3ADB-38BD-A74F-BA1D-DC60B3D72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42650"/>
          <a:stretch/>
        </p:blipFill>
        <p:spPr bwMode="auto">
          <a:xfrm>
            <a:off x="7689761" y="2753978"/>
            <a:ext cx="2928894" cy="30026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tge 2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0407" y="1411871"/>
            <a:ext cx="1054077" cy="9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4B98FF-0935-44A4-8860-FF6E84602320}" type="slidenum">
              <a:rPr lang="es-ES" altLang="es-ES" smtClean="0">
                <a:solidFill>
                  <a:srgbClr val="898989"/>
                </a:solidFill>
              </a:rPr>
              <a:pPr/>
              <a:t>26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5 Subtítulo"/>
          <p:cNvSpPr>
            <a:spLocks/>
          </p:cNvSpPr>
          <p:nvPr/>
        </p:nvSpPr>
        <p:spPr bwMode="auto">
          <a:xfrm>
            <a:off x="553939" y="1268760"/>
            <a:ext cx="10874424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Pregunteu al CRAI Biblioteca</a:t>
            </a:r>
          </a:p>
          <a:p>
            <a:pPr>
              <a:spcBef>
                <a:spcPct val="20000"/>
              </a:spcBef>
              <a:defRPr/>
            </a:pP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	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El personal de la biblioteca resoldrà els vostres dubtes.</a:t>
            </a:r>
          </a:p>
          <a:p>
            <a:pPr>
              <a:spcBef>
                <a:spcPct val="20000"/>
              </a:spcBef>
              <a:defRPr/>
            </a:pPr>
            <a:endParaRPr lang="ca-ES" altLang="ca-ES" b="1" dirty="0">
              <a:solidFill>
                <a:srgbClr val="646464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Accediu al web inicial del CRAI</a:t>
            </a: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	A la secció 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3"/>
              </a:rPr>
              <a:t>Preguntes més freqüents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 trobareu les consultes més habituals ja respostes.</a:t>
            </a:r>
          </a:p>
          <a:p>
            <a:pPr lvl="1">
              <a:spcBef>
                <a:spcPct val="20000"/>
              </a:spcBef>
              <a:defRPr/>
            </a:pPr>
            <a:endParaRPr lang="ca-ES" altLang="ca-ES" b="1" dirty="0">
              <a:solidFill>
                <a:srgbClr val="646464"/>
              </a:solidFill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Adreceu-vos al S@U</a:t>
            </a:r>
          </a:p>
          <a:p>
            <a:pPr lvl="1" indent="14288">
              <a:spcBef>
                <a:spcPct val="20000"/>
              </a:spcBef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É</a:t>
            </a:r>
            <a:r>
              <a:rPr lang="es-ES" altLang="ca-ES" dirty="0">
                <a:solidFill>
                  <a:srgbClr val="646464"/>
                </a:solidFill>
                <a:latin typeface="+mn-lt"/>
              </a:rPr>
              <a:t>s un s</a:t>
            </a:r>
            <a:r>
              <a:rPr lang="ca-ES" altLang="ca-ES" dirty="0" err="1">
                <a:solidFill>
                  <a:srgbClr val="646464"/>
                </a:solidFill>
                <a:latin typeface="+mn-lt"/>
              </a:rPr>
              <a:t>ervei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 d’informació virtual per a qualsevol consulta sobre els CRAI Biblioteques i els seus recursos i serveis, disponible durant les 24 hores dels set dies de la setmana, i atès per bibliotecaris especialitzats. </a:t>
            </a:r>
          </a:p>
          <a:p>
            <a:pPr>
              <a:defRPr/>
            </a:pPr>
            <a:endParaRPr lang="ca-ES" altLang="ca-ES" b="1" dirty="0">
              <a:solidFill>
                <a:srgbClr val="646464"/>
              </a:solidFill>
              <a:latin typeface="+mn-lt"/>
            </a:endParaRPr>
          </a:p>
          <a:p>
            <a:pPr>
              <a:defRPr/>
            </a:pP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O bé truqueu-nos! </a:t>
            </a:r>
          </a:p>
          <a:p>
            <a:pPr>
              <a:defRPr/>
            </a:pPr>
            <a:r>
              <a:rPr lang="es-ES" dirty="0">
                <a:solidFill>
                  <a:srgbClr val="646464"/>
                </a:solidFill>
                <a:latin typeface="+mn-lt"/>
              </a:rPr>
              <a:t>	934 035 317</a:t>
            </a:r>
            <a:endParaRPr lang="ca-ES" altLang="ca-ES" dirty="0">
              <a:solidFill>
                <a:srgbClr val="646464"/>
              </a:solidFill>
              <a:latin typeface="+mn-lt"/>
            </a:endParaRPr>
          </a:p>
        </p:txBody>
      </p:sp>
      <p:pic>
        <p:nvPicPr>
          <p:cNvPr id="64517" name="Picture 15" descr="Logo del Servei d'Atenció als Usuari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497615"/>
            <a:ext cx="2788543" cy="10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4A03E9C9-E772-3349-B149-7A0EE91C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I si encara teniu dubtes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02ED14A-46A9-4103-A6C0-5B9406EA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27</a:t>
            </a:fld>
            <a:endParaRPr lang="ca-ES" dirty="0"/>
          </a:p>
        </p:txBody>
      </p:sp>
      <p:sp>
        <p:nvSpPr>
          <p:cNvPr id="5" name="Rectángulo 4"/>
          <p:cNvSpPr/>
          <p:nvPr/>
        </p:nvSpPr>
        <p:spPr>
          <a:xfrm>
            <a:off x="4697219" y="3249611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Moltes gràcies!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9" y="6278956"/>
            <a:ext cx="792549" cy="2743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72426" y="6187545"/>
            <a:ext cx="722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 2021-22</a:t>
            </a:r>
            <a:endParaRPr lang="ca-ES" altLang="ca-E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Imagen 9">
            <a:hlinkClick r:id="rId4"/>
            <a:extLst>
              <a:ext uri="{FF2B5EF4-FFF2-40B4-BE49-F238E27FC236}">
                <a16:creationId xmlns:a16="http://schemas.microsoft.com/office/drawing/2014/main" id="{F710097F-2524-5146-A24E-1616502FF0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8022" r="1890" b="3557"/>
          <a:stretch/>
        </p:blipFill>
        <p:spPr>
          <a:xfrm>
            <a:off x="3575720" y="4581128"/>
            <a:ext cx="43204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F616AE-778D-4E1B-AFEC-FD7534925F1A}" type="slidenum">
              <a:rPr lang="es-ES" altLang="es-ES" smtClean="0">
                <a:solidFill>
                  <a:srgbClr val="898989"/>
                </a:solidFill>
              </a:rPr>
              <a:pPr/>
              <a:t>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1F77698-9949-9840-B9CF-B04C2BD20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Seccions del CRAI Biblioteca de Lletres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2679DC1A-C701-4046-AE74-CA8E7DDBC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00" y="3068960"/>
            <a:ext cx="2916238" cy="2160591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dirty="0">
                <a:solidFill>
                  <a:srgbClr val="0597A4"/>
                </a:solidFill>
              </a:rPr>
              <a:t>Plànols de les seccions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3"/>
              </a:rPr>
              <a:t>Secció de Grec (Central)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4"/>
              </a:rPr>
              <a:t>Secció d’Hebreu i Arameu (Central)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5"/>
              </a:rPr>
              <a:t>Secció d’Hispàniques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6"/>
              </a:rPr>
              <a:t>Secció de Llatí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7"/>
              </a:rPr>
              <a:t>Secció de Romàniques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cxnSp>
        <p:nvCxnSpPr>
          <p:cNvPr id="7" name="Connector recte 6"/>
          <p:cNvCxnSpPr/>
          <p:nvPr/>
        </p:nvCxnSpPr>
        <p:spPr>
          <a:xfrm>
            <a:off x="9492208" y="3501008"/>
            <a:ext cx="2376264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Imat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61605"/>
            <a:ext cx="9061176" cy="50969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5 Subtítulo"/>
          <p:cNvSpPr>
            <a:spLocks/>
          </p:cNvSpPr>
          <p:nvPr/>
        </p:nvSpPr>
        <p:spPr bwMode="auto">
          <a:xfrm>
            <a:off x="501601" y="1124744"/>
            <a:ext cx="6768752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ca-ES" dirty="0">
                <a:solidFill>
                  <a:srgbClr val="646464"/>
                </a:solidFill>
                <a:latin typeface="+mn-lt"/>
              </a:rPr>
              <a:t>El CRAI Biblioteca de Lletres ofereix els fons bibliogràfics de suport als programes docents i de recerca dels ensenyaments impartits a la Facultat de Filologia i Comunicació: </a:t>
            </a:r>
            <a:r>
              <a:rPr lang="ca-ES" b="1" dirty="0">
                <a:solidFill>
                  <a:srgbClr val="646464"/>
                </a:solidFill>
                <a:latin typeface="+mn-lt"/>
              </a:rPr>
              <a:t>estudis anglesos, estudis àrabs i hebreus, estudis literaris, comunicació i indústries culturals, filologia catalana, filologia clàssica, filologia hispànica, lingüística i llengües i literatures modernes</a:t>
            </a:r>
            <a:r>
              <a:rPr lang="ca-ES" dirty="0">
                <a:solidFill>
                  <a:srgbClr val="646464"/>
                </a:solidFill>
                <a:latin typeface="+mn-lt"/>
              </a:rPr>
              <a:t>. </a:t>
            </a:r>
          </a:p>
          <a:p>
            <a:pPr>
              <a:defRPr/>
            </a:pPr>
            <a:r>
              <a:rPr lang="ca-ES" dirty="0">
                <a:solidFill>
                  <a:srgbClr val="646464"/>
                </a:solidFill>
                <a:latin typeface="+mn-lt"/>
              </a:rPr>
              <a:t> </a:t>
            </a:r>
          </a:p>
          <a:p>
            <a:pPr marL="0" indent="0">
              <a:defRPr/>
            </a:pPr>
            <a:r>
              <a:rPr lang="ca-ES" dirty="0">
                <a:solidFill>
                  <a:srgbClr val="646464"/>
                </a:solidFill>
                <a:latin typeface="+mn-lt"/>
              </a:rPr>
              <a:t>També és una biblioteca especialitzada, perquè conté els </a:t>
            </a:r>
            <a:r>
              <a:rPr lang="ca-ES" b="1" dirty="0">
                <a:solidFill>
                  <a:srgbClr val="646464"/>
                </a:solidFill>
                <a:latin typeface="+mn-lt"/>
              </a:rPr>
              <a:t>fons posteriors a 1820 de l'antiga Biblioteca Provincial i Universitària</a:t>
            </a:r>
            <a:r>
              <a:rPr lang="ca-ES" dirty="0">
                <a:solidFill>
                  <a:srgbClr val="646464"/>
                </a:solidFill>
                <a:latin typeface="+mn-lt"/>
              </a:rPr>
              <a:t>, i gestiona aquest gran fons enciclopèdic que és bàsic per a la història de la mateixa Universitat i de la ciutat de Barcelona.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ca-ES" altLang="ca-ES" dirty="0">
                <a:solidFill>
                  <a:srgbClr val="646464"/>
                </a:solidFill>
                <a:latin typeface="+mn-lt"/>
              </a:rPr>
              <a:t>La col·lecció està formada per monografies, revistes en paper, recursos electrònics, tesis doctorals i material audiovisual. Podeu fer-nos arribar la vostra </a:t>
            </a:r>
            <a:r>
              <a:rPr lang="ca-ES" altLang="ca-ES" b="1" dirty="0">
                <a:solidFill>
                  <a:srgbClr val="646464"/>
                </a:solidFill>
                <a:latin typeface="+mn-lt"/>
              </a:rPr>
              <a:t>proposta de compra de llibres 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des d’aquest </a:t>
            </a:r>
            <a:r>
              <a:rPr lang="ca-ES" altLang="ca-ES" dirty="0">
                <a:solidFill>
                  <a:srgbClr val="646464"/>
                </a:solidFill>
                <a:latin typeface="+mn-lt"/>
                <a:hlinkClick r:id="rId3"/>
              </a:rPr>
              <a:t>formulari</a:t>
            </a:r>
            <a:r>
              <a:rPr lang="ca-ES" altLang="ca-ES" dirty="0">
                <a:solidFill>
                  <a:srgbClr val="646464"/>
                </a:solidFill>
                <a:latin typeface="+mn-lt"/>
              </a:rPr>
              <a:t>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B22B859-D567-B94F-A045-0E544511C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El fons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6383BF-3366-6145-8FD4-071847839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-65568"/>
            <a:ext cx="4439816" cy="69235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46FA01-D915-4267-8F3B-8C729FD2D270}" type="slidenum">
              <a:rPr lang="es-ES" altLang="es-ES" smtClean="0">
                <a:solidFill>
                  <a:srgbClr val="898989"/>
                </a:solidFill>
              </a:rPr>
              <a:pPr/>
              <a:t>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9376" y="1597473"/>
            <a:ext cx="57606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A 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Inicieu-vos en el CRAI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teniu enllaçades les informacions bàsiques per conèixer el funcionament del Centre de Recursos per a l’Aprenentatge i la Investigació (CRAI) de la Universitat de Barcelona. </a:t>
            </a:r>
            <a:endParaRPr lang="ca-ES" altLang="ca-ES" sz="2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49C147-D96C-F741-861C-245A4910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Inicieu-vos en el CRAI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92" y="116632"/>
            <a:ext cx="3231816" cy="663885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C082FC-B49E-4D03-9A00-6B2552D7F034}" type="slidenum">
              <a:rPr lang="es-ES" altLang="es-ES" smtClean="0">
                <a:solidFill>
                  <a:srgbClr val="898989"/>
                </a:solidFill>
              </a:rPr>
              <a:pPr/>
              <a:t>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79376" y="1052736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600" dirty="0" err="1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Cercabib</a:t>
            </a:r>
            <a:r>
              <a:rPr lang="ca-ES" altLang="ca-ES" sz="1600" dirty="0">
                <a:solidFill>
                  <a:srgbClr val="646464"/>
                </a:solidFill>
                <a:latin typeface="Calibri" panose="020F0502020204030204" pitchFamily="34" charset="0"/>
              </a:rPr>
              <a:t> és l'eina de descoberta del CRAI de la Universitat de Barcelona. Amb aquesta eina podeu realitzar cerques de manera simultània a tot el fons del CRAI al marge del suport, tipologia o ubicació del recurs. </a:t>
            </a:r>
            <a:endParaRPr lang="ca-ES" altLang="ca-E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626887B-A6A9-574A-9B91-ED490016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Cercabib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174401"/>
            <a:ext cx="3335773" cy="66780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71346" y="4293096"/>
            <a:ext cx="3110440" cy="1512168"/>
          </a:xfrm>
          <a:prstGeom prst="ellipse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960324"/>
            <a:ext cx="4464496" cy="45650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360" y="6093296"/>
            <a:ext cx="1080120" cy="628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30" y="1051513"/>
            <a:ext cx="7570704" cy="4948356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0844A98-FA4C-7745-B048-19C48655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: cerca ràpida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75E1C9-83BC-DB47-8A50-92E6E448A4F3}"/>
              </a:ext>
            </a:extLst>
          </p:cNvPr>
          <p:cNvSpPr txBox="1"/>
          <p:nvPr/>
        </p:nvSpPr>
        <p:spPr>
          <a:xfrm rot="21024924">
            <a:off x="9105891" y="4110853"/>
            <a:ext cx="213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Limita aquí </a:t>
            </a:r>
            <a:r>
              <a:rPr lang="es-ES" sz="2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els</a:t>
            </a:r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resultats</a:t>
            </a:r>
            <a:endParaRPr lang="es-ES" sz="24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09D297-4FE8-9F46-B8AD-33A774C3C6B0}"/>
              </a:ext>
            </a:extLst>
          </p:cNvPr>
          <p:cNvSpPr txBox="1"/>
          <p:nvPr/>
        </p:nvSpPr>
        <p:spPr>
          <a:xfrm rot="21024924">
            <a:off x="199737" y="3077035"/>
            <a:ext cx="1976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Utilitza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paraules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clau</a:t>
            </a:r>
            <a:endParaRPr lang="es-ES" sz="20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4C2553B-9FB2-6141-97DB-6F85F229C30B}"/>
              </a:ext>
            </a:extLst>
          </p:cNvPr>
          <p:cNvSpPr txBox="1"/>
          <p:nvPr/>
        </p:nvSpPr>
        <p:spPr>
          <a:xfrm rot="20774056">
            <a:off x="9821574" y="191829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Pots</a:t>
            </a:r>
            <a:r>
              <a:rPr lang="es-ES" sz="20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limitar la cerca </a:t>
            </a:r>
            <a:r>
              <a:rPr lang="es-ES" sz="20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als</a:t>
            </a:r>
            <a:r>
              <a:rPr lang="es-ES" sz="20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recursos del CRAI UB</a:t>
            </a:r>
            <a:endParaRPr lang="es-ES" sz="20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cxnSp>
        <p:nvCxnSpPr>
          <p:cNvPr id="4" name="Connector de fletxa recta 3"/>
          <p:cNvCxnSpPr/>
          <p:nvPr/>
        </p:nvCxnSpPr>
        <p:spPr>
          <a:xfrm flipV="1">
            <a:off x="1674969" y="2276872"/>
            <a:ext cx="801789" cy="1018694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de fletxa recta 22"/>
          <p:cNvCxnSpPr/>
          <p:nvPr/>
        </p:nvCxnSpPr>
        <p:spPr>
          <a:xfrm flipV="1">
            <a:off x="7229286" y="2410045"/>
            <a:ext cx="2488136" cy="108412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audàtor de tancament 5"/>
          <p:cNvSpPr/>
          <p:nvPr/>
        </p:nvSpPr>
        <p:spPr>
          <a:xfrm>
            <a:off x="8687430" y="2934535"/>
            <a:ext cx="192360" cy="3137248"/>
          </a:xfrm>
          <a:prstGeom prst="rightBracket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25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377121"/>
            <a:ext cx="6989373" cy="4996816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321D32-4B32-5148-9245-7E9081CE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: on és el document?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5960" y="4797152"/>
            <a:ext cx="864096" cy="288032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7248128" y="5640199"/>
            <a:ext cx="864096" cy="309081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5951984" y="5532186"/>
            <a:ext cx="2376264" cy="561109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">
            <a:extLst>
              <a:ext uri="{FF2B5EF4-FFF2-40B4-BE49-F238E27FC236}">
                <a16:creationId xmlns:a16="http://schemas.microsoft.com/office/drawing/2014/main" id="{2F75E1C9-83BC-DB47-8A50-92E6E448A4F3}"/>
              </a:ext>
            </a:extLst>
          </p:cNvPr>
          <p:cNvSpPr txBox="1"/>
          <p:nvPr/>
        </p:nvSpPr>
        <p:spPr>
          <a:xfrm rot="21024924">
            <a:off x="786145" y="2571457"/>
            <a:ext cx="2784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El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document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està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disponible a la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secció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d’Hispàniques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</a:p>
          <a:p>
            <a:pPr algn="ctr"/>
            <a:endParaRPr lang="es-ES" sz="1600" dirty="0">
              <a:solidFill>
                <a:srgbClr val="0597A4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Apunta el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topogràfic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per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anar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a buscar-lo al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prestatge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</a:p>
        </p:txBody>
      </p:sp>
      <p:cxnSp>
        <p:nvCxnSpPr>
          <p:cNvPr id="23" name="Connector de fletxa recta 22"/>
          <p:cNvCxnSpPr/>
          <p:nvPr/>
        </p:nvCxnSpPr>
        <p:spPr>
          <a:xfrm>
            <a:off x="3503712" y="3875529"/>
            <a:ext cx="2376264" cy="1764670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8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/>
          <a:srcRect l="9629" t="25816" r="24577" b="6946"/>
          <a:stretch/>
        </p:blipFill>
        <p:spPr>
          <a:xfrm>
            <a:off x="608579" y="1262340"/>
            <a:ext cx="8928993" cy="4464496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 rot="21283347">
            <a:off x="798502" y="4589794"/>
            <a:ext cx="3360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Permet combinar més d’un camp de cerca.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3FA589C-97FD-D048-9A9B-A6194D75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: cerca avançada</a:t>
            </a: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58386F5B-3F22-D844-9E02-56B2F43A81C3}"/>
              </a:ext>
            </a:extLst>
          </p:cNvPr>
          <p:cNvSpPr txBox="1">
            <a:spLocks noChangeArrowheads="1"/>
          </p:cNvSpPr>
          <p:nvPr/>
        </p:nvSpPr>
        <p:spPr bwMode="auto">
          <a:xfrm rot="21283347">
            <a:off x="9443733" y="2490316"/>
            <a:ext cx="18247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Podem establir límits abans d’executar la cerca. </a:t>
            </a:r>
          </a:p>
        </p:txBody>
      </p:sp>
      <p:sp>
        <p:nvSpPr>
          <p:cNvPr id="20" name="Claudàtor d'obertura 19"/>
          <p:cNvSpPr/>
          <p:nvPr/>
        </p:nvSpPr>
        <p:spPr>
          <a:xfrm>
            <a:off x="871227" y="2300084"/>
            <a:ext cx="112206" cy="2136906"/>
          </a:xfrm>
          <a:prstGeom prst="leftBracket">
            <a:avLst/>
          </a:prstGeom>
          <a:ln w="5715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6841667" y="2344703"/>
            <a:ext cx="2494693" cy="2239782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4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14288</TotalTime>
  <Words>2182</Words>
  <Application>Microsoft Office PowerPoint</Application>
  <PresentationFormat>Pantalla panoràmica</PresentationFormat>
  <Paragraphs>312</Paragraphs>
  <Slides>27</Slides>
  <Notes>23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Ink Free</vt:lpstr>
      <vt:lpstr>Segoe UI Symbol</vt:lpstr>
      <vt:lpstr>Times New Roman</vt:lpstr>
      <vt:lpstr>Verdana</vt:lpstr>
      <vt:lpstr>Wingdings</vt:lpstr>
      <vt:lpstr>Tema de Office</vt:lpstr>
      <vt:lpstr>Presentació del PowerPoint</vt:lpstr>
      <vt:lpstr>On som i quan podeu venir?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Conèixer el CRAI Biblioteca de Lletres. Curs 2021-22</dc:title>
  <dc:creator>CRAI Biblioteca de Lletres</dc:creator>
  <cp:keywords>Conèixer, formació d'usuaris, Universitat de Barcelona, CRAI, Biblioteca, Lletres, serveis, recursos d'informació</cp:keywords>
  <cp:lastModifiedBy>Laia Bonet Bagant</cp:lastModifiedBy>
  <cp:revision>861</cp:revision>
  <cp:lastPrinted>2015-12-15T09:10:11Z</cp:lastPrinted>
  <dcterms:created xsi:type="dcterms:W3CDTF">2002-09-06T13:24:35Z</dcterms:created>
  <dcterms:modified xsi:type="dcterms:W3CDTF">2021-09-15T06:11:53Z</dcterms:modified>
</cp:coreProperties>
</file>