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87" r:id="rId1"/>
  </p:sldMasterIdLst>
  <p:notesMasterIdLst>
    <p:notesMasterId r:id="rId29"/>
  </p:notesMasterIdLst>
  <p:handoutMasterIdLst>
    <p:handoutMasterId r:id="rId30"/>
  </p:handoutMasterIdLst>
  <p:sldIdLst>
    <p:sldId id="262" r:id="rId2"/>
    <p:sldId id="409" r:id="rId3"/>
    <p:sldId id="459" r:id="rId4"/>
    <p:sldId id="413" r:id="rId5"/>
    <p:sldId id="411" r:id="rId6"/>
    <p:sldId id="460" r:id="rId7"/>
    <p:sldId id="447" r:id="rId8"/>
    <p:sldId id="449" r:id="rId9"/>
    <p:sldId id="452" r:id="rId10"/>
    <p:sldId id="309" r:id="rId11"/>
    <p:sldId id="457" r:id="rId12"/>
    <p:sldId id="461" r:id="rId13"/>
    <p:sldId id="420" r:id="rId14"/>
    <p:sldId id="422" r:id="rId15"/>
    <p:sldId id="421" r:id="rId16"/>
    <p:sldId id="423" r:id="rId17"/>
    <p:sldId id="428" r:id="rId18"/>
    <p:sldId id="429" r:id="rId19"/>
    <p:sldId id="437" r:id="rId20"/>
    <p:sldId id="431" r:id="rId21"/>
    <p:sldId id="433" r:id="rId22"/>
    <p:sldId id="432" r:id="rId23"/>
    <p:sldId id="435" r:id="rId24"/>
    <p:sldId id="416" r:id="rId25"/>
    <p:sldId id="458" r:id="rId26"/>
    <p:sldId id="441" r:id="rId27"/>
    <p:sldId id="261" r:id="rId28"/>
  </p:sldIdLst>
  <p:sldSz cx="12192000" cy="6858000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7A4"/>
    <a:srgbClr val="646464"/>
    <a:srgbClr val="C8C5C9"/>
    <a:srgbClr val="34353A"/>
    <a:srgbClr val="336699"/>
    <a:srgbClr val="00FFFF"/>
    <a:srgbClr val="CADFAA"/>
    <a:srgbClr val="EEECE1"/>
    <a:srgbClr val="33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 autoAdjust="0"/>
    <p:restoredTop sz="96327" autoAdjust="0"/>
  </p:normalViewPr>
  <p:slideViewPr>
    <p:cSldViewPr>
      <p:cViewPr varScale="1">
        <p:scale>
          <a:sx n="67" d="100"/>
          <a:sy n="67" d="100"/>
        </p:scale>
        <p:origin x="66" y="8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" Type="http://schemas.openxmlformats.org/officeDocument/2006/relationships/slide" Target="slides/slide3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6.xml"/><Relationship Id="rId15" Type="http://schemas.openxmlformats.org/officeDocument/2006/relationships/slide" Target="slides/slide20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38227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62AE5D-A6B4-4824-85B5-DCE23BCCB2F6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75643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09613"/>
            <a:ext cx="65849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0750"/>
            <a:ext cx="4984750" cy="441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06DAB9-D9A1-47BE-AB6D-BC19DA156ECE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676580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7048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8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71115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33945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77958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766442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27380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211984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1208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438005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02728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430983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575738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770438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499956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53018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16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45588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681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39255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07323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25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289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902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46920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4A2FA1-CAA8-8440-AFFA-C19BFC46B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8283D9E-E4EB-994B-BDC2-22A8DADD09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20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52B9797-10F4-A64F-A61E-52489FAE4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7B92CACB-9DE8-8244-AA7E-7B26A9C765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164982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C938388-4B7E-2346-B6C5-6E3C7B80F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72334BD-54F5-0842-B57B-46DB5BA17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C1657628-15D9-0B4E-87A0-94F5251EF7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41162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E0F81F5-4D85-5545-BF68-A432A659D2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9" r:id="rId2"/>
    <p:sldLayoutId id="2147484712" r:id="rId3"/>
    <p:sldLayoutId id="2147484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ub.edu/carnet/es/alumnat.html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diposit.ub.edu/dspace/handle/2445/12712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login?vid=34CSUC_UB:VU1&amp;lang=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s/que-ofrece-el-crai/prestamo/prestamo-pu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permalink/34CSUC_UB/13d0big/alma99100127219970670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://diposit.ub.edu/dspace/bitstream/2445/131674/6/reglamentoprestamo_2021.pdf#page=13" TargetMode="External"/><Relationship Id="rId4" Type="http://schemas.openxmlformats.org/officeDocument/2006/relationships/hyperlink" Target="http://crai.ub.edu/que-ofereix-el-crai/prestec/prestec-equipaments/contract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login?vid=34CSUC_UB:VU1&amp;lang=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s/que-ofrece-el-crai/prestamo/prestamo-p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crai.ub.edu/es/que-ofrece-el-crai/prestamo/prestamo-pu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portal/web/iub/detallservei/-/recurs/1051544/connexio-a-xarxa-inalambrica-wifi-eduroam-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b.edu/portal/web/iub/identificado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ai.ub.edu/sites/default/files/reglaments/reg-crai-bib-2021.pdf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crai.ub.edu/coneix-el-crai/horar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streetmap.org/node/2941663859#map=17/41.38576/2.16473" TargetMode="External"/><Relationship Id="rId11" Type="http://schemas.openxmlformats.org/officeDocument/2006/relationships/image" Target="../media/image5.svg"/><Relationship Id="rId5" Type="http://schemas.openxmlformats.org/officeDocument/2006/relationships/hyperlink" Target="https://crai.ub.edu/es/conoce-el-crai/bibliotecas" TargetMode="External"/><Relationship Id="rId4" Type="http://schemas.openxmlformats.org/officeDocument/2006/relationships/hyperlink" Target="https://crai.ub.edu/es/conoce-el-crai/estrategia-y-calidad/carta-servici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29.png"/><Relationship Id="rId4" Type="http://schemas.openxmlformats.org/officeDocument/2006/relationships/hyperlink" Target="http://crai.ub.edu/es/que-ofrece-el-crai/acceso-recursos/acceso-recursos-prox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.ub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sa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s/que-ofrece-el-crai/formacion-usuario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es.pinterest.com/craiublletres/" TargetMode="External"/><Relationship Id="rId3" Type="http://schemas.openxmlformats.org/officeDocument/2006/relationships/hyperlink" Target="http://blocdelletres.ub.edu/" TargetMode="External"/><Relationship Id="rId7" Type="http://schemas.openxmlformats.org/officeDocument/2006/relationships/hyperlink" Target="https://www.instagram.com/craiublletres/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hyperlink" Target="https://www.youtube.com/channel/UCcVj9gPbF9zxehQVWOFhOcA" TargetMode="External"/><Relationship Id="rId5" Type="http://schemas.openxmlformats.org/officeDocument/2006/relationships/hyperlink" Target="https://twitter.com/craiublletres" TargetMode="External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hyperlink" Target="https://www.facebook.com/craiublletres" TargetMode="External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sa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rai.ub.edu/es/pmf-generales" TargetMode="Externa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rai.ub.edu/sites/default/files/biblioteques/Lletres/planol_lletres_grec.pdf" TargetMode="External"/><Relationship Id="rId7" Type="http://schemas.openxmlformats.org/officeDocument/2006/relationships/hyperlink" Target="https://crai.ub.edu/sites/default/files/biblioteques/Lletres/planol_romaniqu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ai.ub.edu/sites/default/files/biblioteques/Lletres/planol_llati.pdf" TargetMode="External"/><Relationship Id="rId5" Type="http://schemas.openxmlformats.org/officeDocument/2006/relationships/hyperlink" Target="https://crai.ub.edu/sites/default/files/biblioteques/Lletres/planolhispaniques.pdf" TargetMode="External"/><Relationship Id="rId4" Type="http://schemas.openxmlformats.org/officeDocument/2006/relationships/hyperlink" Target="https://crai.ub.edu/sites/default/files/biblioteques/Lletres/planolhebreuarameu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ites/default/files/desiderates/desiderat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conoce-el-crai/iniciate-en-el-cra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cercabib.ub.edu/discovery/search?vid=34CSUC_UB:VU1&amp;lang=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7BC194AE-6A12-4F21-92FE-A08AB42D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</a:t>
            </a:fld>
            <a:endParaRPr lang="ca-ES"/>
          </a:p>
        </p:txBody>
      </p:sp>
      <p:sp>
        <p:nvSpPr>
          <p:cNvPr id="5" name="Rectángulo 4"/>
          <p:cNvSpPr/>
          <p:nvPr/>
        </p:nvSpPr>
        <p:spPr>
          <a:xfrm>
            <a:off x="2739152" y="3284984"/>
            <a:ext cx="67136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Conocer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CRAI Biblioteca de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Letras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 </a:t>
            </a:r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2021-22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538CEB-265C-4568-9E89-2142A8CB084D}" type="slidenum">
              <a:rPr lang="es-ES" altLang="es-ES" smtClean="0">
                <a:solidFill>
                  <a:srgbClr val="898989"/>
                </a:solidFill>
              </a:rPr>
              <a:pPr/>
              <a:t>10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28829" y="1367650"/>
            <a:ext cx="5327650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Es imprescindible disponer del </a:t>
            </a: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  <a:hlinkClick r:id="rId3"/>
              </a:rPr>
              <a:t>carné de la </a:t>
            </a:r>
            <a:r>
              <a:rPr lang="es-ES" altLang="es-ES" sz="1700" dirty="0" smtClean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  <a:hlinkClick r:id="rId3"/>
              </a:rPr>
              <a:t>UB</a:t>
            </a:r>
            <a:r>
              <a:rPr lang="es-ES" altLang="es-ES" sz="1700" dirty="0" smtClean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 o </a:t>
            </a: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de otro documento identificativo</a:t>
            </a:r>
            <a:r>
              <a:rPr lang="es-ES" altLang="es-ES" sz="1700" dirty="0" smtClean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.</a:t>
            </a:r>
            <a:endParaRPr lang="es-ES" altLang="es-ES" sz="1700" dirty="0">
              <a:solidFill>
                <a:srgbClr val="646464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  <a:p>
            <a:pPr algn="just" eaLnBrk="1" hangingPunct="1">
              <a:defRPr/>
            </a:pPr>
            <a:endParaRPr lang="es-ES" altLang="es-ES" sz="1700" dirty="0">
              <a:solidFill>
                <a:srgbClr val="646464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</p:txBody>
      </p:sp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643599" y="1268760"/>
            <a:ext cx="5309327" cy="34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/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  <a:hlinkClick r:id="rId4" tooltip="Reglament del servei de préstec"/>
              </a:rPr>
              <a:t>Reglamento del servicio de préstamo</a:t>
            </a:r>
            <a:endParaRPr lang="es-ES" altLang="es-ES" sz="1700" dirty="0">
              <a:solidFill>
                <a:srgbClr val="646464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  <a:p>
            <a:pPr algn="just" eaLnBrk="1" hangingPunct="1"/>
            <a:endParaRPr lang="es-ES" altLang="es-ES" sz="17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Documentos </a:t>
            </a:r>
            <a:r>
              <a:rPr lang="es-ES" altLang="es-ES" sz="1700" b="1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excluidos de préstamo</a:t>
            </a: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:</a:t>
            </a:r>
          </a:p>
          <a:p>
            <a:pPr lvl="1" eaLnBrk="1" hangingPunct="1"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Revistas y obras de referencia (enciclopedias, diccionarios, etc.). Si están en línea, pueden consultarse desde fuera de la Universidad.</a:t>
            </a:r>
          </a:p>
          <a:p>
            <a:pPr lvl="1" eaLnBrk="1" hangingPunct="1"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Fondo antiguo.</a:t>
            </a:r>
          </a:p>
          <a:p>
            <a:pPr lvl="1" eaLnBrk="1" hangingPunct="1"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Libros identificados con un punto rojo o con la etiqueta </a:t>
            </a:r>
            <a:r>
              <a:rPr lang="es-ES" altLang="es-ES" sz="1700" i="1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Excluido de préstamo</a:t>
            </a: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. </a:t>
            </a:r>
          </a:p>
          <a:p>
            <a:pPr lvl="1" algn="just" eaLnBrk="1" hangingPunct="1">
              <a:buFont typeface="Verdana" panose="020B0604030504040204" pitchFamily="34" charset="0"/>
              <a:buChar char="―"/>
            </a:pPr>
            <a:endParaRPr lang="es-ES" altLang="es-ES" sz="1700" dirty="0">
              <a:solidFill>
                <a:srgbClr val="646464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ES" altLang="es-ES" sz="1700" b="1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Bibliografía recomendada</a:t>
            </a: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: </a:t>
            </a:r>
          </a:p>
          <a:p>
            <a:pPr lvl="1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Préstamo de 10 días</a:t>
            </a:r>
            <a:r>
              <a:rPr lang="es-ES" altLang="es-ES" sz="1700" dirty="0" smtClean="0">
                <a:solidFill>
                  <a:srgbClr val="646464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.</a:t>
            </a:r>
            <a:endParaRPr lang="es-ES" altLang="es-ES" sz="1700" dirty="0">
              <a:solidFill>
                <a:srgbClr val="646464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072173B-6DC4-2941-83E0-455FC2B14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Servicio de préstamo de documentos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304" y="2777980"/>
            <a:ext cx="2124705" cy="13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9709" y="4258870"/>
            <a:ext cx="2130148" cy="13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52" y="2449762"/>
            <a:ext cx="1585321" cy="3355502"/>
          </a:xfrm>
          <a:prstGeom prst="rect">
            <a:avLst/>
          </a:prstGeom>
        </p:spPr>
      </p:pic>
      <p:pic>
        <p:nvPicPr>
          <p:cNvPr id="27652" name="Picture 23" descr="escanear000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6" r="45116" b="5974"/>
          <a:stretch/>
        </p:blipFill>
        <p:spPr bwMode="auto">
          <a:xfrm>
            <a:off x="9043226" y="5304185"/>
            <a:ext cx="851430" cy="2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741DA-0DD6-4182-94F0-5D49F1604A02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0C276AE-3F88-0949-895B-00B5304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Condiciones del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préstamo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988840"/>
            <a:ext cx="5652526" cy="2448272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203600"/>
            <a:ext cx="4601029" cy="63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E01C1-65CE-4E75-8491-A3D32275B2EC}" type="slidenum">
              <a:rPr lang="es-ES" altLang="es-ES" smtClean="0">
                <a:solidFill>
                  <a:srgbClr val="898989"/>
                </a:solidFill>
              </a:rPr>
              <a:pPr/>
              <a:t>12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23392" y="1813753"/>
            <a:ext cx="5976664" cy="18312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 permiten </a:t>
            </a:r>
            <a:r>
              <a:rPr lang="es-ES" altLang="ca-ES" sz="1700" b="1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hasta 8 reservas </a:t>
            </a:r>
            <a:r>
              <a:rPr lang="es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simultáneas.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ca-ES" sz="1700" dirty="0" smtClean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 hacer la reserva es necesario que antes accedas a </a:t>
            </a:r>
            <a:r>
              <a:rPr lang="es-ES" altLang="ca-ES" sz="1700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Mi cuenta</a:t>
            </a:r>
            <a:r>
              <a:rPr lang="es-ES" altLang="ca-ES" sz="1700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 que te identifiques en </a:t>
            </a:r>
            <a:r>
              <a:rPr lang="es-ES" altLang="ca-ES" sz="1700" dirty="0" err="1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lang="es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100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3392" y="1277413"/>
            <a:ext cx="112832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 err="1" smtClean="0">
                <a:solidFill>
                  <a:srgbClr val="0597A4"/>
                </a:solidFill>
                <a:latin typeface="+mn-lt"/>
              </a:rPr>
              <a:t>Reservas</a:t>
            </a:r>
            <a:endParaRPr lang="ca-ES" altLang="ca-ES" sz="20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F8F534-DE3F-6942-8A46-C9E0757E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Servicio de préstamo de documentos</a:t>
            </a:r>
          </a:p>
        </p:txBody>
      </p:sp>
      <p:cxnSp>
        <p:nvCxnSpPr>
          <p:cNvPr id="22" name="Connector recte 21"/>
          <p:cNvCxnSpPr/>
          <p:nvPr/>
        </p:nvCxnSpPr>
        <p:spPr>
          <a:xfrm>
            <a:off x="738029" y="1702512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11624" y="4365104"/>
            <a:ext cx="119206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35300"/>
          <a:stretch/>
        </p:blipFill>
        <p:spPr>
          <a:xfrm>
            <a:off x="3139156" y="3104964"/>
            <a:ext cx="2793538" cy="2736304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193011"/>
            <a:ext cx="3057959" cy="63374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08167" y="1813753"/>
            <a:ext cx="3129967" cy="679143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7"/>
          <p:cNvSpPr/>
          <p:nvPr/>
        </p:nvSpPr>
        <p:spPr>
          <a:xfrm>
            <a:off x="2855640" y="4532054"/>
            <a:ext cx="3456384" cy="841162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389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E01C1-65CE-4E75-8491-A3D32275B2EC}" type="slidenum">
              <a:rPr lang="es-ES" altLang="es-ES" smtClean="0">
                <a:solidFill>
                  <a:srgbClr val="898989"/>
                </a:solidFill>
              </a:rPr>
              <a:pPr/>
              <a:t>13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8970" y="4012405"/>
            <a:ext cx="5019675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No devolver a tiempo los documentos prestados comporta una suspensión del servicio </a:t>
            </a:r>
            <a:r>
              <a:rPr lang="es-ES" altLang="ca-ES" sz="1700" b="1" dirty="0">
                <a:solidFill>
                  <a:srgbClr val="7F7F7F"/>
                </a:solidFill>
                <a:latin typeface="Calibri" panose="020F0502020204030204" pitchFamily="34" charset="0"/>
              </a:rPr>
              <a:t>que dependerá de los días de retraso y del tipo de documento</a:t>
            </a:r>
            <a:r>
              <a:rPr lang="es-ES" altLang="ca-ES" sz="1700" dirty="0">
                <a:solidFill>
                  <a:srgbClr val="646464"/>
                </a:solidFill>
                <a:latin typeface="+mn-lt"/>
              </a:rPr>
              <a:t>:</a:t>
            </a:r>
          </a:p>
          <a:p>
            <a:pPr eaLnBrk="1" hangingPunct="1"/>
            <a:r>
              <a:rPr lang="es-ES" altLang="ca-ES" sz="1400" dirty="0">
                <a:solidFill>
                  <a:srgbClr val="336699"/>
                </a:solidFill>
                <a:latin typeface="Calibri" panose="020F0502020204030204" pitchFamily="34" charset="0"/>
              </a:rPr>
              <a:t>Préstamo normal y material audiovisual:</a:t>
            </a:r>
            <a:r>
              <a:rPr lang="es-ES" altLang="ca-ES" sz="1400" b="1" dirty="0">
                <a:latin typeface="Calibri" panose="020F0502020204030204" pitchFamily="34" charset="0"/>
              </a:rPr>
              <a:t> </a:t>
            </a:r>
            <a:r>
              <a:rPr lang="es-ES" altLang="ca-ES" sz="1400" b="1" dirty="0">
                <a:solidFill>
                  <a:srgbClr val="7F7F7F"/>
                </a:solidFill>
                <a:latin typeface="Calibri" panose="020F0502020204030204" pitchFamily="34" charset="0"/>
              </a:rPr>
              <a:t>1 día</a:t>
            </a:r>
            <a:r>
              <a:rPr lang="es-ES" altLang="ca-ES" sz="1400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s-ES" altLang="ca-ES" sz="1400" dirty="0">
                <a:solidFill>
                  <a:srgbClr val="336699"/>
                </a:solidFill>
                <a:latin typeface="Calibri" panose="020F0502020204030204" pitchFamily="34" charset="0"/>
              </a:rPr>
              <a:t>Préstamo de bibliografía recomendada:</a:t>
            </a:r>
            <a:r>
              <a:rPr lang="es-ES" altLang="ca-ES" sz="1400" dirty="0">
                <a:latin typeface="Calibri" panose="020F0502020204030204" pitchFamily="34" charset="0"/>
              </a:rPr>
              <a:t> </a:t>
            </a:r>
            <a:r>
              <a:rPr lang="es-ES" altLang="ca-ES" sz="1400" b="1" dirty="0">
                <a:solidFill>
                  <a:srgbClr val="7F7F7F"/>
                </a:solidFill>
                <a:latin typeface="Calibri" panose="020F0502020204030204" pitchFamily="34" charset="0"/>
              </a:rPr>
              <a:t>4 días </a:t>
            </a:r>
            <a:endParaRPr lang="es-ES" altLang="ca-ES" sz="1400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s-ES" altLang="ca-ES" sz="1400" dirty="0">
                <a:solidFill>
                  <a:srgbClr val="336699"/>
                </a:solidFill>
                <a:latin typeface="Calibri" panose="020F0502020204030204" pitchFamily="34" charset="0"/>
              </a:rPr>
              <a:t>Préstamo de bibliografía recomendada de fin de semana:</a:t>
            </a:r>
            <a:r>
              <a:rPr lang="es-ES" altLang="ca-ES" sz="14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1400" b="1" dirty="0">
                <a:solidFill>
                  <a:srgbClr val="7F7F7F"/>
                </a:solidFill>
                <a:latin typeface="Calibri" panose="020F0502020204030204" pitchFamily="34" charset="0"/>
              </a:rPr>
              <a:t>6 días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8972" y="3517527"/>
            <a:ext cx="149128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</a:rPr>
              <a:t>Sanciones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7409" y="1410840"/>
            <a:ext cx="16526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ca-ES" sz="2000" b="1" dirty="0">
                <a:solidFill>
                  <a:srgbClr val="0597A4"/>
                </a:solidFill>
                <a:latin typeface="+mn-lt"/>
              </a:rPr>
              <a:t>Renovaciones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7408" y="1956282"/>
            <a:ext cx="5019674" cy="14003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renovar el préstamo de los documentos </a:t>
            </a:r>
            <a:r>
              <a:rPr lang="es-ES" altLang="ca-ES" sz="1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tantas veces como desees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siempre que el documento no haya sido reservado. Puedes pedir la renovación en el </a:t>
            </a:r>
            <a:r>
              <a:rPr lang="es-ES" altLang="ca-ES" sz="1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mostrador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por </a:t>
            </a:r>
            <a:r>
              <a:rPr lang="es-ES" altLang="ca-ES" sz="17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teléfono</a:t>
            </a:r>
            <a:r>
              <a:rPr lang="es-ES" altLang="ca-ES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desde la opción </a:t>
            </a:r>
            <a:r>
              <a:rPr lang="es-ES" altLang="ca-ES" sz="17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nuestra página web</a:t>
            </a:r>
            <a:r>
              <a:rPr lang="ca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700" b="1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1700" dirty="0">
              <a:solidFill>
                <a:schemeClr val="bg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F8F534-DE3F-6942-8A46-C9E0757E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Servicio de préstamo de documentos</a:t>
            </a:r>
          </a:p>
        </p:txBody>
      </p:sp>
      <p:cxnSp>
        <p:nvCxnSpPr>
          <p:cNvPr id="18" name="Connector recte 17"/>
          <p:cNvCxnSpPr/>
          <p:nvPr/>
        </p:nvCxnSpPr>
        <p:spPr>
          <a:xfrm>
            <a:off x="882045" y="1824532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recte 20"/>
          <p:cNvCxnSpPr/>
          <p:nvPr/>
        </p:nvCxnSpPr>
        <p:spPr>
          <a:xfrm>
            <a:off x="882102" y="3917637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Imat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682" y="84371"/>
            <a:ext cx="3124636" cy="65445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46840" y="1196752"/>
            <a:ext cx="1209600" cy="432048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37F699-AF9D-4BEA-BBE7-62BE9F129989}" type="slidenum">
              <a:rPr lang="es-ES" altLang="es-ES" smtClean="0">
                <a:solidFill>
                  <a:srgbClr val="898989"/>
                </a:solidFill>
              </a:rPr>
              <a:pPr/>
              <a:t>14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73894" y="1484858"/>
            <a:ext cx="6186202" cy="28469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necesitas un documento que está en </a:t>
            </a:r>
            <a:r>
              <a:rPr lang="es-ES" altLang="ca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 biblioteca</a:t>
            </a:r>
            <a:r>
              <a:rPr lang="es-ES" altLang="ca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UB puedes: </a:t>
            </a:r>
          </a:p>
          <a:p>
            <a:pPr eaLnBrk="1" hangingPunct="1">
              <a:defRPr/>
            </a:pPr>
            <a:endParaRPr lang="es-ES" altLang="ca-ES" sz="20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ca-ES" sz="2000" i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altLang="ca-ES" sz="2000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s-ES" altLang="ca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a la biblioteca donde se encuentra</a:t>
            </a:r>
            <a:r>
              <a:rPr lang="es-ES" altLang="ca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formalizar el préstamo. </a:t>
            </a:r>
          </a:p>
          <a:p>
            <a:pPr eaLnBrk="1" hangingPunct="1">
              <a:defRPr/>
            </a:pPr>
            <a:endParaRPr lang="es-ES" altLang="ca-ES" sz="20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ca-ES" sz="2000" i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ES" altLang="ca-ES" sz="2000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Solicitar en el mostrador de tu biblioteca </a:t>
            </a:r>
            <a:r>
              <a:rPr lang="es-ES" altLang="ca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te lo traigan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Lo recibirás al cabo de 2 o 3 días.</a:t>
            </a:r>
          </a:p>
          <a:p>
            <a:pPr algn="just" eaLnBrk="1" hangingPunct="1">
              <a:defRPr/>
            </a:pPr>
            <a:endParaRPr lang="ca-ES" altLang="ca-ES" sz="19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CA75720-8477-BE4F-9972-E2476A65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Préstamo con otras bibliotecas de la UB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63" y="828478"/>
            <a:ext cx="3809421" cy="60295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764B93-A0CB-4FC1-BBCB-CE17B4FAEAB9}" type="slidenum">
              <a:rPr lang="es-ES" altLang="es-ES" smtClean="0">
                <a:solidFill>
                  <a:srgbClr val="898989"/>
                </a:solidFill>
              </a:rPr>
              <a:pPr/>
              <a:t>15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4 Subtítulo"/>
          <p:cNvSpPr>
            <a:spLocks/>
          </p:cNvSpPr>
          <p:nvPr/>
        </p:nvSpPr>
        <p:spPr bwMode="auto">
          <a:xfrm>
            <a:off x="515730" y="1069503"/>
            <a:ext cx="10988080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PUC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un servicio de préstamo consorciado </a:t>
            </a:r>
            <a:r>
              <a:rPr lang="es-ES" altLang="ca-ES" sz="1700" b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gratuito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permite a los usuarios solicitar y sacar en préstamo documentos de otra biblioteca del Consorcio de Servicios Universitarios de Cataluña (CSUC).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7295F9DA-3003-254E-A3B3-3F2BF3CA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Servicio de préstamo consorciado (PUC)</a:t>
            </a:r>
          </a:p>
        </p:txBody>
      </p:sp>
      <p:graphicFrame>
        <p:nvGraphicFramePr>
          <p:cNvPr id="20" name="Group 58">
            <a:extLst>
              <a:ext uri="{FF2B5EF4-FFF2-40B4-BE49-F238E27FC236}">
                <a16:creationId xmlns:a16="http://schemas.microsoft.com/office/drawing/2014/main" id="{BCEB1D5D-F08A-B44F-A8D8-B52C6F12B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96762"/>
              </p:ext>
            </p:extLst>
          </p:nvPr>
        </p:nvGraphicFramePr>
        <p:xfrm>
          <a:off x="601960" y="4296465"/>
          <a:ext cx="10988080" cy="1220767"/>
        </p:xfrm>
        <a:graphic>
          <a:graphicData uri="http://schemas.openxmlformats.org/drawingml/2006/table">
            <a:tbl>
              <a:tblPr/>
              <a:tblGrid>
                <a:gridCol w="44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Tipo de </a:t>
                      </a:r>
                      <a:r>
                        <a:rPr kumimoji="0" lang="ca-ES" alt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usuario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Documentos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Renovaciones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Días</a:t>
                      </a: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kumimoji="0" lang="ca-ES" alt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préstamo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Estudiantes de grado, </a:t>
                      </a:r>
                      <a:r>
                        <a:rPr lang="es-ES" altLang="es-ES" sz="1400" kern="1200" noProof="0" dirty="0" err="1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Alumni</a:t>
                      </a:r>
                      <a:r>
                        <a:rPr lang="es-ES" altLang="es-ES" sz="1400" kern="1200" noProof="0" dirty="0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 autorizados, estudiantes de posgrado, máster o doctorado, personal docente e investigador y personal de administración y servicios.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4BFF13C-8CDA-D84F-8FE7-60E1BCE961F2}"/>
              </a:ext>
            </a:extLst>
          </p:cNvPr>
          <p:cNvSpPr txBox="1"/>
          <p:nvPr/>
        </p:nvSpPr>
        <p:spPr>
          <a:xfrm>
            <a:off x="6384032" y="2008233"/>
            <a:ext cx="49899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s-ES" altLang="ca-ES" sz="1700" b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¿Dónde se devuelven los documentos</a:t>
            </a:r>
            <a:r>
              <a:rPr lang="ca-ES" altLang="ca-ES" sz="1700" b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8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AutoNum type="alphaLcParenR"/>
              <a:defRPr/>
            </a:pP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cualquiera de las bibliotecas del CRAI de la UB.</a:t>
            </a: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endParaRPr lang="ca-ES" altLang="ca-ES" sz="8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cualquiera de las bibliotecas de la institución a la que pertenece el documento.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785585" y="2003297"/>
            <a:ext cx="4950375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s-ES" altLang="ca-ES" sz="1700" b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se solicitan los documentos?</a:t>
            </a:r>
            <a:endParaRPr lang="ca-ES" altLang="ca-ES" sz="1700" b="1" dirty="0">
              <a:solidFill>
                <a:srgbClr val="0597A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8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Presencialmente, en la biblioteca donde están depositados: </a:t>
            </a:r>
            <a:r>
              <a:rPr lang="es-ES" altLang="ca-ES" sz="1700" b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</a:t>
            </a:r>
            <a:r>
              <a:rPr lang="es-ES" altLang="ca-ES" sz="1700" b="1" i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</a:t>
            </a: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ca-ES" altLang="ca-ES" sz="8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s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Remotamente, a través </a:t>
            </a:r>
            <a:r>
              <a:rPr lang="es-ES" altLang="ca-ES" sz="1700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web. </a:t>
            </a:r>
            <a:endParaRPr lang="ca-ES" altLang="ca-ES" sz="1700" b="1" i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cxnSp>
        <p:nvCxnSpPr>
          <p:cNvPr id="15" name="Connector recte 14"/>
          <p:cNvCxnSpPr/>
          <p:nvPr/>
        </p:nvCxnSpPr>
        <p:spPr>
          <a:xfrm>
            <a:off x="695400" y="2132856"/>
            <a:ext cx="0" cy="1453393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recte 16"/>
          <p:cNvCxnSpPr/>
          <p:nvPr/>
        </p:nvCxnSpPr>
        <p:spPr>
          <a:xfrm>
            <a:off x="6240016" y="2119623"/>
            <a:ext cx="0" cy="1453393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DDE641-634E-4B2D-B6BF-7FB55D91028D}" type="slidenum">
              <a:rPr lang="es-ES" altLang="es-ES" smtClean="0">
                <a:solidFill>
                  <a:srgbClr val="898989"/>
                </a:solidFill>
              </a:rPr>
              <a:pPr/>
              <a:t>16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95400" y="2007418"/>
            <a:ext cx="4752528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Se facilita el uso de las salas de trabajo de los CRAI Bibliotecas para que puedas disponer de un espacio donde elaborar trabajos, individualmente o en grupo. </a:t>
            </a:r>
          </a:p>
          <a:p>
            <a:pPr eaLnBrk="1" hangingPunct="1">
              <a:defRPr/>
            </a:pPr>
            <a:endParaRPr lang="es-ES" altLang="ca-ES" sz="14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Las reservas se efectúan desde </a:t>
            </a:r>
            <a:r>
              <a:rPr lang="es-ES" altLang="ca-ES" dirty="0" err="1" smtClean="0">
                <a:solidFill>
                  <a:srgbClr val="646464"/>
                </a:solidFill>
                <a:latin typeface="Calibri" panose="020F0502020204030204" pitchFamily="34" charset="0"/>
              </a:rPr>
              <a:t>Cercabib</a:t>
            </a:r>
            <a:r>
              <a:rPr lang="es-ES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defRPr/>
            </a:pPr>
            <a:endParaRPr lang="es-ES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s-ES" altLang="ca-ES" dirty="0" smtClean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Salas de trabajo del CRAI Biblioteca de Letras</a:t>
            </a:r>
            <a:r>
              <a:rPr lang="es-ES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. </a:t>
            </a:r>
            <a:endParaRPr lang="ca-ES" altLang="ca-ES" sz="160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56040" y="2007418"/>
            <a:ext cx="4752528" cy="36625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El uso de los portátiles está restringido al recinto de la biblioteca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Se piden y se devuelven en el mostrador de préstamo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. 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Se debe leer, rellenar y enviar correctamente el 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  <a:hlinkClick r:id="rId4"/>
              </a:rPr>
              <a:t>formulario de contrato de préstamo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Los usuarios sancionados no pueden utilizar este servicio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.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El periodo de préstamo es de 4 horas como máximo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.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Los portátiles no se pueden reservar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.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endParaRPr lang="es-ES" altLang="ca-ES" dirty="0">
              <a:solidFill>
                <a:srgbClr val="646464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es-ES" altLang="ca-ES" dirty="0">
                <a:solidFill>
                  <a:srgbClr val="646464"/>
                </a:solidFill>
                <a:latin typeface="+mn-lt"/>
                <a:hlinkClick r:id="rId5"/>
              </a:rPr>
              <a:t>Normativa</a:t>
            </a:r>
            <a:endParaRPr lang="es-ES" altLang="ca-ES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5400" y="1412776"/>
            <a:ext cx="216081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ca-ES" sz="2000" b="1" dirty="0">
                <a:solidFill>
                  <a:srgbClr val="0597A4"/>
                </a:solidFill>
                <a:latin typeface="+mn-lt"/>
              </a:rPr>
              <a:t>Salas de trabajo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56040" y="1412776"/>
            <a:ext cx="122470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ca-ES" sz="2000" b="1" dirty="0">
                <a:solidFill>
                  <a:srgbClr val="0597A4"/>
                </a:solidFill>
                <a:latin typeface="+mn-lt"/>
              </a:rPr>
              <a:t>Portátiles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EB07256-3BE0-AC41-8DE0-5A01E4DA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Préstamo de equipamientos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B6DBC6-9067-0A44-8CE0-29B92DDCA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772" y="520413"/>
            <a:ext cx="1496692" cy="1487005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804838" y="1837875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recte 11"/>
          <p:cNvCxnSpPr/>
          <p:nvPr/>
        </p:nvCxnSpPr>
        <p:spPr>
          <a:xfrm>
            <a:off x="6552269" y="1837875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083A38-C8DF-4B9C-A88E-C8D9ADCE84C8}" type="slidenum">
              <a:rPr lang="es-ES" altLang="es-ES" smtClean="0">
                <a:solidFill>
                  <a:srgbClr val="898989"/>
                </a:solidFill>
              </a:rPr>
              <a:pPr/>
              <a:t>17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9376" y="1329735"/>
            <a:ext cx="6218584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es-ES" altLang="es-ES" sz="2000" dirty="0">
                <a:solidFill>
                  <a:srgbClr val="646464"/>
                </a:solidFill>
                <a:latin typeface="Calibri" panose="020F0502020204030204" pitchFamily="34" charset="0"/>
              </a:rPr>
              <a:t>Este servicio te permite acceder a tu </a:t>
            </a:r>
            <a:r>
              <a:rPr lang="es-ES" altLang="es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registro de usuario </a:t>
            </a:r>
            <a:r>
              <a:rPr lang="es-ES" altLang="es-ES" sz="2000" dirty="0">
                <a:solidFill>
                  <a:srgbClr val="646464"/>
                </a:solidFill>
                <a:latin typeface="Calibri" panose="020F0502020204030204" pitchFamily="34" charset="0"/>
              </a:rPr>
              <a:t>del CRAI. </a:t>
            </a:r>
          </a:p>
          <a:p>
            <a:pPr eaLnBrk="1" hangingPunct="1">
              <a:spcBef>
                <a:spcPct val="100000"/>
              </a:spcBef>
            </a:pPr>
            <a:r>
              <a:rPr lang="es-ES" altLang="es-ES" sz="2000" dirty="0">
                <a:solidFill>
                  <a:srgbClr val="646464"/>
                </a:solidFill>
                <a:latin typeface="Calibri" panose="020F0502020204030204" pitchFamily="34" charset="0"/>
              </a:rPr>
              <a:t>Una vez identificado, puedes ver y renovar los préstamos, reservar documentos o crear listas de registros, entre otros servicios</a:t>
            </a:r>
            <a:r>
              <a:rPr lang="ca-ES" altLang="es-ES" sz="2000" dirty="0">
                <a:solidFill>
                  <a:srgbClr val="646464"/>
                </a:solidFill>
                <a:latin typeface="+mn-lt"/>
              </a:rPr>
              <a:t>.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86E47A11-4763-364F-AEDD-231F2F8D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¿Qué tienes en préstamo? </a:t>
            </a:r>
            <a:r>
              <a:rPr lang="es-ES" altLang="ca-ES" sz="3200" b="1" i="1" dirty="0">
                <a:solidFill>
                  <a:srgbClr val="0597A4"/>
                </a:solidFill>
                <a:latin typeface="+mn-lt"/>
              </a:rPr>
              <a:t>Mi cuenta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933056"/>
            <a:ext cx="5904656" cy="66665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524" y="188640"/>
            <a:ext cx="3238952" cy="6477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44678" y="3834334"/>
            <a:ext cx="639354" cy="890809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28131-C5DD-4DAB-91CF-41BE5BE5B9AE}" type="slidenum">
              <a:rPr lang="es-ES" altLang="es-ES" smtClean="0">
                <a:solidFill>
                  <a:srgbClr val="898989"/>
                </a:solidFill>
              </a:rPr>
              <a:pPr/>
              <a:t>18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95752" y="1397979"/>
            <a:ext cx="597312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El servicio de 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préstamo </a:t>
            </a:r>
            <a:r>
              <a:rPr lang="es-ES" altLang="ca-ES" dirty="0" err="1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interbibliotecario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 tiene como objetivo localizar y obtener el original o la copia de cualquier tipo de documento que no se encuentre en el CRAI de la UB y que tampoco esté disponible en otras universidades catalanas a través del 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  <a:hlinkClick r:id="rId4" tooltip="PUC"/>
              </a:rPr>
              <a:t>PUC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defRPr/>
            </a:pPr>
            <a:endParaRPr lang="es-ES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Asimismo, actúa como centro prestatario de los fondos propios para otras instituciones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EE4DDF6-A64D-4444-B6E8-CEF27CD3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Préstamo </a:t>
            </a:r>
            <a:r>
              <a:rPr lang="es-ES" altLang="ca-ES" sz="3200" b="1" dirty="0" err="1">
                <a:solidFill>
                  <a:srgbClr val="0597A4"/>
                </a:solidFill>
                <a:latin typeface="+mn-lt"/>
              </a:rPr>
              <a:t>interbibliotecario</a:t>
            </a:r>
            <a:endParaRPr lang="es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B4948E-D478-C24C-9B17-E5C307D57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1137550"/>
            <a:ext cx="3528392" cy="572045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52" y="3933056"/>
            <a:ext cx="6243264" cy="13681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AC7CAC-C194-4C07-AB9D-644BA22D1D66}" type="slidenum">
              <a:rPr lang="es-ES" altLang="es-ES" smtClean="0">
                <a:solidFill>
                  <a:srgbClr val="898989"/>
                </a:solidFill>
              </a:rPr>
              <a:pPr/>
              <a:t>19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9376" y="1218954"/>
            <a:ext cx="5184576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dirty="0">
                <a:solidFill>
                  <a:srgbClr val="646464"/>
                </a:solidFill>
                <a:latin typeface="+mn-lt"/>
              </a:rPr>
              <a:t>La Universidad de Barcelona dispone de dos servicios de red inalámbrica para navegar por Internet: </a:t>
            </a:r>
            <a:r>
              <a:rPr lang="ca-ES" dirty="0" err="1">
                <a:latin typeface="+mn-lt"/>
                <a:hlinkClick r:id="rId3"/>
              </a:rPr>
              <a:t>Eduroam</a:t>
            </a:r>
            <a:r>
              <a:rPr lang="ca-ES" dirty="0">
                <a:latin typeface="+mn-lt"/>
              </a:rPr>
              <a:t> </a:t>
            </a:r>
            <a:r>
              <a:rPr lang="es-ES" dirty="0">
                <a:solidFill>
                  <a:srgbClr val="646464"/>
                </a:solidFill>
                <a:latin typeface="+mn-lt"/>
              </a:rPr>
              <a:t>(recomendada</a:t>
            </a:r>
            <a:r>
              <a:rPr lang="ca-ES" dirty="0">
                <a:solidFill>
                  <a:srgbClr val="646464"/>
                </a:solidFill>
                <a:latin typeface="+mn-lt"/>
              </a:rPr>
              <a:t>) y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  <a:hlinkClick r:id="rId3"/>
              </a:rPr>
              <a:t>Wifi</a:t>
            </a:r>
            <a:r>
              <a:rPr lang="ca-ES" dirty="0">
                <a:latin typeface="+mn-lt"/>
                <a:hlinkClick r:id="rId3"/>
              </a:rPr>
              <a:t> UB</a:t>
            </a:r>
            <a:r>
              <a:rPr lang="ca-ES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eaLnBrk="1" hangingPunct="1">
              <a:defRPr/>
            </a:pPr>
            <a:r>
              <a:rPr lang="es-ES" altLang="ca-ES" dirty="0">
                <a:solidFill>
                  <a:srgbClr val="646464"/>
                </a:solidFill>
                <a:latin typeface="+mn-lt"/>
              </a:rPr>
              <a:t>Para conectarse a cualquiera de las redes se requiere identificación. Consulta la ayuda sobre las </a:t>
            </a:r>
            <a:r>
              <a:rPr lang="ca-ES" altLang="ca-ES" dirty="0" err="1">
                <a:solidFill>
                  <a:srgbClr val="646464"/>
                </a:solidFill>
                <a:latin typeface="+mn-lt"/>
                <a:hlinkClick r:id="rId4"/>
              </a:rPr>
              <a:t>credenciales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4"/>
              </a:rPr>
              <a:t> UB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. </a:t>
            </a:r>
          </a:p>
        </p:txBody>
      </p:sp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98660"/>
              </p:ext>
            </p:extLst>
          </p:nvPr>
        </p:nvGraphicFramePr>
        <p:xfrm>
          <a:off x="1127448" y="3607722"/>
          <a:ext cx="9577063" cy="1692912"/>
        </p:xfrm>
        <a:graphic>
          <a:graphicData uri="http://schemas.openxmlformats.org/drawingml/2006/table">
            <a:tbl>
              <a:tblPr/>
              <a:tblGrid>
                <a:gridCol w="124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Colectivo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Terminación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Correo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Identificador local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Identificador </a:t>
                      </a: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Eduroam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 / PDI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cherrera@ub.edu 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cherrera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cherrera@ub.edu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Alumnos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jherg07@alumnes.ub.edu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jherg07.alumnes@ub.edu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Alumni</a:t>
                      </a: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UB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pperez@alumni.ub.edu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pperez.a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pperez.a@ub.edu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4">
            <a:extLst>
              <a:ext uri="{FF2B5EF4-FFF2-40B4-BE49-F238E27FC236}">
                <a16:creationId xmlns:a16="http://schemas.microsoft.com/office/drawing/2014/main" id="{81AE765A-6361-7E4A-B9C5-B8143A36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Wifi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y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acceso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a los ordenadores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0" y="1218954"/>
            <a:ext cx="501912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ca-ES" dirty="0">
                <a:solidFill>
                  <a:srgbClr val="646464"/>
                </a:solidFill>
                <a:latin typeface="+mn-lt"/>
              </a:rPr>
              <a:t>Se recomienda utilizar </a:t>
            </a:r>
            <a:r>
              <a:rPr lang="es-ES" altLang="ca-ES" dirty="0" err="1">
                <a:solidFill>
                  <a:srgbClr val="646464"/>
                </a:solidFill>
                <a:latin typeface="+mn-lt"/>
              </a:rPr>
              <a:t>Eduroam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 porque, aunque requiera configurar el dispositivo una primera vez, se trata de un servicio más seguro y menos saturado, en el cual los datos viajan encriptados.</a:t>
            </a:r>
            <a:endParaRPr lang="ca-ES" altLang="ca-ES" dirty="0">
              <a:solidFill>
                <a:srgbClr val="646464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B82FB7-FFDA-40AE-A8DF-626419F8403F}" type="slidenum">
              <a:rPr lang="es-ES" altLang="es-ES" smtClean="0">
                <a:solidFill>
                  <a:srgbClr val="898989"/>
                </a:solidFill>
              </a:rPr>
              <a:pPr/>
              <a:t>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648722" y="3789040"/>
            <a:ext cx="2916238" cy="1902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s-ES" altLang="ca-ES" sz="2000" b="1" dirty="0" smtClean="0">
                <a:solidFill>
                  <a:srgbClr val="0597A4"/>
                </a:solidFill>
              </a:rPr>
              <a:t>Marco normativo</a:t>
            </a:r>
            <a:endParaRPr lang="es-ES" altLang="ca-ES" sz="2000" b="1" dirty="0">
              <a:solidFill>
                <a:srgbClr val="0597A4"/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s-ES" altLang="ca-ES" sz="1300" dirty="0">
              <a:solidFill>
                <a:srgbClr val="646464"/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s-ES" altLang="ca-ES" sz="1400" dirty="0" smtClean="0">
                <a:solidFill>
                  <a:srgbClr val="646464"/>
                </a:solidFill>
                <a:hlinkClick r:id="rId3"/>
              </a:rPr>
              <a:t>Reglamento del CRAI Bibliotecas</a:t>
            </a:r>
            <a:r>
              <a:rPr lang="es-ES" altLang="ca-ES" sz="1400" dirty="0" smtClean="0">
                <a:solidFill>
                  <a:srgbClr val="646464"/>
                </a:solidFill>
              </a:rPr>
              <a:t> 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s-ES" altLang="ca-ES" sz="900" dirty="0">
              <a:solidFill>
                <a:srgbClr val="646464"/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s-ES" altLang="ca-ES" sz="1400" dirty="0" smtClean="0">
                <a:solidFill>
                  <a:srgbClr val="646464"/>
                </a:solidFill>
                <a:hlinkClick r:id="rId4"/>
              </a:rPr>
              <a:t>Carta de servicios</a:t>
            </a:r>
            <a:endParaRPr lang="es-ES" altLang="ca-ES" sz="1400" dirty="0" smtClean="0">
              <a:solidFill>
                <a:srgbClr val="646464"/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s-ES" altLang="ca-ES" sz="1400" dirty="0">
              <a:solidFill>
                <a:srgbClr val="646464"/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s-ES" altLang="ca-ES" sz="1400" dirty="0">
              <a:solidFill>
                <a:srgbClr val="646464"/>
              </a:solidFill>
            </a:endParaRPr>
          </a:p>
        </p:txBody>
      </p:sp>
      <p:sp>
        <p:nvSpPr>
          <p:cNvPr id="9219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¿Dónde estamos y cuándo puedes venir? </a:t>
            </a:r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09797AD0-1700-9E45-A639-EC65482D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801" y="1345703"/>
            <a:ext cx="2916238" cy="2419124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2000" b="1" dirty="0">
                <a:solidFill>
                  <a:srgbClr val="0597A4"/>
                </a:solidFill>
              </a:rPr>
              <a:t>Dirección</a:t>
            </a:r>
            <a:endParaRPr lang="es-ES" altLang="ca-ES" sz="2000" dirty="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ca-ES" sz="13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1400" dirty="0">
                <a:solidFill>
                  <a:srgbClr val="646464"/>
                </a:solidFill>
              </a:rPr>
              <a:t>Gran </a:t>
            </a:r>
            <a:r>
              <a:rPr lang="es-ES" altLang="ca-ES" sz="1400" dirty="0" err="1">
                <a:solidFill>
                  <a:srgbClr val="646464"/>
                </a:solidFill>
              </a:rPr>
              <a:t>Via</a:t>
            </a:r>
            <a:r>
              <a:rPr lang="es-ES" altLang="ca-ES" sz="1400" dirty="0">
                <a:solidFill>
                  <a:srgbClr val="646464"/>
                </a:solidFill>
              </a:rPr>
              <a:t> de les </a:t>
            </a:r>
            <a:r>
              <a:rPr lang="es-ES" altLang="ca-ES" sz="1400" dirty="0" err="1">
                <a:solidFill>
                  <a:srgbClr val="646464"/>
                </a:solidFill>
              </a:rPr>
              <a:t>Corts</a:t>
            </a:r>
            <a:r>
              <a:rPr lang="es-ES" altLang="ca-ES" sz="1400" dirty="0">
                <a:solidFill>
                  <a:srgbClr val="646464"/>
                </a:solidFill>
              </a:rPr>
              <a:t> Catalanes, 585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1400" dirty="0">
                <a:solidFill>
                  <a:srgbClr val="646464"/>
                </a:solidFill>
              </a:rPr>
              <a:t>08007 Barcelona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1400" dirty="0">
                <a:solidFill>
                  <a:srgbClr val="646464"/>
                </a:solidFill>
                <a:hlinkClick r:id="rId5"/>
              </a:rPr>
              <a:t>Direcciones de las otras bibliotecas del CRAI de la Universidad de Barcelona</a:t>
            </a:r>
            <a:endParaRPr lang="es-ES" altLang="ca-ES" sz="14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ca-ES" sz="900" dirty="0">
              <a:solidFill>
                <a:srgbClr val="646464"/>
              </a:solidFill>
            </a:endParaRP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CCBDBD49-0346-DC4C-819D-8F03EE21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801" y="3842289"/>
            <a:ext cx="2916238" cy="1828193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dirty="0">
                <a:solidFill>
                  <a:srgbClr val="0597A4"/>
                </a:solidFill>
              </a:rPr>
              <a:t>Contacto</a:t>
            </a:r>
            <a:endParaRPr lang="ca-ES" altLang="ca-ES" sz="2000" dirty="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8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altLang="ca-ES" sz="1600" dirty="0">
                <a:solidFill>
                  <a:srgbClr val="646464"/>
                </a:solidFill>
              </a:rPr>
              <a:t>crailletres@ub.edu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0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srgbClr val="646464"/>
                </a:solidFill>
              </a:rPr>
              <a:t>Teléfono: 934 035 317</a:t>
            </a:r>
          </a:p>
          <a:p>
            <a:pPr marL="0"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pic>
        <p:nvPicPr>
          <p:cNvPr id="3" name="Imatg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18" y="1508815"/>
            <a:ext cx="4797842" cy="3705872"/>
          </a:xfrm>
          <a:prstGeom prst="rect">
            <a:avLst/>
          </a:prstGeom>
        </p:spPr>
      </p:pic>
      <p:pic>
        <p:nvPicPr>
          <p:cNvPr id="9" name="Gráfico 8" descr="Marcador">
            <a:extLst>
              <a:ext uri="{FF2B5EF4-FFF2-40B4-BE49-F238E27FC236}">
                <a16:creationId xmlns:a16="http://schemas.microsoft.com/office/drawing/2014/main" id="{F2A60C1D-ADD0-2244-A0A2-C45C7B7D53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1544" y="1484784"/>
            <a:ext cx="1368152" cy="1368152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735960" y="1844824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recte 14"/>
          <p:cNvCxnSpPr/>
          <p:nvPr/>
        </p:nvCxnSpPr>
        <p:spPr>
          <a:xfrm>
            <a:off x="8846840" y="1844824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>
            <a:off x="5735960" y="4293096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Rectangle 1027"/>
          <p:cNvSpPr txBox="1">
            <a:spLocks noChangeArrowheads="1"/>
          </p:cNvSpPr>
          <p:nvPr/>
        </p:nvSpPr>
        <p:spPr bwMode="auto">
          <a:xfrm>
            <a:off x="8760296" y="1340768"/>
            <a:ext cx="2916238" cy="17358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2000" b="1" dirty="0" smtClean="0">
                <a:solidFill>
                  <a:srgbClr val="0597A4"/>
                </a:solidFill>
              </a:rPr>
              <a:t>Horario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ca-ES" sz="1300" dirty="0" smtClean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1400" dirty="0" smtClean="0">
                <a:solidFill>
                  <a:srgbClr val="646464"/>
                </a:solidFill>
              </a:rPr>
              <a:t>Lu-vi: de 8:30 a 20:30 h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ca-ES" sz="1400" dirty="0" smtClean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1400" dirty="0" smtClean="0">
                <a:solidFill>
                  <a:srgbClr val="646464"/>
                </a:solidFill>
                <a:hlinkClick r:id="rId12"/>
              </a:rPr>
              <a:t>Horarios especiales en periodos de exámenes y fines de semana</a:t>
            </a:r>
            <a:endParaRPr lang="es-ES" altLang="ca-ES" sz="1400" dirty="0">
              <a:solidFill>
                <a:srgbClr val="646464"/>
              </a:solidFill>
            </a:endParaRPr>
          </a:p>
        </p:txBody>
      </p:sp>
      <p:cxnSp>
        <p:nvCxnSpPr>
          <p:cNvPr id="20" name="Connector recte 19"/>
          <p:cNvCxnSpPr/>
          <p:nvPr/>
        </p:nvCxnSpPr>
        <p:spPr>
          <a:xfrm>
            <a:off x="8760296" y="4293096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6A5DDE-D3F7-4C56-A564-F1F53C4254AE}" type="slidenum">
              <a:rPr lang="es-ES" altLang="es-ES" smtClean="0">
                <a:solidFill>
                  <a:srgbClr val="898989"/>
                </a:solidFill>
              </a:rPr>
              <a:pPr/>
              <a:t>20</a:t>
            </a:fld>
            <a:endParaRPr lang="es-ES" altLang="es-ES" dirty="0">
              <a:solidFill>
                <a:srgbClr val="898989"/>
              </a:solidFill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27753"/>
              </p:ext>
            </p:extLst>
          </p:nvPr>
        </p:nvGraphicFramePr>
        <p:xfrm>
          <a:off x="1053852" y="1335518"/>
          <a:ext cx="9938692" cy="3907842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Servicio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Contraseña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s-ES" altLang="ca-E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Acceso a los ordenadores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 local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correo UB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[Primera parte del correo UB + .</a:t>
                      </a:r>
                      <a:r>
                        <a:rPr kumimoji="0" lang="es-ES" altLang="ca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alumnes</a:t>
                      </a:r>
                      <a:r>
                        <a:rPr kumimoji="0" lang="es-ES" altLang="ca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Si el correo es:	mgarm008@alumnes.ub.edu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el identificador es: 	</a:t>
                      </a:r>
                      <a:r>
                        <a:rPr kumimoji="0" lang="es-ES" altLang="ca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</a:t>
                      </a:r>
                      <a:endParaRPr kumimoji="0" lang="es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Contraseña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s-ES" altLang="ca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 </a:t>
                      </a:r>
                      <a:r>
                        <a:rPr kumimoji="0" lang="es-ES" altLang="ca-E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ub.edu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s-ES" altLang="ca-ES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 cuenta </a:t>
                      </a:r>
                      <a:r>
                        <a:rPr kumimoji="0" lang="es-ES" altLang="ca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*</a:t>
                      </a:r>
                      <a:endParaRPr kumimoji="0" lang="es-ES" altLang="ca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s-ES" altLang="ca-E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Préstamo en bibliotecas universitarias catalanas (PUC</a:t>
                      </a:r>
                      <a:r>
                        <a:rPr kumimoji="0" lang="es-ES" altLang="ca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*</a:t>
                      </a:r>
                      <a:endParaRPr kumimoji="0" lang="es-ES" altLang="ca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5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s-ES" altLang="ca-E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Campus </a:t>
                      </a:r>
                      <a:r>
                        <a:rPr kumimoji="0" lang="es-ES" altLang="ca-E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Virtual *</a:t>
                      </a:r>
                      <a:endParaRPr kumimoji="0" lang="es-E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0" marB="457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s-ES" altLang="ca-ES" sz="12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 *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s-ES" altLang="ca-E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Acceso a los recursos electrónicos (SIRE) *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s-ES" altLang="ca-E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Préstamo </a:t>
                      </a:r>
                      <a:r>
                        <a:rPr kumimoji="0" lang="es-ES" altLang="ca-ES" sz="12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interbibliotecario</a:t>
                      </a:r>
                      <a:r>
                        <a:rPr kumimoji="0" lang="es-ES" altLang="ca-E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*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s-ES" altLang="ca-E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 </a:t>
                      </a:r>
                      <a:r>
                        <a:rPr kumimoji="0" lang="es-ES" altLang="ca-ES" sz="12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endParaRPr kumimoji="0" lang="es-E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 </a:t>
                      </a:r>
                      <a:r>
                        <a:rPr kumimoji="0" lang="es-ES" altLang="ca-ES" sz="14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endParaRPr kumimoji="0" lang="es-ES" altLang="ca-E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597A4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[Identificador local + @ub.edu]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Si el id. local es:  mgarm008.alumnes,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5100" algn="r"/>
                          <a:tab pos="1552575" algn="l"/>
                        </a:tabLst>
                      </a:pPr>
                      <a:r>
                        <a:rPr kumimoji="0" lang="es-ES" altLang="ca-E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      el id. </a:t>
                      </a:r>
                      <a:r>
                        <a:rPr kumimoji="0" lang="es-ES" altLang="ca-ES" sz="14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r>
                        <a:rPr kumimoji="0" lang="es-ES" altLang="ca-E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es:  </a:t>
                      </a:r>
                      <a:r>
                        <a:rPr kumimoji="0" lang="es-ES" altLang="ca-E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mgarm008.alumnes@ub.edu</a:t>
                      </a: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31624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s-ES" altLang="ca-E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Correo UB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identificador es el </a:t>
                      </a:r>
                      <a:r>
                        <a:rPr kumimoji="0" lang="es-ES" altLang="ca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correo UB</a:t>
                      </a: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74380"/>
                  </a:ext>
                </a:extLst>
              </a:tr>
            </a:tbl>
          </a:graphicData>
        </a:graphic>
      </p:graphicFrame>
      <p:sp>
        <p:nvSpPr>
          <p:cNvPr id="8" name="Rectangle 14">
            <a:extLst>
              <a:ext uri="{FF2B5EF4-FFF2-40B4-BE49-F238E27FC236}">
                <a16:creationId xmlns:a16="http://schemas.microsoft.com/office/drawing/2014/main" id="{CB432B89-B73B-2646-9AAF-E4E378A2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Identificadores y contraseñas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9240E9-503F-0846-AE5F-E414D582380C}"/>
              </a:ext>
            </a:extLst>
          </p:cNvPr>
          <p:cNvSpPr txBox="1"/>
          <p:nvPr/>
        </p:nvSpPr>
        <p:spPr>
          <a:xfrm>
            <a:off x="1053852" y="5517788"/>
            <a:ext cx="779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s-ES" altLang="ca-ES" sz="1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* También con el identificador </a:t>
            </a:r>
            <a:r>
              <a:rPr lang="es-ES" altLang="ca-ES" sz="1600" dirty="0" err="1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Món</a:t>
            </a:r>
            <a:r>
              <a:rPr lang="es-ES" altLang="ca-ES" sz="1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UB (4 caracteres: aparece en el resguardo de matrícula)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03" y="1222265"/>
            <a:ext cx="5621255" cy="494303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017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BCD1D-A60C-486E-B4B2-015619A00079}" type="slidenum">
              <a:rPr lang="es-ES" altLang="es-ES" smtClean="0">
                <a:solidFill>
                  <a:srgbClr val="898989"/>
                </a:solidFill>
              </a:rPr>
              <a:pPr/>
              <a:t>21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479376" y="1340768"/>
            <a:ext cx="4752527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A través del 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  <a:hlinkClick r:id="rId4"/>
              </a:rPr>
              <a:t>Servicio Intermediario de Acceso a los Recursos Electrónicos (SIRE)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, desde un ordenador o dispositivo situado dentro o fuera de la red de la UB, puedes acceder a los recursos electrónicos de información contratados por el CRAI de la UB. </a:t>
            </a:r>
          </a:p>
          <a:p>
            <a:pPr eaLnBrk="1" hangingPunct="1"/>
            <a:endParaRPr lang="es-ES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Para ello, debes disponer del </a:t>
            </a:r>
            <a:r>
              <a:rPr lang="es-ES" altLang="ca-ES" b="1" dirty="0">
                <a:solidFill>
                  <a:srgbClr val="646464"/>
                </a:solidFill>
                <a:latin typeface="Calibri" panose="020F0502020204030204" pitchFamily="34" charset="0"/>
              </a:rPr>
              <a:t>identificador UB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 y de la </a:t>
            </a:r>
            <a:r>
              <a:rPr lang="es-ES" altLang="ca-ES" b="1" dirty="0">
                <a:solidFill>
                  <a:srgbClr val="646464"/>
                </a:solidFill>
                <a:latin typeface="Calibri" panose="020F0502020204030204" pitchFamily="34" charset="0"/>
              </a:rPr>
              <a:t>contraseña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 con la que accedes a la intranet de la UB (PDI, PAS o </a:t>
            </a:r>
            <a:r>
              <a:rPr lang="es-ES" altLang="ca-ES" dirty="0" err="1">
                <a:solidFill>
                  <a:srgbClr val="646464"/>
                </a:solidFill>
                <a:latin typeface="Calibri" panose="020F0502020204030204" pitchFamily="34" charset="0"/>
              </a:rPr>
              <a:t>Món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 UB).</a:t>
            </a:r>
          </a:p>
          <a:p>
            <a:pPr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50181" name="AutoShape 6" descr="https://image.freepik.com/iconos-gratis/boton-de-reproduccion-youtube_318-4019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2" name="AutoShape 8" descr="https://image.freepik.com/iconos-gratis/boton-de-reproduccion-youtube_318-4019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3" name="AutoShape 10" descr="Youtub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4" name="AutoShape 12" descr="Youtube play button outlined social symbol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127B178-5184-8045-98D9-6E507515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Acceso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a los recursos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electrónicos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15" name="Gráfico 14" descr="Cursor">
            <a:extLst>
              <a:ext uri="{FF2B5EF4-FFF2-40B4-BE49-F238E27FC236}">
                <a16:creationId xmlns:a16="http://schemas.microsoft.com/office/drawing/2014/main" id="{2F153A35-1E8B-024D-8A99-EC8610038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1549" y="1439649"/>
            <a:ext cx="185560" cy="185560"/>
          </a:xfrm>
          <a:prstGeom prst="rect">
            <a:avLst/>
          </a:prstGeom>
        </p:spPr>
      </p:pic>
      <p:sp>
        <p:nvSpPr>
          <p:cNvPr id="24" name="1 CuadroTexto">
            <a:extLst>
              <a:ext uri="{FF2B5EF4-FFF2-40B4-BE49-F238E27FC236}">
                <a16:creationId xmlns:a16="http://schemas.microsoft.com/office/drawing/2014/main" id="{7A406EFD-9CAD-E94B-B07E-C16891837CF3}"/>
              </a:ext>
            </a:extLst>
          </p:cNvPr>
          <p:cNvSpPr txBox="1">
            <a:spLocks noChangeArrowheads="1"/>
          </p:cNvSpPr>
          <p:nvPr/>
        </p:nvSpPr>
        <p:spPr bwMode="auto">
          <a:xfrm rot="21283347">
            <a:off x="9811254" y="4482875"/>
            <a:ext cx="1823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200" b="1" dirty="0">
                <a:solidFill>
                  <a:srgbClr val="0597A4"/>
                </a:solidFill>
                <a:latin typeface="Ink Free" panose="03080402000500000000" pitchFamily="66" charset="0"/>
              </a:rPr>
              <a:t>Arrastra el </a:t>
            </a:r>
            <a:r>
              <a:rPr lang="ca-ES" altLang="ca-ES" sz="12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botón</a:t>
            </a:r>
            <a:r>
              <a:rPr lang="ca-ES" altLang="ca-ES" sz="1200" b="1" dirty="0">
                <a:solidFill>
                  <a:srgbClr val="0597A4"/>
                </a:solidFill>
                <a:latin typeface="Ink Free" panose="03080402000500000000" pitchFamily="66" charset="0"/>
              </a:rPr>
              <a:t> SIRE a la barra de </a:t>
            </a:r>
            <a:r>
              <a:rPr lang="ca-ES" altLang="ca-ES" sz="12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favoritos</a:t>
            </a:r>
            <a:endParaRPr lang="ca-ES" altLang="ca-ES" sz="12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cxnSp>
        <p:nvCxnSpPr>
          <p:cNvPr id="19" name="Connector de fletxa recta 18"/>
          <p:cNvCxnSpPr/>
          <p:nvPr/>
        </p:nvCxnSpPr>
        <p:spPr>
          <a:xfrm flipH="1" flipV="1">
            <a:off x="7421550" y="1625210"/>
            <a:ext cx="2560761" cy="3459974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817597" y="5085184"/>
            <a:ext cx="1320487" cy="526432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560D14-8C03-4281-A2F6-6DC23E19A90F}" type="slidenum">
              <a:rPr lang="es-ES" altLang="es-ES" smtClean="0">
                <a:solidFill>
                  <a:srgbClr val="898989"/>
                </a:solidFill>
              </a:rPr>
              <a:pPr/>
              <a:t>22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1384" y="1583533"/>
            <a:ext cx="5904656" cy="21359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a-ES" altLang="ca-ES" sz="2000" dirty="0">
                <a:solidFill>
                  <a:srgbClr val="646464"/>
                </a:solidFill>
                <a:latin typeface="+mn-lt"/>
                <a:ea typeface="Segoe UI Symbol" panose="020B0502040204020203" pitchFamily="34" charset="0"/>
              </a:rPr>
              <a:t>El campus virtual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es la </a:t>
            </a:r>
            <a:r>
              <a:rPr lang="es-ES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herramienta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de trabajo con la que accedes a tus asignaturas y visualizas la bibliografía recomendada, los materiales docentes y las actividades. </a:t>
            </a:r>
            <a:endParaRPr lang="ca-ES" altLang="ca-ES" sz="2000" dirty="0">
              <a:solidFill>
                <a:srgbClr val="646464"/>
              </a:solidFill>
              <a:latin typeface="+mn-lt"/>
              <a:ea typeface="Segoe UI Symbol" panose="020B0502040204020203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2000" dirty="0">
              <a:solidFill>
                <a:srgbClr val="646464"/>
              </a:solidFill>
              <a:latin typeface="+mn-lt"/>
              <a:ea typeface="Segoe UI Symbol" panose="020B0502040204020203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  <a:ea typeface="Segoe UI Symbol" panose="020B0502040204020203" pitchFamily="34" charset="0"/>
                <a:hlinkClick r:id="rId3"/>
              </a:rPr>
              <a:t>https://campusvirtual.ub.edu</a:t>
            </a:r>
            <a:endParaRPr lang="ca-ES" altLang="ca-ES" sz="2000" b="1" dirty="0">
              <a:solidFill>
                <a:srgbClr val="0597A4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CDAD3C4-0233-1A41-9CB9-4FDA89C4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Campus virtual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FC3D80-4FFE-844B-B03F-CF8AD43E1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835087"/>
            <a:ext cx="3467848" cy="60212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D0E7B0-39AC-41D3-A6E0-DD5B627E63AD}" type="slidenum">
              <a:rPr lang="es-ES" altLang="es-ES" smtClean="0">
                <a:solidFill>
                  <a:srgbClr val="898989"/>
                </a:solidFill>
              </a:rPr>
              <a:pPr/>
              <a:t>23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95400" y="1556792"/>
            <a:ext cx="655272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rgbClr val="646464"/>
                </a:solidFill>
                <a:latin typeface="+mn-lt"/>
              </a:rPr>
              <a:t>El </a:t>
            </a:r>
            <a:r>
              <a:rPr lang="es-ES" altLang="ca-ES" sz="2000" b="1" dirty="0">
                <a:solidFill>
                  <a:srgbClr val="646464"/>
                </a:solidFill>
                <a:latin typeface="+mn-lt"/>
                <a:hlinkClick r:id="rId3"/>
              </a:rPr>
              <a:t>S@U</a:t>
            </a:r>
            <a:r>
              <a:rPr lang="es-ES" altLang="ca-ES" sz="2000" b="1" dirty="0">
                <a:solidFill>
                  <a:srgbClr val="646464"/>
                </a:solidFill>
                <a:latin typeface="+mn-lt"/>
              </a:rPr>
              <a:t> </a:t>
            </a:r>
            <a:r>
              <a:rPr lang="es-ES" altLang="ca-ES" sz="2000" dirty="0">
                <a:solidFill>
                  <a:srgbClr val="646464"/>
                </a:solidFill>
                <a:latin typeface="+mn-lt"/>
              </a:rPr>
              <a:t>es un servicio de información y referencia </a:t>
            </a:r>
            <a:r>
              <a:rPr lang="es-ES" sz="2000" dirty="0">
                <a:solidFill>
                  <a:srgbClr val="646464"/>
                </a:solidFill>
                <a:latin typeface="+mn-lt"/>
              </a:rPr>
              <a:t>disponible las 24 horas de los 7 días de la semana</a:t>
            </a:r>
            <a:r>
              <a:rPr lang="es-ES" altLang="ca-ES" sz="2000" dirty="0">
                <a:solidFill>
                  <a:srgbClr val="646464"/>
                </a:solidFill>
                <a:latin typeface="+mn-lt"/>
              </a:rPr>
              <a:t>,  y está atendido por bibliotecarios especializados.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rgbClr val="646464"/>
                </a:solidFill>
                <a:latin typeface="+mn-lt"/>
              </a:rPr>
              <a:t>Está pensado para resolver cualquier cuestión sobre los CRAI Bibliotecas y sus servicios y recursos.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rgbClr val="646464"/>
                </a:solidFill>
                <a:latin typeface="+mn-lt"/>
              </a:rPr>
              <a:t>A través del S@U también se pueden enviar quejas, sugerencias y agradecimientos.</a:t>
            </a:r>
          </a:p>
        </p:txBody>
      </p:sp>
      <p:pic>
        <p:nvPicPr>
          <p:cNvPr id="58373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132856"/>
            <a:ext cx="32369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BA182088-2718-784B-851D-CCD0225D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Servicio de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Atención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a los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Usuarios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(S@U)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21A123-2241-4185-9D7E-8DBE21E56021}" type="slidenum">
              <a:rPr lang="es-ES" altLang="es-ES" smtClean="0">
                <a:solidFill>
                  <a:srgbClr val="898989"/>
                </a:solidFill>
              </a:rPr>
              <a:pPr/>
              <a:t>24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9790" y="1340768"/>
            <a:ext cx="5369893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Se ofrecen cursos de formación para mejorar los conocimientos y las </a:t>
            </a:r>
            <a:r>
              <a:rPr lang="es-ES" altLang="ca-ES" sz="2000" b="1" dirty="0">
                <a:solidFill>
                  <a:srgbClr val="646464"/>
                </a:solidFill>
                <a:latin typeface="Calibri" panose="020F0502020204030204" pitchFamily="34" charset="0"/>
              </a:rPr>
              <a:t>habilidades de búsqueda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. Por ejemplo, sobre </a:t>
            </a:r>
            <a:r>
              <a:rPr lang="es-ES" altLang="ca-ES" sz="2000" b="1" dirty="0">
                <a:solidFill>
                  <a:srgbClr val="646464"/>
                </a:solidFill>
                <a:latin typeface="Calibri" panose="020F0502020204030204" pitchFamily="34" charset="0"/>
              </a:rPr>
              <a:t>bases de datos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especializadas o sobre el gestor bibliográfico </a:t>
            </a:r>
            <a:r>
              <a:rPr lang="es-ES" altLang="ca-ES" sz="2000" b="1" dirty="0" err="1">
                <a:solidFill>
                  <a:srgbClr val="646464"/>
                </a:solidFill>
                <a:latin typeface="Calibri" panose="020F0502020204030204" pitchFamily="34" charset="0"/>
              </a:rPr>
              <a:t>Mendeley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endParaRPr lang="es-ES" altLang="ca-ES" sz="12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En la página de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formación de usuarios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puedes consultar los </a:t>
            </a:r>
            <a:r>
              <a:rPr lang="es-ES" altLang="ca-ES" sz="2000" b="1" dirty="0">
                <a:solidFill>
                  <a:srgbClr val="646464"/>
                </a:solidFill>
                <a:latin typeface="Calibri" panose="020F0502020204030204" pitchFamily="34" charset="0"/>
              </a:rPr>
              <a:t>cursos de formación programados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, así como solicitar un curso a medida que responda a tus necesidades.</a:t>
            </a:r>
          </a:p>
          <a:p>
            <a:pPr eaLnBrk="1" hangingPunct="1">
              <a:spcAft>
                <a:spcPts val="600"/>
              </a:spcAft>
            </a:pPr>
            <a:endParaRPr lang="es-ES" altLang="ca-ES" sz="12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En la misma página puedes consultar el material de </a:t>
            </a:r>
            <a:r>
              <a:rPr lang="es-ES" altLang="ca-ES" sz="2000" b="1" dirty="0">
                <a:solidFill>
                  <a:srgbClr val="646464"/>
                </a:solidFill>
                <a:latin typeface="Calibri" panose="020F0502020204030204" pitchFamily="34" charset="0"/>
              </a:rPr>
              <a:t>autoaprendizaje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endParaRPr lang="ca-ES" altLang="ca-ES" sz="200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935D31B-2DFB-A84F-9A6B-F026D760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Formación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de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usuarios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979599"/>
            <a:ext cx="4752528" cy="4375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59BB97-0071-A14A-A1C5-8FB3D8C64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15938" y="5906009"/>
            <a:ext cx="2521179" cy="318540"/>
          </a:xfrm>
        </p:spPr>
        <p:txBody>
          <a:bodyPr/>
          <a:lstStyle/>
          <a:p>
            <a:pPr>
              <a:defRPr/>
            </a:pPr>
            <a:fld id="{6A7741DA-0DD6-4182-94F0-5D49F1604A02}" type="slidenum">
              <a:rPr lang="es-ES" altLang="es-ES" smtClean="0"/>
              <a:pPr>
                <a:defRPr/>
              </a:pPr>
              <a:t>25</a:t>
            </a:fld>
            <a:endParaRPr lang="es-ES" altLang="es-ES"/>
          </a:p>
        </p:txBody>
      </p:sp>
      <p:pic>
        <p:nvPicPr>
          <p:cNvPr id="4" name="Picture 1" descr="https://crai.ub.edu/sites/default/files/xarxes_socials/wordpress.png">
            <a:hlinkClick r:id="rId3"/>
            <a:extLst>
              <a:ext uri="{FF2B5EF4-FFF2-40B4-BE49-F238E27FC236}">
                <a16:creationId xmlns:a16="http://schemas.microsoft.com/office/drawing/2014/main" id="{FE50529F-E532-CF42-A585-0CF45A2C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356644"/>
            <a:ext cx="900409" cy="8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rai.ub.edu/sites/default/files/xarxes_socials/twitter.png">
            <a:hlinkClick r:id="rId5"/>
            <a:extLst>
              <a:ext uri="{FF2B5EF4-FFF2-40B4-BE49-F238E27FC236}">
                <a16:creationId xmlns:a16="http://schemas.microsoft.com/office/drawing/2014/main" id="{8822D11E-33B1-8F4C-ACC1-AC0A8F27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18" y="1443550"/>
            <a:ext cx="945442" cy="9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s://crai.ub.edu/sites/default/files/xarxes_socials/instagram.png">
            <a:hlinkClick r:id="rId7"/>
            <a:extLst>
              <a:ext uri="{FF2B5EF4-FFF2-40B4-BE49-F238E27FC236}">
                <a16:creationId xmlns:a16="http://schemas.microsoft.com/office/drawing/2014/main" id="{6861380A-968A-F943-A9F7-58CC9235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82" y="1428881"/>
            <a:ext cx="972634" cy="9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acebook del CRAI">
            <a:hlinkClick r:id="rId9"/>
            <a:extLst>
              <a:ext uri="{FF2B5EF4-FFF2-40B4-BE49-F238E27FC236}">
                <a16:creationId xmlns:a16="http://schemas.microsoft.com/office/drawing/2014/main" id="{D614AD64-A3D5-1346-B692-2B3BE0FB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45" y="1428881"/>
            <a:ext cx="945442" cy="9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crai.ub.edu/sites/default/files/xarxes_socials/youtube.png">
            <a:hlinkClick r:id="rId11"/>
            <a:extLst>
              <a:ext uri="{FF2B5EF4-FFF2-40B4-BE49-F238E27FC236}">
                <a16:creationId xmlns:a16="http://schemas.microsoft.com/office/drawing/2014/main" id="{E77B3904-C808-7A48-AA83-69C1DC3D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76" y="1400905"/>
            <a:ext cx="941087" cy="9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rai.ub.edu/sites/default/files/xarxes_socials/pinterest_favicon.png">
            <a:hlinkClick r:id="rId13"/>
            <a:extLst>
              <a:ext uri="{FF2B5EF4-FFF2-40B4-BE49-F238E27FC236}">
                <a16:creationId xmlns:a16="http://schemas.microsoft.com/office/drawing/2014/main" id="{D6C630BF-3D72-C84F-BFBA-A818A452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52" y="1428881"/>
            <a:ext cx="854281" cy="8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1755ADF-B856-8B4E-859D-C53442E691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2" y="2753978"/>
            <a:ext cx="4163765" cy="25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774A6FF2-48C6-614C-8852-1D934287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Síguenos en las redes </a:t>
            </a:r>
            <a:r>
              <a:rPr lang="es-ES" altLang="ca-ES" sz="3200" b="1" dirty="0" smtClean="0">
                <a:solidFill>
                  <a:srgbClr val="0597A4"/>
                </a:solidFill>
                <a:latin typeface="+mn-lt"/>
              </a:rPr>
              <a:t>sociales: @</a:t>
            </a:r>
            <a:r>
              <a:rPr lang="es-ES" altLang="ca-ES" sz="3200" b="1" dirty="0" err="1" smtClean="0">
                <a:solidFill>
                  <a:srgbClr val="0597A4"/>
                </a:solidFill>
                <a:latin typeface="+mn-lt"/>
              </a:rPr>
              <a:t>craiublletres</a:t>
            </a:r>
            <a:endParaRPr lang="es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C2A505-821B-E84E-B836-2CD865675C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26749" y="3125998"/>
            <a:ext cx="3225946" cy="2806849"/>
          </a:xfrm>
          <a:prstGeom prst="rect">
            <a:avLst/>
          </a:prstGeom>
          <a:effectLst>
            <a:outerShdw blurRad="50800" dist="38100" dir="5400000" sx="99000" sy="99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Visualització prèvia de la imatge">
            <a:extLst>
              <a:ext uri="{FF2B5EF4-FFF2-40B4-BE49-F238E27FC236}">
                <a16:creationId xmlns:a16="http://schemas.microsoft.com/office/drawing/2014/main" id="{F7FD3ADB-38BD-A74F-BA1D-DC60B3D72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42650"/>
          <a:stretch/>
        </p:blipFill>
        <p:spPr bwMode="auto">
          <a:xfrm>
            <a:off x="7689761" y="2753978"/>
            <a:ext cx="2928894" cy="30026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4B98FF-0935-44A4-8860-FF6E84602320}" type="slidenum">
              <a:rPr lang="es-ES" altLang="es-ES" smtClean="0">
                <a:solidFill>
                  <a:srgbClr val="898989"/>
                </a:solidFill>
              </a:rPr>
              <a:pPr/>
              <a:t>26</a:t>
            </a:fld>
            <a:endParaRPr lang="es-ES" altLang="es-ES">
              <a:solidFill>
                <a:srgbClr val="898989"/>
              </a:solidFill>
            </a:endParaRPr>
          </a:p>
        </p:txBody>
      </p:sp>
      <p:pic>
        <p:nvPicPr>
          <p:cNvPr id="64517" name="Picture 15" descr="Logo del Servei d'Atenció als Usua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335359"/>
            <a:ext cx="2788543" cy="10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4A03E9C9-E772-3349-B149-7A0EE91C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Si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tienes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dudas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8" name="5 Subtítulo"/>
          <p:cNvSpPr>
            <a:spLocks/>
          </p:cNvSpPr>
          <p:nvPr/>
        </p:nvSpPr>
        <p:spPr bwMode="auto">
          <a:xfrm>
            <a:off x="713556" y="1195611"/>
            <a:ext cx="10547251" cy="4465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ca-ES" b="1" dirty="0">
                <a:solidFill>
                  <a:srgbClr val="646464"/>
                </a:solidFill>
                <a:latin typeface="+mn-lt"/>
              </a:rPr>
              <a:t>Pregunta al CRAI Biblioteca</a:t>
            </a:r>
          </a:p>
          <a:p>
            <a:pPr>
              <a:spcBef>
                <a:spcPct val="20000"/>
              </a:spcBef>
              <a:defRPr/>
            </a:pPr>
            <a:r>
              <a:rPr lang="es-ES" altLang="ca-ES" b="1" dirty="0">
                <a:solidFill>
                  <a:srgbClr val="646464"/>
                </a:solidFill>
                <a:latin typeface="+mn-lt"/>
              </a:rPr>
              <a:t>	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El personal de la biblioteca resolverá tus dudas.</a:t>
            </a:r>
          </a:p>
          <a:p>
            <a:pPr>
              <a:spcBef>
                <a:spcPct val="20000"/>
              </a:spcBef>
              <a:defRPr/>
            </a:pPr>
            <a:endParaRPr lang="es-ES" altLang="ca-ES" b="1" dirty="0">
              <a:solidFill>
                <a:srgbClr val="646464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s-ES" altLang="ca-ES" b="1" dirty="0">
                <a:solidFill>
                  <a:srgbClr val="646464"/>
                </a:solidFill>
                <a:latin typeface="+mn-lt"/>
              </a:rPr>
              <a:t>Accede a la página web del CRAI</a:t>
            </a:r>
            <a:endParaRPr lang="es-ES" altLang="ca-ES" dirty="0">
              <a:solidFill>
                <a:srgbClr val="646464"/>
              </a:solidFill>
              <a:latin typeface="+mn-lt"/>
            </a:endParaRPr>
          </a:p>
          <a:p>
            <a:pPr lvl="1">
              <a:defRPr/>
            </a:pPr>
            <a:r>
              <a:rPr lang="es-ES" altLang="ca-ES" dirty="0">
                <a:solidFill>
                  <a:srgbClr val="646464"/>
                </a:solidFill>
                <a:latin typeface="+mn-lt"/>
              </a:rPr>
              <a:t>	En la sección </a:t>
            </a:r>
            <a:r>
              <a:rPr lang="es-ES" altLang="ca-ES" dirty="0">
                <a:solidFill>
                  <a:srgbClr val="646464"/>
                </a:solidFill>
                <a:latin typeface="+mn-lt"/>
                <a:hlinkClick r:id="rId5"/>
              </a:rPr>
              <a:t>Preguntas más frecuentes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 se incluyen las consultas más habituales y sus respuestas. </a:t>
            </a:r>
          </a:p>
          <a:p>
            <a:pPr lvl="1">
              <a:spcBef>
                <a:spcPct val="20000"/>
              </a:spcBef>
              <a:defRPr/>
            </a:pPr>
            <a:endParaRPr lang="es-ES" altLang="ca-ES" b="1" dirty="0">
              <a:solidFill>
                <a:srgbClr val="646464"/>
              </a:solidFill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es-ES" altLang="ca-ES" b="1" dirty="0">
                <a:solidFill>
                  <a:srgbClr val="646464"/>
                </a:solidFill>
                <a:latin typeface="+mn-lt"/>
              </a:rPr>
              <a:t>Dirígete al S@U</a:t>
            </a:r>
          </a:p>
          <a:p>
            <a:pPr lvl="1">
              <a:spcBef>
                <a:spcPct val="20000"/>
              </a:spcBef>
              <a:defRPr/>
            </a:pPr>
            <a:r>
              <a:rPr lang="es-ES" altLang="ca-ES" b="1" dirty="0">
                <a:solidFill>
                  <a:srgbClr val="646464"/>
                </a:solidFill>
                <a:latin typeface="+mn-lt"/>
              </a:rPr>
              <a:t>	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Es un servicio de información virtual para cualquier consulta sobre los CRAI Bibliotecas y sus recursos y servicios, disponible las 24 horas de los 7 días de la semana, y atendido por bibliotecarios especializados. </a:t>
            </a:r>
          </a:p>
          <a:p>
            <a:pPr lvl="1">
              <a:spcBef>
                <a:spcPct val="20000"/>
              </a:spcBef>
              <a:defRPr/>
            </a:pPr>
            <a:endParaRPr lang="es-ES" altLang="ca-ES" dirty="0">
              <a:solidFill>
                <a:srgbClr val="646464"/>
              </a:solidFill>
              <a:latin typeface="+mn-lt"/>
            </a:endParaRPr>
          </a:p>
          <a:p>
            <a:pPr>
              <a:defRPr/>
            </a:pPr>
            <a:r>
              <a:rPr lang="es-ES" altLang="ca-ES" b="1" dirty="0">
                <a:solidFill>
                  <a:srgbClr val="646464"/>
                </a:solidFill>
                <a:latin typeface="+mn-lt"/>
              </a:rPr>
              <a:t>Llámanos </a:t>
            </a:r>
          </a:p>
          <a:p>
            <a:pPr>
              <a:defRPr/>
            </a:pPr>
            <a:r>
              <a:rPr lang="es-ES" dirty="0">
                <a:solidFill>
                  <a:srgbClr val="646464"/>
                </a:solidFill>
                <a:latin typeface="+mn-lt"/>
              </a:rPr>
              <a:t>	934 035 317</a:t>
            </a:r>
            <a:endParaRPr lang="es-ES" altLang="ca-ES" dirty="0">
              <a:solidFill>
                <a:srgbClr val="646464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02ED14A-46A9-4103-A6C0-5B9406EA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27</a:t>
            </a:fld>
            <a:endParaRPr lang="ca-ES" dirty="0"/>
          </a:p>
        </p:txBody>
      </p:sp>
      <p:sp>
        <p:nvSpPr>
          <p:cNvPr id="5" name="Rectángulo 4"/>
          <p:cNvSpPr/>
          <p:nvPr/>
        </p:nvSpPr>
        <p:spPr>
          <a:xfrm>
            <a:off x="4553752" y="3249611"/>
            <a:ext cx="3084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¡</a:t>
            </a:r>
            <a:r>
              <a:rPr lang="ca-ES" altLang="ca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Muchas</a:t>
            </a:r>
            <a:r>
              <a:rPr lang="ca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gracias</a:t>
            </a:r>
            <a:r>
              <a:rPr lang="ca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9" y="6278956"/>
            <a:ext cx="792549" cy="2743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72426" y="6187545"/>
            <a:ext cx="722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curso 2021-22</a:t>
            </a:r>
            <a:endParaRPr lang="ca-ES" altLang="ca-E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Imagen 8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8022" r="1088" b="3557"/>
          <a:stretch/>
        </p:blipFill>
        <p:spPr>
          <a:xfrm>
            <a:off x="3899756" y="4409350"/>
            <a:ext cx="43924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F616AE-778D-4E1B-AFEC-FD7534925F1A}" type="slidenum">
              <a:rPr lang="es-ES" altLang="es-ES" smtClean="0">
                <a:solidFill>
                  <a:srgbClr val="898989"/>
                </a:solidFill>
              </a:rPr>
              <a:pPr/>
              <a:t>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1F77698-9949-9840-B9CF-B04C2BD20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Secciones 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del CRAI Biblioteca de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Letras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2679DC1A-C701-4046-AE74-CA8E7DDBC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00" y="3068960"/>
            <a:ext cx="2916238" cy="2160591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ca-ES" sz="2000" b="1" dirty="0" smtClean="0">
                <a:solidFill>
                  <a:srgbClr val="0597A4"/>
                </a:solidFill>
              </a:rPr>
              <a:t>Planos de las secciones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 smtClean="0">
                <a:solidFill>
                  <a:srgbClr val="646464"/>
                </a:solidFill>
                <a:hlinkClick r:id="rId3"/>
              </a:rPr>
              <a:t>Sección</a:t>
            </a:r>
            <a:r>
              <a:rPr lang="ca-ES" altLang="ca-ES" sz="1400" dirty="0" smtClean="0">
                <a:solidFill>
                  <a:srgbClr val="646464"/>
                </a:solidFill>
                <a:hlinkClick r:id="rId3"/>
              </a:rPr>
              <a:t> </a:t>
            </a:r>
            <a:r>
              <a:rPr lang="ca-ES" altLang="ca-ES" sz="1400" dirty="0">
                <a:solidFill>
                  <a:srgbClr val="646464"/>
                </a:solidFill>
                <a:hlinkClick r:id="rId3"/>
              </a:rPr>
              <a:t>de </a:t>
            </a:r>
            <a:r>
              <a:rPr lang="ca-ES" altLang="ca-ES" sz="1400" dirty="0" err="1" smtClean="0">
                <a:solidFill>
                  <a:srgbClr val="646464"/>
                </a:solidFill>
                <a:hlinkClick r:id="rId3"/>
              </a:rPr>
              <a:t>Griego</a:t>
            </a:r>
            <a:r>
              <a:rPr lang="ca-ES" altLang="ca-ES" sz="1400" dirty="0" smtClean="0">
                <a:solidFill>
                  <a:srgbClr val="646464"/>
                </a:solidFill>
                <a:hlinkClick r:id="rId3"/>
              </a:rPr>
              <a:t> </a:t>
            </a:r>
            <a:r>
              <a:rPr lang="ca-ES" altLang="ca-ES" sz="1400" dirty="0">
                <a:solidFill>
                  <a:srgbClr val="646464"/>
                </a:solidFill>
                <a:hlinkClick r:id="rId3"/>
              </a:rPr>
              <a:t>(Central)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 smtClean="0">
                <a:solidFill>
                  <a:srgbClr val="646464"/>
                </a:solidFill>
                <a:hlinkClick r:id="rId4"/>
              </a:rPr>
              <a:t>Sección</a:t>
            </a:r>
            <a:r>
              <a:rPr lang="ca-ES" altLang="ca-ES" sz="1400" dirty="0" smtClean="0">
                <a:solidFill>
                  <a:srgbClr val="646464"/>
                </a:solidFill>
                <a:hlinkClick r:id="rId4"/>
              </a:rPr>
              <a:t> de </a:t>
            </a:r>
            <a:r>
              <a:rPr lang="ca-ES" altLang="ca-ES" sz="1400" dirty="0" err="1" smtClean="0">
                <a:solidFill>
                  <a:srgbClr val="646464"/>
                </a:solidFill>
                <a:hlinkClick r:id="rId4"/>
              </a:rPr>
              <a:t>Hebreo</a:t>
            </a:r>
            <a:r>
              <a:rPr lang="ca-ES" altLang="ca-ES" sz="1400" dirty="0" smtClean="0">
                <a:solidFill>
                  <a:srgbClr val="646464"/>
                </a:solidFill>
                <a:hlinkClick r:id="rId4"/>
              </a:rPr>
              <a:t> </a:t>
            </a:r>
            <a:r>
              <a:rPr lang="ca-ES" altLang="ca-ES" sz="1400" dirty="0">
                <a:solidFill>
                  <a:srgbClr val="646464"/>
                </a:solidFill>
                <a:hlinkClick r:id="rId4"/>
              </a:rPr>
              <a:t>(Central)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 smtClean="0">
                <a:solidFill>
                  <a:srgbClr val="646464"/>
                </a:solidFill>
                <a:hlinkClick r:id="rId5"/>
              </a:rPr>
              <a:t>Sección</a:t>
            </a:r>
            <a:r>
              <a:rPr lang="ca-ES" altLang="ca-ES" sz="1400" dirty="0" smtClean="0">
                <a:solidFill>
                  <a:srgbClr val="646464"/>
                </a:solidFill>
                <a:hlinkClick r:id="rId5"/>
              </a:rPr>
              <a:t> de </a:t>
            </a:r>
            <a:r>
              <a:rPr lang="ca-ES" altLang="ca-ES" sz="1400" dirty="0" err="1" smtClean="0">
                <a:solidFill>
                  <a:srgbClr val="646464"/>
                </a:solidFill>
                <a:hlinkClick r:id="rId5"/>
              </a:rPr>
              <a:t>Hispánicas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 smtClean="0">
                <a:solidFill>
                  <a:srgbClr val="646464"/>
                </a:solidFill>
                <a:hlinkClick r:id="rId6"/>
              </a:rPr>
              <a:t>Sección</a:t>
            </a:r>
            <a:r>
              <a:rPr lang="ca-ES" altLang="ca-ES" sz="1400" dirty="0" smtClean="0">
                <a:solidFill>
                  <a:srgbClr val="646464"/>
                </a:solidFill>
                <a:hlinkClick r:id="rId6"/>
              </a:rPr>
              <a:t> de </a:t>
            </a:r>
            <a:r>
              <a:rPr lang="ca-ES" altLang="ca-ES" sz="1400" dirty="0" err="1" smtClean="0">
                <a:solidFill>
                  <a:srgbClr val="646464"/>
                </a:solidFill>
                <a:hlinkClick r:id="rId6"/>
              </a:rPr>
              <a:t>Latín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 smtClean="0">
                <a:solidFill>
                  <a:srgbClr val="646464"/>
                </a:solidFill>
                <a:hlinkClick r:id="rId7"/>
              </a:rPr>
              <a:t>Sección</a:t>
            </a:r>
            <a:r>
              <a:rPr lang="ca-ES" altLang="ca-ES" sz="1400" dirty="0" smtClean="0">
                <a:solidFill>
                  <a:srgbClr val="646464"/>
                </a:solidFill>
                <a:hlinkClick r:id="rId7"/>
              </a:rPr>
              <a:t> de </a:t>
            </a:r>
            <a:r>
              <a:rPr lang="ca-ES" altLang="ca-ES" sz="1400" dirty="0" err="1" smtClean="0">
                <a:solidFill>
                  <a:srgbClr val="646464"/>
                </a:solidFill>
                <a:hlinkClick r:id="rId7"/>
              </a:rPr>
              <a:t>Románicas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cxnSp>
        <p:nvCxnSpPr>
          <p:cNvPr id="7" name="Connector recte 6"/>
          <p:cNvCxnSpPr/>
          <p:nvPr/>
        </p:nvCxnSpPr>
        <p:spPr>
          <a:xfrm>
            <a:off x="9492208" y="3501008"/>
            <a:ext cx="2376264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Imat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61605"/>
            <a:ext cx="9061176" cy="5096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3752" y="1484784"/>
            <a:ext cx="2592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QuadreDeText 3"/>
          <p:cNvSpPr txBox="1"/>
          <p:nvPr/>
        </p:nvSpPr>
        <p:spPr>
          <a:xfrm>
            <a:off x="3863752" y="141277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b="1" dirty="0" smtClean="0">
                <a:latin typeface="+mn-lt"/>
              </a:rPr>
              <a:t>Biblioteca de </a:t>
            </a:r>
            <a:r>
              <a:rPr lang="ca-ES" sz="2200" b="1" dirty="0" err="1" smtClean="0">
                <a:latin typeface="+mn-lt"/>
              </a:rPr>
              <a:t>Letras</a:t>
            </a:r>
            <a:endParaRPr lang="ca-ES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06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5 Subtítulo"/>
          <p:cNvSpPr>
            <a:spLocks/>
          </p:cNvSpPr>
          <p:nvPr/>
        </p:nvSpPr>
        <p:spPr bwMode="auto">
          <a:xfrm>
            <a:off x="501601" y="1124744"/>
            <a:ext cx="6768752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s-ES" dirty="0">
                <a:solidFill>
                  <a:srgbClr val="646464"/>
                </a:solidFill>
                <a:latin typeface="+mn-lt"/>
              </a:rPr>
              <a:t>El CRAI Biblioteca de Letras ofrece acceso a los fondos bibliográficos de apoyo a los programas docentes y de investigación de los estudios impartidos en la Facultad de Filología y Comunicación: </a:t>
            </a:r>
            <a:r>
              <a:rPr lang="es-ES" b="1" dirty="0">
                <a:solidFill>
                  <a:srgbClr val="646464"/>
                </a:solidFill>
                <a:latin typeface="+mn-lt"/>
              </a:rPr>
              <a:t>estudios ingleses, estudios árabes y hebreos, estudios literarios, comunicación e industrias culturales, filología catalana, filología clásica, filología hispánica, lingüística y lenguas y literaturas modernas</a:t>
            </a:r>
            <a:r>
              <a:rPr lang="es-ES" dirty="0">
                <a:solidFill>
                  <a:srgbClr val="646464"/>
                </a:solidFill>
                <a:latin typeface="+mn-lt"/>
              </a:rPr>
              <a:t>. </a:t>
            </a:r>
          </a:p>
          <a:p>
            <a:pPr marL="0" indent="0">
              <a:defRPr/>
            </a:pPr>
            <a:r>
              <a:rPr lang="es-ES" dirty="0">
                <a:solidFill>
                  <a:srgbClr val="646464"/>
                </a:solidFill>
                <a:latin typeface="+mn-lt"/>
              </a:rPr>
              <a:t> </a:t>
            </a:r>
          </a:p>
          <a:p>
            <a:pPr marL="0" indent="0">
              <a:defRPr/>
            </a:pPr>
            <a:r>
              <a:rPr lang="es-ES" dirty="0">
                <a:solidFill>
                  <a:srgbClr val="646464"/>
                </a:solidFill>
                <a:latin typeface="+mn-lt"/>
              </a:rPr>
              <a:t>También es una biblioteca especializada, porque contiene los </a:t>
            </a:r>
            <a:r>
              <a:rPr lang="es-ES" b="1" dirty="0">
                <a:solidFill>
                  <a:srgbClr val="646464"/>
                </a:solidFill>
                <a:latin typeface="+mn-lt"/>
              </a:rPr>
              <a:t>fondos posteriores a 1820 de la antigua Biblioteca Provincial y Universitaria</a:t>
            </a:r>
            <a:r>
              <a:rPr lang="es-ES" dirty="0">
                <a:solidFill>
                  <a:srgbClr val="646464"/>
                </a:solidFill>
                <a:latin typeface="+mn-lt"/>
              </a:rPr>
              <a:t>, y gestiona este gran fondo enciclopédico que es básico para la historia de la </a:t>
            </a:r>
            <a:r>
              <a:rPr lang="es-ES" dirty="0" smtClean="0">
                <a:solidFill>
                  <a:srgbClr val="646464"/>
                </a:solidFill>
                <a:latin typeface="+mn-lt"/>
              </a:rPr>
              <a:t>propia </a:t>
            </a:r>
            <a:r>
              <a:rPr lang="es-ES" dirty="0">
                <a:solidFill>
                  <a:srgbClr val="646464"/>
                </a:solidFill>
                <a:latin typeface="+mn-lt"/>
              </a:rPr>
              <a:t>Universidad y de la ciudad de Barcelona.</a:t>
            </a:r>
          </a:p>
          <a:p>
            <a:pPr marL="0" indent="0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La 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colección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 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está formada por monografías, revistas en papel, recursos electrónicos, tesis doctorales y material audiovisual. Puedes mandarnos tu </a:t>
            </a:r>
            <a:r>
              <a:rPr lang="es-ES" altLang="ca-ES" b="1" dirty="0">
                <a:solidFill>
                  <a:srgbClr val="646464"/>
                </a:solidFill>
                <a:latin typeface="+mn-lt"/>
              </a:rPr>
              <a:t>propuesta de compra de libros 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a través de este </a:t>
            </a:r>
            <a:r>
              <a:rPr lang="es-ES" altLang="ca-ES" dirty="0">
                <a:solidFill>
                  <a:srgbClr val="646464"/>
                </a:solidFill>
                <a:latin typeface="+mn-lt"/>
                <a:hlinkClick r:id="rId3"/>
              </a:rPr>
              <a:t>formulario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B22B859-D567-B94F-A045-0E544511C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El fondo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6383BF-3366-6145-8FD4-071847839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-65568"/>
            <a:ext cx="4439816" cy="69235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46FA01-D915-4267-8F3B-8C729FD2D270}" type="slidenum">
              <a:rPr lang="es-ES" altLang="es-ES" smtClean="0">
                <a:solidFill>
                  <a:srgbClr val="898989"/>
                </a:solidFill>
              </a:rPr>
              <a:pPr/>
              <a:t>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9376" y="1597473"/>
            <a:ext cx="52565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En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Iníciate en el CRAI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se proporcionan enlaces a la información básica para conocer el </a:t>
            </a:r>
            <a:r>
              <a:rPr lang="es-ES" altLang="ca-ES" sz="2000" b="1" dirty="0">
                <a:solidFill>
                  <a:srgbClr val="646464"/>
                </a:solidFill>
                <a:latin typeface="Calibri" panose="020F0502020204030204" pitchFamily="34" charset="0"/>
              </a:rPr>
              <a:t>Centro de Recursos para el Aprendizaje y la Investigación </a:t>
            </a:r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(CRAI) de la Universidad de Barcelona. </a:t>
            </a:r>
            <a:endParaRPr lang="es-ES" altLang="ca-ES" sz="2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49C147-D96C-F741-861C-245A4910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Iníciate en el CRAI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188640"/>
            <a:ext cx="3060132" cy="645536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535" y="188640"/>
            <a:ext cx="3062017" cy="6609865"/>
          </a:xfrm>
          <a:prstGeom prst="rect">
            <a:avLst/>
          </a:prstGeom>
        </p:spPr>
      </p:pic>
      <p:sp>
        <p:nvSpPr>
          <p:cNvPr id="21507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C082FC-B49E-4D03-9A00-6B2552D7F034}" type="slidenum">
              <a:rPr lang="es-ES" altLang="es-ES" smtClean="0">
                <a:solidFill>
                  <a:srgbClr val="898989"/>
                </a:solidFill>
              </a:rPr>
              <a:pPr/>
              <a:t>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79376" y="1052736"/>
            <a:ext cx="72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600" dirty="0" err="1">
                <a:solidFill>
                  <a:srgbClr val="646464"/>
                </a:solidFill>
                <a:latin typeface="Calibri" panose="020F0502020204030204" pitchFamily="34" charset="0"/>
                <a:hlinkClick r:id="rId4"/>
              </a:rPr>
              <a:t>Cercabib</a:t>
            </a:r>
            <a:r>
              <a:rPr lang="ca-ES" altLang="ca-ES" sz="1600" dirty="0">
                <a:solidFill>
                  <a:srgbClr val="646464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1600" dirty="0">
                <a:solidFill>
                  <a:srgbClr val="646464"/>
                </a:solidFill>
                <a:latin typeface="Calibri" panose="020F0502020204030204" pitchFamily="34" charset="0"/>
              </a:rPr>
              <a:t>es la herramienta de descubrimiento del CRAI de la Universidad de Barcelona. Con esta herramienta podéis realizar búsquedas de manera simultánea en todos los fondos del CRAI al margen del soporte, tipología o ubicación del recurso.</a:t>
            </a:r>
            <a:endParaRPr lang="ca-ES" altLang="ca-E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626887B-A6A9-574A-9B91-ED490016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Cercabib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54112" y="4509120"/>
            <a:ext cx="3110440" cy="1512168"/>
          </a:xfrm>
          <a:prstGeom prst="ellipse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35360" y="6093296"/>
            <a:ext cx="1080120" cy="628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" y="2033953"/>
            <a:ext cx="4392488" cy="44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5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91" y="1124744"/>
            <a:ext cx="7409077" cy="5356880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0844A98-FA4C-7745-B048-19C48655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: búsqueda rápida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75E1C9-83BC-DB47-8A50-92E6E448A4F3}"/>
              </a:ext>
            </a:extLst>
          </p:cNvPr>
          <p:cNvSpPr txBox="1"/>
          <p:nvPr/>
        </p:nvSpPr>
        <p:spPr>
          <a:xfrm rot="21024924">
            <a:off x="9608056" y="4562396"/>
            <a:ext cx="213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Limita aquí los resultados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09D297-4FE8-9F46-B8AD-33A774C3C6B0}"/>
              </a:ext>
            </a:extLst>
          </p:cNvPr>
          <p:cNvSpPr txBox="1"/>
          <p:nvPr/>
        </p:nvSpPr>
        <p:spPr>
          <a:xfrm rot="21024924">
            <a:off x="561066" y="3387685"/>
            <a:ext cx="213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Utiliza palabras clave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4C2553B-9FB2-6141-97DB-6F85F229C30B}"/>
              </a:ext>
            </a:extLst>
          </p:cNvPr>
          <p:cNvSpPr txBox="1"/>
          <p:nvPr/>
        </p:nvSpPr>
        <p:spPr>
          <a:xfrm rot="20759234">
            <a:off x="9973861" y="1957487"/>
            <a:ext cx="180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Puedes limitar la búsqueda a los recursos del CRAI UB</a:t>
            </a:r>
            <a:endParaRPr lang="es-ES" sz="20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cxnSp>
        <p:nvCxnSpPr>
          <p:cNvPr id="4" name="Connector de fletxa recta 3"/>
          <p:cNvCxnSpPr/>
          <p:nvPr/>
        </p:nvCxnSpPr>
        <p:spPr>
          <a:xfrm flipV="1">
            <a:off x="1775520" y="2439297"/>
            <a:ext cx="1380848" cy="1277735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de fletxa recta 28"/>
          <p:cNvCxnSpPr>
            <a:stCxn id="26" idx="1"/>
          </p:cNvCxnSpPr>
          <p:nvPr/>
        </p:nvCxnSpPr>
        <p:spPr>
          <a:xfrm flipH="1" flipV="1">
            <a:off x="7392144" y="2636912"/>
            <a:ext cx="2608500" cy="200223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audàtor de tancament 13"/>
          <p:cNvSpPr/>
          <p:nvPr/>
        </p:nvSpPr>
        <p:spPr>
          <a:xfrm>
            <a:off x="9268854" y="3344376"/>
            <a:ext cx="192360" cy="3137248"/>
          </a:xfrm>
          <a:prstGeom prst="rightBracket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/>
          <p:cNvSpPr/>
          <p:nvPr/>
        </p:nvSpPr>
        <p:spPr>
          <a:xfrm>
            <a:off x="506778" y="5877272"/>
            <a:ext cx="2242545" cy="84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2565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965" y="1097788"/>
            <a:ext cx="6886835" cy="5623689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321D32-4B32-5148-9245-7E9081CE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: ¿dónde está el documento?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0176" y="5517232"/>
            <a:ext cx="1080120" cy="216024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6168008" y="5157192"/>
            <a:ext cx="2880320" cy="792088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">
            <a:extLst>
              <a:ext uri="{FF2B5EF4-FFF2-40B4-BE49-F238E27FC236}">
                <a16:creationId xmlns:a16="http://schemas.microsoft.com/office/drawing/2014/main" id="{2F75E1C9-83BC-DB47-8A50-92E6E448A4F3}"/>
              </a:ext>
            </a:extLst>
          </p:cNvPr>
          <p:cNvSpPr txBox="1"/>
          <p:nvPr/>
        </p:nvSpPr>
        <p:spPr>
          <a:xfrm rot="21024924">
            <a:off x="457970" y="2122907"/>
            <a:ext cx="3523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El documento está disponible en la sección de Hispánicas. </a:t>
            </a:r>
          </a:p>
          <a:p>
            <a:pPr algn="ctr"/>
            <a:endParaRPr lang="es-ES" sz="2000" dirty="0">
              <a:solidFill>
                <a:srgbClr val="0597A4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Apunta el topográfico para ir a buscarlo a la estantería. </a:t>
            </a:r>
          </a:p>
        </p:txBody>
      </p:sp>
      <p:cxnSp>
        <p:nvCxnSpPr>
          <p:cNvPr id="23" name="Connector de fletxa recta 22"/>
          <p:cNvCxnSpPr/>
          <p:nvPr/>
        </p:nvCxnSpPr>
        <p:spPr>
          <a:xfrm>
            <a:off x="3557609" y="3573016"/>
            <a:ext cx="4050559" cy="1944216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806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/>
          <a:srcRect l="13089" t="18562" b="-1"/>
          <a:stretch/>
        </p:blipFill>
        <p:spPr>
          <a:xfrm>
            <a:off x="1057082" y="1189929"/>
            <a:ext cx="8106030" cy="4458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7567" y="4797152"/>
            <a:ext cx="440839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1271465" y="4276489"/>
            <a:ext cx="3672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Permite combinar más de un campo de búsqueda. 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3FA589C-97FD-D048-9A9B-A6194D75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: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búsqueda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avanzada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58386F5B-3F22-D844-9E02-56B2F43A81C3}"/>
              </a:ext>
            </a:extLst>
          </p:cNvPr>
          <p:cNvSpPr txBox="1">
            <a:spLocks noChangeArrowheads="1"/>
          </p:cNvSpPr>
          <p:nvPr/>
        </p:nvSpPr>
        <p:spPr bwMode="auto">
          <a:xfrm rot="21283347">
            <a:off x="9227616" y="2444447"/>
            <a:ext cx="26361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Podemos establecer límites antes de ejecutar la búsqueda.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49789" y="2204864"/>
            <a:ext cx="2226531" cy="2232247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laudàtor d'obertura 11"/>
          <p:cNvSpPr/>
          <p:nvPr/>
        </p:nvSpPr>
        <p:spPr>
          <a:xfrm>
            <a:off x="1271464" y="2204864"/>
            <a:ext cx="112206" cy="2136906"/>
          </a:xfrm>
          <a:prstGeom prst="leftBracket">
            <a:avLst/>
          </a:prstGeom>
          <a:ln w="5715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402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14482</TotalTime>
  <Words>1928</Words>
  <Application>Microsoft Office PowerPoint</Application>
  <PresentationFormat>Pantalla panoràmica</PresentationFormat>
  <Paragraphs>278</Paragraphs>
  <Slides>27</Slides>
  <Notes>25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Ink Free</vt:lpstr>
      <vt:lpstr>Segoe UI Symbol</vt:lpstr>
      <vt:lpstr>Times New Roman</vt:lpstr>
      <vt:lpstr>Utsaah</vt:lpstr>
      <vt:lpstr>Verdana</vt:lpstr>
      <vt:lpstr>Wingdings</vt:lpstr>
      <vt:lpstr>Tema de Office</vt:lpstr>
      <vt:lpstr>Presentació del PowerPoint</vt:lpstr>
      <vt:lpstr>¿Dónde estamos y cuándo puedes venir?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Universidad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 el CRAI Biblioteca de Letras. Curso 2021-22</dc:title>
  <dc:creator>CRAI Biblioteca de Letras</dc:creator>
  <cp:keywords>Conocer, formación de usuarios, Universidad de Barcelona, Letras, CRAI, Biblioteca, servicios, recursos de información</cp:keywords>
  <cp:lastModifiedBy>Laia Bonet Bagant</cp:lastModifiedBy>
  <cp:revision>877</cp:revision>
  <cp:lastPrinted>2015-12-15T09:10:11Z</cp:lastPrinted>
  <dcterms:created xsi:type="dcterms:W3CDTF">2002-09-06T13:24:35Z</dcterms:created>
  <dcterms:modified xsi:type="dcterms:W3CDTF">2021-09-15T06:13:32Z</dcterms:modified>
</cp:coreProperties>
</file>