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87" r:id="rId1"/>
  </p:sldMasterIdLst>
  <p:notesMasterIdLst>
    <p:notesMasterId r:id="rId29"/>
  </p:notesMasterIdLst>
  <p:handoutMasterIdLst>
    <p:handoutMasterId r:id="rId30"/>
  </p:handoutMasterIdLst>
  <p:sldIdLst>
    <p:sldId id="262" r:id="rId2"/>
    <p:sldId id="409" r:id="rId3"/>
    <p:sldId id="410" r:id="rId4"/>
    <p:sldId id="413" r:id="rId5"/>
    <p:sldId id="411" r:id="rId6"/>
    <p:sldId id="414" r:id="rId7"/>
    <p:sldId id="447" r:id="rId8"/>
    <p:sldId id="449" r:id="rId9"/>
    <p:sldId id="452" r:id="rId10"/>
    <p:sldId id="309" r:id="rId11"/>
    <p:sldId id="457" r:id="rId12"/>
    <p:sldId id="459" r:id="rId13"/>
    <p:sldId id="420" r:id="rId14"/>
    <p:sldId id="422" r:id="rId15"/>
    <p:sldId id="421" r:id="rId16"/>
    <p:sldId id="423" r:id="rId17"/>
    <p:sldId id="428" r:id="rId18"/>
    <p:sldId id="429" r:id="rId19"/>
    <p:sldId id="437" r:id="rId20"/>
    <p:sldId id="431" r:id="rId21"/>
    <p:sldId id="433" r:id="rId22"/>
    <p:sldId id="432" r:id="rId23"/>
    <p:sldId id="435" r:id="rId24"/>
    <p:sldId id="416" r:id="rId25"/>
    <p:sldId id="458" r:id="rId26"/>
    <p:sldId id="441" r:id="rId27"/>
    <p:sldId id="261" r:id="rId28"/>
  </p:sldIdLst>
  <p:sldSz cx="12192000" cy="6858000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7A4"/>
    <a:srgbClr val="EEECE1"/>
    <a:srgbClr val="C8C5C9"/>
    <a:srgbClr val="34353A"/>
    <a:srgbClr val="646464"/>
    <a:srgbClr val="336699"/>
    <a:srgbClr val="00FFFF"/>
    <a:srgbClr val="CADFAA"/>
    <a:srgbClr val="33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7" autoAdjust="0"/>
    <p:restoredTop sz="96332" autoAdjust="0"/>
  </p:normalViewPr>
  <p:slideViewPr>
    <p:cSldViewPr>
      <p:cViewPr varScale="1">
        <p:scale>
          <a:sx n="71" d="100"/>
          <a:sy n="71" d="100"/>
        </p:scale>
        <p:origin x="96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" Type="http://schemas.openxmlformats.org/officeDocument/2006/relationships/slide" Target="slides/slide3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38227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62AE5D-A6B4-4824-85B5-DCE23BCCB2F6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5643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09613"/>
            <a:ext cx="65849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06DAB9-D9A1-47BE-AB6D-BC19DA156ECE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676580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704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78753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33945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77958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76644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27380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2119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1208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43800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027289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57573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9229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770438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499956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5301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45588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681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39255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51041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25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289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02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46920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A2FA1-CAA8-8440-AFFA-C19BFC46B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8283D9E-E4EB-994B-BDC2-22A8DADD09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20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52B9797-10F4-A64F-A61E-52489FAE4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B92CACB-9DE8-8244-AA7E-7B26A9C76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16498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938388-4B7E-2346-B6C5-6E3C7B80F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2334BD-54F5-0842-B57B-46DB5BA17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C1657628-15D9-0B4E-87A0-94F5251EF7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41162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0F81F5-4D85-5545-BF68-A432A659D2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9" r:id="rId2"/>
    <p:sldLayoutId id="2147484712" r:id="rId3"/>
    <p:sldLayoutId id="2147484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b.edu/app-socub/" TargetMode="External"/><Relationship Id="rId3" Type="http://schemas.openxmlformats.org/officeDocument/2006/relationships/hyperlink" Target="https://crai.ub.edu/en/crai-services/loans/loansUB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loans/loans-pu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fulldisplay?vid=34CSUC_UB:VU1&amp;search_scope=MyInst_and_CI&amp;tab=Everything&amp;docid=alma991001272199706708&amp;lang=en&amp;context=L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iposit.ub.edu/dspace/handle/2445/127127" TargetMode="External"/><Relationship Id="rId5" Type="http://schemas.openxmlformats.org/officeDocument/2006/relationships/hyperlink" Target="http://crai.ub.edu/ca/que-ofereix-el-crai/prestec/prestec-equipaments/contracte" TargetMode="External"/><Relationship Id="rId4" Type="http://schemas.openxmlformats.org/officeDocument/2006/relationships/hyperlink" Target="http://crai.ub.edu/sites/default/files/reglaments/reglamentprestecnou.pdf#page=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n/crai-services/loans/inter-library-loans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crai.ub.edu/en/about-crai/regulations-framework/fees-payment" TargetMode="External"/><Relationship Id="rId4" Type="http://schemas.openxmlformats.org/officeDocument/2006/relationships/hyperlink" Target="http://crai.ub.edu/en/crai-services/loans/loans-pu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portal/web/iub/identificado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ai.ub.edu/en/crai-services/resources-onlin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streetmap.org/node/2941663859#map=17/41.38576/2.16473" TargetMode="External"/><Relationship Id="rId3" Type="http://schemas.openxmlformats.org/officeDocument/2006/relationships/hyperlink" Target="https://crai.ub.edu/coneix-el-crai/horaris" TargetMode="External"/><Relationship Id="rId7" Type="http://schemas.openxmlformats.org/officeDocument/2006/relationships/hyperlink" Target="http://crai.ub.edu/en/about-crai/librar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ai.ub.edu/en/about-crai/quality-strategies/service-charter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crai.ub.edu/sites/default/files/reglaments/reg-crai-bib-2021.pdf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crai.ub.edu/sites/default/files/reglaments/reglament_serveis.pdf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26.png"/><Relationship Id="rId4" Type="http://schemas.openxmlformats.org/officeDocument/2006/relationships/hyperlink" Target="http://crai.ub.edu/en/crai-services/resources-online/prox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s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n/crai-services/user-train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hyperlink" Target="https://crai.ub.edu/en/crai-services/user-traini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es.pinterest.com/craiublletres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instagram.com/craiublletres/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hyperlink" Target="https://www.youtube.com/channel/UCcVj9gPbF9zxehQVWOFhOcA" TargetMode="External"/><Relationship Id="rId5" Type="http://schemas.openxmlformats.org/officeDocument/2006/relationships/hyperlink" Target="http://blocdelletres.ub.edu/" TargetMode="External"/><Relationship Id="rId15" Type="http://schemas.openxmlformats.org/officeDocument/2006/relationships/hyperlink" Target="https://twitter.com/craiublletres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jpeg"/><Relationship Id="rId9" Type="http://schemas.openxmlformats.org/officeDocument/2006/relationships/hyperlink" Target="https://www.facebook.com/craiublletres" TargetMode="External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n/pmf-general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crai.ub.edu/que-ofereix-el-crai/sa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rai.ub.edu/sites/default/files/biblioteques/Lletres/planol_lletres_grec.pdf" TargetMode="External"/><Relationship Id="rId7" Type="http://schemas.openxmlformats.org/officeDocument/2006/relationships/hyperlink" Target="https://crai.ub.edu/sites/default/files/biblioteques/Lletres/planol_romaniqu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ai.ub.edu/sites/default/files/biblioteques/Lletres/planol_llati.pdf" TargetMode="External"/><Relationship Id="rId5" Type="http://schemas.openxmlformats.org/officeDocument/2006/relationships/hyperlink" Target="https://crai.ub.edu/sites/default/files/biblioteques/Lletres/planolhispaniques.pdf" TargetMode="External"/><Relationship Id="rId4" Type="http://schemas.openxmlformats.org/officeDocument/2006/relationships/hyperlink" Target="https://crai.ub.edu/sites/default/files/biblioteques/Lletres/planolhebreuarameu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ites/default/files/desiderates/desiderat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about-crai/get-started-in-the-cr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cercabib.ub.edu/discovery/search?vid=34CSUC_UB:VU1&amp;lang=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</a:t>
            </a:fld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2612522" y="3284984"/>
            <a:ext cx="6966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to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Philology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CRAI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2021-22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38CEB-265C-4568-9E89-2142A8CB084D}" type="slidenum">
              <a:rPr lang="es-ES" altLang="es-ES" smtClean="0">
                <a:solidFill>
                  <a:srgbClr val="898989"/>
                </a:solidFill>
              </a:rPr>
              <a:pPr/>
              <a:t>10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485945" y="1245592"/>
            <a:ext cx="4588305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GB" altLang="es-ES" sz="1700" u="sng" dirty="0">
                <a:solidFill>
                  <a:srgbClr val="3C8C93"/>
                </a:solidFill>
                <a:latin typeface="+mn-lt"/>
                <a:hlinkClick r:id="rId3"/>
              </a:rPr>
              <a:t>Loan service </a:t>
            </a:r>
            <a:endParaRPr lang="en-GB" altLang="es-ES" sz="1700" u="sng" dirty="0">
              <a:solidFill>
                <a:srgbClr val="3C8C93"/>
              </a:solidFill>
              <a:latin typeface="+mn-lt"/>
            </a:endParaRPr>
          </a:p>
          <a:p>
            <a:pPr algn="just" eaLnBrk="1" hangingPunct="1">
              <a:defRPr/>
            </a:pPr>
            <a:endParaRPr lang="es-ES" altLang="es-ES" sz="1700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Documents that </a:t>
            </a:r>
            <a:r>
              <a:rPr lang="en-GB" altLang="es-ES" sz="1700" b="1" dirty="0">
                <a:solidFill>
                  <a:srgbClr val="646464"/>
                </a:solidFill>
                <a:latin typeface="+mn-lt"/>
              </a:rPr>
              <a:t>cannot be taken out </a:t>
            </a: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on loan:</a:t>
            </a:r>
            <a:endParaRPr lang="ca-ES" altLang="es-ES" sz="1700" dirty="0">
              <a:solidFill>
                <a:srgbClr val="646464"/>
              </a:solidFill>
              <a:latin typeface="+mn-lt"/>
            </a:endParaRPr>
          </a:p>
          <a:p>
            <a:pPr lvl="1" eaLnBrk="1" hangingPunct="1">
              <a:buFont typeface="Verdana" panose="020B0604030504040204" pitchFamily="34" charset="0"/>
              <a:buChar char="―"/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Journals and reference works (encyclopaedias, dictionaries, etc.). If digital versions are available online you can consult them off UB premises.</a:t>
            </a:r>
            <a:endParaRPr lang="ca-ES" altLang="es-ES" sz="1700" dirty="0">
              <a:solidFill>
                <a:srgbClr val="646464"/>
              </a:solidFill>
              <a:latin typeface="+mn-lt"/>
            </a:endParaRPr>
          </a:p>
          <a:p>
            <a:pPr lvl="1" eaLnBrk="1" hangingPunct="1">
              <a:buFont typeface="Verdana" panose="020B0604030504040204" pitchFamily="34" charset="0"/>
              <a:buChar char="―"/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Rare books and manuscripts</a:t>
            </a: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lvl="1" eaLnBrk="1" hangingPunct="1">
              <a:buFont typeface="Verdana" panose="020B0604030504040204" pitchFamily="34" charset="0"/>
              <a:buChar char="―"/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Books with a red dot</a:t>
            </a: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lvl="1" algn="just" eaLnBrk="1" hangingPunct="1">
              <a:buFont typeface="Verdana" panose="020B0604030504040204" pitchFamily="34" charset="0"/>
              <a:buChar char="―"/>
              <a:defRPr/>
            </a:pPr>
            <a:endParaRPr lang="ca-ES" altLang="es-ES" sz="1700" dirty="0">
              <a:solidFill>
                <a:srgbClr val="646464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GB" altLang="es-ES" sz="1700" b="1" dirty="0">
                <a:solidFill>
                  <a:srgbClr val="646464"/>
                </a:solidFill>
                <a:latin typeface="+mn-lt"/>
              </a:rPr>
              <a:t>Recommended reading list</a:t>
            </a:r>
            <a:r>
              <a:rPr lang="ca-ES" altLang="es-ES" sz="1700" dirty="0">
                <a:solidFill>
                  <a:srgbClr val="646464"/>
                </a:solidFill>
                <a:latin typeface="+mn-lt"/>
              </a:rPr>
              <a:t>: </a:t>
            </a:r>
          </a:p>
          <a:p>
            <a:pPr lvl="1">
              <a:spcBef>
                <a:spcPct val="20000"/>
              </a:spcBef>
              <a:buFont typeface="Verdana" panose="020B0604030504040204" pitchFamily="34" charset="0"/>
              <a:buChar char="―"/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Loan for up to </a:t>
            </a:r>
            <a:r>
              <a:rPr lang="es-ES" altLang="es-ES" sz="1700" b="1" dirty="0">
                <a:solidFill>
                  <a:srgbClr val="646464"/>
                </a:solidFill>
                <a:latin typeface="+mn-lt"/>
              </a:rPr>
              <a:t>10</a:t>
            </a:r>
            <a:r>
              <a:rPr lang="en-GB" altLang="es-ES" sz="1700" b="1" dirty="0">
                <a:solidFill>
                  <a:srgbClr val="646464"/>
                </a:solidFill>
                <a:latin typeface="+mn-lt"/>
              </a:rPr>
              <a:t> days</a:t>
            </a:r>
            <a:r>
              <a:rPr lang="ca-ES" altLang="es-ES" sz="1700" dirty="0" smtClean="0">
                <a:solidFill>
                  <a:srgbClr val="646464"/>
                </a:solidFill>
                <a:latin typeface="+mn-lt"/>
              </a:rPr>
              <a:t>.</a:t>
            </a:r>
            <a:endParaRPr lang="ca-ES" altLang="es-ES" sz="17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072173B-6DC4-2941-83E0-455FC2B1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Document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loans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28829" y="1210615"/>
            <a:ext cx="5327650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You must have a </a:t>
            </a:r>
            <a:r>
              <a:rPr lang="en-GB" altLang="es-ES" sz="1700" b="1" dirty="0">
                <a:solidFill>
                  <a:srgbClr val="646464"/>
                </a:solidFill>
                <a:latin typeface="+mn-lt"/>
              </a:rPr>
              <a:t>University of Barcelona Card or ID </a:t>
            </a:r>
            <a:r>
              <a:rPr lang="en-GB" altLang="es-ES" sz="1700" dirty="0">
                <a:solidFill>
                  <a:srgbClr val="646464"/>
                </a:solidFill>
                <a:latin typeface="+mn-lt"/>
              </a:rPr>
              <a:t>that provides you are entitled to take out loans. </a:t>
            </a:r>
            <a:endParaRPr lang="es-ES" altLang="es-ES" sz="1700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endParaRPr lang="es-ES" altLang="es-ES" sz="1700" dirty="0">
              <a:solidFill>
                <a:srgbClr val="646464"/>
              </a:solidFill>
              <a:latin typeface="+mn-lt"/>
            </a:endParaRPr>
          </a:p>
        </p:txBody>
      </p:sp>
      <p:pic>
        <p:nvPicPr>
          <p:cNvPr id="20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4" y="2561956"/>
            <a:ext cx="2124705" cy="13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709" y="4042846"/>
            <a:ext cx="2130148" cy="13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escanear00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6" r="45116" b="5974"/>
          <a:stretch/>
        </p:blipFill>
        <p:spPr bwMode="auto">
          <a:xfrm>
            <a:off x="8988709" y="5082099"/>
            <a:ext cx="851430" cy="2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t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52" y="2233738"/>
            <a:ext cx="1585321" cy="3355502"/>
          </a:xfrm>
          <a:prstGeom prst="rect">
            <a:avLst/>
          </a:prstGeom>
        </p:spPr>
      </p:pic>
      <p:sp>
        <p:nvSpPr>
          <p:cNvPr id="24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 rot="21291250">
            <a:off x="6528531" y="5743930"/>
            <a:ext cx="1824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Digital card, </a:t>
            </a:r>
            <a:r>
              <a:rPr lang="ca-ES" altLang="ca-ES" sz="1600" b="1" dirty="0" err="1" smtClean="0">
                <a:solidFill>
                  <a:srgbClr val="0597A4"/>
                </a:solidFill>
                <a:latin typeface="Ink Free" panose="03080402000500000000" pitchFamily="66" charset="0"/>
                <a:hlinkClick r:id="rId8"/>
              </a:rPr>
              <a:t>SocUB</a:t>
            </a:r>
            <a:r>
              <a:rPr lang="ca-ES" altLang="ca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mobile</a:t>
            </a:r>
            <a:r>
              <a:rPr lang="ca-ES" altLang="ca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app</a:t>
            </a:r>
            <a:endParaRPr lang="ca-ES" altLang="ca-ES" sz="16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 rot="349646">
            <a:off x="8903779" y="5641965"/>
            <a:ext cx="2346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University </a:t>
            </a:r>
            <a:r>
              <a:rPr lang="ca-ES" altLang="ca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smartcard</a:t>
            </a:r>
            <a:r>
              <a:rPr lang="ca-ES" altLang="ca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.</a:t>
            </a:r>
            <a:endParaRPr lang="ca-ES" altLang="ca-ES" sz="16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C276AE-3F88-0949-895B-00B5304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Loan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periods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FF2199B5-F838-304D-9FB5-FE9E3818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45828"/>
              </p:ext>
            </p:extLst>
          </p:nvPr>
        </p:nvGraphicFramePr>
        <p:xfrm>
          <a:off x="1548011" y="1412776"/>
          <a:ext cx="8580437" cy="2823219"/>
        </p:xfrm>
        <a:graphic>
          <a:graphicData uri="http://schemas.openxmlformats.org/drawingml/2006/table">
            <a:tbl>
              <a:tblPr/>
              <a:tblGrid>
                <a:gridCol w="63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Users</a:t>
                      </a:r>
                      <a:endParaRPr kumimoji="0" lang="ca-ES" altLang="ca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Documents</a:t>
                      </a:r>
                    </a:p>
                  </a:txBody>
                  <a:tcPr marT="45693" marB="456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Days</a:t>
                      </a:r>
                      <a:r>
                        <a:rPr kumimoji="0" lang="ca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*</a:t>
                      </a:r>
                      <a:endParaRPr kumimoji="0" lang="ca-ES" altLang="ca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kumimoji="0" lang="en-US" altLang="ca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niversity</a:t>
                      </a:r>
                      <a:r>
                        <a:rPr kumimoji="0" lang="en-U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of Barcelona teaching and research staff (PDI)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Postgraduate </a:t>
                      </a:r>
                      <a:r>
                        <a:rPr kumimoji="0" lang="en-U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students and administrative and service staff (PAS)</a:t>
                      </a:r>
                    </a:p>
                  </a:txBody>
                  <a:tcPr marT="45693" marB="4569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es-ES" altLang="ca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s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a-ES" altLang="ca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Bachelor's degree, postgraduate and university extension students</a:t>
                      </a:r>
                    </a:p>
                  </a:txBody>
                  <a:tcPr marT="45693" marB="45693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a-ES" altLang="ca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a-ES" altLang="ca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693" marB="4569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46">
            <a:extLst>
              <a:ext uri="{FF2B5EF4-FFF2-40B4-BE49-F238E27FC236}">
                <a16:creationId xmlns:a16="http://schemas.microsoft.com/office/drawing/2014/main" id="{0F68625F-D226-8A49-A16B-728B7CB8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11" y="4588420"/>
            <a:ext cx="8569325" cy="635000"/>
          </a:xfrm>
          <a:prstGeom prst="rect">
            <a:avLst/>
          </a:prstGeom>
          <a:solidFill>
            <a:srgbClr val="0597A4"/>
          </a:solidFill>
          <a:ln w="9525" algn="ctr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*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Recommended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reading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list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: 10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days</a:t>
            </a:r>
            <a:endParaRPr lang="ca-ES" altLang="ca-ES" sz="16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Recommended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weekend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reading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list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Friday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 to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Monday</a:t>
            </a:r>
            <a:r>
              <a:rPr lang="ca-ES" altLang="ca-ES" sz="1600" b="1" dirty="0">
                <a:solidFill>
                  <a:schemeClr val="bg1"/>
                </a:solidFill>
                <a:latin typeface="+mn-lt"/>
              </a:rPr>
              <a:t>): 3 </a:t>
            </a:r>
            <a:r>
              <a:rPr lang="ca-ES" altLang="ca-ES" sz="1600" b="1" dirty="0" err="1">
                <a:solidFill>
                  <a:schemeClr val="bg1"/>
                </a:solidFill>
                <a:latin typeface="+mn-lt"/>
              </a:rPr>
              <a:t>days</a:t>
            </a:r>
            <a:endParaRPr lang="ca-ES" altLang="ca-E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id="{12DAD23E-F391-8B4F-9987-9AC5D15E2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11" y="4235995"/>
            <a:ext cx="8569325" cy="338138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rgbClr val="0597A4"/>
                </a:solidFill>
                <a:latin typeface="+mn-lt"/>
              </a:rPr>
              <a:t>Audiovisual material: </a:t>
            </a:r>
            <a:r>
              <a:rPr lang="ca-ES" altLang="ca-ES" sz="1600" b="1" dirty="0" smtClean="0">
                <a:solidFill>
                  <a:srgbClr val="0597A4"/>
                </a:solidFill>
                <a:latin typeface="+mn-lt"/>
              </a:rPr>
              <a:t>21 </a:t>
            </a:r>
            <a:r>
              <a:rPr lang="ca-ES" altLang="ca-ES" sz="1600" b="1" dirty="0" err="1">
                <a:solidFill>
                  <a:srgbClr val="0597A4"/>
                </a:solidFill>
                <a:latin typeface="+mn-lt"/>
              </a:rPr>
              <a:t>days</a:t>
            </a:r>
            <a:endParaRPr lang="ca-ES" altLang="ca-ES" sz="1600" b="1" dirty="0">
              <a:solidFill>
                <a:srgbClr val="0597A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1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79376" y="1996231"/>
            <a:ext cx="4130105" cy="1308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You can reserve a maximum of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8 items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, through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  <a:hlinkClick r:id="rId3"/>
              </a:rPr>
              <a:t>My </a:t>
            </a:r>
            <a:r>
              <a:rPr lang="en-GB" altLang="ca-ES" sz="1700" b="1" dirty="0" smtClean="0">
                <a:solidFill>
                  <a:srgbClr val="7F7F7F"/>
                </a:solidFill>
                <a:latin typeface="Calibri" panose="020F0502020204030204" pitchFamily="34" charset="0"/>
                <a:hlinkClick r:id="rId3"/>
              </a:rPr>
              <a:t>account</a:t>
            </a:r>
            <a:r>
              <a:rPr lang="en-GB" altLang="ca-ES" sz="17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altLang="ca-ES" sz="17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or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from the loan desks.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100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9376" y="1459891"/>
            <a:ext cx="155234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err="1">
                <a:solidFill>
                  <a:srgbClr val="0597A4"/>
                </a:solidFill>
                <a:latin typeface="+mn-lt"/>
              </a:rPr>
              <a:t>Reservations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Document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loans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cxnSp>
        <p:nvCxnSpPr>
          <p:cNvPr id="22" name="Connector recte 21"/>
          <p:cNvCxnSpPr/>
          <p:nvPr/>
        </p:nvCxnSpPr>
        <p:spPr>
          <a:xfrm>
            <a:off x="551384" y="1884990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87083"/>
            <a:ext cx="2969209" cy="582014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758" y="332656"/>
            <a:ext cx="307246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13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4488" y="3718968"/>
            <a:ext cx="5019675" cy="16466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If you do not return </a:t>
            </a:r>
            <a:r>
              <a:rPr lang="en-GB" altLang="ca-ES" sz="17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documents on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time, you will be barred from using the service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for 1-6 days, depending on the item and the number of days overdue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:</a:t>
            </a:r>
          </a:p>
          <a:p>
            <a:pPr algn="just" eaLnBrk="1" hangingPunct="1"/>
            <a:endParaRPr lang="en-GB" altLang="ca-ES" sz="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Normal loan and audiovisual material:</a:t>
            </a:r>
            <a:r>
              <a:rPr lang="en-GB" altLang="ca-ES" sz="1400" b="1" dirty="0">
                <a:latin typeface="Calibri" panose="020F0502020204030204" pitchFamily="34" charset="0"/>
              </a:rPr>
              <a:t> </a:t>
            </a:r>
            <a:r>
              <a:rPr lang="en-GB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1 day</a:t>
            </a:r>
            <a:r>
              <a:rPr lang="en-GB" altLang="ca-ES" sz="1400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Recommended reading list:</a:t>
            </a:r>
            <a:r>
              <a:rPr lang="en-GB" altLang="ca-ES" sz="1400" dirty="0">
                <a:latin typeface="Calibri" panose="020F0502020204030204" pitchFamily="34" charset="0"/>
              </a:rPr>
              <a:t> </a:t>
            </a:r>
            <a:r>
              <a:rPr lang="en-GB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4 days</a:t>
            </a:r>
            <a:r>
              <a:rPr lang="en-GB" altLang="ca-ES" sz="1400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ca-ES" sz="1400" dirty="0">
                <a:solidFill>
                  <a:srgbClr val="336699"/>
                </a:solidFill>
                <a:latin typeface="Calibri" panose="020F0502020204030204" pitchFamily="34" charset="0"/>
              </a:rPr>
              <a:t>Weekend recommended reading list:</a:t>
            </a:r>
            <a:r>
              <a:rPr lang="en-GB" altLang="ca-ES" sz="1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GB" altLang="ca-ES" sz="1400" b="1" dirty="0">
                <a:solidFill>
                  <a:srgbClr val="7F7F7F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4490" y="3224090"/>
            <a:ext cx="149128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err="1" smtClean="0">
                <a:solidFill>
                  <a:srgbClr val="0597A4"/>
                </a:solidFill>
                <a:latin typeface="+mn-lt"/>
              </a:rPr>
              <a:t>Penalties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7409" y="1268760"/>
            <a:ext cx="12011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err="1">
                <a:solidFill>
                  <a:srgbClr val="0597A4"/>
                </a:solidFill>
                <a:latin typeface="+mn-lt"/>
              </a:rPr>
              <a:t>Renewals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7408" y="1814202"/>
            <a:ext cx="5019674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You can renew loans as often as you need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, as long as the item </a:t>
            </a:r>
            <a:r>
              <a:rPr lang="en-GB" altLang="ca-ES" sz="17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has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not been reserved by another user. You can renew documents at the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loan desk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, by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telephone</a:t>
            </a:r>
            <a:r>
              <a:rPr lang="en-GB" altLang="ca-ES" sz="1700" dirty="0">
                <a:solidFill>
                  <a:srgbClr val="7F7F7F"/>
                </a:solidFill>
                <a:latin typeface="Calibri" panose="020F0502020204030204" pitchFamily="34" charset="0"/>
              </a:rPr>
              <a:t>,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or via </a:t>
            </a:r>
            <a:r>
              <a:rPr lang="en-GB" altLang="ca-ES" sz="1700" b="1" dirty="0">
                <a:solidFill>
                  <a:srgbClr val="7F7F7F"/>
                </a:solidFill>
                <a:latin typeface="Calibri" panose="020F0502020204030204" pitchFamily="34" charset="0"/>
              </a:rPr>
              <a:t>My account</a:t>
            </a:r>
            <a:r>
              <a:rPr lang="en-GB" altLang="ca-ES" sz="1700" b="1" dirty="0">
                <a:solidFill>
                  <a:srgbClr val="646464"/>
                </a:solidFill>
                <a:latin typeface="Calibri" panose="020F0502020204030204" pitchFamily="34" charset="0"/>
              </a:rPr>
              <a:t>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</a:rPr>
              <a:t>on the CRAI website.</a:t>
            </a:r>
            <a:r>
              <a:rPr lang="ca-ES" altLang="ca-ES" sz="1700" b="1" dirty="0">
                <a:solidFill>
                  <a:srgbClr val="64646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b="1" dirty="0">
              <a:solidFill>
                <a:srgbClr val="64646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b="1" dirty="0">
                <a:solidFill>
                  <a:srgbClr val="64646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endParaRPr lang="ca-ES" altLang="ca-ES" sz="1700" dirty="0">
              <a:solidFill>
                <a:schemeClr val="bg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Document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loans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cxnSp>
        <p:nvCxnSpPr>
          <p:cNvPr id="18" name="Connector recte 17"/>
          <p:cNvCxnSpPr/>
          <p:nvPr/>
        </p:nvCxnSpPr>
        <p:spPr>
          <a:xfrm>
            <a:off x="839416" y="1682452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recte 20"/>
          <p:cNvCxnSpPr/>
          <p:nvPr/>
        </p:nvCxnSpPr>
        <p:spPr>
          <a:xfrm>
            <a:off x="857620" y="3624200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03" y="188640"/>
            <a:ext cx="3117837" cy="62605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7F699-AF9D-4BEA-BBE7-62BE9F129989}" type="slidenum">
              <a:rPr lang="es-ES" altLang="es-ES" smtClean="0">
                <a:solidFill>
                  <a:srgbClr val="898989"/>
                </a:solidFill>
              </a:rPr>
              <a:pPr/>
              <a:t>14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73894" y="1484858"/>
            <a:ext cx="6186202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an item from </a:t>
            </a:r>
            <a:r>
              <a:rPr lang="en-GB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UB library</a:t>
            </a:r>
            <a:r>
              <a:rPr lang="en-GB" altLang="ca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can: </a:t>
            </a:r>
          </a:p>
          <a:p>
            <a:pPr algn="just" eaLnBrk="1" hangingPunct="1">
              <a:defRPr/>
            </a:pP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GB" altLang="ca-ES" sz="2000" i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ca-ES" sz="2000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altLang="ca-ES" sz="20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the library where the item is held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take it out on loan, or </a:t>
            </a:r>
          </a:p>
          <a:p>
            <a:pPr algn="just" eaLnBrk="1" hangingPunct="1">
              <a:defRPr/>
            </a:pP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n-GB" altLang="ca-ES" sz="2000" i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GB" altLang="ca-ES" sz="2000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altLang="ca-ES" sz="20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the loans desk in your library </a:t>
            </a:r>
            <a:r>
              <a:rPr lang="en-GB" altLang="ca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transfer the item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its home library. You will receive it in 2 to 3 days</a:t>
            </a:r>
            <a:r>
              <a:rPr lang="en-GB" altLang="ca-ES" sz="20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defRPr/>
            </a:pP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2000" i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c) </a:t>
            </a:r>
            <a:r>
              <a:rPr lang="en-U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 it directly from </a:t>
            </a:r>
            <a:r>
              <a:rPr lang="en-US" altLang="ca-ES" sz="20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Account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defRPr/>
            </a:pP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ca-ES" altLang="ca-ES" sz="19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CA75720-8477-BE4F-9972-E2476A65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ca-ES" sz="3200" b="1" dirty="0" smtClean="0">
                <a:solidFill>
                  <a:srgbClr val="0597A4"/>
                </a:solidFill>
                <a:latin typeface="+mn-lt"/>
              </a:rPr>
              <a:t>Loan from other UB libraries</a:t>
            </a:r>
            <a:endParaRPr lang="en-U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88640"/>
            <a:ext cx="3354014" cy="65905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64B93-A0CB-4FC1-BBCB-CE17B4FAEAB9}" type="slidenum">
              <a:rPr lang="es-ES" altLang="es-ES" smtClean="0">
                <a:solidFill>
                  <a:srgbClr val="898989"/>
                </a:solidFill>
              </a:rPr>
              <a:pPr/>
              <a:t>15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4 Subtítulo"/>
          <p:cNvSpPr>
            <a:spLocks/>
          </p:cNvSpPr>
          <p:nvPr/>
        </p:nvSpPr>
        <p:spPr bwMode="auto">
          <a:xfrm>
            <a:off x="515730" y="1069503"/>
            <a:ext cx="10988080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defRPr/>
            </a:pP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PUC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</a:t>
            </a:r>
            <a:r>
              <a:rPr lang="en-GB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loan service through which users can request and borrow items from another library in the Consortium of University Services of Catalonia (CSUC).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295F9DA-3003-254E-A3B3-3F2BF3CA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Library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consortium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loans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(PUC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)</a:t>
            </a:r>
          </a:p>
        </p:txBody>
      </p:sp>
      <p:graphicFrame>
        <p:nvGraphicFramePr>
          <p:cNvPr id="20" name="Group 58">
            <a:extLst>
              <a:ext uri="{FF2B5EF4-FFF2-40B4-BE49-F238E27FC236}">
                <a16:creationId xmlns:a16="http://schemas.microsoft.com/office/drawing/2014/main" id="{BCEB1D5D-F08A-B44F-A8D8-B52C6F12B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35452"/>
              </p:ext>
            </p:extLst>
          </p:nvPr>
        </p:nvGraphicFramePr>
        <p:xfrm>
          <a:off x="601960" y="4440481"/>
          <a:ext cx="10988080" cy="1220767"/>
        </p:xfrm>
        <a:graphic>
          <a:graphicData uri="http://schemas.openxmlformats.org/drawingml/2006/table">
            <a:tbl>
              <a:tblPr/>
              <a:tblGrid>
                <a:gridCol w="429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User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Items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Renewals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Loan</a:t>
                      </a:r>
                      <a:r>
                        <a:rPr kumimoji="0" lang="ca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period</a:t>
                      </a:r>
                      <a:r>
                        <a:rPr kumimoji="0" lang="ca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ca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days</a:t>
                      </a:r>
                      <a:r>
                        <a:rPr kumimoji="0" lang="ca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ca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s-ES" sz="1200" kern="1200" dirty="0" smtClean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Bachelor’s degree students, EHEA undergraduates, Accredited Alumni UB, Postgraduate students, master's degree and doctoral students, Teaching and research staff, Administrative and service staff</a:t>
                      </a:r>
                      <a:r>
                        <a:rPr lang="ca-ES" altLang="es-ES" sz="1200" kern="1200" dirty="0" smtClean="0">
                          <a:solidFill>
                            <a:srgbClr val="646464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ca-ES" altLang="es-ES" sz="1200" kern="1200" dirty="0">
                        <a:solidFill>
                          <a:srgbClr val="646464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4BFF13C-8CDA-D84F-8FE7-60E1BCE961F2}"/>
              </a:ext>
            </a:extLst>
          </p:cNvPr>
          <p:cNvSpPr txBox="1"/>
          <p:nvPr/>
        </p:nvSpPr>
        <p:spPr>
          <a:xfrm>
            <a:off x="6384032" y="2008233"/>
            <a:ext cx="4989984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ca-ES" altLang="ca-ES" sz="1700" b="1" dirty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</a:t>
            </a:r>
            <a:r>
              <a:rPr lang="ca-ES" altLang="ca-ES" sz="1700" b="1" dirty="0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</a:t>
            </a:r>
            <a:endParaRPr lang="ca-ES" altLang="ca-ES" sz="1700" b="1" dirty="0">
              <a:solidFill>
                <a:srgbClr val="0597A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any CRAI library</a:t>
            </a:r>
            <a:r>
              <a:rPr lang="ca-ES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7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any of the libraries linked to the institution that holds the item</a:t>
            </a:r>
            <a:r>
              <a:rPr lang="ca-ES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7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es-ES" sz="17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785585" y="2003297"/>
            <a:ext cx="495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ca-ES" altLang="ca-ES" sz="1700" b="1" dirty="0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ca-ES" altLang="ca-ES" sz="1700" b="1" dirty="0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a-ES" altLang="ca-ES" sz="1700" b="1" dirty="0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 err="1" smtClean="0">
                <a:solidFill>
                  <a:srgbClr val="0597A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</a:t>
            </a:r>
            <a:endParaRPr lang="ca-ES" altLang="ca-ES" sz="1700" b="1" dirty="0">
              <a:solidFill>
                <a:srgbClr val="0597A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8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n-GB" altLang="ca-ES" sz="1700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person, at the library that holds the item: </a:t>
            </a:r>
            <a:r>
              <a:rPr lang="en-GB" altLang="ca-ES" sz="1700" b="1" dirty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in </a:t>
            </a:r>
            <a:r>
              <a:rPr lang="en-GB" altLang="ca-ES" sz="1700" b="1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</a:t>
            </a:r>
            <a:r>
              <a:rPr lang="ca-ES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7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AutoNum type="alphaLcParenR"/>
              <a:defRPr/>
            </a:pPr>
            <a:endParaRPr lang="ca-ES" altLang="ca-ES" sz="800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GB" altLang="ca-ES" sz="1700" dirty="0" smtClean="0">
                <a:solidFill>
                  <a:srgbClr val="646464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Online. </a:t>
            </a:r>
            <a:endParaRPr lang="ca-ES" altLang="ca-ES" sz="1700" b="1" dirty="0">
              <a:solidFill>
                <a:srgbClr val="64646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cxnSp>
        <p:nvCxnSpPr>
          <p:cNvPr id="15" name="Connector recte 14"/>
          <p:cNvCxnSpPr/>
          <p:nvPr/>
        </p:nvCxnSpPr>
        <p:spPr>
          <a:xfrm>
            <a:off x="695400" y="2132856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recte 16"/>
          <p:cNvCxnSpPr/>
          <p:nvPr/>
        </p:nvCxnSpPr>
        <p:spPr>
          <a:xfrm>
            <a:off x="6240016" y="2119623"/>
            <a:ext cx="0" cy="1453393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DDE641-634E-4B2D-B6BF-7FB55D91028D}" type="slidenum">
              <a:rPr lang="es-ES" altLang="es-ES" smtClean="0">
                <a:solidFill>
                  <a:srgbClr val="898989"/>
                </a:solidFill>
              </a:rPr>
              <a:pPr/>
              <a:t>16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95400" y="2007418"/>
            <a:ext cx="475252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This loan service is designed to make it easier to use CRAI library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workrooms 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for individual or group work. </a:t>
            </a:r>
            <a:endParaRPr lang="en-GB" altLang="ca-ES" dirty="0" smtClean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You 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can reserve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study rooms through </a:t>
            </a:r>
            <a:r>
              <a:rPr lang="en-GB" altLang="ca-ES" dirty="0" err="1" smtClean="0">
                <a:solidFill>
                  <a:srgbClr val="646464"/>
                </a:solidFill>
                <a:latin typeface="Calibri" panose="020F0502020204030204" pitchFamily="34" charset="0"/>
              </a:rPr>
              <a:t>Cercabib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Philology study rooms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a-ES" altLang="ca-ES" dirty="0" smtClean="0">
                <a:solidFill>
                  <a:srgbClr val="646464"/>
                </a:solidFill>
                <a:latin typeface="+mn-lt"/>
              </a:rPr>
              <a:t> </a:t>
            </a: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endParaRPr lang="ca-ES" altLang="ca-ES" sz="1600" dirty="0">
              <a:solidFill>
                <a:srgbClr val="646464"/>
              </a:solidFill>
              <a:latin typeface="+mn-lt"/>
            </a:endParaRPr>
          </a:p>
          <a:p>
            <a:pPr algn="just" eaLnBrk="1" hangingPunct="1">
              <a:defRPr/>
            </a:pPr>
            <a:endParaRPr lang="ca-ES" altLang="ca-ES" sz="1600" dirty="0">
              <a:solidFill>
                <a:srgbClr val="646464"/>
              </a:solidFill>
              <a:latin typeface="+mn-lt"/>
              <a:hlinkClick r:id="rId4" tooltip="Instruccions d'ús de les sales de treball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56040" y="2007418"/>
            <a:ext cx="4752528" cy="361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Laptops can only be used on library premises</a:t>
            </a:r>
            <a:r>
              <a:rPr lang="ca-ES" altLang="ca-ES" dirty="0" smtClean="0">
                <a:solidFill>
                  <a:srgbClr val="646464"/>
                </a:solidFill>
              </a:rPr>
              <a:t>.</a:t>
            </a:r>
            <a:endParaRPr lang="ca-ES" altLang="ca-ES" dirty="0">
              <a:solidFill>
                <a:srgbClr val="646464"/>
              </a:solidFill>
            </a:endParaRP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Request and return laptops at the loans desk</a:t>
            </a:r>
            <a:r>
              <a:rPr lang="ca-ES" altLang="ca-ES" dirty="0">
                <a:solidFill>
                  <a:srgbClr val="646464"/>
                </a:solidFill>
              </a:rPr>
              <a:t>.  </a:t>
            </a: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Read, complete and send the 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  <a:hlinkClick r:id="rId5"/>
              </a:rPr>
              <a:t>loan agreement form</a:t>
            </a:r>
            <a:r>
              <a:rPr lang="ca-ES" altLang="ca-ES" dirty="0">
                <a:solidFill>
                  <a:srgbClr val="646464"/>
                </a:solidFill>
              </a:rPr>
              <a:t>.</a:t>
            </a: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Service not available to users currently under a late returns penalty</a:t>
            </a:r>
            <a:r>
              <a:rPr lang="ca-ES" altLang="ca-ES" dirty="0">
                <a:solidFill>
                  <a:srgbClr val="646464"/>
                </a:solidFill>
              </a:rPr>
              <a:t>. </a:t>
            </a: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Laptops loans available for up to 4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hours.</a:t>
            </a:r>
            <a:endParaRPr lang="ca-ES" altLang="ca-ES" dirty="0">
              <a:solidFill>
                <a:srgbClr val="646464"/>
              </a:solidFill>
            </a:endParaRP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No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reservations.</a:t>
            </a:r>
            <a:r>
              <a:rPr lang="ca-ES" altLang="ca-ES" dirty="0" smtClean="0">
                <a:solidFill>
                  <a:srgbClr val="646464"/>
                </a:solidFill>
              </a:rPr>
              <a:t> </a:t>
            </a:r>
            <a:endParaRPr lang="ca-ES" altLang="ca-ES" dirty="0">
              <a:solidFill>
                <a:srgbClr val="646464"/>
              </a:solidFill>
            </a:endParaRPr>
          </a:p>
          <a:p>
            <a:pPr marL="285750" indent="-285750" eaLnBrk="1" hangingPunct="1">
              <a:lnSpc>
                <a:spcPct val="130000"/>
              </a:lnSpc>
              <a:buFont typeface="Calibri" panose="020F0502020204030204" pitchFamily="34" charset="0"/>
              <a:buChar char="₋"/>
              <a:defRPr/>
            </a:pPr>
            <a:endParaRPr lang="ca-ES" altLang="ca-ES" dirty="0">
              <a:solidFill>
                <a:srgbClr val="646464"/>
              </a:solidFill>
            </a:endParaRPr>
          </a:p>
          <a:p>
            <a:pPr marL="0" indent="0" eaLnBrk="1" hangingPunct="1">
              <a:defRPr/>
            </a:pPr>
            <a:r>
              <a:rPr lang="ca-ES" altLang="ca-ES" dirty="0" err="1">
                <a:solidFill>
                  <a:srgbClr val="646464"/>
                </a:solidFill>
                <a:latin typeface="Calibri" panose="020F0502020204030204" pitchFamily="34" charset="0"/>
                <a:hlinkClick r:id="rId6"/>
              </a:rPr>
              <a:t>Regulations</a:t>
            </a: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5400" y="1412776"/>
            <a:ext cx="216081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err="1" smtClean="0">
                <a:solidFill>
                  <a:srgbClr val="0597A4"/>
                </a:solidFill>
                <a:latin typeface="+mn-lt"/>
              </a:rPr>
              <a:t>Study</a:t>
            </a:r>
            <a:r>
              <a:rPr lang="ca-ES" altLang="ca-ES" sz="20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2000" b="1" dirty="0" err="1" smtClean="0">
                <a:solidFill>
                  <a:srgbClr val="0597A4"/>
                </a:solidFill>
                <a:latin typeface="+mn-lt"/>
              </a:rPr>
              <a:t>rooms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56040" y="1412776"/>
            <a:ext cx="122470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2000" b="1" dirty="0" smtClean="0">
                <a:solidFill>
                  <a:srgbClr val="0597A4"/>
                </a:solidFill>
                <a:latin typeface="+mn-lt"/>
              </a:rPr>
              <a:t>Laptops</a:t>
            </a:r>
            <a:endParaRPr lang="ca-ES" altLang="ca-ES" sz="20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EB07256-3BE0-AC41-8DE0-5A01E4DA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Equipment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loans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B6DBC6-9067-0A44-8CE0-29B92DDCA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403" y="3919980"/>
            <a:ext cx="2179581" cy="2165474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804838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recte 11"/>
          <p:cNvCxnSpPr/>
          <p:nvPr/>
        </p:nvCxnSpPr>
        <p:spPr>
          <a:xfrm>
            <a:off x="6552269" y="1837875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83A38-C8DF-4B9C-A88E-C8D9ADCE84C8}" type="slidenum">
              <a:rPr lang="es-ES" altLang="es-ES" smtClean="0">
                <a:solidFill>
                  <a:srgbClr val="898989"/>
                </a:solidFill>
              </a:rPr>
              <a:pPr/>
              <a:t>17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9376" y="1529497"/>
            <a:ext cx="640871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defRPr/>
            </a:pPr>
            <a:r>
              <a:rPr lang="en-GB" altLang="es-ES" sz="2000" dirty="0">
                <a:solidFill>
                  <a:srgbClr val="646464"/>
                </a:solidFill>
                <a:latin typeface="Calibri" panose="020F0502020204030204" pitchFamily="34" charset="0"/>
              </a:rPr>
              <a:t>This service enables you to access your CRAI </a:t>
            </a:r>
            <a:r>
              <a:rPr lang="en-GB" altLang="es-ES" sz="2000" b="1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user record</a:t>
            </a:r>
            <a:r>
              <a:rPr lang="ca-ES" altLang="es-ES" sz="2000" dirty="0">
                <a:solidFill>
                  <a:srgbClr val="646464"/>
                </a:solidFill>
              </a:rPr>
              <a:t>. 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GB" altLang="es-ES" sz="2000" dirty="0">
                <a:solidFill>
                  <a:srgbClr val="646464"/>
                </a:solidFill>
                <a:latin typeface="Calibri" panose="020F0502020204030204" pitchFamily="34" charset="0"/>
              </a:rPr>
              <a:t>Once you have logged on, you can view and renew your loans, reserve new items, create lists of records, </a:t>
            </a:r>
            <a:r>
              <a:rPr lang="en-GB" altLang="es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etc</a:t>
            </a:r>
            <a:r>
              <a:rPr lang="ca-ES" altLang="es-ES" sz="2000" dirty="0">
                <a:solidFill>
                  <a:srgbClr val="646464"/>
                </a:solidFill>
              </a:rPr>
              <a:t>.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86E47A11-4763-364F-AEDD-231F2F8D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What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do I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have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on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loan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?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My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account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269862"/>
            <a:ext cx="3117837" cy="626056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56" y="3212976"/>
            <a:ext cx="6823376" cy="16395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28131-C5DD-4DAB-91CF-41BE5BE5B9AE}" type="slidenum">
              <a:rPr lang="es-ES" altLang="es-ES" smtClean="0">
                <a:solidFill>
                  <a:srgbClr val="898989"/>
                </a:solidFill>
              </a:rPr>
              <a:pPr/>
              <a:t>18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95752" y="1397979"/>
            <a:ext cx="6220328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The 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interlibrary loan service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enables users to locate and obtain the original or a copy of any item that is not held by the CRAI and is not available from other Catalan universities through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the </a:t>
            </a:r>
            <a:r>
              <a:rPr lang="en-GB" altLang="ca-ES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PUC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defRPr/>
            </a:pP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It also centralizes the loan of CRAI collection items to other institutions. This is a </a:t>
            </a:r>
            <a:r>
              <a:rPr lang="en-GB" altLang="ca-ES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paid service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EE4DDF6-A64D-4444-B6E8-CEF27CD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Interlibrary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loans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750079-259E-0B4A-940E-6B46618E2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23" y="3922275"/>
            <a:ext cx="6312024" cy="101084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176" y="44624"/>
            <a:ext cx="3139872" cy="65252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AC7CAC-C194-4C07-AB9D-644BA22D1D66}" type="slidenum">
              <a:rPr lang="es-ES" altLang="es-ES" smtClean="0">
                <a:solidFill>
                  <a:srgbClr val="898989"/>
                </a:solidFill>
              </a:rPr>
              <a:pPr/>
              <a:t>19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9376" y="1218954"/>
            <a:ext cx="518457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a-ES" dirty="0">
                <a:solidFill>
                  <a:srgbClr val="646464"/>
                </a:solidFill>
                <a:latin typeface="+mn-lt"/>
              </a:rPr>
              <a:t>The University's </a:t>
            </a:r>
            <a:r>
              <a:rPr lang="en-GB" altLang="ca-ES" dirty="0" smtClean="0">
                <a:solidFill>
                  <a:srgbClr val="646464"/>
                </a:solidFill>
                <a:latin typeface="+mn-lt"/>
              </a:rPr>
              <a:t>Wi-Fi 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service enables you to connect to the </a:t>
            </a:r>
            <a:r>
              <a:rPr lang="en-GB" altLang="ca-ES" dirty="0" smtClean="0">
                <a:solidFill>
                  <a:srgbClr val="646464"/>
                </a:solidFill>
                <a:latin typeface="+mn-lt"/>
              </a:rPr>
              <a:t>Internet. 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To use UB </a:t>
            </a:r>
            <a:r>
              <a:rPr lang="en-GB" altLang="ca-ES" dirty="0" smtClean="0">
                <a:solidFill>
                  <a:srgbClr val="646464"/>
                </a:solidFill>
                <a:latin typeface="+mn-lt"/>
              </a:rPr>
              <a:t>Wi-Fi (wifi.ub.edu) and Faculty computers, log 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on using your </a:t>
            </a:r>
            <a:r>
              <a:rPr lang="en-GB" altLang="ca-ES" u="sng" dirty="0">
                <a:solidFill>
                  <a:srgbClr val="3C8C93"/>
                </a:solidFill>
                <a:latin typeface="+mn-lt"/>
                <a:hlinkClick r:id="rId3"/>
              </a:rPr>
              <a:t>local username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 eaLnBrk="1" hangingPunct="1"/>
            <a:endParaRPr lang="en-GB" altLang="ca-ES" dirty="0">
              <a:solidFill>
                <a:srgbClr val="646464"/>
              </a:solidFill>
              <a:latin typeface="+mn-lt"/>
            </a:endParaRPr>
          </a:p>
        </p:txBody>
      </p:sp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55304"/>
              </p:ext>
            </p:extLst>
          </p:nvPr>
        </p:nvGraphicFramePr>
        <p:xfrm>
          <a:off x="1127448" y="3607722"/>
          <a:ext cx="9577063" cy="1777501"/>
        </p:xfrm>
        <a:graphic>
          <a:graphicData uri="http://schemas.openxmlformats.org/drawingml/2006/table">
            <a:tbl>
              <a:tblPr/>
              <a:tblGrid>
                <a:gridCol w="124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User</a:t>
                      </a:r>
                      <a:r>
                        <a:rPr kumimoji="0" lang="ca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Ending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Email</a:t>
                      </a:r>
                      <a:r>
                        <a:rPr kumimoji="0" lang="ca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address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Local </a:t>
                      </a: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username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EDUROAM </a:t>
                      </a:r>
                      <a:r>
                        <a:rPr kumimoji="0" lang="ca-ES" alt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username</a:t>
                      </a:r>
                      <a:endParaRPr kumimoji="0" lang="ca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 / PDI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joan.pere.garcia@ub.edu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Students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.alumnes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jherg07@alumnes.ub.edu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jherg07.alumnes@ub.edu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Alumni</a:t>
                      </a: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UB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pperez@alumni.ub.edu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</a:t>
                      </a:r>
                      <a:endParaRPr kumimoji="0" lang="ca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pperez.a@ub.edu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4">
            <a:extLst>
              <a:ext uri="{FF2B5EF4-FFF2-40B4-BE49-F238E27FC236}">
                <a16:creationId xmlns:a16="http://schemas.microsoft.com/office/drawing/2014/main" id="{81AE765A-6361-7E4A-B9C5-B8143A36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Wi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-Fi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and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access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to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Faculty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computers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0" y="1218954"/>
            <a:ext cx="5019128" cy="16158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a-ES" dirty="0">
                <a:solidFill>
                  <a:srgbClr val="646464"/>
                </a:solidFill>
                <a:latin typeface="+mn-lt"/>
              </a:rPr>
              <a:t>The University of Barcelona is actively involved in the </a:t>
            </a:r>
            <a:r>
              <a:rPr lang="en-GB" altLang="ca-ES" b="1" dirty="0" err="1">
                <a:solidFill>
                  <a:srgbClr val="646464"/>
                </a:solidFill>
                <a:latin typeface="+mn-lt"/>
              </a:rPr>
              <a:t>Eduroam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 project, which promotes a unique e-mobility environment giving users access to the Internet at all participating organizations. </a:t>
            </a:r>
          </a:p>
          <a:p>
            <a:pPr eaLnBrk="1" hangingPunct="1"/>
            <a:endParaRPr lang="en-GB" altLang="ca-ES" sz="900" dirty="0">
              <a:solidFill>
                <a:srgbClr val="646464"/>
              </a:solidFill>
              <a:latin typeface="+mn-lt"/>
            </a:endParaRPr>
          </a:p>
          <a:p>
            <a:pPr eaLnBrk="1" hangingPunct="1"/>
            <a:r>
              <a:rPr lang="en-GB" altLang="ca-ES" u="sng" dirty="0">
                <a:solidFill>
                  <a:srgbClr val="3C8C93"/>
                </a:solidFill>
                <a:latin typeface="+mn-lt"/>
                <a:hlinkClick r:id="rId4"/>
              </a:rPr>
              <a:t>A</a:t>
            </a:r>
            <a:r>
              <a:rPr lang="en-GB" altLang="ca-ES" u="sng" dirty="0" smtClean="0">
                <a:solidFill>
                  <a:srgbClr val="3C8C93"/>
                </a:solidFill>
                <a:latin typeface="+mn-lt"/>
                <a:hlinkClick r:id="rId4"/>
              </a:rPr>
              <a:t>ccess to resources online</a:t>
            </a:r>
            <a:r>
              <a:rPr lang="en-GB" altLang="ca-ES" dirty="0" smtClean="0">
                <a:solidFill>
                  <a:srgbClr val="646464"/>
                </a:solidFill>
                <a:latin typeface="+mn-lt"/>
              </a:rPr>
              <a:t>. </a:t>
            </a:r>
            <a:endParaRPr lang="en-GB" altLang="ca-ES" dirty="0">
              <a:solidFill>
                <a:srgbClr val="64646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B82FB7-FFDA-40AE-A8DF-626419F8403F}" type="slidenum">
              <a:rPr lang="es-ES" altLang="es-ES" smtClean="0">
                <a:solidFill>
                  <a:srgbClr val="898989"/>
                </a:solidFill>
              </a:rPr>
              <a:pPr/>
              <a:t>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760321" y="1345703"/>
            <a:ext cx="2916238" cy="3795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2000" b="1" dirty="0" err="1">
                <a:solidFill>
                  <a:srgbClr val="0597A4"/>
                </a:solidFill>
              </a:rPr>
              <a:t>Opening</a:t>
            </a:r>
            <a:r>
              <a:rPr lang="ca-ES" altLang="ca-ES" sz="2000" b="1" dirty="0">
                <a:solidFill>
                  <a:srgbClr val="0597A4"/>
                </a:solidFill>
              </a:rPr>
              <a:t> </a:t>
            </a:r>
            <a:r>
              <a:rPr lang="ca-ES" altLang="ca-ES" sz="2000" b="1" dirty="0" err="1">
                <a:solidFill>
                  <a:srgbClr val="0597A4"/>
                </a:solidFill>
              </a:rPr>
              <a:t>hours</a:t>
            </a:r>
            <a:endParaRPr lang="ca-ES" altLang="ca-ES" sz="2000" b="1" dirty="0">
              <a:solidFill>
                <a:srgbClr val="0597A4"/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a-ES" altLang="ca-ES" sz="1400" dirty="0" err="1">
                <a:solidFill>
                  <a:srgbClr val="646464"/>
                </a:solidFill>
              </a:rPr>
              <a:t>Monday-Friday</a:t>
            </a:r>
            <a:r>
              <a:rPr lang="ca-ES" altLang="ca-ES" sz="1400" dirty="0">
                <a:solidFill>
                  <a:srgbClr val="646464"/>
                </a:solidFill>
              </a:rPr>
              <a:t>, </a:t>
            </a:r>
            <a:r>
              <a:rPr lang="ca-ES" altLang="ca-ES" sz="1400" dirty="0" err="1">
                <a:solidFill>
                  <a:srgbClr val="646464"/>
                </a:solidFill>
              </a:rPr>
              <a:t>from</a:t>
            </a:r>
            <a:r>
              <a:rPr lang="ca-ES" altLang="ca-ES" sz="1400" dirty="0">
                <a:solidFill>
                  <a:srgbClr val="646464"/>
                </a:solidFill>
              </a:rPr>
              <a:t> 8:30 to 20:30 h.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1400" dirty="0">
              <a:solidFill>
                <a:srgbClr val="646464"/>
              </a:solidFill>
            </a:endParaRPr>
          </a:p>
          <a:p>
            <a:pPr marL="0" indent="0">
              <a:buNone/>
              <a:defRPr/>
            </a:pPr>
            <a:r>
              <a:rPr lang="en-GB" altLang="ca-ES" sz="1400" u="sng" dirty="0">
                <a:solidFill>
                  <a:srgbClr val="3C8C93"/>
                </a:solidFill>
                <a:hlinkClick r:id="rId3"/>
              </a:rPr>
              <a:t>Special opening hours in exam periods and at weekends</a:t>
            </a:r>
            <a:endParaRPr lang="en-GB" altLang="ca-ES" sz="1400" u="sng" dirty="0">
              <a:solidFill>
                <a:srgbClr val="3C8C93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a-ES" altLang="ca-ES" sz="900" dirty="0">
              <a:solidFill>
                <a:srgbClr val="646464"/>
              </a:solidFill>
              <a:hlinkClick r:id="rId4"/>
            </a:endParaRPr>
          </a:p>
          <a:p>
            <a:pPr marL="0" indent="0">
              <a:buNone/>
              <a:defRPr/>
            </a:pPr>
            <a:r>
              <a:rPr lang="en-GB" altLang="ca-ES" sz="1400" u="sng" dirty="0">
                <a:solidFill>
                  <a:srgbClr val="3C8C93"/>
                </a:solidFill>
                <a:hlinkClick r:id="rId5"/>
              </a:rPr>
              <a:t>Library service regulations</a:t>
            </a:r>
            <a:endParaRPr lang="en-GB" altLang="ca-ES" sz="1400" u="sng" dirty="0">
              <a:solidFill>
                <a:srgbClr val="3C8C93"/>
              </a:solidFill>
            </a:endParaRPr>
          </a:p>
          <a:p>
            <a:pPr marL="0" indent="0">
              <a:buNone/>
              <a:defRPr/>
            </a:pPr>
            <a:endParaRPr lang="en-GB" altLang="ca-ES" sz="900" u="sng" dirty="0">
              <a:solidFill>
                <a:srgbClr val="3C8C93"/>
              </a:solidFill>
            </a:endParaRPr>
          </a:p>
          <a:p>
            <a:pPr marL="0" indent="0">
              <a:buNone/>
              <a:defRPr/>
            </a:pPr>
            <a:r>
              <a:rPr lang="en-GB" altLang="ca-ES" sz="1400" u="sng" dirty="0">
                <a:solidFill>
                  <a:srgbClr val="3C8C93"/>
                </a:solidFill>
                <a:hlinkClick r:id="rId6"/>
              </a:rPr>
              <a:t>CRAI service charter</a:t>
            </a:r>
            <a:endParaRPr lang="en-GB" altLang="ca-ES" sz="1400" u="sng" dirty="0">
              <a:solidFill>
                <a:srgbClr val="3C8C93"/>
              </a:solidFill>
            </a:endParaRP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0597A4"/>
                </a:solidFill>
                <a:latin typeface="+mn-lt"/>
              </a:rPr>
              <a:t>Where</a:t>
            </a:r>
            <a:r>
              <a:rPr lang="es-ES" sz="3200" b="1" dirty="0">
                <a:solidFill>
                  <a:srgbClr val="0597A4"/>
                </a:solidFill>
                <a:latin typeface="+mn-lt"/>
              </a:rPr>
              <a:t> are </a:t>
            </a:r>
            <a:r>
              <a:rPr lang="es-ES" sz="3200" b="1" dirty="0" err="1">
                <a:solidFill>
                  <a:srgbClr val="0597A4"/>
                </a:solidFill>
                <a:latin typeface="+mn-lt"/>
              </a:rPr>
              <a:t>we</a:t>
            </a:r>
            <a:r>
              <a:rPr lang="es-ES" sz="3200" b="1" dirty="0">
                <a:solidFill>
                  <a:srgbClr val="0597A4"/>
                </a:solidFill>
                <a:latin typeface="+mn-lt"/>
              </a:rPr>
              <a:t>? </a:t>
            </a:r>
            <a:r>
              <a:rPr lang="es-ES" sz="3200" b="1" dirty="0" err="1">
                <a:solidFill>
                  <a:srgbClr val="0597A4"/>
                </a:solidFill>
                <a:latin typeface="+mn-lt"/>
              </a:rPr>
              <a:t>When</a:t>
            </a:r>
            <a:r>
              <a:rPr lang="es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0597A4"/>
                </a:solidFill>
                <a:latin typeface="+mn-lt"/>
              </a:rPr>
              <a:t>we're</a:t>
            </a:r>
            <a:r>
              <a:rPr lang="es-ES" sz="3200" b="1" dirty="0">
                <a:solidFill>
                  <a:srgbClr val="0597A4"/>
                </a:solidFill>
                <a:latin typeface="+mn-lt"/>
              </a:rPr>
              <a:t> open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09797AD0-1700-9E45-A639-EC65482D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1345703"/>
            <a:ext cx="2916238" cy="1890967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err="1">
                <a:solidFill>
                  <a:srgbClr val="0597A4"/>
                </a:solidFill>
              </a:rPr>
              <a:t>Address</a:t>
            </a:r>
            <a:endParaRPr lang="ca-ES" altLang="ca-ES" sz="200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>
                <a:solidFill>
                  <a:srgbClr val="646464"/>
                </a:solidFill>
              </a:rPr>
              <a:t>Gran Via de les Corts Catalanes, 585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>
                <a:solidFill>
                  <a:srgbClr val="646464"/>
                </a:solidFill>
              </a:rPr>
              <a:t>08007 Barcelona</a:t>
            </a: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40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ca-ES" sz="1400" u="sng">
                <a:solidFill>
                  <a:srgbClr val="3C8C93"/>
                </a:solidFill>
                <a:hlinkClick r:id="rId7"/>
              </a:rPr>
              <a:t>Addresses of other libraries</a:t>
            </a:r>
            <a:endParaRPr lang="en-GB" altLang="ca-ES" sz="1400" u="sng">
              <a:solidFill>
                <a:srgbClr val="3C8C93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>
              <a:solidFill>
                <a:srgbClr val="646464"/>
              </a:solidFill>
            </a:endParaRP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CCBDBD49-0346-DC4C-819D-8F03EE21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801" y="3842289"/>
            <a:ext cx="2916238" cy="1828193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 err="1" smtClean="0">
                <a:solidFill>
                  <a:srgbClr val="0597A4"/>
                </a:solidFill>
              </a:rPr>
              <a:t>Contact</a:t>
            </a:r>
            <a:r>
              <a:rPr lang="ca-ES" altLang="ca-ES" sz="2000" b="1" dirty="0" smtClean="0">
                <a:solidFill>
                  <a:srgbClr val="0597A4"/>
                </a:solidFill>
              </a:rPr>
              <a:t> </a:t>
            </a:r>
            <a:r>
              <a:rPr lang="ca-ES" altLang="ca-ES" sz="2000" b="1" dirty="0" err="1" smtClean="0">
                <a:solidFill>
                  <a:srgbClr val="0597A4"/>
                </a:solidFill>
              </a:rPr>
              <a:t>information</a:t>
            </a:r>
            <a:endParaRPr lang="ca-ES" altLang="ca-ES" sz="2000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8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altLang="ca-ES" sz="1600" dirty="0">
                <a:solidFill>
                  <a:srgbClr val="646464"/>
                </a:solidFill>
              </a:rPr>
              <a:t>crailletres@ub.edu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0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600" dirty="0" err="1" smtClean="0">
                <a:solidFill>
                  <a:srgbClr val="646464"/>
                </a:solidFill>
              </a:rPr>
              <a:t>Phone</a:t>
            </a:r>
            <a:r>
              <a:rPr lang="es-ES" sz="1600" dirty="0" smtClean="0">
                <a:solidFill>
                  <a:srgbClr val="646464"/>
                </a:solidFill>
              </a:rPr>
              <a:t> </a:t>
            </a:r>
            <a:r>
              <a:rPr lang="es-ES" sz="1600" dirty="0" err="1" smtClean="0">
                <a:solidFill>
                  <a:srgbClr val="646464"/>
                </a:solidFill>
              </a:rPr>
              <a:t>number</a:t>
            </a:r>
            <a:r>
              <a:rPr lang="es-ES" sz="1600" dirty="0" smtClean="0">
                <a:solidFill>
                  <a:srgbClr val="646464"/>
                </a:solidFill>
              </a:rPr>
              <a:t>: </a:t>
            </a:r>
            <a:r>
              <a:rPr lang="es-ES" sz="1600" dirty="0">
                <a:solidFill>
                  <a:srgbClr val="646464"/>
                </a:solidFill>
              </a:rPr>
              <a:t>934 035 317</a:t>
            </a:r>
          </a:p>
          <a:p>
            <a:pPr marL="0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pic>
        <p:nvPicPr>
          <p:cNvPr id="3" name="Imatge 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118" y="1508815"/>
            <a:ext cx="4797842" cy="3705872"/>
          </a:xfrm>
          <a:prstGeom prst="rect">
            <a:avLst/>
          </a:prstGeom>
        </p:spPr>
      </p:pic>
      <p:pic>
        <p:nvPicPr>
          <p:cNvPr id="9" name="Gráfico 8" descr="Marcador">
            <a:extLst>
              <a:ext uri="{FF2B5EF4-FFF2-40B4-BE49-F238E27FC236}">
                <a16:creationId xmlns:a16="http://schemas.microsoft.com/office/drawing/2014/main" id="{F2A60C1D-ADD0-2244-A0A2-C45C7B7D53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75520" y="1491013"/>
            <a:ext cx="1584176" cy="1584176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735960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recte 14"/>
          <p:cNvCxnSpPr/>
          <p:nvPr/>
        </p:nvCxnSpPr>
        <p:spPr>
          <a:xfrm>
            <a:off x="8846840" y="1844824"/>
            <a:ext cx="1703971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5735960" y="4293096"/>
            <a:ext cx="2160240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A5DDE-D3F7-4C56-A564-F1F53C4254AE}" type="slidenum">
              <a:rPr lang="es-ES" altLang="es-ES" smtClean="0">
                <a:solidFill>
                  <a:srgbClr val="898989"/>
                </a:solidFill>
              </a:rPr>
              <a:pPr/>
              <a:t>20</a:t>
            </a:fld>
            <a:endParaRPr lang="es-ES" altLang="es-ES">
              <a:solidFill>
                <a:srgbClr val="898989"/>
              </a:solidFill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72871"/>
              </p:ext>
            </p:extLst>
          </p:nvPr>
        </p:nvGraphicFramePr>
        <p:xfrm>
          <a:off x="1053852" y="1335518"/>
          <a:ext cx="9938692" cy="3907842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a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</a:t>
                      </a:r>
                      <a:endParaRPr kumimoji="0" lang="en-U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Password</a:t>
                      </a:r>
                      <a:endParaRPr kumimoji="0" lang="es-ES" altLang="ca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n-U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Computer access</a:t>
                      </a:r>
                      <a:endParaRPr kumimoji="0" lang="en-US" altLang="ca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local </a:t>
                      </a:r>
                      <a:r>
                        <a:rPr kumimoji="0" lang="ca-ES" altLang="ca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endParaRPr kumimoji="0" lang="ca-ES" altLang="ca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local part of 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your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 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mailbox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</a:t>
                      </a: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.alumnes]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mailbox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mgarm008@alumnes.ub.edu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ca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r>
                        <a:rPr kumimoji="0" lang="ca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is: </a:t>
                      </a:r>
                      <a:r>
                        <a:rPr kumimoji="0" lang="ca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</a:t>
                      </a:r>
                      <a:r>
                        <a:rPr kumimoji="0" lang="ca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password</a:t>
                      </a: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n-U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 Wi-Fi</a:t>
                      </a:r>
                      <a:endParaRPr kumimoji="0" lang="en-US" altLang="ca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n-US" altLang="ca-ES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 account </a:t>
                      </a:r>
                      <a:r>
                        <a:rPr kumimoji="0" lang="ca-ES" altLang="ca-ES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kumimoji="0" lang="en-US" altLang="ca-ES" sz="12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altLang="ca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Catalan university library loan (PUC) *</a:t>
                      </a:r>
                      <a:endParaRPr kumimoji="0" lang="en-US" altLang="ca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Virtual Campus*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0" marB="457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n-US" altLang="ca-ES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MónUB</a:t>
                      </a: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*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Accessing electronic resources (SIRE) *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Interlibrary loans *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altLang="ca-ES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Wi-Fi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r>
                        <a:rPr kumimoji="0" lang="ca-ES" altLang="ca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ca-ES" altLang="ca-E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endParaRPr kumimoji="0" lang="ca-ES" altLang="ca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[local </a:t>
                      </a:r>
                      <a:r>
                        <a:rPr kumimoji="0" lang="ca-ES" altLang="ca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@ub.edu]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</a:t>
                      </a: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local </a:t>
                      </a:r>
                      <a:r>
                        <a:rPr kumimoji="0" lang="ca-ES" altLang="ca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 </a:t>
                      </a: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5100" algn="r"/>
                          <a:tab pos="1552575" algn="l"/>
                        </a:tabLst>
                      </a:pPr>
                      <a:r>
                        <a:rPr kumimoji="0" lang="ca-ES" altLang="ca-E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      </a:t>
                      </a:r>
                      <a:r>
                        <a:rPr kumimoji="0" lang="ca-ES" altLang="ca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ca-ES" altLang="ca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r>
                        <a:rPr kumimoji="0" lang="ca-ES" altLang="ca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is:  </a:t>
                      </a:r>
                      <a:r>
                        <a:rPr kumimoji="0" lang="ca-ES" altLang="ca-E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mgarm008.alumnes@ub.edu</a:t>
                      </a:r>
                      <a:endParaRPr kumimoji="0" lang="es-ES" altLang="ca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3162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US" altLang="ca-E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 email</a:t>
                      </a:r>
                      <a:endParaRPr kumimoji="0" lang="en-US" altLang="ca-E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r"/>
                          <a:tab pos="1524000" algn="l"/>
                        </a:tabLst>
                      </a:pPr>
                      <a:r>
                        <a:rPr kumimoji="0" lang="es-ES" altLang="ca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 email</a:t>
                      </a: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</a:t>
                      </a: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alt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username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14" marR="45714" marT="45735" marB="4573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97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74380"/>
                  </a:ext>
                </a:extLst>
              </a:tr>
            </a:tbl>
          </a:graphicData>
        </a:graphic>
      </p:graphicFrame>
      <p:sp>
        <p:nvSpPr>
          <p:cNvPr id="8" name="Rectangle 14">
            <a:extLst>
              <a:ext uri="{FF2B5EF4-FFF2-40B4-BE49-F238E27FC236}">
                <a16:creationId xmlns:a16="http://schemas.microsoft.com/office/drawing/2014/main" id="{CB432B89-B73B-2646-9AAF-E4E378A2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Usernames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and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password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9240E9-503F-0846-AE5F-E414D582380C}"/>
              </a:ext>
            </a:extLst>
          </p:cNvPr>
          <p:cNvSpPr txBox="1"/>
          <p:nvPr/>
        </p:nvSpPr>
        <p:spPr>
          <a:xfrm>
            <a:off x="1053852" y="5517788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ca-ES" sz="1200" dirty="0" smtClean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* Also with UB username (4 characters: you can find it at your enrolment confirmation)</a:t>
            </a:r>
            <a:endParaRPr lang="en-US" altLang="ca-ES" sz="12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8F65B-266C-0540-82DA-0E5CF963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99" y="1147601"/>
            <a:ext cx="6413741" cy="5162280"/>
          </a:xfrm>
          <a:prstGeom prst="rect">
            <a:avLst/>
          </a:prstGeom>
        </p:spPr>
      </p:pic>
      <p:sp>
        <p:nvSpPr>
          <p:cNvPr id="5017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BCD1D-A60C-486E-B4B2-015619A00079}" type="slidenum">
              <a:rPr lang="es-ES" altLang="es-ES" smtClean="0">
                <a:solidFill>
                  <a:srgbClr val="898989"/>
                </a:solidFill>
              </a:rPr>
              <a:pPr/>
              <a:t>21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479377" y="1412776"/>
            <a:ext cx="4320479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Use the 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  <a:hlinkClick r:id="rId4"/>
              </a:rPr>
              <a:t>E-Resources Access Service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 (SIRE) to consult the electronic information resources to which the CRAI subscribes from a computer or device within or outside the UB network. </a:t>
            </a:r>
          </a:p>
          <a:p>
            <a:pPr eaLnBrk="1" hangingPunct="1"/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To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log on to SIRE</a:t>
            </a:r>
            <a:r>
              <a:rPr lang="en-GB" altLang="ca-ES" dirty="0">
                <a:solidFill>
                  <a:srgbClr val="646464"/>
                </a:solidFill>
                <a:latin typeface="Calibri" panose="020F0502020204030204" pitchFamily="34" charset="0"/>
              </a:rPr>
              <a:t>, you will need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the </a:t>
            </a:r>
            <a:r>
              <a:rPr lang="en-GB" altLang="ca-ES" b="1" dirty="0" smtClean="0">
                <a:solidFill>
                  <a:srgbClr val="646464"/>
                </a:solidFill>
                <a:latin typeface="Calibri" panose="020F0502020204030204" pitchFamily="34" charset="0"/>
              </a:rPr>
              <a:t>local username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 or the </a:t>
            </a:r>
            <a:r>
              <a:rPr lang="en-GB" altLang="ca-ES" b="1" dirty="0" err="1" smtClean="0">
                <a:solidFill>
                  <a:srgbClr val="646464"/>
                </a:solidFill>
                <a:latin typeface="Calibri" panose="020F0502020204030204" pitchFamily="34" charset="0"/>
              </a:rPr>
              <a:t>MónUB</a:t>
            </a:r>
            <a:r>
              <a:rPr lang="en-GB" altLang="ca-ES" b="1" dirty="0" smtClean="0">
                <a:solidFill>
                  <a:srgbClr val="646464"/>
                </a:solidFill>
                <a:latin typeface="Calibri" panose="020F0502020204030204" pitchFamily="34" charset="0"/>
              </a:rPr>
              <a:t> username </a:t>
            </a:r>
            <a:r>
              <a:rPr lang="en-GB" altLang="ca-ES" dirty="0" smtClean="0">
                <a:solidFill>
                  <a:srgbClr val="646464"/>
                </a:solidFill>
                <a:latin typeface="Calibri" panose="020F0502020204030204" pitchFamily="34" charset="0"/>
              </a:rPr>
              <a:t>and the UB password.</a:t>
            </a:r>
            <a:endParaRPr lang="en-GB" altLang="ca-ES" dirty="0">
              <a:solidFill>
                <a:srgbClr val="646464"/>
              </a:solidFill>
              <a:latin typeface="Calibri" panose="020F0502020204030204" pitchFamily="34" charset="0"/>
            </a:endParaRPr>
          </a:p>
        </p:txBody>
      </p:sp>
      <p:sp>
        <p:nvSpPr>
          <p:cNvPr id="50181" name="AutoShape 6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2" name="AutoShape 8" descr="https://image.freepik.com/iconos-gratis/boton-de-reproduccion-youtube_318-4019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3" name="AutoShape 10" descr="You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50184" name="AutoShape 12" descr="Youtube play button outlined social symbol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127B178-5184-8045-98D9-6E507515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Access to online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resources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5" name="Gráfico 14" descr="Cursor">
            <a:extLst>
              <a:ext uri="{FF2B5EF4-FFF2-40B4-BE49-F238E27FC236}">
                <a16:creationId xmlns:a16="http://schemas.microsoft.com/office/drawing/2014/main" id="{2F153A35-1E8B-024D-8A99-EC8610038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21549" y="1439649"/>
            <a:ext cx="185560" cy="185560"/>
          </a:xfrm>
          <a:prstGeom prst="rect">
            <a:avLst/>
          </a:prstGeom>
        </p:spPr>
      </p:pic>
      <p:sp>
        <p:nvSpPr>
          <p:cNvPr id="24" name="1 CuadroTexto">
            <a:extLst>
              <a:ext uri="{FF2B5EF4-FFF2-40B4-BE49-F238E27FC236}">
                <a16:creationId xmlns:a16="http://schemas.microsoft.com/office/drawing/2014/main" id="{7A406EFD-9CAD-E94B-B07E-C16891837CF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10005151" y="4816156"/>
            <a:ext cx="1823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Drag the button to the bookmarks </a:t>
            </a:r>
            <a:r>
              <a:rPr lang="en-US" sz="14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bar</a:t>
            </a:r>
            <a:r>
              <a:rPr lang="ca-ES" altLang="ca-ES" sz="14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  <a:endParaRPr lang="ca-ES" altLang="ca-ES" sz="14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19" name="Connector de fletxa recta 18"/>
          <p:cNvCxnSpPr>
            <a:cxnSpLocks/>
          </p:cNvCxnSpPr>
          <p:nvPr/>
        </p:nvCxnSpPr>
        <p:spPr>
          <a:xfrm flipH="1" flipV="1">
            <a:off x="7320136" y="1700808"/>
            <a:ext cx="2643332" cy="3597507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840416" y="5298315"/>
            <a:ext cx="1320487" cy="526432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560D14-8C03-4281-A2F6-6DC23E19A90F}" type="slidenum">
              <a:rPr lang="es-ES" altLang="es-ES" smtClean="0">
                <a:solidFill>
                  <a:srgbClr val="898989"/>
                </a:solidFill>
              </a:rPr>
              <a:pPr/>
              <a:t>22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1384" y="1583533"/>
            <a:ext cx="590465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dirty="0" smtClean="0">
                <a:solidFill>
                  <a:srgbClr val="646464"/>
                </a:solidFill>
                <a:latin typeface="+mn-lt"/>
                <a:ea typeface="Segoe UI Symbol" panose="020B0502040204020203" pitchFamily="34" charset="0"/>
              </a:rPr>
              <a:t>Virtual Campus </a:t>
            </a:r>
            <a:r>
              <a:rPr lang="en-GB" altLang="ca-ES" sz="20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is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the online tool for accessing your subjects and consulting recommended reading lists, teaching materials and </a:t>
            </a:r>
            <a:r>
              <a:rPr lang="en-GB" altLang="ca-ES" sz="20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activities</a:t>
            </a:r>
            <a:r>
              <a:rPr lang="ca-ES" altLang="ca-ES" sz="2000" dirty="0" smtClean="0">
                <a:solidFill>
                  <a:srgbClr val="646464"/>
                </a:solidFill>
                <a:latin typeface="+mn-lt"/>
                <a:ea typeface="Segoe UI Symbol" panose="020B0502040204020203" pitchFamily="34" charset="0"/>
              </a:rPr>
              <a:t>. </a:t>
            </a:r>
            <a:endParaRPr lang="ca-ES" altLang="ca-ES" sz="2000" dirty="0">
              <a:solidFill>
                <a:srgbClr val="646464"/>
              </a:solidFill>
              <a:latin typeface="+mn-lt"/>
              <a:ea typeface="Segoe UI Symbol" panose="020B0502040204020203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ca-ES" altLang="ca-ES" sz="2000" dirty="0">
              <a:solidFill>
                <a:srgbClr val="646464"/>
              </a:solidFill>
              <a:latin typeface="+mn-lt"/>
              <a:ea typeface="Segoe UI Symbol" panose="020B0502040204020203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a-ES" altLang="ca-ES" sz="2000" b="1" dirty="0">
                <a:solidFill>
                  <a:srgbClr val="0597A4"/>
                </a:solidFill>
                <a:latin typeface="+mn-lt"/>
                <a:ea typeface="Segoe UI Symbol" panose="020B0502040204020203" pitchFamily="34" charset="0"/>
                <a:hlinkClick r:id="rId3"/>
              </a:rPr>
              <a:t>https://campusvirtual.ub.edu</a:t>
            </a:r>
            <a:endParaRPr lang="ca-ES" altLang="ca-ES" sz="2000" b="1" dirty="0">
              <a:solidFill>
                <a:srgbClr val="0597A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CDAD3C4-0233-1A41-9CB9-4FDA89C4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Virtual Campus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FC3D80-4FFE-844B-B03F-CF8AD43E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835087"/>
            <a:ext cx="3467848" cy="60212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0E7B0-39AC-41D3-A6E0-DD5B627E63AD}" type="slidenum">
              <a:rPr lang="es-ES" altLang="es-ES" smtClean="0">
                <a:solidFill>
                  <a:srgbClr val="898989"/>
                </a:solidFill>
              </a:rPr>
              <a:pPr/>
              <a:t>23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95400" y="1556792"/>
            <a:ext cx="6336704" cy="20928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S@U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is a 24x7 online information and reference service manned by specialized librarians, who can answer any doubts you have about the CRAI libraries and the full range of services and resources.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S@U is also the channel for delivering your complaints, suggestions and messages of </a:t>
            </a:r>
            <a:r>
              <a:rPr lang="en-GB" altLang="ca-ES" sz="20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thanks.</a:t>
            </a: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</a:endParaRPr>
          </a:p>
        </p:txBody>
      </p:sp>
      <p:pic>
        <p:nvPicPr>
          <p:cNvPr id="58373" name="Imat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132856"/>
            <a:ext cx="32369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BA182088-2718-784B-851D-CCD0225D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S@U,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User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Support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Service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21A123-2241-4185-9D7E-8DBE21E56021}" type="slidenum">
              <a:rPr lang="es-ES" altLang="es-ES" smtClean="0">
                <a:solidFill>
                  <a:srgbClr val="898989"/>
                </a:solidFill>
              </a:rPr>
              <a:pPr/>
              <a:t>24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9790" y="1340768"/>
            <a:ext cx="536989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Training courses are available to users who wish to improve their knowledge and search skills; for example, courses on specialized databases or the </a:t>
            </a:r>
            <a:r>
              <a:rPr lang="en-GB" altLang="ca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Mendeley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reference manager.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ca-ES" sz="2000" dirty="0">
              <a:solidFill>
                <a:srgbClr val="646464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Information about scheduled courses and self-training resources are available on the 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CRAI Web</a:t>
            </a:r>
            <a:r>
              <a:rPr lang="en-GB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, and personalized courses can be arranged on request.</a:t>
            </a:r>
            <a:endParaRPr lang="ca-ES" altLang="ca-ES" sz="20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35D31B-2DFB-A84F-9A6B-F026D760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User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training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2" name="Imatg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620688"/>
            <a:ext cx="5835421" cy="5374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59BB97-0071-A14A-A1C5-8FB3D8C64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15938" y="5906009"/>
            <a:ext cx="2521179" cy="318540"/>
          </a:xfrm>
        </p:spPr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755ADF-B856-8B4E-859D-C53442E6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2" y="2753978"/>
            <a:ext cx="4163765" cy="25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774A6FF2-48C6-614C-8852-1D934287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Follow</a:t>
            </a:r>
            <a:r>
              <a:rPr lang="ca-ES" altLang="ca-ES" sz="3200" b="1" dirty="0" smtClean="0">
                <a:solidFill>
                  <a:srgbClr val="0597A4"/>
                </a:solidFill>
                <a:latin typeface="+mn-lt"/>
              </a:rPr>
              <a:t> us on social networks: @</a:t>
            </a:r>
            <a:r>
              <a:rPr lang="ca-ES" altLang="ca-ES" sz="3200" b="1" dirty="0" err="1" smtClean="0">
                <a:solidFill>
                  <a:srgbClr val="0597A4"/>
                </a:solidFill>
                <a:latin typeface="+mn-lt"/>
              </a:rPr>
              <a:t>craiublletres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C2A505-821B-E84E-B836-2CD86567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49" y="3125998"/>
            <a:ext cx="3225946" cy="2806849"/>
          </a:xfrm>
          <a:prstGeom prst="rect">
            <a:avLst/>
          </a:prstGeom>
          <a:effectLst>
            <a:outerShdw blurRad="50800" dist="38100" dir="5400000" sx="99000" sy="99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Visualització prèvia de la imatge">
            <a:extLst>
              <a:ext uri="{FF2B5EF4-FFF2-40B4-BE49-F238E27FC236}">
                <a16:creationId xmlns:a16="http://schemas.microsoft.com/office/drawing/2014/main" id="{F7FD3ADB-38BD-A74F-BA1D-DC60B3D72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42650"/>
          <a:stretch/>
        </p:blipFill>
        <p:spPr bwMode="auto">
          <a:xfrm>
            <a:off x="7689761" y="2753978"/>
            <a:ext cx="2928894" cy="30026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https://crai.ub.edu/sites/default/files/xarxes_socials/wordpress.png">
            <a:hlinkClick r:id="rId5"/>
            <a:extLst>
              <a:ext uri="{FF2B5EF4-FFF2-40B4-BE49-F238E27FC236}">
                <a16:creationId xmlns:a16="http://schemas.microsoft.com/office/drawing/2014/main" id="{FE50529F-E532-CF42-A585-0CF45A2C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51" y="1356644"/>
            <a:ext cx="1018173" cy="10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ttps://crai.ub.edu/sites/default/files/xarxes_socials/instagram.png">
            <a:hlinkClick r:id="rId7"/>
            <a:extLst>
              <a:ext uri="{FF2B5EF4-FFF2-40B4-BE49-F238E27FC236}">
                <a16:creationId xmlns:a16="http://schemas.microsoft.com/office/drawing/2014/main" id="{6861380A-968A-F943-A9F7-58CC9235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12" y="1411871"/>
            <a:ext cx="972634" cy="9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acebook del CRAI">
            <a:hlinkClick r:id="rId9"/>
            <a:extLst>
              <a:ext uri="{FF2B5EF4-FFF2-40B4-BE49-F238E27FC236}">
                <a16:creationId xmlns:a16="http://schemas.microsoft.com/office/drawing/2014/main" id="{D614AD64-A3D5-1346-B692-2B3BE0FB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05" y="1394067"/>
            <a:ext cx="945442" cy="9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s://crai.ub.edu/sites/default/files/xarxes_socials/youtube.png">
            <a:hlinkClick r:id="rId11"/>
            <a:extLst>
              <a:ext uri="{FF2B5EF4-FFF2-40B4-BE49-F238E27FC236}">
                <a16:creationId xmlns:a16="http://schemas.microsoft.com/office/drawing/2014/main" id="{E77B3904-C808-7A48-AA83-69C1DC3D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33" y="1388564"/>
            <a:ext cx="941087" cy="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crai.ub.edu/sites/default/files/xarxes_socials/pinterest_favicon.png">
            <a:hlinkClick r:id="rId13"/>
            <a:extLst>
              <a:ext uri="{FF2B5EF4-FFF2-40B4-BE49-F238E27FC236}">
                <a16:creationId xmlns:a16="http://schemas.microsoft.com/office/drawing/2014/main" id="{D6C630BF-3D72-C84F-BFBA-A818A452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40" y="1351619"/>
            <a:ext cx="978032" cy="9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tge 19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0407" y="1411871"/>
            <a:ext cx="1054077" cy="9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4B98FF-0935-44A4-8860-FF6E84602320}" type="slidenum">
              <a:rPr lang="es-ES" altLang="es-ES" smtClean="0">
                <a:solidFill>
                  <a:srgbClr val="898989"/>
                </a:solidFill>
              </a:rPr>
              <a:pPr/>
              <a:t>26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5 Subtítulo"/>
          <p:cNvSpPr>
            <a:spLocks/>
          </p:cNvSpPr>
          <p:nvPr/>
        </p:nvSpPr>
        <p:spPr bwMode="auto">
          <a:xfrm>
            <a:off x="553939" y="1268760"/>
            <a:ext cx="10874424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a-ES" altLang="ca-ES" sz="1600" b="1" dirty="0" err="1">
                <a:solidFill>
                  <a:srgbClr val="646464"/>
                </a:solidFill>
                <a:latin typeface="+mn-lt"/>
              </a:rPr>
              <a:t>Ask</a:t>
            </a: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rgbClr val="646464"/>
                </a:solidFill>
                <a:latin typeface="+mn-lt"/>
              </a:rPr>
              <a:t>the</a:t>
            </a: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 CRAI staff</a:t>
            </a:r>
          </a:p>
          <a:p>
            <a:pPr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	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Library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staff can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answer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the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majority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of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your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questions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ca-ES" altLang="ca-ES" sz="1600" b="1" dirty="0">
              <a:solidFill>
                <a:srgbClr val="646464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CRAI home </a:t>
            </a:r>
            <a:r>
              <a:rPr lang="ca-ES" altLang="ca-ES" sz="1600" b="1" dirty="0" err="1">
                <a:solidFill>
                  <a:srgbClr val="646464"/>
                </a:solidFill>
                <a:latin typeface="+mn-lt"/>
              </a:rPr>
              <a:t>page</a:t>
            </a:r>
            <a:endParaRPr lang="ca-ES" altLang="ca-ES" sz="1600" dirty="0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	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The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dirty="0" err="1">
                <a:solidFill>
                  <a:srgbClr val="646464"/>
                </a:solidFill>
                <a:latin typeface="+mn-lt"/>
              </a:rPr>
              <a:t>section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  <a:r>
              <a:rPr lang="en-GB" altLang="ca-ES" sz="1600" dirty="0">
                <a:solidFill>
                  <a:srgbClr val="646464"/>
                </a:solidFill>
                <a:latin typeface="+mn-lt"/>
                <a:hlinkClick r:id="rId3"/>
              </a:rPr>
              <a:t>Frequently asked questions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 </a:t>
            </a:r>
          </a:p>
          <a:p>
            <a:pPr lvl="1" indent="14288">
              <a:spcBef>
                <a:spcPct val="20000"/>
              </a:spcBef>
              <a:defRPr/>
            </a:pPr>
            <a:r>
              <a:rPr lang="en-GB" altLang="ca-ES" sz="1600" dirty="0">
                <a:solidFill>
                  <a:srgbClr val="646464"/>
                </a:solidFill>
                <a:latin typeface="+mn-lt"/>
              </a:rPr>
              <a:t>provides answers to a number of common queries.</a:t>
            </a:r>
            <a:r>
              <a:rPr lang="ca-ES" altLang="ca-ES" sz="1600" dirty="0">
                <a:solidFill>
                  <a:srgbClr val="646464"/>
                </a:solidFill>
                <a:latin typeface="+mn-lt"/>
              </a:rPr>
              <a:t>	</a:t>
            </a:r>
          </a:p>
          <a:p>
            <a:pPr lvl="1">
              <a:spcBef>
                <a:spcPct val="20000"/>
              </a:spcBef>
              <a:defRPr/>
            </a:pPr>
            <a:endParaRPr lang="ca-ES" altLang="ca-ES" sz="1600" b="1" dirty="0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S@U, </a:t>
            </a:r>
            <a:r>
              <a:rPr lang="ca-ES" altLang="ca-ES" sz="1600" b="1" dirty="0" err="1">
                <a:solidFill>
                  <a:srgbClr val="646464"/>
                </a:solidFill>
                <a:latin typeface="+mn-lt"/>
              </a:rPr>
              <a:t>User</a:t>
            </a: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 </a:t>
            </a:r>
            <a:r>
              <a:rPr lang="ca-ES" altLang="ca-ES" sz="1600" b="1" dirty="0" err="1">
                <a:solidFill>
                  <a:srgbClr val="646464"/>
                </a:solidFill>
                <a:latin typeface="+mn-lt"/>
              </a:rPr>
              <a:t>Support</a:t>
            </a: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 Service</a:t>
            </a:r>
          </a:p>
          <a:p>
            <a:pPr lvl="1">
              <a:spcBef>
                <a:spcPct val="20000"/>
              </a:spcBef>
              <a:defRPr/>
            </a:pP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	</a:t>
            </a:r>
          </a:p>
          <a:p>
            <a:pPr lvl="1" indent="14288">
              <a:spcBef>
                <a:spcPct val="20000"/>
              </a:spcBef>
              <a:defRPr/>
            </a:pPr>
            <a:r>
              <a:rPr lang="en-GB" altLang="ca-ES" sz="1600" dirty="0">
                <a:solidFill>
                  <a:srgbClr val="646464"/>
                </a:solidFill>
                <a:latin typeface="+mn-lt"/>
              </a:rPr>
              <a:t>Online information service for any questions about CRAI Libraries and the full range of resources and services. S@U is staffed by specialized librarians and is available 24 hours a day, seven days a week. </a:t>
            </a:r>
          </a:p>
          <a:p>
            <a:pPr>
              <a:defRPr/>
            </a:pPr>
            <a:endParaRPr lang="ca-ES" altLang="ca-ES" sz="1600" b="1" dirty="0">
              <a:solidFill>
                <a:srgbClr val="646464"/>
              </a:solidFill>
              <a:latin typeface="+mn-lt"/>
            </a:endParaRPr>
          </a:p>
          <a:p>
            <a:pPr>
              <a:defRPr/>
            </a:pPr>
            <a:r>
              <a:rPr lang="ca-ES" altLang="ca-ES" sz="1600" b="1" dirty="0">
                <a:solidFill>
                  <a:srgbClr val="646464"/>
                </a:solidFill>
                <a:latin typeface="+mn-lt"/>
              </a:rPr>
              <a:t>Or call us on </a:t>
            </a:r>
          </a:p>
          <a:p>
            <a:pPr>
              <a:defRPr/>
            </a:pPr>
            <a:r>
              <a:rPr lang="es-ES" sz="1600" dirty="0">
                <a:solidFill>
                  <a:srgbClr val="646464"/>
                </a:solidFill>
                <a:latin typeface="+mn-lt"/>
              </a:rPr>
              <a:t>	934 035 317</a:t>
            </a:r>
            <a:endParaRPr lang="ca-ES" altLang="ca-ES" sz="1600" dirty="0">
              <a:solidFill>
                <a:srgbClr val="646464"/>
              </a:solidFill>
              <a:latin typeface="+mn-lt"/>
            </a:endParaRPr>
          </a:p>
        </p:txBody>
      </p:sp>
      <p:pic>
        <p:nvPicPr>
          <p:cNvPr id="64517" name="Picture 15" descr="Logo del Servei d'Atenció als Usuari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497615"/>
            <a:ext cx="2788543" cy="10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4A03E9C9-E772-3349-B149-7A0EE91C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ca-ES" sz="3200" b="1" dirty="0" smtClean="0">
                <a:solidFill>
                  <a:srgbClr val="0597A4"/>
                </a:solidFill>
                <a:latin typeface="+mn-lt"/>
              </a:rPr>
              <a:t>And if you still have questions...</a:t>
            </a:r>
            <a:endParaRPr lang="en-US" altLang="ca-ES" sz="3200" b="1" dirty="0">
              <a:solidFill>
                <a:srgbClr val="0597A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27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5042667" y="3249611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Thank</a:t>
            </a:r>
            <a:r>
              <a:rPr lang="ca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you</a:t>
            </a:r>
            <a:r>
              <a:rPr lang="ca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!</a:t>
            </a:r>
            <a:endParaRPr lang="ca-E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278956"/>
            <a:ext cx="792549" cy="2743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8148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Barcelona. </a:t>
            </a:r>
            <a:r>
              <a:rPr lang="ca-ES" altLang="ca-ES" b="1" dirty="0" err="1">
                <a:solidFill>
                  <a:schemeClr val="bg1"/>
                </a:solidFill>
                <a:latin typeface="Verdana" panose="020B0604030504040204" pitchFamily="34" charset="0"/>
              </a:rPr>
              <a:t>A</a:t>
            </a:r>
            <a:r>
              <a:rPr lang="ca-ES" altLang="ca-E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cademic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year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, 2021-22</a:t>
            </a:r>
            <a:endParaRPr lang="ca-ES" altLang="ca-E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gen 9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4229" r="1489" b="3699"/>
          <a:stretch/>
        </p:blipFill>
        <p:spPr>
          <a:xfrm>
            <a:off x="4079776" y="4509120"/>
            <a:ext cx="4400520" cy="11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F616AE-778D-4E1B-AFEC-FD7534925F1A}" type="slidenum">
              <a:rPr lang="es-ES" altLang="es-ES" smtClean="0">
                <a:solidFill>
                  <a:srgbClr val="898989"/>
                </a:solidFill>
              </a:rPr>
              <a:pPr/>
              <a:t>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1F77698-9949-9840-B9CF-B04C2BD20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Library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Map</a:t>
            </a:r>
            <a:endParaRPr lang="ca-ES" altLang="ca-ES" sz="3200" b="1">
              <a:solidFill>
                <a:srgbClr val="0597A4"/>
              </a:solidFill>
              <a:latin typeface="+mn-lt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2679DC1A-C701-4046-AE74-CA8E7DDB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368" y="2564904"/>
            <a:ext cx="2520280" cy="216059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2000" b="1" dirty="0" err="1">
                <a:solidFill>
                  <a:srgbClr val="0597A4"/>
                </a:solidFill>
              </a:rPr>
              <a:t>Layouts</a:t>
            </a:r>
            <a:endParaRPr lang="ca-ES" altLang="ca-ES" sz="2000" b="1" dirty="0">
              <a:solidFill>
                <a:srgbClr val="0597A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3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>
                <a:solidFill>
                  <a:srgbClr val="646464"/>
                </a:solidFill>
                <a:hlinkClick r:id="rId3"/>
              </a:rPr>
              <a:t>Greek</a:t>
            </a:r>
            <a:r>
              <a:rPr lang="ca-ES" altLang="ca-ES" sz="1400" dirty="0">
                <a:solidFill>
                  <a:srgbClr val="646464"/>
                </a:solidFill>
                <a:hlinkClick r:id="rId3"/>
              </a:rPr>
              <a:t> 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>
                <a:solidFill>
                  <a:srgbClr val="646464"/>
                </a:solidFill>
                <a:hlinkClick r:id="rId4"/>
              </a:rPr>
              <a:t>Hebrew</a:t>
            </a:r>
            <a:r>
              <a:rPr lang="ca-ES" altLang="ca-ES" sz="1400" dirty="0">
                <a:solidFill>
                  <a:srgbClr val="646464"/>
                </a:solidFill>
                <a:hlinkClick r:id="rId4"/>
              </a:rPr>
              <a:t> (Central)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>
                <a:solidFill>
                  <a:srgbClr val="646464"/>
                </a:solidFill>
                <a:hlinkClick r:id="rId5"/>
              </a:rPr>
              <a:t>Hispanic</a:t>
            </a:r>
            <a:r>
              <a:rPr lang="ca-ES" altLang="ca-ES" sz="1400" dirty="0">
                <a:solidFill>
                  <a:srgbClr val="646464"/>
                </a:solidFill>
                <a:hlinkClick r:id="rId5"/>
              </a:rPr>
              <a:t> </a:t>
            </a:r>
            <a:r>
              <a:rPr lang="ca-ES" altLang="ca-ES" sz="1400" dirty="0" err="1">
                <a:solidFill>
                  <a:srgbClr val="646464"/>
                </a:solidFill>
                <a:hlinkClick r:id="rId5"/>
              </a:rPr>
              <a:t>Studies</a:t>
            </a:r>
            <a:r>
              <a:rPr lang="ca-ES" altLang="ca-ES" sz="1400" dirty="0">
                <a:solidFill>
                  <a:srgbClr val="646464"/>
                </a:solidFill>
                <a:hlinkClick r:id="rId5"/>
              </a:rPr>
              <a:t> (Hispàniques)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 err="1">
                <a:solidFill>
                  <a:srgbClr val="646464"/>
                </a:solidFill>
                <a:hlinkClick r:id="rId6"/>
              </a:rPr>
              <a:t>Latin</a:t>
            </a:r>
            <a:r>
              <a:rPr lang="ca-ES" altLang="ca-ES" sz="1400" dirty="0">
                <a:solidFill>
                  <a:srgbClr val="646464"/>
                </a:solidFill>
                <a:hlinkClick r:id="rId6"/>
              </a:rPr>
              <a:t> (Llatí)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646464"/>
                </a:solidFill>
                <a:hlinkClick r:id="rId7"/>
              </a:rPr>
              <a:t>Romàniques</a:t>
            </a:r>
            <a:endParaRPr lang="ca-ES" altLang="ca-ES" sz="1400" dirty="0">
              <a:solidFill>
                <a:srgbClr val="646464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900" dirty="0">
              <a:solidFill>
                <a:srgbClr val="646464"/>
              </a:solidFill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9480376" y="3068960"/>
            <a:ext cx="1800200" cy="0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Imat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1" y="1042206"/>
            <a:ext cx="9061176" cy="5096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5760" y="1484784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3791744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latin typeface="Arial Rounded MT Bold" panose="020F0704030504030204" pitchFamily="34" charset="0"/>
              </a:rPr>
              <a:t>Philology</a:t>
            </a:r>
            <a:r>
              <a:rPr lang="ca-ES" dirty="0" smtClean="0">
                <a:latin typeface="Arial Rounded MT Bold" panose="020F0704030504030204" pitchFamily="34" charset="0"/>
              </a:rPr>
              <a:t> CRAI </a:t>
            </a:r>
            <a:r>
              <a:rPr lang="ca-ES" dirty="0" err="1" smtClean="0">
                <a:latin typeface="Arial Rounded MT Bold" panose="020F0704030504030204" pitchFamily="34" charset="0"/>
              </a:rPr>
              <a:t>Library</a:t>
            </a:r>
            <a:endParaRPr lang="ca-ES" dirty="0">
              <a:latin typeface="Arial Rounded MT Bold" panose="020F07040305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5 Subtítulo"/>
          <p:cNvSpPr>
            <a:spLocks/>
          </p:cNvSpPr>
          <p:nvPr/>
        </p:nvSpPr>
        <p:spPr bwMode="auto">
          <a:xfrm>
            <a:off x="501601" y="1124744"/>
            <a:ext cx="6768752" cy="48245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dirty="0">
                <a:solidFill>
                  <a:srgbClr val="646464"/>
                </a:solidFill>
                <a:latin typeface="+mn-lt"/>
              </a:rPr>
              <a:t>The four sections of the Philology CRAI Library provide comprehensive materials for teaching and research activities at the Faculty of Philology and Communication for the courses: </a:t>
            </a:r>
            <a:r>
              <a:rPr lang="en-US" b="1" dirty="0">
                <a:solidFill>
                  <a:srgbClr val="646464"/>
                </a:solidFill>
                <a:latin typeface="+mn-lt"/>
              </a:rPr>
              <a:t>English Studies, Arabic and Hebrew Studies, Literary Studies, Communication and Culture Industries, Catalan Philology, Classics, Spanish, Linguistics and Modern Language and Literature</a:t>
            </a:r>
            <a:r>
              <a:rPr lang="en-US" dirty="0">
                <a:solidFill>
                  <a:srgbClr val="646464"/>
                </a:solidFill>
                <a:latin typeface="+mn-lt"/>
              </a:rPr>
              <a:t>. </a:t>
            </a:r>
          </a:p>
          <a:p>
            <a:pPr marL="0" indent="0">
              <a:defRPr/>
            </a:pPr>
            <a:r>
              <a:rPr lang="en-US" dirty="0">
                <a:solidFill>
                  <a:srgbClr val="646464"/>
                </a:solidFill>
                <a:latin typeface="+mn-lt"/>
              </a:rPr>
              <a:t> </a:t>
            </a:r>
          </a:p>
          <a:p>
            <a:pPr marL="0" indent="0">
              <a:defRPr/>
            </a:pPr>
            <a:r>
              <a:rPr lang="en-US" dirty="0">
                <a:solidFill>
                  <a:srgbClr val="646464"/>
                </a:solidFill>
                <a:latin typeface="+mn-lt"/>
              </a:rPr>
              <a:t>It is also a specialized library, as it holds materials from after 1820 from the former </a:t>
            </a:r>
            <a:r>
              <a:rPr lang="en-US" dirty="0" err="1">
                <a:solidFill>
                  <a:srgbClr val="646464"/>
                </a:solidFill>
                <a:latin typeface="+mn-lt"/>
              </a:rPr>
              <a:t>Biblioteca</a:t>
            </a:r>
            <a:r>
              <a:rPr lang="en-US" dirty="0">
                <a:solidFill>
                  <a:srgbClr val="646464"/>
                </a:solidFill>
                <a:latin typeface="+mn-lt"/>
              </a:rPr>
              <a:t> Provincial i </a:t>
            </a:r>
            <a:r>
              <a:rPr lang="en-US" dirty="0" err="1">
                <a:solidFill>
                  <a:srgbClr val="646464"/>
                </a:solidFill>
                <a:latin typeface="+mn-lt"/>
              </a:rPr>
              <a:t>Universitària</a:t>
            </a:r>
            <a:r>
              <a:rPr lang="en-US" dirty="0">
                <a:solidFill>
                  <a:srgbClr val="646464"/>
                </a:solidFill>
                <a:latin typeface="+mn-lt"/>
              </a:rPr>
              <a:t> (Provincial and University Library) and is responsible for the management of this large </a:t>
            </a:r>
            <a:r>
              <a:rPr lang="en-US" dirty="0" err="1">
                <a:solidFill>
                  <a:srgbClr val="646464"/>
                </a:solidFill>
                <a:latin typeface="+mn-lt"/>
              </a:rPr>
              <a:t>encyclopaedic</a:t>
            </a:r>
            <a:r>
              <a:rPr lang="en-US" dirty="0">
                <a:solidFill>
                  <a:srgbClr val="646464"/>
                </a:solidFill>
                <a:latin typeface="+mn-lt"/>
              </a:rPr>
              <a:t> collection, which is an essential part of the history of the University of Barcelona and the city of Barcelona.</a:t>
            </a:r>
            <a:endParaRPr lang="es-ES" dirty="0">
              <a:solidFill>
                <a:srgbClr val="646464"/>
              </a:solidFill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ca-ES" altLang="ca-ES" dirty="0">
              <a:solidFill>
                <a:srgbClr val="646464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en-GB" altLang="ca-ES" dirty="0">
                <a:solidFill>
                  <a:srgbClr val="646464"/>
                </a:solidFill>
                <a:latin typeface="+mn-lt"/>
              </a:rPr>
              <a:t>The overall collection comprises monographs, printed journals, electronic resources, statistical publications, doctoral theses and audiovisual materials. You can use this </a:t>
            </a:r>
            <a:r>
              <a:rPr lang="en-GB" altLang="ca-ES" dirty="0">
                <a:solidFill>
                  <a:srgbClr val="646464"/>
                </a:solidFill>
                <a:latin typeface="+mn-lt"/>
                <a:hlinkClick r:id="rId3"/>
              </a:rPr>
              <a:t>form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 to send your </a:t>
            </a:r>
            <a:r>
              <a:rPr lang="en-GB" altLang="ca-ES" b="1" dirty="0">
                <a:solidFill>
                  <a:srgbClr val="646464"/>
                </a:solidFill>
                <a:latin typeface="+mn-lt"/>
              </a:rPr>
              <a:t>proposals for book purchases</a:t>
            </a:r>
            <a:r>
              <a:rPr lang="en-GB" altLang="ca-ES" dirty="0">
                <a:solidFill>
                  <a:srgbClr val="646464"/>
                </a:solidFill>
                <a:latin typeface="+mn-lt"/>
              </a:rPr>
              <a:t>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22B859-D567-B94F-A045-0E544511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The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collection</a:t>
            </a:r>
            <a:endParaRPr lang="ca-ES" altLang="ca-ES" sz="3200" b="1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6383BF-3366-6145-8FD4-07184783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-65568"/>
            <a:ext cx="4439816" cy="69235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6FA01-D915-4267-8F3B-8C729FD2D270}" type="slidenum">
              <a:rPr lang="es-ES" altLang="es-ES" smtClean="0">
                <a:solidFill>
                  <a:srgbClr val="898989"/>
                </a:solidFill>
              </a:rPr>
              <a:pPr/>
              <a:t>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9376" y="1597473"/>
            <a:ext cx="5256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The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</a:t>
            </a:r>
            <a:r>
              <a:rPr lang="en-U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Learning and Research Resources Centre (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CRAI) of </a:t>
            </a:r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the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University of Barcelona </a:t>
            </a:r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at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a </a:t>
            </a:r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</a:rPr>
              <a:t>glance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in 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Get </a:t>
            </a:r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started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 in </a:t>
            </a:r>
            <a:r>
              <a:rPr lang="ca-ES" altLang="ca-ES" sz="2000" dirty="0" err="1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the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  <a:hlinkClick r:id="rId3"/>
              </a:rPr>
              <a:t> CRAI</a:t>
            </a:r>
            <a:r>
              <a:rPr lang="ca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. </a:t>
            </a:r>
            <a:endParaRPr lang="ca-ES" altLang="ca-ES" sz="2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49C147-D96C-F741-861C-245A4910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Get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started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in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the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CRAI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213" y="0"/>
            <a:ext cx="3257291" cy="66629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204529"/>
            <a:ext cx="3350868" cy="6653471"/>
          </a:xfrm>
          <a:prstGeom prst="rect">
            <a:avLst/>
          </a:prstGeom>
        </p:spPr>
      </p:pic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C082FC-B49E-4D03-9A00-6B2552D7F034}" type="slidenum">
              <a:rPr lang="es-ES" altLang="es-ES" smtClean="0">
                <a:solidFill>
                  <a:srgbClr val="898989"/>
                </a:solidFill>
              </a:rPr>
              <a:pPr/>
              <a:t>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87896" y="1124744"/>
            <a:ext cx="61213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646464"/>
                </a:solidFill>
                <a:latin typeface="Calibri" panose="020F0502020204030204" pitchFamily="34" charset="0"/>
                <a:hlinkClick r:id="rId4"/>
              </a:rPr>
              <a:t>Cercabib</a:t>
            </a:r>
            <a:r>
              <a:rPr lang="en-US" sz="2000" dirty="0">
                <a:solidFill>
                  <a:srgbClr val="646464"/>
                </a:solidFill>
                <a:latin typeface="Calibri" panose="020F0502020204030204" pitchFamily="34" charset="0"/>
              </a:rPr>
              <a:t> is the University of Barcelona CRAI’s discovery tool, which allows you to search simultaneously through the entire CRAI collection, regardless of the format, type or location of your chosen </a:t>
            </a:r>
            <a:r>
              <a:rPr lang="en-US" sz="2000" dirty="0" smtClean="0">
                <a:solidFill>
                  <a:srgbClr val="646464"/>
                </a:solidFill>
                <a:latin typeface="Calibri" panose="020F0502020204030204" pitchFamily="34" charset="0"/>
              </a:rPr>
              <a:t>item.</a:t>
            </a:r>
            <a:endParaRPr lang="en-GB" altLang="es-ES" sz="2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26887B-A6A9-574A-9B91-ED490016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523495" y="3356992"/>
            <a:ext cx="3037001" cy="1587102"/>
          </a:xfrm>
          <a:prstGeom prst="ellipse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551384" y="5949280"/>
            <a:ext cx="2448272" cy="77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2683944"/>
            <a:ext cx="3784846" cy="3870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400" y="912030"/>
            <a:ext cx="6672454" cy="5591747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0844A98-FA4C-7745-B048-19C48655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32656"/>
            <a:ext cx="391209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basic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search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9288124" y="4806153"/>
            <a:ext cx="213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Refine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search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results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here</a:t>
            </a:r>
            <a:endParaRPr lang="es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09D297-4FE8-9F46-B8AD-33A774C3C6B0}"/>
              </a:ext>
            </a:extLst>
          </p:cNvPr>
          <p:cNvSpPr txBox="1"/>
          <p:nvPr/>
        </p:nvSpPr>
        <p:spPr>
          <a:xfrm rot="21024924">
            <a:off x="402096" y="2747535"/>
            <a:ext cx="233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Start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your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search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by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typing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a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keyword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or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a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phrase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4C2553B-9FB2-6141-97DB-6F85F229C30B}"/>
              </a:ext>
            </a:extLst>
          </p:cNvPr>
          <p:cNvSpPr txBox="1"/>
          <p:nvPr/>
        </p:nvSpPr>
        <p:spPr>
          <a:xfrm>
            <a:off x="9936468" y="2354977"/>
            <a:ext cx="172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Limit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results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to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catalog</a:t>
            </a:r>
            <a:endParaRPr lang="es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4" name="Connector de fletxa recta 3"/>
          <p:cNvCxnSpPr>
            <a:cxnSpLocks/>
          </p:cNvCxnSpPr>
          <p:nvPr/>
        </p:nvCxnSpPr>
        <p:spPr>
          <a:xfrm flipV="1">
            <a:off x="2567608" y="2204864"/>
            <a:ext cx="571541" cy="504056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de fletxa recta 22"/>
          <p:cNvCxnSpPr>
            <a:cxnSpLocks/>
          </p:cNvCxnSpPr>
          <p:nvPr/>
        </p:nvCxnSpPr>
        <p:spPr>
          <a:xfrm flipH="1" flipV="1">
            <a:off x="7752184" y="2560099"/>
            <a:ext cx="2122184" cy="7256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audàtor de tancament 5"/>
          <p:cNvSpPr/>
          <p:nvPr/>
        </p:nvSpPr>
        <p:spPr>
          <a:xfrm>
            <a:off x="9128419" y="3997710"/>
            <a:ext cx="231332" cy="2515195"/>
          </a:xfrm>
          <a:prstGeom prst="rightBracket">
            <a:avLst/>
          </a:prstGeom>
          <a:noFill/>
          <a:ln w="28575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/>
          <p:cNvSpPr/>
          <p:nvPr/>
        </p:nvSpPr>
        <p:spPr>
          <a:xfrm>
            <a:off x="333848" y="5949280"/>
            <a:ext cx="2597933" cy="77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Oval 31"/>
          <p:cNvSpPr/>
          <p:nvPr/>
        </p:nvSpPr>
        <p:spPr>
          <a:xfrm>
            <a:off x="7896200" y="1988840"/>
            <a:ext cx="936104" cy="366137"/>
          </a:xfrm>
          <a:prstGeom prst="ellipse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062432"/>
            <a:ext cx="6656140" cy="5511923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321D32-4B32-5148-9245-7E9081CE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where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do I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find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it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5960" y="4581129"/>
            <a:ext cx="2520280" cy="504056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9035363" y="3818845"/>
            <a:ext cx="645840" cy="288032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 rot="21024924">
            <a:off x="772488" y="1779369"/>
            <a:ext cx="278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The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document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is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available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at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Hispàniques</a:t>
            </a:r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section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.  </a:t>
            </a:r>
          </a:p>
          <a:p>
            <a:pPr algn="ctr"/>
            <a:endParaRPr lang="es-ES" sz="1600" dirty="0">
              <a:solidFill>
                <a:srgbClr val="0597A4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Use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the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call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number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to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find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the</a:t>
            </a:r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document</a:t>
            </a:r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on</a:t>
            </a:r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rgbClr val="0597A4"/>
                </a:solidFill>
                <a:latin typeface="Ink Free" panose="03080402000500000000" pitchFamily="66" charset="0"/>
              </a:rPr>
              <a:t>the</a:t>
            </a:r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shelf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.</a:t>
            </a:r>
          </a:p>
        </p:txBody>
      </p:sp>
      <p:cxnSp>
        <p:nvCxnSpPr>
          <p:cNvPr id="23" name="Connector de fletxa recta 22"/>
          <p:cNvCxnSpPr>
            <a:cxnSpLocks/>
          </p:cNvCxnSpPr>
          <p:nvPr/>
        </p:nvCxnSpPr>
        <p:spPr>
          <a:xfrm>
            <a:off x="3215680" y="3140968"/>
            <a:ext cx="3960440" cy="165618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340768"/>
            <a:ext cx="8033504" cy="4511065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 rot="20693884">
            <a:off x="282474" y="3865408"/>
            <a:ext cx="1693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Combine</a:t>
            </a:r>
            <a:r>
              <a:rPr lang="ca-ES" altLang="ca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search</a:t>
            </a:r>
            <a:r>
              <a:rPr lang="ca-ES" altLang="ca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fields</a:t>
            </a:r>
            <a:endParaRPr lang="ca-ES" altLang="ca-ES" sz="20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3FA589C-97FD-D048-9A9B-A6194D75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Cercabib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advanced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search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 rot="21283347">
            <a:off x="8365745" y="3565088"/>
            <a:ext cx="28389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Apply filters to refine your query and limit the search results</a:t>
            </a:r>
            <a:r>
              <a:rPr lang="ca-ES" altLang="ca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1920" y="3314524"/>
            <a:ext cx="3975185" cy="1698651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nector de fletxa recta 23"/>
          <p:cNvCxnSpPr/>
          <p:nvPr/>
        </p:nvCxnSpPr>
        <p:spPr>
          <a:xfrm flipV="1">
            <a:off x="1343472" y="3789040"/>
            <a:ext cx="515634" cy="26013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audàtor de tancament 2"/>
          <p:cNvSpPr/>
          <p:nvPr/>
        </p:nvSpPr>
        <p:spPr>
          <a:xfrm>
            <a:off x="7896200" y="3284984"/>
            <a:ext cx="288032" cy="1647885"/>
          </a:xfrm>
          <a:prstGeom prst="rightBracket">
            <a:avLst/>
          </a:prstGeom>
          <a:noFill/>
          <a:ln w="381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094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15473</TotalTime>
  <Words>1805</Words>
  <Application>Microsoft Office PowerPoint</Application>
  <PresentationFormat>Pantalla panoràmica</PresentationFormat>
  <Paragraphs>294</Paragraphs>
  <Slides>27</Slides>
  <Notes>23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Calibri</vt:lpstr>
      <vt:lpstr>Ink Free</vt:lpstr>
      <vt:lpstr>Segoe UI Symbol</vt:lpstr>
      <vt:lpstr>Times New Roman</vt:lpstr>
      <vt:lpstr>Verdana</vt:lpstr>
      <vt:lpstr>Wingdings</vt:lpstr>
      <vt:lpstr>Tema de Office</vt:lpstr>
      <vt:lpstr>Presentació del PowerPoint</vt:lpstr>
      <vt:lpstr>Where are we? When we're open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de Lletres. Curs 2021-22</dc:title>
  <dc:creator>CRAI Biblioteca de Lletres</dc:creator>
  <cp:keywords>conèixer, formació d'usuaris, Universitat de Barcelona, CRAI, Lletres, serveis, recursos d'informació</cp:keywords>
  <cp:lastModifiedBy>Laia Bonet Bagant</cp:lastModifiedBy>
  <cp:revision>875</cp:revision>
  <cp:lastPrinted>2015-12-15T09:10:11Z</cp:lastPrinted>
  <dcterms:created xsi:type="dcterms:W3CDTF">2002-09-06T13:24:35Z</dcterms:created>
  <dcterms:modified xsi:type="dcterms:W3CDTF">2021-11-04T08:01:16Z</dcterms:modified>
</cp:coreProperties>
</file>