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8"/>
  </p:handoutMasterIdLst>
  <p:sldIdLst>
    <p:sldId id="256" r:id="rId5"/>
    <p:sldId id="268" r:id="rId6"/>
    <p:sldId id="269" r:id="rId7"/>
    <p:sldId id="257" r:id="rId8"/>
    <p:sldId id="258" r:id="rId9"/>
    <p:sldId id="271" r:id="rId10"/>
    <p:sldId id="260" r:id="rId11"/>
    <p:sldId id="275" r:id="rId12"/>
    <p:sldId id="262" r:id="rId13"/>
    <p:sldId id="263" r:id="rId14"/>
    <p:sldId id="264" r:id="rId15"/>
    <p:sldId id="266" r:id="rId16"/>
    <p:sldId id="277" r:id="rId17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CC00CC"/>
    <a:srgbClr val="FFFF00"/>
    <a:srgbClr val="FFCC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1A5484-6F2A-2AF8-0D11-12B4ABC5F65B}" v="7" dt="2024-09-12T12:21:28.4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Alba" userId="S::ealba@ub.edu::7d00251b-9e17-42f6-85b0-abec3fd4bb51" providerId="AD" clId="Web-{A01A5484-6F2A-2AF8-0D11-12B4ABC5F65B}"/>
    <pc:docChg chg="modSld">
      <pc:chgData name="Eva Alba" userId="S::ealba@ub.edu::7d00251b-9e17-42f6-85b0-abec3fd4bb51" providerId="AD" clId="Web-{A01A5484-6F2A-2AF8-0D11-12B4ABC5F65B}" dt="2024-09-12T12:21:27.116" v="2" actId="20577"/>
      <pc:docMkLst>
        <pc:docMk/>
      </pc:docMkLst>
      <pc:sldChg chg="modSp">
        <pc:chgData name="Eva Alba" userId="S::ealba@ub.edu::7d00251b-9e17-42f6-85b0-abec3fd4bb51" providerId="AD" clId="Web-{A01A5484-6F2A-2AF8-0D11-12B4ABC5F65B}" dt="2024-09-12T12:20:31.052" v="0" actId="20577"/>
        <pc:sldMkLst>
          <pc:docMk/>
          <pc:sldMk cId="1881375806" sldId="257"/>
        </pc:sldMkLst>
        <pc:spChg chg="mod">
          <ac:chgData name="Eva Alba" userId="S::ealba@ub.edu::7d00251b-9e17-42f6-85b0-abec3fd4bb51" providerId="AD" clId="Web-{A01A5484-6F2A-2AF8-0D11-12B4ABC5F65B}" dt="2024-09-12T12:20:31.052" v="0" actId="20577"/>
          <ac:spMkLst>
            <pc:docMk/>
            <pc:sldMk cId="1881375806" sldId="257"/>
            <ac:spMk id="16" creationId="{B0AEE645-CB54-40A8-85C6-DB5CA629B339}"/>
          </ac:spMkLst>
        </pc:spChg>
      </pc:sldChg>
      <pc:sldChg chg="modSp">
        <pc:chgData name="Eva Alba" userId="S::ealba@ub.edu::7d00251b-9e17-42f6-85b0-abec3fd4bb51" providerId="AD" clId="Web-{A01A5484-6F2A-2AF8-0D11-12B4ABC5F65B}" dt="2024-09-12T12:21:27.116" v="2" actId="20577"/>
        <pc:sldMkLst>
          <pc:docMk/>
          <pc:sldMk cId="3257393762" sldId="262"/>
        </pc:sldMkLst>
        <pc:spChg chg="mod">
          <ac:chgData name="Eva Alba" userId="S::ealba@ub.edu::7d00251b-9e17-42f6-85b0-abec3fd4bb51" providerId="AD" clId="Web-{A01A5484-6F2A-2AF8-0D11-12B4ABC5F65B}" dt="2024-09-12T12:21:27.116" v="2" actId="20577"/>
          <ac:spMkLst>
            <pc:docMk/>
            <pc:sldMk cId="3257393762" sldId="262"/>
            <ac:spMk id="8" creationId="{00000000-0000-0000-0000-000000000000}"/>
          </ac:spMkLst>
        </pc:spChg>
      </pc:sldChg>
      <pc:sldChg chg="modSp">
        <pc:chgData name="Eva Alba" userId="S::ealba@ub.edu::7d00251b-9e17-42f6-85b0-abec3fd4bb51" providerId="AD" clId="Web-{A01A5484-6F2A-2AF8-0D11-12B4ABC5F65B}" dt="2024-09-12T12:20:51.678" v="1" actId="14100"/>
        <pc:sldMkLst>
          <pc:docMk/>
          <pc:sldMk cId="1947063610" sldId="271"/>
        </pc:sldMkLst>
        <pc:spChg chg="mod">
          <ac:chgData name="Eva Alba" userId="S::ealba@ub.edu::7d00251b-9e17-42f6-85b0-abec3fd4bb51" providerId="AD" clId="Web-{A01A5484-6F2A-2AF8-0D11-12B4ABC5F65B}" dt="2024-09-12T12:20:51.678" v="1" actId="14100"/>
          <ac:spMkLst>
            <pc:docMk/>
            <pc:sldMk cId="1947063610" sldId="271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51D9E8-4D79-4FEA-87E4-F92452175C71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/>
      <dgm:spPr/>
      <dgm:t>
        <a:bodyPr/>
        <a:lstStyle/>
        <a:p>
          <a:endParaRPr lang="es-ES"/>
        </a:p>
      </dgm:t>
    </dgm:pt>
    <dgm:pt modelId="{7EB78AA9-25FC-4121-B79E-5053F15B5B09}">
      <dgm:prSet custT="1"/>
      <dgm:spPr/>
      <dgm:t>
        <a:bodyPr/>
        <a:lstStyle/>
        <a:p>
          <a:pPr algn="ctr" rtl="0"/>
          <a:r>
            <a:rPr lang="ca-ES" sz="1700" b="1" dirty="0">
              <a:latin typeface="Arial" panose="020B0604020202020204" pitchFamily="34" charset="0"/>
              <a:cs typeface="Arial" panose="020B0604020202020204" pitchFamily="34" charset="0"/>
            </a:rPr>
            <a:t>Atenció a usuaris</a:t>
          </a:r>
          <a:endParaRPr lang="es-ES" sz="17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324696-5F96-4820-AF5C-1AAC2DDC73D3}" type="parTrans" cxnId="{D89BB67A-3F55-4D4E-BCE2-9435AD261E2C}">
      <dgm:prSet/>
      <dgm:spPr/>
      <dgm:t>
        <a:bodyPr/>
        <a:lstStyle/>
        <a:p>
          <a:endParaRPr lang="es-ES"/>
        </a:p>
      </dgm:t>
    </dgm:pt>
    <dgm:pt modelId="{714B7BC8-EC38-4809-8A9F-824FC5FFD856}" type="sibTrans" cxnId="{D89BB67A-3F55-4D4E-BCE2-9435AD261E2C}">
      <dgm:prSet/>
      <dgm:spPr/>
      <dgm:t>
        <a:bodyPr/>
        <a:lstStyle/>
        <a:p>
          <a:endParaRPr lang="es-ES"/>
        </a:p>
      </dgm:t>
    </dgm:pt>
    <dgm:pt modelId="{96A4605F-1ADF-465D-ABCD-318560226A98}">
      <dgm:prSet/>
      <dgm:spPr/>
      <dgm:t>
        <a:bodyPr/>
        <a:lstStyle/>
        <a:p>
          <a:pPr algn="ctr" rtl="0"/>
          <a:r>
            <a:rPr lang="ca-ES" b="1" dirty="0">
              <a:latin typeface="Arial" panose="020B0604020202020204" pitchFamily="34" charset="0"/>
              <a:cs typeface="Arial" panose="020B0604020202020204" pitchFamily="34" charset="0"/>
            </a:rPr>
            <a:t>Espai com a servei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40CC99-9F00-404A-A804-5AF776D3D82B}" type="parTrans" cxnId="{ADC742EE-63D7-49A2-9FF2-AD409A659D6C}">
      <dgm:prSet/>
      <dgm:spPr/>
      <dgm:t>
        <a:bodyPr/>
        <a:lstStyle/>
        <a:p>
          <a:endParaRPr lang="es-ES"/>
        </a:p>
      </dgm:t>
    </dgm:pt>
    <dgm:pt modelId="{A2E88E3C-A7A2-46C9-A3DD-48C5DF63598F}" type="sibTrans" cxnId="{ADC742EE-63D7-49A2-9FF2-AD409A659D6C}">
      <dgm:prSet/>
      <dgm:spPr/>
      <dgm:t>
        <a:bodyPr/>
        <a:lstStyle/>
        <a:p>
          <a:endParaRPr lang="es-ES"/>
        </a:p>
      </dgm:t>
    </dgm:pt>
    <dgm:pt modelId="{8ADCF66A-6936-47AD-A388-2FAF378BA479}">
      <dgm:prSet/>
      <dgm:spPr/>
      <dgm:t>
        <a:bodyPr/>
        <a:lstStyle/>
        <a:p>
          <a:pPr algn="ctr" rtl="0"/>
          <a:r>
            <a:rPr lang="ca-ES" b="1" dirty="0">
              <a:latin typeface="Arial" panose="020B0604020202020204" pitchFamily="34" charset="0"/>
              <a:cs typeface="Arial" panose="020B0604020202020204" pitchFamily="34" charset="0"/>
            </a:rPr>
            <a:t>Recursos d’informació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A7F160-2D24-4333-AC5E-962B1E25CE80}" type="parTrans" cxnId="{C117422F-FC49-415A-A963-BF8F558C54D5}">
      <dgm:prSet/>
      <dgm:spPr/>
      <dgm:t>
        <a:bodyPr/>
        <a:lstStyle/>
        <a:p>
          <a:endParaRPr lang="es-ES"/>
        </a:p>
      </dgm:t>
    </dgm:pt>
    <dgm:pt modelId="{4C549F56-9520-420B-B6DC-9C1401E22EA7}" type="sibTrans" cxnId="{C117422F-FC49-415A-A963-BF8F558C54D5}">
      <dgm:prSet/>
      <dgm:spPr/>
      <dgm:t>
        <a:bodyPr/>
        <a:lstStyle/>
        <a:p>
          <a:endParaRPr lang="es-ES"/>
        </a:p>
      </dgm:t>
    </dgm:pt>
    <dgm:pt modelId="{B6D27C7F-B62A-473D-BC7E-A86C415724A4}">
      <dgm:prSet/>
      <dgm:spPr/>
      <dgm:t>
        <a:bodyPr/>
        <a:lstStyle/>
        <a:p>
          <a:pPr algn="ctr" rtl="0"/>
          <a:r>
            <a:rPr lang="ca-ES" b="1" dirty="0">
              <a:latin typeface="Arial" panose="020B0604020202020204" pitchFamily="34" charset="0"/>
              <a:cs typeface="Arial" panose="020B0604020202020204" pitchFamily="34" charset="0"/>
            </a:rPr>
            <a:t>Suport a l’aprenentatge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993126-F086-458C-9FEA-43FBB51B9515}" type="parTrans" cxnId="{DA577825-CA5F-4EE1-99C3-E7C945E320C1}">
      <dgm:prSet/>
      <dgm:spPr/>
      <dgm:t>
        <a:bodyPr/>
        <a:lstStyle/>
        <a:p>
          <a:endParaRPr lang="es-ES"/>
        </a:p>
      </dgm:t>
    </dgm:pt>
    <dgm:pt modelId="{642C7993-0FD2-4D37-98DF-4466A5599D3E}" type="sibTrans" cxnId="{DA577825-CA5F-4EE1-99C3-E7C945E320C1}">
      <dgm:prSet/>
      <dgm:spPr/>
      <dgm:t>
        <a:bodyPr/>
        <a:lstStyle/>
        <a:p>
          <a:endParaRPr lang="es-ES"/>
        </a:p>
      </dgm:t>
    </dgm:pt>
    <dgm:pt modelId="{2D8AE55C-3A60-4431-8500-3A5894E9332E}">
      <dgm:prSet/>
      <dgm:spPr/>
      <dgm:t>
        <a:bodyPr/>
        <a:lstStyle/>
        <a:p>
          <a:pPr algn="ctr" rtl="0"/>
          <a:r>
            <a:rPr lang="ca-ES" b="1" dirty="0">
              <a:latin typeface="Arial" panose="020B0604020202020204" pitchFamily="34" charset="0"/>
              <a:cs typeface="Arial" panose="020B0604020202020204" pitchFamily="34" charset="0"/>
            </a:rPr>
            <a:t>Suport a la docència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9FF9D9-DD57-4A55-974D-7F0A8C44930E}" type="parTrans" cxnId="{30A60D76-DF70-4E00-8460-353D23A911DD}">
      <dgm:prSet/>
      <dgm:spPr/>
      <dgm:t>
        <a:bodyPr/>
        <a:lstStyle/>
        <a:p>
          <a:endParaRPr lang="es-ES"/>
        </a:p>
      </dgm:t>
    </dgm:pt>
    <dgm:pt modelId="{70D8161E-A9F5-4561-A24D-384DC2EECBC0}" type="sibTrans" cxnId="{30A60D76-DF70-4E00-8460-353D23A911DD}">
      <dgm:prSet/>
      <dgm:spPr/>
      <dgm:t>
        <a:bodyPr/>
        <a:lstStyle/>
        <a:p>
          <a:endParaRPr lang="es-ES"/>
        </a:p>
      </dgm:t>
    </dgm:pt>
    <dgm:pt modelId="{BE533F10-510E-4ABA-B4DA-7E35911AD39E}">
      <dgm:prSet/>
      <dgm:spPr/>
      <dgm:t>
        <a:bodyPr/>
        <a:lstStyle/>
        <a:p>
          <a:pPr algn="ctr" rtl="0"/>
          <a:r>
            <a:rPr lang="ca-ES" b="1" dirty="0">
              <a:latin typeface="Arial" panose="020B0604020202020204" pitchFamily="34" charset="0"/>
              <a:cs typeface="Arial" panose="020B0604020202020204" pitchFamily="34" charset="0"/>
            </a:rPr>
            <a:t>Suport a la recerca i a la ciència oberta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8B990B-5B76-4869-9827-50EF900EC470}" type="parTrans" cxnId="{FB917007-EED2-4F2A-893B-4E8769B2DB5D}">
      <dgm:prSet/>
      <dgm:spPr/>
      <dgm:t>
        <a:bodyPr/>
        <a:lstStyle/>
        <a:p>
          <a:endParaRPr lang="es-ES"/>
        </a:p>
      </dgm:t>
    </dgm:pt>
    <dgm:pt modelId="{A69FAAD6-8E98-4103-89FD-B2052A8674B9}" type="sibTrans" cxnId="{FB917007-EED2-4F2A-893B-4E8769B2DB5D}">
      <dgm:prSet/>
      <dgm:spPr/>
      <dgm:t>
        <a:bodyPr/>
        <a:lstStyle/>
        <a:p>
          <a:endParaRPr lang="es-ES"/>
        </a:p>
      </dgm:t>
    </dgm:pt>
    <dgm:pt modelId="{48996FC7-60A1-4653-B232-326A01CF6D2C}" type="pres">
      <dgm:prSet presAssocID="{3251D9E8-4D79-4FEA-87E4-F92452175C71}" presName="linear" presStyleCnt="0">
        <dgm:presLayoutVars>
          <dgm:animLvl val="lvl"/>
          <dgm:resizeHandles val="exact"/>
        </dgm:presLayoutVars>
      </dgm:prSet>
      <dgm:spPr/>
    </dgm:pt>
    <dgm:pt modelId="{2D7868B9-A24F-427C-AD33-7DE2257EE783}" type="pres">
      <dgm:prSet presAssocID="{7EB78AA9-25FC-4121-B79E-5053F15B5B0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74DC4D6-9594-4B9D-BE0A-9E790CE6E306}" type="pres">
      <dgm:prSet presAssocID="{714B7BC8-EC38-4809-8A9F-824FC5FFD856}" presName="spacer" presStyleCnt="0"/>
      <dgm:spPr/>
    </dgm:pt>
    <dgm:pt modelId="{439FE6B4-EC15-4EE2-8D7A-A67257739A1B}" type="pres">
      <dgm:prSet presAssocID="{96A4605F-1ADF-465D-ABCD-318560226A9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EA14BA4-7D1A-4D6F-8786-875787D95C29}" type="pres">
      <dgm:prSet presAssocID="{A2E88E3C-A7A2-46C9-A3DD-48C5DF63598F}" presName="spacer" presStyleCnt="0"/>
      <dgm:spPr/>
    </dgm:pt>
    <dgm:pt modelId="{D580DD97-9423-4895-A485-9E421A71A571}" type="pres">
      <dgm:prSet presAssocID="{8ADCF66A-6936-47AD-A388-2FAF378BA47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8952315-39BF-4B7C-BFAB-86552DEEA3E6}" type="pres">
      <dgm:prSet presAssocID="{4C549F56-9520-420B-B6DC-9C1401E22EA7}" presName="spacer" presStyleCnt="0"/>
      <dgm:spPr/>
    </dgm:pt>
    <dgm:pt modelId="{D663A7F0-232C-4040-B41E-955A14C5F62F}" type="pres">
      <dgm:prSet presAssocID="{B6D27C7F-B62A-473D-BC7E-A86C415724A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FEC0A39-BF3E-4045-9379-7D6F84C28868}" type="pres">
      <dgm:prSet presAssocID="{642C7993-0FD2-4D37-98DF-4466A5599D3E}" presName="spacer" presStyleCnt="0"/>
      <dgm:spPr/>
    </dgm:pt>
    <dgm:pt modelId="{CF2B5A03-7159-4E8E-99B0-E4C92CE82F9F}" type="pres">
      <dgm:prSet presAssocID="{2D8AE55C-3A60-4431-8500-3A5894E9332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FE3AFB8-1926-4191-B7E6-6624BC3B5822}" type="pres">
      <dgm:prSet presAssocID="{70D8161E-A9F5-4561-A24D-384DC2EECBC0}" presName="spacer" presStyleCnt="0"/>
      <dgm:spPr/>
    </dgm:pt>
    <dgm:pt modelId="{B32C2296-47F1-4BC3-B9FF-3AD6803F1000}" type="pres">
      <dgm:prSet presAssocID="{BE533F10-510E-4ABA-B4DA-7E35911AD39E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FB917007-EED2-4F2A-893B-4E8769B2DB5D}" srcId="{3251D9E8-4D79-4FEA-87E4-F92452175C71}" destId="{BE533F10-510E-4ABA-B4DA-7E35911AD39E}" srcOrd="5" destOrd="0" parTransId="{618B990B-5B76-4869-9827-50EF900EC470}" sibTransId="{A69FAAD6-8E98-4103-89FD-B2052A8674B9}"/>
    <dgm:cxn modelId="{DA577825-CA5F-4EE1-99C3-E7C945E320C1}" srcId="{3251D9E8-4D79-4FEA-87E4-F92452175C71}" destId="{B6D27C7F-B62A-473D-BC7E-A86C415724A4}" srcOrd="3" destOrd="0" parTransId="{C3993126-F086-458C-9FEA-43FBB51B9515}" sibTransId="{642C7993-0FD2-4D37-98DF-4466A5599D3E}"/>
    <dgm:cxn modelId="{C117422F-FC49-415A-A963-BF8F558C54D5}" srcId="{3251D9E8-4D79-4FEA-87E4-F92452175C71}" destId="{8ADCF66A-6936-47AD-A388-2FAF378BA479}" srcOrd="2" destOrd="0" parTransId="{F7A7F160-2D24-4333-AC5E-962B1E25CE80}" sibTransId="{4C549F56-9520-420B-B6DC-9C1401E22EA7}"/>
    <dgm:cxn modelId="{0FE26568-9B35-48A3-83F1-8ED0276755F0}" type="presOf" srcId="{8ADCF66A-6936-47AD-A388-2FAF378BA479}" destId="{D580DD97-9423-4895-A485-9E421A71A571}" srcOrd="0" destOrd="0" presId="urn:microsoft.com/office/officeart/2005/8/layout/vList2"/>
    <dgm:cxn modelId="{9538BE4F-748B-4718-B3E9-8307348ACE13}" type="presOf" srcId="{BE533F10-510E-4ABA-B4DA-7E35911AD39E}" destId="{B32C2296-47F1-4BC3-B9FF-3AD6803F1000}" srcOrd="0" destOrd="0" presId="urn:microsoft.com/office/officeart/2005/8/layout/vList2"/>
    <dgm:cxn modelId="{7141D552-65CC-4547-8BC2-51F916328A91}" type="presOf" srcId="{96A4605F-1ADF-465D-ABCD-318560226A98}" destId="{439FE6B4-EC15-4EE2-8D7A-A67257739A1B}" srcOrd="0" destOrd="0" presId="urn:microsoft.com/office/officeart/2005/8/layout/vList2"/>
    <dgm:cxn modelId="{30A60D76-DF70-4E00-8460-353D23A911DD}" srcId="{3251D9E8-4D79-4FEA-87E4-F92452175C71}" destId="{2D8AE55C-3A60-4431-8500-3A5894E9332E}" srcOrd="4" destOrd="0" parTransId="{9D9FF9D9-DD57-4A55-974D-7F0A8C44930E}" sibTransId="{70D8161E-A9F5-4561-A24D-384DC2EECBC0}"/>
    <dgm:cxn modelId="{D89BB67A-3F55-4D4E-BCE2-9435AD261E2C}" srcId="{3251D9E8-4D79-4FEA-87E4-F92452175C71}" destId="{7EB78AA9-25FC-4121-B79E-5053F15B5B09}" srcOrd="0" destOrd="0" parTransId="{7F324696-5F96-4820-AF5C-1AAC2DDC73D3}" sibTransId="{714B7BC8-EC38-4809-8A9F-824FC5FFD856}"/>
    <dgm:cxn modelId="{6E6F2097-DEF4-4B93-AB7B-209DD38EF6B5}" type="presOf" srcId="{B6D27C7F-B62A-473D-BC7E-A86C415724A4}" destId="{D663A7F0-232C-4040-B41E-955A14C5F62F}" srcOrd="0" destOrd="0" presId="urn:microsoft.com/office/officeart/2005/8/layout/vList2"/>
    <dgm:cxn modelId="{22134ABE-7AA9-427C-BA99-260D7369ABF6}" type="presOf" srcId="{7EB78AA9-25FC-4121-B79E-5053F15B5B09}" destId="{2D7868B9-A24F-427C-AD33-7DE2257EE783}" srcOrd="0" destOrd="0" presId="urn:microsoft.com/office/officeart/2005/8/layout/vList2"/>
    <dgm:cxn modelId="{4DED2EE0-305E-4513-961B-BF1D227AE1F9}" type="presOf" srcId="{3251D9E8-4D79-4FEA-87E4-F92452175C71}" destId="{48996FC7-60A1-4653-B232-326A01CF6D2C}" srcOrd="0" destOrd="0" presId="urn:microsoft.com/office/officeart/2005/8/layout/vList2"/>
    <dgm:cxn modelId="{ADC742EE-63D7-49A2-9FF2-AD409A659D6C}" srcId="{3251D9E8-4D79-4FEA-87E4-F92452175C71}" destId="{96A4605F-1ADF-465D-ABCD-318560226A98}" srcOrd="1" destOrd="0" parTransId="{2B40CC99-9F00-404A-A804-5AF776D3D82B}" sibTransId="{A2E88E3C-A7A2-46C9-A3DD-48C5DF63598F}"/>
    <dgm:cxn modelId="{B1E572F6-6026-4610-BBE5-10963B8D00EA}" type="presOf" srcId="{2D8AE55C-3A60-4431-8500-3A5894E9332E}" destId="{CF2B5A03-7159-4E8E-99B0-E4C92CE82F9F}" srcOrd="0" destOrd="0" presId="urn:microsoft.com/office/officeart/2005/8/layout/vList2"/>
    <dgm:cxn modelId="{7D5F99F5-960E-4F99-8CE0-F4E89AE6EEAA}" type="presParOf" srcId="{48996FC7-60A1-4653-B232-326A01CF6D2C}" destId="{2D7868B9-A24F-427C-AD33-7DE2257EE783}" srcOrd="0" destOrd="0" presId="urn:microsoft.com/office/officeart/2005/8/layout/vList2"/>
    <dgm:cxn modelId="{A535B4C9-7BF3-4EE4-A409-CDA53ED0DF85}" type="presParOf" srcId="{48996FC7-60A1-4653-B232-326A01CF6D2C}" destId="{274DC4D6-9594-4B9D-BE0A-9E790CE6E306}" srcOrd="1" destOrd="0" presId="urn:microsoft.com/office/officeart/2005/8/layout/vList2"/>
    <dgm:cxn modelId="{F242FE39-2315-44EC-8B63-73DA7DF73345}" type="presParOf" srcId="{48996FC7-60A1-4653-B232-326A01CF6D2C}" destId="{439FE6B4-EC15-4EE2-8D7A-A67257739A1B}" srcOrd="2" destOrd="0" presId="urn:microsoft.com/office/officeart/2005/8/layout/vList2"/>
    <dgm:cxn modelId="{96C834E7-0B6F-48EB-92C4-76D0F011E99B}" type="presParOf" srcId="{48996FC7-60A1-4653-B232-326A01CF6D2C}" destId="{FEA14BA4-7D1A-4D6F-8786-875787D95C29}" srcOrd="3" destOrd="0" presId="urn:microsoft.com/office/officeart/2005/8/layout/vList2"/>
    <dgm:cxn modelId="{7B47D44E-5561-4A3E-89BD-A3E5E7364BF3}" type="presParOf" srcId="{48996FC7-60A1-4653-B232-326A01CF6D2C}" destId="{D580DD97-9423-4895-A485-9E421A71A571}" srcOrd="4" destOrd="0" presId="urn:microsoft.com/office/officeart/2005/8/layout/vList2"/>
    <dgm:cxn modelId="{ACC1BDFF-6DE6-4AE8-8B66-EBB3C26B788E}" type="presParOf" srcId="{48996FC7-60A1-4653-B232-326A01CF6D2C}" destId="{78952315-39BF-4B7C-BFAB-86552DEEA3E6}" srcOrd="5" destOrd="0" presId="urn:microsoft.com/office/officeart/2005/8/layout/vList2"/>
    <dgm:cxn modelId="{83712A1B-FDCF-4E31-84B8-626848F2F3B6}" type="presParOf" srcId="{48996FC7-60A1-4653-B232-326A01CF6D2C}" destId="{D663A7F0-232C-4040-B41E-955A14C5F62F}" srcOrd="6" destOrd="0" presId="urn:microsoft.com/office/officeart/2005/8/layout/vList2"/>
    <dgm:cxn modelId="{EC687690-BA3F-44AE-BA6E-A1B5F7C55DDB}" type="presParOf" srcId="{48996FC7-60A1-4653-B232-326A01CF6D2C}" destId="{7FEC0A39-BF3E-4045-9379-7D6F84C28868}" srcOrd="7" destOrd="0" presId="urn:microsoft.com/office/officeart/2005/8/layout/vList2"/>
    <dgm:cxn modelId="{2B3CF385-9F73-4630-9502-C672FCE35432}" type="presParOf" srcId="{48996FC7-60A1-4653-B232-326A01CF6D2C}" destId="{CF2B5A03-7159-4E8E-99B0-E4C92CE82F9F}" srcOrd="8" destOrd="0" presId="urn:microsoft.com/office/officeart/2005/8/layout/vList2"/>
    <dgm:cxn modelId="{4BD19981-9C46-48B2-ABB4-627E274C1C9D}" type="presParOf" srcId="{48996FC7-60A1-4653-B232-326A01CF6D2C}" destId="{5FE3AFB8-1926-4191-B7E6-6624BC3B5822}" srcOrd="9" destOrd="0" presId="urn:microsoft.com/office/officeart/2005/8/layout/vList2"/>
    <dgm:cxn modelId="{B95724A2-A24C-43D3-A700-1F4540FDE27F}" type="presParOf" srcId="{48996FC7-60A1-4653-B232-326A01CF6D2C}" destId="{B32C2296-47F1-4BC3-B9FF-3AD6803F100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868B9-A24F-427C-AD33-7DE2257EE783}">
      <dsp:nvSpPr>
        <dsp:cNvPr id="0" name=""/>
        <dsp:cNvSpPr/>
      </dsp:nvSpPr>
      <dsp:spPr>
        <a:xfrm>
          <a:off x="0" y="77552"/>
          <a:ext cx="6000378" cy="3878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700" b="1" kern="1200" dirty="0">
              <a:latin typeface="Arial" panose="020B0604020202020204" pitchFamily="34" charset="0"/>
              <a:cs typeface="Arial" panose="020B0604020202020204" pitchFamily="34" charset="0"/>
            </a:rPr>
            <a:t>Atenció a usuaris</a:t>
          </a:r>
          <a:endParaRPr lang="es-E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934" y="96486"/>
        <a:ext cx="5962510" cy="349987"/>
      </dsp:txXfrm>
    </dsp:sp>
    <dsp:sp modelId="{439FE6B4-EC15-4EE2-8D7A-A67257739A1B}">
      <dsp:nvSpPr>
        <dsp:cNvPr id="0" name=""/>
        <dsp:cNvSpPr/>
      </dsp:nvSpPr>
      <dsp:spPr>
        <a:xfrm>
          <a:off x="0" y="514367"/>
          <a:ext cx="6000378" cy="3878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700" b="1" kern="1200" dirty="0">
              <a:latin typeface="Arial" panose="020B0604020202020204" pitchFamily="34" charset="0"/>
              <a:cs typeface="Arial" panose="020B0604020202020204" pitchFamily="34" charset="0"/>
            </a:rPr>
            <a:t>Espai com a servei</a:t>
          </a:r>
          <a:endParaRPr lang="es-E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934" y="533301"/>
        <a:ext cx="5962510" cy="349987"/>
      </dsp:txXfrm>
    </dsp:sp>
    <dsp:sp modelId="{D580DD97-9423-4895-A485-9E421A71A571}">
      <dsp:nvSpPr>
        <dsp:cNvPr id="0" name=""/>
        <dsp:cNvSpPr/>
      </dsp:nvSpPr>
      <dsp:spPr>
        <a:xfrm>
          <a:off x="0" y="951182"/>
          <a:ext cx="6000378" cy="3878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700" b="1" kern="1200" dirty="0">
              <a:latin typeface="Arial" panose="020B0604020202020204" pitchFamily="34" charset="0"/>
              <a:cs typeface="Arial" panose="020B0604020202020204" pitchFamily="34" charset="0"/>
            </a:rPr>
            <a:t>Recursos d’informació</a:t>
          </a:r>
          <a:endParaRPr lang="es-E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934" y="970116"/>
        <a:ext cx="5962510" cy="349987"/>
      </dsp:txXfrm>
    </dsp:sp>
    <dsp:sp modelId="{D663A7F0-232C-4040-B41E-955A14C5F62F}">
      <dsp:nvSpPr>
        <dsp:cNvPr id="0" name=""/>
        <dsp:cNvSpPr/>
      </dsp:nvSpPr>
      <dsp:spPr>
        <a:xfrm>
          <a:off x="0" y="1387997"/>
          <a:ext cx="6000378" cy="3878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700" b="1" kern="1200" dirty="0">
              <a:latin typeface="Arial" panose="020B0604020202020204" pitchFamily="34" charset="0"/>
              <a:cs typeface="Arial" panose="020B0604020202020204" pitchFamily="34" charset="0"/>
            </a:rPr>
            <a:t>Suport a l’aprenentatge</a:t>
          </a:r>
          <a:endParaRPr lang="es-E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934" y="1406931"/>
        <a:ext cx="5962510" cy="349987"/>
      </dsp:txXfrm>
    </dsp:sp>
    <dsp:sp modelId="{CF2B5A03-7159-4E8E-99B0-E4C92CE82F9F}">
      <dsp:nvSpPr>
        <dsp:cNvPr id="0" name=""/>
        <dsp:cNvSpPr/>
      </dsp:nvSpPr>
      <dsp:spPr>
        <a:xfrm>
          <a:off x="0" y="1824812"/>
          <a:ext cx="6000378" cy="3878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700" b="1" kern="1200" dirty="0">
              <a:latin typeface="Arial" panose="020B0604020202020204" pitchFamily="34" charset="0"/>
              <a:cs typeface="Arial" panose="020B0604020202020204" pitchFamily="34" charset="0"/>
            </a:rPr>
            <a:t>Suport a la docència</a:t>
          </a:r>
          <a:endParaRPr lang="es-E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934" y="1843746"/>
        <a:ext cx="5962510" cy="349987"/>
      </dsp:txXfrm>
    </dsp:sp>
    <dsp:sp modelId="{B32C2296-47F1-4BC3-B9FF-3AD6803F1000}">
      <dsp:nvSpPr>
        <dsp:cNvPr id="0" name=""/>
        <dsp:cNvSpPr/>
      </dsp:nvSpPr>
      <dsp:spPr>
        <a:xfrm>
          <a:off x="0" y="2261627"/>
          <a:ext cx="6000378" cy="3878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700" b="1" kern="1200" dirty="0">
              <a:latin typeface="Arial" panose="020B0604020202020204" pitchFamily="34" charset="0"/>
              <a:cs typeface="Arial" panose="020B0604020202020204" pitchFamily="34" charset="0"/>
            </a:rPr>
            <a:t>Suport a la recerca i a la ciència oberta</a:t>
          </a:r>
          <a:endParaRPr lang="es-ES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934" y="2280561"/>
        <a:ext cx="5962510" cy="3499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004" cy="458122"/>
          </a:xfrm>
          <a:prstGeom prst="rect">
            <a:avLst/>
          </a:prstGeom>
        </p:spPr>
        <p:txBody>
          <a:bodyPr vert="horz" lIns="84408" tIns="42204" rIns="84408" bIns="42204" rtlCol="0"/>
          <a:lstStyle>
            <a:lvl1pPr algn="l">
              <a:defRPr sz="1100"/>
            </a:lvl1pPr>
          </a:lstStyle>
          <a:p>
            <a:endParaRPr lang="es-ES"/>
          </a:p>
        </p:txBody>
      </p:sp>
      <p:sp>
        <p:nvSpPr>
          <p:cNvPr id="3" name="Contenidor de data 2"/>
          <p:cNvSpPr>
            <a:spLocks noGrp="1"/>
          </p:cNvSpPr>
          <p:nvPr>
            <p:ph type="dt" sz="quarter" idx="1"/>
          </p:nvPr>
        </p:nvSpPr>
        <p:spPr>
          <a:xfrm>
            <a:off x="3884463" y="1"/>
            <a:ext cx="2972004" cy="458122"/>
          </a:xfrm>
          <a:prstGeom prst="rect">
            <a:avLst/>
          </a:prstGeom>
        </p:spPr>
        <p:txBody>
          <a:bodyPr vert="horz" lIns="84408" tIns="42204" rIns="84408" bIns="42204" rtlCol="0"/>
          <a:lstStyle>
            <a:lvl1pPr algn="r">
              <a:defRPr sz="1100"/>
            </a:lvl1pPr>
          </a:lstStyle>
          <a:p>
            <a:fld id="{F1152D27-98BE-4354-9419-F168216BD35A}" type="datetimeFigureOut">
              <a:rPr lang="es-ES" smtClean="0"/>
              <a:t>12/09/2024</a:t>
            </a:fld>
            <a:endParaRPr lang="es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2"/>
          </p:nvPr>
        </p:nvSpPr>
        <p:spPr>
          <a:xfrm>
            <a:off x="1" y="8685878"/>
            <a:ext cx="2972004" cy="458122"/>
          </a:xfrm>
          <a:prstGeom prst="rect">
            <a:avLst/>
          </a:prstGeom>
        </p:spPr>
        <p:txBody>
          <a:bodyPr vert="horz" lIns="84408" tIns="42204" rIns="84408" bIns="42204" rtlCol="0" anchor="b"/>
          <a:lstStyle>
            <a:lvl1pPr algn="l">
              <a:defRPr sz="1100"/>
            </a:lvl1pPr>
          </a:lstStyle>
          <a:p>
            <a:endParaRPr lang="es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463" y="8685878"/>
            <a:ext cx="2972004" cy="458122"/>
          </a:xfrm>
          <a:prstGeom prst="rect">
            <a:avLst/>
          </a:prstGeom>
        </p:spPr>
        <p:txBody>
          <a:bodyPr vert="horz" lIns="84408" tIns="42204" rIns="84408" bIns="42204" rtlCol="0" anchor="b"/>
          <a:lstStyle>
            <a:lvl1pPr algn="r">
              <a:defRPr sz="1100"/>
            </a:lvl1pPr>
          </a:lstStyle>
          <a:p>
            <a:fld id="{780170F4-D3BB-478A-8F50-35E6709E7BE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501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454C3-3524-4FDB-9DDE-A73CAD6DF3AF}" type="datetimeFigureOut">
              <a:rPr lang="ca-ES" smtClean="0"/>
              <a:t>12/9/2024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34D6-2609-47B3-8D5E-C2FB8204FD5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0431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454C3-3524-4FDB-9DDE-A73CAD6DF3AF}" type="datetimeFigureOut">
              <a:rPr lang="ca-ES" smtClean="0"/>
              <a:t>12/9/2024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34D6-2609-47B3-8D5E-C2FB8204FD5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29854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454C3-3524-4FDB-9DDE-A73CAD6DF3AF}" type="datetimeFigureOut">
              <a:rPr lang="ca-ES" smtClean="0"/>
              <a:t>12/9/2024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34D6-2609-47B3-8D5E-C2FB8204FD5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7602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454C3-3524-4FDB-9DDE-A73CAD6DF3AF}" type="datetimeFigureOut">
              <a:rPr lang="ca-ES" smtClean="0"/>
              <a:t>12/9/2024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34D6-2609-47B3-8D5E-C2FB8204FD5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03218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454C3-3524-4FDB-9DDE-A73CAD6DF3AF}" type="datetimeFigureOut">
              <a:rPr lang="ca-ES" smtClean="0"/>
              <a:t>12/9/2024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34D6-2609-47B3-8D5E-C2FB8204FD5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09116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454C3-3524-4FDB-9DDE-A73CAD6DF3AF}" type="datetimeFigureOut">
              <a:rPr lang="ca-ES" smtClean="0"/>
              <a:t>12/9/2024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34D6-2609-47B3-8D5E-C2FB8204FD5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661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454C3-3524-4FDB-9DDE-A73CAD6DF3AF}" type="datetimeFigureOut">
              <a:rPr lang="ca-ES" smtClean="0"/>
              <a:t>12/9/2024</a:t>
            </a:fld>
            <a:endParaRPr lang="ca-ES"/>
          </a:p>
        </p:txBody>
      </p:sp>
      <p:sp>
        <p:nvSpPr>
          <p:cNvPr id="8" name="Contenidor de peu de pà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34D6-2609-47B3-8D5E-C2FB8204FD5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27284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454C3-3524-4FDB-9DDE-A73CAD6DF3AF}" type="datetimeFigureOut">
              <a:rPr lang="ca-ES" smtClean="0"/>
              <a:t>12/9/2024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34D6-2609-47B3-8D5E-C2FB8204FD5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90407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454C3-3524-4FDB-9DDE-A73CAD6DF3AF}" type="datetimeFigureOut">
              <a:rPr lang="ca-ES" smtClean="0"/>
              <a:t>12/9/2024</a:t>
            </a:fld>
            <a:endParaRPr lang="ca-ES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34D6-2609-47B3-8D5E-C2FB8204FD5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59273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454C3-3524-4FDB-9DDE-A73CAD6DF3AF}" type="datetimeFigureOut">
              <a:rPr lang="ca-ES" smtClean="0"/>
              <a:t>12/9/2024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34D6-2609-47B3-8D5E-C2FB8204FD5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360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454C3-3524-4FDB-9DDE-A73CAD6DF3AF}" type="datetimeFigureOut">
              <a:rPr lang="ca-ES" smtClean="0"/>
              <a:t>12/9/2024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34D6-2609-47B3-8D5E-C2FB8204FD5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75090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454C3-3524-4FDB-9DDE-A73CAD6DF3AF}" type="datetimeFigureOut">
              <a:rPr lang="ca-ES" smtClean="0"/>
              <a:t>12/9/2024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A34D6-2609-47B3-8D5E-C2FB8204FD5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12214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ai.ub.edu/ca/coneix-el-crai/biblioteques/biblioteca-farmaci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ai.ub.edu/que-ofereix-el-crai/acces-recursos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hyperlink" Target="https://www.ub.edu/portal/web/iub/wifi-o-eduroam" TargetMode="Externa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crai.ub.edu/que-ofereix-el-crai/acces-recursos/acces-recursos-autenticacio" TargetMode="External"/><Relationship Id="rId7" Type="http://schemas.openxmlformats.org/officeDocument/2006/relationships/hyperlink" Target="https://web.ub.edu/web/estudiants/ajuda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hyperlink" Target="https://web.ub.edu/ca/web/estudiants" TargetMode="Externa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hyperlink" Target="https://crai.ub.edu/que-ofereix-el-crai/sau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hyperlink" Target="https://www.instagram.com/craifcca/" TargetMode="Externa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hyperlink" Target="https://x.com/craiubfcc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hyperlink" Target="https://forms.office.com/pages/responsepage.aspx?id=qzwxosOxOk-7ESFXRH3btMm_5qPcytFLtouIJMkppG1UQzkyTzRSQVUxS0o5OUhEMUE4WkE0VzFIOCQlQCN0PWcu&amp;route=shorturl" TargetMode="Externa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crai.ub.edu/ca/Noticies-butlleti/nou-espai-al-crai-biblioteca-de-farmacia-i-ciencies-de-l-alimentacio-campus-diagona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://diposit.ub.edu/dspace/handle/2445/1201" TargetMode="External"/><Relationship Id="rId3" Type="http://schemas.openxmlformats.org/officeDocument/2006/relationships/hyperlink" Target="https://cercabib.ub.edu/discovery/jsearch?vid=34CSUC_UB:VU1" TargetMode="External"/><Relationship Id="rId7" Type="http://schemas.openxmlformats.org/officeDocument/2006/relationships/hyperlink" Target="https://cercabib.ub.edu/discovery/search?query=any,contains,*&amp;pfilter=rtype,exact,videos&amp;tab=Everything&amp;search_scope=MyInst_and_CI&amp;vid=34CSUC_UB:VU1&amp;lang=ca&amp;offset=0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hyperlink" Target="https://crai.ub.edu/recursos-d-informacio/bibliografia-recomanada" TargetMode="External"/><Relationship Id="rId5" Type="http://schemas.openxmlformats.org/officeDocument/2006/relationships/hyperlink" Target="https://cercabib.ub.edu/discovery/search?vid=34CSUC_UB:VU1&amp;lang=ca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hyperlink" Target="https://cercabib.ub.edu/discovery/dbsearch?vid=34CSUC_UB:VU1" TargetMode="External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iposit.ub.edu/dspace/handle/2445/171292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bipadi.ub.edu/digital/collection/farmacia" TargetMode="External"/><Relationship Id="rId4" Type="http://schemas.openxmlformats.org/officeDocument/2006/relationships/hyperlink" Target="https://bipadi.ub.edu/digital/collection/botanic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ai.ub.edu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hyperlink" Target="https://crai.ub.edu/ca/coneix-el-crai/estrategia-qualitat/carta-serveis" TargetMode="External"/><Relationship Id="rId7" Type="http://schemas.openxmlformats.org/officeDocument/2006/relationships/diagramLayout" Target="../diagrams/layout1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5" Type="http://schemas.openxmlformats.org/officeDocument/2006/relationships/hyperlink" Target="https://crai.ub.edu/coneix-el-crai/estrategia-qualitat/carta-serveis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ercabib.ub.edu/discovery/login?vid=34CSUC_UB:VU1&amp;lang=ca" TargetMode="External"/><Relationship Id="rId3" Type="http://schemas.openxmlformats.org/officeDocument/2006/relationships/hyperlink" Target="http://www.ub.edu/carnet/ca/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rai.ub.edu/ca/que-ofereix-el-crai/prestec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s://cercabib.ub.edu/discovery/account?vid=34CSUC_UB:VU1&amp;section=overview&amp;lang=ca" TargetMode="External"/><Relationship Id="rId10" Type="http://schemas.openxmlformats.org/officeDocument/2006/relationships/hyperlink" Target="https://web.ub.edu/web/aplicacions-mobils/w/soc-ub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/>
              <a:t> </a:t>
            </a:r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1" y="0"/>
            <a:ext cx="3609558" cy="1206194"/>
          </a:xfrm>
          <a:prstGeom prst="rect">
            <a:avLst/>
          </a:prstGeom>
        </p:spPr>
      </p:pic>
      <p:sp>
        <p:nvSpPr>
          <p:cNvPr id="3" name="Rectangle 2">
            <a:hlinkClick r:id="rId4"/>
          </p:cNvPr>
          <p:cNvSpPr/>
          <p:nvPr/>
        </p:nvSpPr>
        <p:spPr>
          <a:xfrm>
            <a:off x="1067590" y="2707567"/>
            <a:ext cx="10128125" cy="2369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CRAI BIBLIOTECA DE FARMÀCIA I CIÈNCIES DE L’ALIMENTACIÓ </a:t>
            </a:r>
          </a:p>
          <a:p>
            <a:pPr algn="ctr"/>
            <a:r>
              <a:rPr lang="ca-E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DIAGONAL SUD</a:t>
            </a:r>
          </a:p>
        </p:txBody>
      </p:sp>
    </p:spTree>
    <p:extLst>
      <p:ext uri="{BB962C8B-B14F-4D97-AF65-F5344CB8AC3E}">
        <p14:creationId xmlns:p14="http://schemas.microsoft.com/office/powerpoint/2010/main" val="42483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8200" y="208467"/>
            <a:ext cx="10515600" cy="1025136"/>
          </a:xfrm>
          <a:effectLst>
            <a:outerShdw blurRad="50800" dist="38100" dir="2700000" algn="tl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ca-ES" sz="4800" b="1" dirty="0">
                <a:latin typeface="Arial" panose="020B0604020202020204" pitchFamily="34" charset="0"/>
                <a:cs typeface="Arial" panose="020B0604020202020204" pitchFamily="34" charset="0"/>
              </a:rPr>
              <a:t>Xarxes wifi a la UB</a:t>
            </a:r>
          </a:p>
        </p:txBody>
      </p:sp>
      <p:pic>
        <p:nvPicPr>
          <p:cNvPr id="3074" name="Picture 2" descr="https://www.ub.edu/portal/documents/1051544/5062535/Xarxa+UB/a287f515-f8fc-9d67-58d2-c28679495f6c?t=151938714350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7" y="1636454"/>
            <a:ext cx="3147462" cy="314746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51250" y="1816750"/>
            <a:ext cx="7309825" cy="830997"/>
          </a:xfrm>
          <a:prstGeom prst="rect">
            <a:avLst/>
          </a:prstGeom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ca-ES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Eduroam (Recomanada)</a:t>
            </a:r>
          </a:p>
        </p:txBody>
      </p:sp>
      <p:sp>
        <p:nvSpPr>
          <p:cNvPr id="4" name="Rectangle 3"/>
          <p:cNvSpPr/>
          <p:nvPr/>
        </p:nvSpPr>
        <p:spPr>
          <a:xfrm>
            <a:off x="4451251" y="2723062"/>
            <a:ext cx="2431499" cy="830997"/>
          </a:xfrm>
          <a:prstGeom prst="rect">
            <a:avLst/>
          </a:prstGeom>
          <a:effectLst>
            <a:outerShdw blurRad="50800" dist="38100" dir="2700000" algn="tl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ca-ES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UB</a:t>
            </a:r>
            <a:r>
              <a:rPr lang="ca-ES" dirty="0">
                <a:solidFill>
                  <a:srgbClr val="00003A"/>
                </a:solidFill>
                <a:latin typeface="Spartan"/>
              </a:rPr>
              <a:t> </a:t>
            </a:r>
            <a:endParaRPr lang="ca-ES" dirty="0"/>
          </a:p>
        </p:txBody>
      </p:sp>
      <p:pic>
        <p:nvPicPr>
          <p:cNvPr id="5" name="Imatge 4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50" y="3629374"/>
            <a:ext cx="1069850" cy="1127762"/>
          </a:xfrm>
          <a:prstGeom prst="rect">
            <a:avLst/>
          </a:prstGeom>
          <a:effectLst>
            <a:outerShdw blurRad="50800" dist="38100" dir="2700000" algn="tl" rotWithShape="0">
              <a:schemeClr val="bg1"/>
            </a:outerShdw>
          </a:effectLst>
        </p:spPr>
      </p:pic>
      <p:sp>
        <p:nvSpPr>
          <p:cNvPr id="6" name="QuadreDeText 5"/>
          <p:cNvSpPr txBox="1"/>
          <p:nvPr/>
        </p:nvSpPr>
        <p:spPr>
          <a:xfrm>
            <a:off x="8065203" y="4008589"/>
            <a:ext cx="3349689" cy="52322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2800" dirty="0">
                <a:hlinkClick r:id="rId5"/>
              </a:rPr>
              <a:t>Com configurar-les?</a:t>
            </a:r>
            <a:endParaRPr lang="ca-ES" sz="2800" dirty="0"/>
          </a:p>
        </p:txBody>
      </p:sp>
    </p:spTree>
    <p:extLst>
      <p:ext uri="{BB962C8B-B14F-4D97-AF65-F5344CB8AC3E}">
        <p14:creationId xmlns:p14="http://schemas.microsoft.com/office/powerpoint/2010/main" val="184808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/>
          <p:cNvSpPr txBox="1"/>
          <p:nvPr/>
        </p:nvSpPr>
        <p:spPr>
          <a:xfrm>
            <a:off x="3368352" y="1535361"/>
            <a:ext cx="8696130" cy="283154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3800" b="1" i="0" dirty="0">
                <a:solidFill>
                  <a:schemeClr val="accent2"/>
                </a:solidFill>
                <a:effectLst/>
                <a:latin typeface="Lekton"/>
              </a:rPr>
              <a:t>Part esquerra del CorreuUB</a:t>
            </a:r>
            <a:r>
              <a:rPr lang="ca-ES" sz="3800" b="1" i="0" dirty="0">
                <a:solidFill>
                  <a:srgbClr val="00B0F0"/>
                </a:solidFill>
                <a:effectLst/>
                <a:latin typeface="Lekton"/>
              </a:rPr>
              <a:t>.alumnes</a:t>
            </a:r>
          </a:p>
          <a:p>
            <a:r>
              <a:rPr lang="ca-ES" b="1" dirty="0"/>
              <a:t>			Correu: jarc7@alumnes.ub.edu</a:t>
            </a:r>
          </a:p>
          <a:p>
            <a:r>
              <a:rPr lang="ca-ES" b="1" dirty="0"/>
              <a:t>			Identificador local: </a:t>
            </a:r>
            <a:r>
              <a:rPr lang="ca-ES" b="1" dirty="0">
                <a:solidFill>
                  <a:schemeClr val="accent2"/>
                </a:solidFill>
              </a:rPr>
              <a:t>jarc7</a:t>
            </a:r>
            <a:r>
              <a:rPr lang="ca-ES" b="1" dirty="0">
                <a:solidFill>
                  <a:srgbClr val="00B0F0"/>
                </a:solidFill>
              </a:rPr>
              <a:t>.alumnes</a:t>
            </a:r>
          </a:p>
          <a:p>
            <a:pPr algn="ctr"/>
            <a:r>
              <a:rPr lang="ca-ES" sz="4800" b="1" dirty="0">
                <a:solidFill>
                  <a:srgbClr val="0070C0"/>
                </a:solidFill>
              </a:rPr>
              <a:t>+</a:t>
            </a:r>
            <a:r>
              <a:rPr lang="ca-ES" sz="4800" b="1" dirty="0">
                <a:solidFill>
                  <a:srgbClr val="002060"/>
                </a:solidFill>
              </a:rPr>
              <a:t> </a:t>
            </a:r>
          </a:p>
          <a:p>
            <a:r>
              <a:rPr lang="es-ES" sz="3800" b="1" dirty="0">
                <a:solidFill>
                  <a:srgbClr val="002060"/>
                </a:solidFill>
              </a:rPr>
              <a:t>	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Contrasenya de la intranet UB</a:t>
            </a:r>
            <a:endParaRPr lang="ca-E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a-ES" dirty="0"/>
          </a:p>
        </p:txBody>
      </p:sp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287693" y="79722"/>
            <a:ext cx="11608837" cy="1325563"/>
          </a:xfrm>
          <a:effectLst>
            <a:outerShdw blurRad="50800" dist="38100" dir="2700000" algn="tl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ca-ES" sz="4800" b="1" dirty="0">
                <a:latin typeface="Arial" panose="020B0604020202020204" pitchFamily="34" charset="0"/>
                <a:cs typeface="Arial" panose="020B0604020202020204" pitchFamily="34" charset="0"/>
              </a:rPr>
              <a:t>Autenticar-se a la UB: </a:t>
            </a: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identificador local</a:t>
            </a:r>
          </a:p>
        </p:txBody>
      </p:sp>
      <p:sp>
        <p:nvSpPr>
          <p:cNvPr id="5" name="QuadreDeText 4"/>
          <p:cNvSpPr txBox="1"/>
          <p:nvPr/>
        </p:nvSpPr>
        <p:spPr>
          <a:xfrm>
            <a:off x="1279001" y="5066587"/>
            <a:ext cx="9626219" cy="46166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configurar la contrasenya o recuperar el vostre identificador:</a:t>
            </a:r>
          </a:p>
        </p:txBody>
      </p:sp>
      <p:pic>
        <p:nvPicPr>
          <p:cNvPr id="3" name="Imatg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37" y="2306593"/>
            <a:ext cx="1402360" cy="1751606"/>
          </a:xfrm>
          <a:prstGeom prst="rect">
            <a:avLst/>
          </a:prstGeom>
        </p:spPr>
      </p:pic>
      <p:sp>
        <p:nvSpPr>
          <p:cNvPr id="9" name="AutoShape 4" descr="data:image/png;base64,iVBORw0KGgoAAAANSUhEUgAAAgAAAAIACAMAAADDpiTIAAAAAXNSR0IArs4c6QAAAARnQU1BAACxjwv8YQUAAALiUExUR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gPBeMAAAD1dFJOUwABAgMEBQYHCAkKCwwNDg8QERITFBUWFxgZGhscHR4fICEiIyUmJygpKistLi8wMTM0Njc4OTo7PD0+P0BBQkNERUZHSElKS0xNTk9QUVJTVFVWV1hZWltcXV5fYGFiY2RmZ2hpamtsbW5vcHFyc3R1dnd4ent8fX6AgYKDhIWGh4iJiouMjY6PkJGSk5SVlpeYmZqbnJ2eoKKjpKWmp6ipqqusra6vsLGys7S1tre4ubq7vb6/wMHCw8TFxsfIycrLzM3Oz9DR0tPU1dbX2Nna29zd3t/g4eLj5OXm5+jp6uvs7e7v8PHy8/T19vf4+fr7/P3+ZLtNxAAAAAlwSFlzAAAOwwAADsMBx2+oZAAAE31JREFUeF7t3XmAVVUdB/A3DKsoIKi5lAiJpJiKuWUKuKKiaKWJkCsiJraH0YZFGuKu5ZaSa6IlLqlJLrgUgRiSiYhILmgUEfu8/5t57zswy5vfPeeec889557v5x/fzJz77u+e71cY3rz3pkRERERERERERERERERERERERERERERERERERERERERERERERBSRboOPOOPiSb65ZMyIfbbFhJSdvmMf+G/ZVxsev3BXzEmZ6PWTNdhrX228fifMSvad/wG22WerJ9djXLKr623YYt890gsTk007zMH++m/hAMxM9vSch90NwbKdMTXZUvdb7G0Y5nbH3GTJVOxsKO7C3GTHvpuxscE4EZOTFY9iW8OxqDNGJwuGYVdDciFmJwvux6aG5FXMTua6rcamBqU/pidjx2NLwzIR05OxK7ClYbkP05OxmdjSsDyP6cnYU9jSsCzB9GTsb9jSsKzF9GQspJ8DtYDpyVh4jwNWYHoyFsozQdrA9GTs+9jRwGB6MjYUOxoYTE/G6pZjS8OC6cncddjSsGB4MjdwPfY0KBieLJiBPQ0KZicL+q3CpoYEs5MNJwT3pEAWwK5vYlcDgsnJjluwreHA4GRH/Z3Y12BgcLIkuAZgbrIltAZgbLImsAZgarInrAZgaFOd9hgxfsq062+//9E/zVv0ekHMv+eyk9O8pVJQDcDM6XU//OKrH3k9yIfBVbx9FK5TR0gNwMjpbHfM1DnrcEeFdUtXXK2GgBqAifXVHXrly5twJ8U2FVesI5wGYGBdg3+yBHdQfBuH4qJ1BNMAzKtl50mv4Og4zMd1awmlARhXw0Gz4viTv4VUb6sYSAMwrbKjnsaBMRmGi9cTRgMwrJpOp8b1Z3+zi3H9moJoAGZVcsYiHBSb6dgAXSE0AKMqGBzmy19tmIEt0BZAAzBpoh5TC/tgX7LUBQigARg0yci3sD5K6QvgfwMwp2zXsN4C1TqDAnjfAIwpOjqEd8DPkkkBfG8AphTU/zjAJzvbZVQAzxuAITu2c7zf/G9hVgC/G4AZOzTsPSyMmWEBvG4ARuzI5Oj/+G9iWgCfG4AJa6v/JVZFzrgAHjcAA9bU/UEsip15AfxtAOarpfczWBM9CwXwtgEYr4Zd5mMJ2SiArw3AdO3tGc9zvhJZKYCnDcBw7ez1PhaQrQL42QDM1tZub+Pr1MhSAbxsAEZro+9r+DI1sVUAHxuAyVrb5nl8lSquwL6Y868BGKyVzrPxRao6HxtjgXcNwFwt1f0aXyM4FDtjg28NwFgtTcOXqFlv7IwVnjUAU7VwEr5CzZ7EzljiVwMw1Fb9P8ZXCNYMxNbY4lUDMNMWXebiC9Tsa9gae3xqAEbaYjo+T7BucidsjUUeNQATNeM3AG08Nxg7Y5c/DcBAYP4NwPplLz1WFLMuP33vOuyMbd40APPAE/isvk3PTpt0xpGf2R53REl8aQDGqfoyPqlr1d1j+uEuSJUnDcA0Fdu9i09qWfyLIzvjDkiHHw3AMBVX4XM6njkIB5M2LxqAWZp8Vv+tXxaegGMpDR8agFEa1Wn/DHj5OfU4ltLxoAGYpNG5+IyqVd/tgSMptfwbgEFKpS7L8BlFj/D7fhtybwDmKJXOwScUTc/gAdIYeVOATovxCSUbzsNhZMafvwK0HgNaeQSOIjMefRP4V3ysYtGncRCZ8SD/5gKMxIcqHrf6DKmI+ZB/cwE0HgP4Hf/xb4cX+aMAQ/CRgle3qx5ChvzIHwX4GT5K9sEe1SPIkCf5VwtQp/xKwPU2nyIfM1/yrxbgcHyQbFxlPZnyJv9qAW7CB4l+VllOpvzJv1KALh/hgySz+PivFR7lXymA6lOB3+M/AKzwKf9KAe7A7SQTKuOTIa/yrxTgHdxO8EaXyvxkxq/8mwowEDeTfLF6AWTEs/ybCnA2biZ4KavXSETFt/ybCnA7biY4snoFZMK7/JsKoPbbYGZXr4BM+Jd/YwH645Zs8764BkrPw/wbCzAWt2TP4hooPR/zbyzADNySfQcXQal5mX9jAX6PW7K9cRWUlp/5NxbgddwSvYmroLQ8zb9c6qT0G0GtvVlqrHzNv6z4j4DhuA5Kx9v8y6XhuCFaxR8DGPE3/3LpAtwQ3YMLoVQ8zr9c+jluiC7AlVAaPudfLikNx/eBMOB1/uXSLNwQDcW1kD6/8y+X/oAbok/hYkib5/mXSy/ghqgrroZ0+Z5/ubQANyQf4WpIl/f5l0sqvx7wNVwOafI//3JJ5fcDPoXrIT0B5F8urcENyUxcEGkJIf9yqQE3JNfgikhHEPmXS/iviD8LTCGM/FmArASSPwuQkVDyZwGyEUz+LEAmwsmfBchCQPmzABkIKX8WwL4s8/8Q/7WHBbAty/yf3M76nbMAlmWa/zb2754FsCvj/O2fgAWwKvP8rZ+CBbDJQf62T8ICWOQkf8unYQHscZS/3ROxANY4y9/qqVgAWxzmb/NkLIAlTvO3eDoWwA7H+ds7IQtghfP8rZ2SBbAhh/xtnZQFsCCX/C2dlgUwl1P+dk7MAhjLLX8rp2YBTOWYv42TswCGcs3fwulZADM5528+AAtgJPf8jUdgAUx4kL/pECyAAS/yNxyDBUjPk/zNBmEBUvMmf6NRWIC0PMrfZBgWICWv8jcYhwVIx7P80w/EAqTiXf6pR2IB0vAw/7RDsQApeJl/yrFYAH2e5p9uMBZAm7f5pxqNBdDlcf5phmMBNHmdf4rxWAA9nuevPyALoMX7/LVHZAF0BJC/7pAsgIYg8tcbcy0LoC6Q/LUGXcICKAsmf51Rn2cBVAWUv8aw97EAioLKX33ciSyAmsDyVx64PwugJLj8FUd+tcQCqAgwf7WhL2QBVASZv8rYizqzAAoCzV9h8BMbF+GmKO4CBJt/4uh3Na3BbVHUBQg4/4Th53ZvWoIPRDEXIOj8xfGX7VxZgY9EERcg8PxLpU5X4mxtLRxQXYAPRfEWIPj8G52zHids5ZFe+DI+FkVbgCLkXyodMg+n3Gr15Hp8kQUQFCP/UqnurKU4a9Wmm6p//Vfgc6JIC1CU/Bt1PfbGd3HmDU9c9El8tgKfFsVZgALl36Ruj4NHjx8zYp9t8XEzTCSKsgAFy79DGEkUYwFiyZ8FqC2a/FmAmuLJnwWoJaL8WYAaYsqfBWgvqvxZgHbiyp8FaCuy/FmANmLLnwVoLbr8WYBW4sufBWgpwvxZgBZizJ8F2CrK/FmALeLMnwVoFmn+LADEmj8LUBVt/ixARbz5swBNIs6fBWgUc/4sQOT5swCR588CRJ5/9AWIPf/YCxB9/pEXgPnHXQDmH3cBmH8jzCsqaAGYfxMMLCpmAZh/BSYWFbIAzL8KI4uKWADmD5hZVMACMP9mGFpUvAIw/y0wtahwBWD+W2FsUdEKwPxbwNyighWA+beEwUXFKgDzbwWTiwpVAObfGkYXFakAzL8NzC4qUAGYf1sYXlScAjD/djC9qDAFYP7tYXxRUQrA/GvA/KKCFID514ILEBWjAMy/JlyBqBAFYP614RJERSgA8+8ArkFUgAIw/47gIkThF4D5dwhXIQq+AMy/Y7gMUegFYP4CXIco8AIwfwkuRBR2AZi/CFciCroAzF+GSxGFXADmnwDXIgq4AMw/CS5GFG4BmH8iXI0o2AIw/2S4HFGoBWD+CnA9okALwPxV4IJEYRaA+SvBFYmCLADzV4NLEoVYAOavCNckCrAAzF8VLkoUXgGYvzJclSi4AjB/dbgsUWgFYP4acF2iwArA/HXgwkRhFYD5a8GViYIqQAD5d9t/3KR2xu3fDV92C5cmCqkA/ud/0oKNuL82Ni44CUtcwslFARXA+/z73YV7q+mufljmDs4sCqcA3uffeynurQNLe2OhMzixKJgC+P/n/624tw7dioXO4LyiUArgf/7H4t4Ex2KpKzitKJAC+J9/6QncneAJLHUFpxWFUYAA8i+twP0JVmCpKzitKIgChJB/X9yfqC8WO4KzikIoQAj5lw7DHYoOw2JHcFZRAAUIIn+V7wGdfxeIs4r8L0AY+bMAmbkWk2bAYv4sQFaOwaAZsJk/C5CR7ZdjUPus5s8CZOQXmNM+u/mzABl5GXNaZzl/FiAbXddjTtts588CZGMoxrTNev4sQDb2xJiW2c+fBchG3SrMaVUG+bMAGXkSc9qURf4sQEYmYU6LMsmfBchI/XMY1Jps8mcBsjJwNSa1JKP8WYDMfGUzRrUiq/xZgOycbbEBmeXPAmTIXgOyy58FyJKtBmSYPwuQKTsNyDJ/FiBbX7XQgEzzZwEyZt6AbPNnAbJm2oCM82cBMmfWgKzzZwGyZ9KAzPNnARwYl7oB2efPAriQtgEO8mcBnEjXABf5swBupGmAk/xZAEf0G+AmfxbAlbGaDXCUPwvgjF4DXOXPArij0wBn+bMADqk3wF3+LIBLZyk2wGH+LIBTag1wmT8L4JZKA5zmzwI4ltwAt/mzAK4lNcBx/iyAc2PEBrjOnwVwT2qA8/xZgBx03AD3+bMAeeioATnkzwLkonYD8sifBcjHmZtwHS3kkj8LkJP2DcgnfxYgL20bkFP+LEBuWjcgr/xZgPwcsQzXUi43XJnPr+hsxALkp89MXMw7w/CZHLAAeTpg/C9fnDXlhF74MA8sQORYgMixAJFjASLHAkSOBYgcCxA5FiByLEDkWIDIsQCRYwEixwJEjgWIHAsQORYgcixA5FiAyLEAkWMBIscCRI4FiBwLEDkWIHIsQORYgMixAJFjASLHAkSOBYgcCxA5FiByLEDkWIDIsQCRYwEixwJEjgWIHAsQORYgcj4WYCNOK7kZa8nQKdhQ0XAsdmQVTiuZhbVkaDw2VHQQFjvyLk4rmYu1ZOgH2FDRECx2ZDFOK1mKtWToJmyoaAAWO/IXnFayFmvJ0IPYUNFOWOzIHJxW1BuLycwL2E+R499m8ShOK9oLi8nMW9hPSQPWunIfziv6AhaTmf9hPyWrsdaVW3Be0ZewmIz0wnaKlmOxK5fhvKIpWExGDsR2ip7FYldOx3lFL2ExGfkRtlN0Oxa7MhTnFTXsgtVkYh62U3QZFrvSB+eVnYfVZOBT2EzZ6VjtzEqcWPQwFpOBCdhM2VCsdmYuTixa0wOrKT2lh1zKfbDamTtxYtkJWE2p9VyHvRStxGp3puDMMj4lwJjSkwHKz2O1O8NwZtmKzlhOad2BrZRdgdXu9FiPU8suxHJKaU+V516VyydiuUPP4tSyf/bEckpH6Ycu5YbtsdyhqTh3gu9jOaWi9DBwuTwfy106CudO8J8dsZ7SeBrbmOBaLHepp9pfTuVrsJ5SOB6bmOQ0rHdK6Xkq5fKGgVhP2jotwCYm+QQOcErpuaqNZmI9aRuLLUzyV6x3ay+cPUnDkTiANO3wDrYwybdwgGOv4PRJVvIvgVS6PIMNTLL5kzjCsa/j/Ile64UjSIfS0+6aPIUDXNt1MwZINLseh5C6S7F5yc7FEc49iQGSTccRpOy4Tdi7ROtye/3FuZhAQW4lDdXe/8bOJbsfh7jXZy1GSLbhcBxDSvr9AxunYBSOycF1GEHBh/vhGFLQ50/YNgWLO+GgHOy+AUMoWHMqDqJEg1RefN3sbByUi9swhIoGvk5E0YiPsWUq3u6Co3IxSPlfgk3u4XNEVVyk+GO2qotwVE7uxhhqXtkNh1GHOt+AzVLzz+44Lif7NmAQNSs+h+OoA33VH1ypyOnHAFs9hEEUrf0e/xqQjHoTG6Xoo21xYG4GqT05dKvl5/Bx4Y4crPGvv6rxODJHP8Yo6haOxKHUyqAHsEHqXs7xMYBmPZZgGA1PO38lm/8+cYPWN/8Vm73Yx5GYRkfD3cfl/N2rX+oO+OlqbI2OG3F4zpTexaydNQ+dx7cPqOg56lcrsCl6Psjh1QC17P5fDKSr4ZUfDK3DncSq/0WPKr36s5ZcHwRu6RsYKI11S1986OYfThh9yOCoHDDy3MnX3Dvn7+o/9G1vjjf/89Q9hpHIoZU5PROwlh2XYyhypuE4bL4XPq/8/CWy5HJsvSe+h7HIkWc8ezyV3wa49f6u2Hhv8NsAlzYfhW33yNA0D2VROpOw6V4ZrvtzQUrLs28Am52m9fwwSu0WbLh3zseAlKkH/X1CxWSMSBn6o88/R70KQ1Jm5nn9m5jqbsSYlJH5ubwbjAal325Aac1x/qbQ2ibqPVGcdDwUwvOoTtd4wSBpuS2MJ1QfnfYZQiSbhg323oFKv06E9DR8A9sbgP4vYmiy5qOgXk3RZQbGJkte2B1bG4rRqzA52TA913cBSGXgnzE7GfvXydjUoHS7HuOToZcGYEtD84W/4QrIwL8vCffl1F2+uwZXQWn9JuwX0PV/GNdBqSwegY0M16i3cS2k7X+XdcUuhqz7hLdwPaRl9ZXePfc7pc5jFuKaSNnKKX2xfUVQN0rpl01Ts+WXFu4XLh5xJ39IqGjzU+OK8Hd/Oz3PnK3/NjjxWfBtj173bdtOF/PnhKJ3pg3BVhXWbmfc+Bqullp5796J+0byjjk7jp7xFz5xrIWGJXecNwibE4v6gcdMvHr2G7F/V/DuH3/17VOGRPz+uZ13GjDkoBGjzrzgkkkxmTD21GMO22/PXfjOyUREREREREREREREREREREREREREREREREREREREREREREREZE+p9H8wpGAMiyWAVwAAAABJRU5ErkJggg=="/>
          <p:cNvSpPr>
            <a:spLocks noChangeAspect="1" noChangeArrowheads="1"/>
          </p:cNvSpPr>
          <p:nvPr/>
        </p:nvSpPr>
        <p:spPr bwMode="auto">
          <a:xfrm>
            <a:off x="1004937" y="623971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180689" y="5873996"/>
            <a:ext cx="3082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Estudiants &gt;&gt; Ajuda &gt;&gt;</a:t>
            </a:r>
            <a:endParaRPr lang="es-ES" sz="2400" dirty="0"/>
          </a:p>
        </p:txBody>
      </p:sp>
      <p:pic>
        <p:nvPicPr>
          <p:cNvPr id="11" name="Imatge 8">
            <a:hlinkClick r:id="rId5"/>
            <a:extLst>
              <a:ext uri="{FF2B5EF4-FFF2-40B4-BE49-F238E27FC236}">
                <a16:creationId xmlns:a16="http://schemas.microsoft.com/office/drawing/2014/main" id="{8E87AF91-F73F-4BAC-BE99-F609A7B40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893" y="5883930"/>
            <a:ext cx="441796" cy="441796"/>
          </a:xfrm>
          <a:prstGeom prst="rect">
            <a:avLst/>
          </a:prstGeom>
        </p:spPr>
      </p:pic>
      <p:pic>
        <p:nvPicPr>
          <p:cNvPr id="12" name="Imatge 12">
            <a:hlinkClick r:id="rId7"/>
            <a:extLst>
              <a:ext uri="{FF2B5EF4-FFF2-40B4-BE49-F238E27FC236}">
                <a16:creationId xmlns:a16="http://schemas.microsoft.com/office/drawing/2014/main" id="{37F2A51E-C7AA-4D6D-B4CD-181A256C6F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97" y="5664891"/>
            <a:ext cx="1286722" cy="99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915956" y="53417"/>
            <a:ext cx="10515600" cy="1325563"/>
          </a:xfrm>
          <a:effectLst>
            <a:outerShdw blurRad="50800" dist="38100" dir="2700000" algn="tl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ca-ES" sz="4800" b="1" dirty="0">
                <a:latin typeface="Arial" panose="020B0604020202020204" pitchFamily="34" charset="0"/>
                <a:cs typeface="Arial" panose="020B0604020202020204" pitchFamily="34" charset="0"/>
              </a:rPr>
              <a:t>Contacteu amb nosaltres</a:t>
            </a:r>
          </a:p>
        </p:txBody>
      </p:sp>
      <p:sp>
        <p:nvSpPr>
          <p:cNvPr id="4" name="Títol 1"/>
          <p:cNvSpPr txBox="1">
            <a:spLocks/>
          </p:cNvSpPr>
          <p:nvPr/>
        </p:nvSpPr>
        <p:spPr>
          <a:xfrm>
            <a:off x="915956" y="3377440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schemeClr val="bg1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800" b="1" dirty="0">
                <a:latin typeface="Arial" panose="020B0604020202020204" pitchFamily="34" charset="0"/>
                <a:cs typeface="Arial" panose="020B0604020202020204" pitchFamily="34" charset="0"/>
              </a:rPr>
              <a:t>Seguiu-nos a les xarxes!</a:t>
            </a:r>
          </a:p>
        </p:txBody>
      </p:sp>
      <p:pic>
        <p:nvPicPr>
          <p:cNvPr id="4098" name="Picture 2" descr="https://crai.ub.edu/sites/default/files/imatges/serveis/emai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096" y="1491279"/>
            <a:ext cx="1566000" cy="1566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rai.ub.edu/sites/default/files/imatges/serveis/pho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86" y="1504598"/>
            <a:ext cx="1567543" cy="156754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QuadreDeText 8"/>
          <p:cNvSpPr txBox="1"/>
          <p:nvPr/>
        </p:nvSpPr>
        <p:spPr>
          <a:xfrm>
            <a:off x="1379913" y="3130225"/>
            <a:ext cx="1961803" cy="46166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/>
              <a:t>934 021 884</a:t>
            </a:r>
          </a:p>
        </p:txBody>
      </p:sp>
      <p:sp>
        <p:nvSpPr>
          <p:cNvPr id="12" name="QuadreDeText 11"/>
          <p:cNvSpPr txBox="1"/>
          <p:nvPr/>
        </p:nvSpPr>
        <p:spPr>
          <a:xfrm>
            <a:off x="8240111" y="3098003"/>
            <a:ext cx="2690648" cy="46166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/>
              <a:t>bibfarinfo@ub.edu</a:t>
            </a:r>
          </a:p>
        </p:txBody>
      </p:sp>
      <p:pic>
        <p:nvPicPr>
          <p:cNvPr id="11" name="Imatge 10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16" y="4401041"/>
            <a:ext cx="1759975" cy="1566000"/>
          </a:xfrm>
          <a:prstGeom prst="rect">
            <a:avLst/>
          </a:prstGeom>
          <a:effectLst>
            <a:outerShdw blurRad="50800" dist="38100" dir="2700000" algn="tl" rotWithShape="0">
              <a:schemeClr val="bg1"/>
            </a:outerShdw>
          </a:effectLst>
        </p:spPr>
      </p:pic>
      <p:sp>
        <p:nvSpPr>
          <p:cNvPr id="13" name="QuadreDeText 12"/>
          <p:cNvSpPr txBox="1"/>
          <p:nvPr/>
        </p:nvSpPr>
        <p:spPr>
          <a:xfrm>
            <a:off x="2876379" y="5996619"/>
            <a:ext cx="2690648" cy="46166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/>
              <a:t>@craifcca</a:t>
            </a:r>
          </a:p>
        </p:txBody>
      </p:sp>
      <p:sp>
        <p:nvSpPr>
          <p:cNvPr id="14" name="QuadreDeText 13"/>
          <p:cNvSpPr txBox="1"/>
          <p:nvPr/>
        </p:nvSpPr>
        <p:spPr>
          <a:xfrm>
            <a:off x="6711902" y="5996619"/>
            <a:ext cx="2690648" cy="46166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/>
              <a:t>@craiubfcca</a:t>
            </a:r>
          </a:p>
        </p:txBody>
      </p:sp>
      <p:pic>
        <p:nvPicPr>
          <p:cNvPr id="16" name="Imatge 15" descr="logo sau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85" y="1900215"/>
            <a:ext cx="3491509" cy="171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2398" y="4534504"/>
            <a:ext cx="1288243" cy="1299074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33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1"/>
          <p:cNvSpPr txBox="1">
            <a:spLocks/>
          </p:cNvSpPr>
          <p:nvPr/>
        </p:nvSpPr>
        <p:spPr>
          <a:xfrm>
            <a:off x="2525214" y="1595292"/>
            <a:ext cx="7716416" cy="2846079"/>
          </a:xfrm>
          <a:prstGeom prst="rect">
            <a:avLst/>
          </a:prstGeom>
          <a:effectLst>
            <a:outerShdw blurRad="50800" dist="38100" dir="2700000" algn="tl" rotWithShape="0">
              <a:schemeClr val="bg1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800" b="1" dirty="0">
                <a:latin typeface="Arial" panose="020B0604020202020204" pitchFamily="34" charset="0"/>
                <a:cs typeface="Arial" panose="020B0604020202020204" pitchFamily="34" charset="0"/>
              </a:rPr>
              <a:t>Moltes gràcies i </a:t>
            </a:r>
          </a:p>
          <a:p>
            <a:pPr algn="ctr"/>
            <a:r>
              <a:rPr lang="ca-ES" sz="4800" b="1" dirty="0">
                <a:latin typeface="Arial" panose="020B0604020202020204" pitchFamily="34" charset="0"/>
                <a:cs typeface="Arial" panose="020B0604020202020204" pitchFamily="34" charset="0"/>
              </a:rPr>
              <a:t>us donem la benvinguda!</a:t>
            </a:r>
            <a:endParaRPr lang="es-ES" sz="4800" dirty="0"/>
          </a:p>
        </p:txBody>
      </p:sp>
      <p:pic>
        <p:nvPicPr>
          <p:cNvPr id="15" name="Imat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1" y="0"/>
            <a:ext cx="3609558" cy="1206194"/>
          </a:xfrm>
          <a:prstGeom prst="rect">
            <a:avLst/>
          </a:prstGeom>
        </p:spPr>
      </p:pic>
      <p:pic>
        <p:nvPicPr>
          <p:cNvPr id="17" name="Picture 2" descr="21e0024a-9efc-491e-9c69-134004846af1">
            <a:extLst>
              <a:ext uri="{FF2B5EF4-FFF2-40B4-BE49-F238E27FC236}">
                <a16:creationId xmlns:a16="http://schemas.microsoft.com/office/drawing/2014/main" id="{8741C281-91AD-4C6F-BA43-AEE62BC01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630" y="6175876"/>
            <a:ext cx="1485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CF206D8E-55DB-412A-9E0E-EB8B980B9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684" y="5742094"/>
            <a:ext cx="340189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ca-E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© CRAI Universitat de Barcelona, curs 2024-25  </a:t>
            </a:r>
            <a:r>
              <a:rPr kumimoji="0" lang="ca-ES" altLang="ca-E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ca-ES" altLang="ca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>
            <a:hlinkClick r:id="rId5"/>
            <a:extLst>
              <a:ext uri="{FF2B5EF4-FFF2-40B4-BE49-F238E27FC236}">
                <a16:creationId xmlns:a16="http://schemas.microsoft.com/office/drawing/2014/main" id="{16F7D4E5-000E-4B26-93DF-035510A7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7" y="4220869"/>
            <a:ext cx="450532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9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039292" y="419878"/>
            <a:ext cx="10108671" cy="727788"/>
          </a:xfrm>
          <a:effectLst>
            <a:outerShdw blurRad="50800" dist="38100" dir="2700000" algn="tl" rotWithShape="0">
              <a:schemeClr val="bg1"/>
            </a:outerShdw>
          </a:effectLst>
        </p:spPr>
        <p:txBody>
          <a:bodyPr>
            <a:noAutofit/>
          </a:bodyPr>
          <a:lstStyle/>
          <a:p>
            <a:pPr algn="ctr"/>
            <a:r>
              <a:rPr lang="ca-ES" sz="4800" b="1" dirty="0">
                <a:latin typeface="Arial" panose="020B0604020202020204" pitchFamily="34" charset="0"/>
                <a:cs typeface="Arial" panose="020B0604020202020204" pitchFamily="34" charset="0"/>
              </a:rPr>
              <a:t>On som?</a:t>
            </a:r>
          </a:p>
        </p:txBody>
      </p:sp>
      <p:sp>
        <p:nvSpPr>
          <p:cNvPr id="6" name="Rectangle 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/>
              <a:t> </a:t>
            </a:r>
          </a:p>
        </p:txBody>
      </p:sp>
      <p:pic>
        <p:nvPicPr>
          <p:cNvPr id="8" name="Imat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480" y="2565919"/>
            <a:ext cx="5443590" cy="3788228"/>
          </a:xfrm>
          <a:prstGeom prst="rect">
            <a:avLst/>
          </a:prstGeom>
        </p:spPr>
      </p:pic>
      <p:sp>
        <p:nvSpPr>
          <p:cNvPr id="9" name="QuadreDeText 8"/>
          <p:cNvSpPr txBox="1"/>
          <p:nvPr/>
        </p:nvSpPr>
        <p:spPr>
          <a:xfrm>
            <a:off x="3480913" y="1263978"/>
            <a:ext cx="5467739" cy="646331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Edifici B – Planta baixa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140058" y="2660309"/>
            <a:ext cx="3053818" cy="8977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6543513" y="2724474"/>
            <a:ext cx="2641145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1100" b="1" noProof="1">
                <a:latin typeface="+mj-lt"/>
              </a:rPr>
              <a:t>Metro: </a:t>
            </a:r>
            <a:r>
              <a:rPr lang="es-ES" sz="1100" noProof="1">
                <a:latin typeface="+mj-lt"/>
              </a:rPr>
              <a:t>línia 3 (Palau Reial) </a:t>
            </a:r>
          </a:p>
          <a:p>
            <a:r>
              <a:rPr lang="es-ES" sz="1100" b="1" noProof="1">
                <a:latin typeface="+mj-lt"/>
              </a:rPr>
              <a:t>Bus: </a:t>
            </a:r>
            <a:r>
              <a:rPr lang="es-ES" sz="1100" noProof="1"/>
              <a:t>7, 33, 63, 67, 78, 113, 175, H6, M12, M14, X30, X43, X79, X83, X84, X97, L97, V5 </a:t>
            </a:r>
            <a:endParaRPr lang="es-ES" sz="1100" noProof="1">
              <a:latin typeface="+mj-lt"/>
            </a:endParaRPr>
          </a:p>
          <a:p>
            <a:r>
              <a:rPr lang="es-ES" sz="1100" b="1" noProof="1">
                <a:latin typeface="+mj-lt"/>
              </a:rPr>
              <a:t>Tram: </a:t>
            </a:r>
            <a:r>
              <a:rPr lang="es-ES" sz="1100" noProof="1">
                <a:latin typeface="+mj-lt"/>
              </a:rPr>
              <a:t>parada Pius XII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349" y="2912415"/>
            <a:ext cx="377818" cy="393560"/>
          </a:xfrm>
          <a:prstGeom prst="rect">
            <a:avLst/>
          </a:prstGeom>
        </p:spPr>
      </p:pic>
      <p:pic>
        <p:nvPicPr>
          <p:cNvPr id="12" name="Marcador de contenido 11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t="4935" r="5383" b="3654"/>
          <a:stretch/>
        </p:blipFill>
        <p:spPr>
          <a:xfrm>
            <a:off x="658930" y="2565919"/>
            <a:ext cx="4918776" cy="3788228"/>
          </a:xfrm>
        </p:spPr>
      </p:pic>
    </p:spTree>
    <p:extLst>
      <p:ext uri="{BB962C8B-B14F-4D97-AF65-F5344CB8AC3E}">
        <p14:creationId xmlns:p14="http://schemas.microsoft.com/office/powerpoint/2010/main" val="359286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QuadreDeText 4"/>
          <p:cNvSpPr txBox="1"/>
          <p:nvPr/>
        </p:nvSpPr>
        <p:spPr>
          <a:xfrm>
            <a:off x="4004493" y="930997"/>
            <a:ext cx="4119282" cy="95410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dilluns a divendres de 8.30 a 20.30h</a:t>
            </a:r>
          </a:p>
        </p:txBody>
      </p:sp>
      <p:sp>
        <p:nvSpPr>
          <p:cNvPr id="8" name="Rectangle 7"/>
          <p:cNvSpPr/>
          <p:nvPr/>
        </p:nvSpPr>
        <p:spPr>
          <a:xfrm>
            <a:off x="2597727" y="26483"/>
            <a:ext cx="6932814" cy="1170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a-ES" sz="4800" b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Quan podeu venir?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25F560EE-7936-46D6-9851-B5555B696D56}"/>
              </a:ext>
            </a:extLst>
          </p:cNvPr>
          <p:cNvSpPr txBox="1"/>
          <p:nvPr/>
        </p:nvSpPr>
        <p:spPr>
          <a:xfrm>
            <a:off x="2202872" y="1885104"/>
            <a:ext cx="7722523" cy="58477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Plànol de la Biblioteca</a:t>
            </a:r>
          </a:p>
        </p:txBody>
      </p:sp>
      <p:sp>
        <p:nvSpPr>
          <p:cNvPr id="13" name="QuadreDeText 12">
            <a:extLst>
              <a:ext uri="{FF2B5EF4-FFF2-40B4-BE49-F238E27FC236}">
                <a16:creationId xmlns:a16="http://schemas.microsoft.com/office/drawing/2014/main" id="{25F560EE-7936-46D6-9851-B5555B696D56}"/>
              </a:ext>
            </a:extLst>
          </p:cNvPr>
          <p:cNvSpPr txBox="1"/>
          <p:nvPr/>
        </p:nvSpPr>
        <p:spPr>
          <a:xfrm>
            <a:off x="1815696" y="2557319"/>
            <a:ext cx="2902488" cy="58477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 0</a:t>
            </a: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25F560EE-7936-46D6-9851-B5555B696D56}"/>
              </a:ext>
            </a:extLst>
          </p:cNvPr>
          <p:cNvSpPr txBox="1"/>
          <p:nvPr/>
        </p:nvSpPr>
        <p:spPr>
          <a:xfrm>
            <a:off x="7419344" y="2513599"/>
            <a:ext cx="2902488" cy="58477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 -1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2"/>
          <a:stretch/>
        </p:blipFill>
        <p:spPr>
          <a:xfrm>
            <a:off x="725340" y="3216320"/>
            <a:ext cx="5083200" cy="33849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3"/>
          <a:stretch/>
        </p:blipFill>
        <p:spPr>
          <a:xfrm>
            <a:off x="6328988" y="3216320"/>
            <a:ext cx="5083200" cy="33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3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523702" y="245286"/>
            <a:ext cx="11064240" cy="977025"/>
          </a:xfrm>
          <a:effectLst>
            <a:outerShdw blurRad="50800" dist="38100" dir="2700000" algn="tl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ca-ES" sz="4800" b="1" dirty="0">
                <a:latin typeface="Arial" panose="020B0604020202020204" pitchFamily="34" charset="0"/>
                <a:cs typeface="Arial" panose="020B0604020202020204" pitchFamily="34" charset="0"/>
              </a:rPr>
              <a:t>Instal·lacions i equipaments</a:t>
            </a:r>
          </a:p>
        </p:txBody>
      </p:sp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3" r="24403"/>
          <a:stretch/>
        </p:blipFill>
        <p:spPr>
          <a:xfrm>
            <a:off x="948728" y="2901141"/>
            <a:ext cx="1007451" cy="1414047"/>
          </a:xfrm>
          <a:prstGeom prst="rect">
            <a:avLst/>
          </a:prstGeom>
        </p:spPr>
      </p:pic>
      <p:pic>
        <p:nvPicPr>
          <p:cNvPr id="9" name="Imat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t="6560" r="21204" b="7749"/>
          <a:stretch/>
        </p:blipFill>
        <p:spPr>
          <a:xfrm>
            <a:off x="2926347" y="2901141"/>
            <a:ext cx="1639834" cy="1414048"/>
          </a:xfrm>
          <a:prstGeom prst="rect">
            <a:avLst/>
          </a:prstGeom>
        </p:spPr>
      </p:pic>
      <p:sp>
        <p:nvSpPr>
          <p:cNvPr id="11" name="QuadreDeText 10"/>
          <p:cNvSpPr txBox="1"/>
          <p:nvPr/>
        </p:nvSpPr>
        <p:spPr>
          <a:xfrm>
            <a:off x="620110" y="4915871"/>
            <a:ext cx="1681655" cy="129266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+ 300 punts de lectura</a:t>
            </a:r>
          </a:p>
        </p:txBody>
      </p:sp>
      <p:sp>
        <p:nvSpPr>
          <p:cNvPr id="12" name="QuadreDeText 11"/>
          <p:cNvSpPr txBox="1"/>
          <p:nvPr/>
        </p:nvSpPr>
        <p:spPr>
          <a:xfrm>
            <a:off x="2690181" y="4915871"/>
            <a:ext cx="2378153" cy="89255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ordinadors i 9 portàtils</a:t>
            </a:r>
          </a:p>
        </p:txBody>
      </p:sp>
      <p:sp>
        <p:nvSpPr>
          <p:cNvPr id="13" name="QuadreDeText 12"/>
          <p:cNvSpPr txBox="1"/>
          <p:nvPr/>
        </p:nvSpPr>
        <p:spPr>
          <a:xfrm>
            <a:off x="5190763" y="4915871"/>
            <a:ext cx="1978090" cy="89255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sales de treball</a:t>
            </a:r>
          </a:p>
        </p:txBody>
      </p:sp>
      <p:sp>
        <p:nvSpPr>
          <p:cNvPr id="14" name="QuadreDeText 13"/>
          <p:cNvSpPr txBox="1"/>
          <p:nvPr/>
        </p:nvSpPr>
        <p:spPr>
          <a:xfrm>
            <a:off x="9631335" y="4915871"/>
            <a:ext cx="1978090" cy="89255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Altres materials</a:t>
            </a:r>
          </a:p>
        </p:txBody>
      </p:sp>
      <p:pic>
        <p:nvPicPr>
          <p:cNvPr id="5" name="Imat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8" t="11659" r="18378" b="11526"/>
          <a:stretch/>
        </p:blipFill>
        <p:spPr>
          <a:xfrm>
            <a:off x="5114824" y="2904427"/>
            <a:ext cx="2017462" cy="1410762"/>
          </a:xfrm>
          <a:prstGeom prst="rect">
            <a:avLst/>
          </a:prstGeom>
        </p:spPr>
      </p:pic>
      <p:pic>
        <p:nvPicPr>
          <p:cNvPr id="8" name="Imat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43" y="2896532"/>
            <a:ext cx="1619275" cy="1418656"/>
          </a:xfrm>
          <a:prstGeom prst="rect">
            <a:avLst/>
          </a:prstGeom>
        </p:spPr>
      </p:pic>
      <p:pic>
        <p:nvPicPr>
          <p:cNvPr id="15" name="Imatge 14">
            <a:hlinkClick r:id="rId7"/>
            <a:extLst>
              <a:ext uri="{FF2B5EF4-FFF2-40B4-BE49-F238E27FC236}">
                <a16:creationId xmlns:a16="http://schemas.microsoft.com/office/drawing/2014/main" id="{7701A990-5174-4143-ACD7-106FD5783F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327" y="2982329"/>
            <a:ext cx="1332859" cy="1332859"/>
          </a:xfrm>
          <a:prstGeom prst="rect">
            <a:avLst/>
          </a:prstGeom>
        </p:spPr>
      </p:pic>
      <p:sp>
        <p:nvSpPr>
          <p:cNvPr id="16" name="QuadreDeText 15">
            <a:extLst>
              <a:ext uri="{FF2B5EF4-FFF2-40B4-BE49-F238E27FC236}">
                <a16:creationId xmlns:a16="http://schemas.microsoft.com/office/drawing/2014/main" id="{B0AEE645-CB54-40A8-85C6-DB5CA629B339}"/>
              </a:ext>
            </a:extLst>
          </p:cNvPr>
          <p:cNvSpPr txBox="1"/>
          <p:nvPr/>
        </p:nvSpPr>
        <p:spPr>
          <a:xfrm>
            <a:off x="7413710" y="4915871"/>
            <a:ext cx="2071111" cy="49244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a-ES" sz="26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1 CRAI OFF</a:t>
            </a:r>
            <a:endParaRPr lang="ca-ES" sz="2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37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220755" y="234497"/>
            <a:ext cx="10515600" cy="903838"/>
          </a:xfrm>
          <a:effectLst>
            <a:outerShdw blurRad="50800" dist="38100" dir="2700000" algn="tl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ca-ES" sz="4800" b="1" dirty="0">
                <a:latin typeface="Arial" panose="020B0604020202020204" pitchFamily="34" charset="0"/>
                <a:cs typeface="Arial" panose="020B0604020202020204" pitchFamily="34" charset="0"/>
              </a:rPr>
              <a:t>Quins documents podeu trobar?</a:t>
            </a:r>
          </a:p>
        </p:txBody>
      </p:sp>
      <p:sp>
        <p:nvSpPr>
          <p:cNvPr id="4" name="QuadreDeText 3"/>
          <p:cNvSpPr txBox="1"/>
          <p:nvPr/>
        </p:nvSpPr>
        <p:spPr>
          <a:xfrm>
            <a:off x="293582" y="1599293"/>
            <a:ext cx="1734621" cy="49244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Revistes</a:t>
            </a:r>
          </a:p>
        </p:txBody>
      </p:sp>
      <p:sp>
        <p:nvSpPr>
          <p:cNvPr id="5" name="QuadreDeText 4"/>
          <p:cNvSpPr txBox="1"/>
          <p:nvPr/>
        </p:nvSpPr>
        <p:spPr>
          <a:xfrm>
            <a:off x="293582" y="3298580"/>
            <a:ext cx="1446245" cy="49244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Llibres</a:t>
            </a:r>
          </a:p>
        </p:txBody>
      </p:sp>
      <p:sp>
        <p:nvSpPr>
          <p:cNvPr id="6" name="QuadreDeText 5"/>
          <p:cNvSpPr txBox="1"/>
          <p:nvPr/>
        </p:nvSpPr>
        <p:spPr>
          <a:xfrm>
            <a:off x="293582" y="5391424"/>
            <a:ext cx="2283290" cy="49244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Audiovisuals</a:t>
            </a:r>
          </a:p>
        </p:txBody>
      </p:sp>
      <p:sp>
        <p:nvSpPr>
          <p:cNvPr id="7" name="QuadreDeText 6"/>
          <p:cNvSpPr txBox="1"/>
          <p:nvPr/>
        </p:nvSpPr>
        <p:spPr>
          <a:xfrm>
            <a:off x="5846115" y="1655029"/>
            <a:ext cx="2709306" cy="52322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Bases</a:t>
            </a:r>
            <a:r>
              <a:rPr lang="ca-ES" sz="2800" b="1" dirty="0">
                <a:solidFill>
                  <a:srgbClr val="002060"/>
                </a:solidFill>
              </a:rPr>
              <a:t> </a:t>
            </a:r>
            <a:r>
              <a:rPr lang="ca-E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dades</a:t>
            </a:r>
          </a:p>
        </p:txBody>
      </p:sp>
      <p:sp>
        <p:nvSpPr>
          <p:cNvPr id="8" name="QuadreDeText 7"/>
          <p:cNvSpPr txBox="1"/>
          <p:nvPr/>
        </p:nvSpPr>
        <p:spPr>
          <a:xfrm>
            <a:off x="5846115" y="3098525"/>
            <a:ext cx="2258035" cy="89255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Bibliografia recomanada</a:t>
            </a:r>
          </a:p>
        </p:txBody>
      </p:sp>
      <p:sp>
        <p:nvSpPr>
          <p:cNvPr id="9" name="QuadreDeText 8"/>
          <p:cNvSpPr txBox="1"/>
          <p:nvPr/>
        </p:nvSpPr>
        <p:spPr>
          <a:xfrm>
            <a:off x="5846115" y="5191369"/>
            <a:ext cx="2941282" cy="89255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Dipòsit Digital UB: TFG</a:t>
            </a:r>
          </a:p>
        </p:txBody>
      </p:sp>
      <p:pic>
        <p:nvPicPr>
          <p:cNvPr id="3" name="Imatg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72" y="1007965"/>
            <a:ext cx="1745698" cy="1675100"/>
          </a:xfrm>
          <a:prstGeom prst="rect">
            <a:avLst/>
          </a:prstGeom>
        </p:spPr>
      </p:pic>
      <p:pic>
        <p:nvPicPr>
          <p:cNvPr id="10" name="Imatge 9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73" y="2978620"/>
            <a:ext cx="1709496" cy="1142059"/>
          </a:xfrm>
          <a:prstGeom prst="rect">
            <a:avLst/>
          </a:prstGeom>
        </p:spPr>
      </p:pic>
      <p:pic>
        <p:nvPicPr>
          <p:cNvPr id="11" name="Imatge 10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06" y="4829275"/>
            <a:ext cx="1402829" cy="1649996"/>
          </a:xfrm>
          <a:prstGeom prst="rect">
            <a:avLst/>
          </a:prstGeom>
        </p:spPr>
      </p:pic>
      <p:pic>
        <p:nvPicPr>
          <p:cNvPr id="12" name="Imatge 11">
            <a:hlinkClick r:id="rId9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932" y="1302376"/>
            <a:ext cx="1866123" cy="1187532"/>
          </a:xfrm>
          <a:prstGeom prst="rect">
            <a:avLst/>
          </a:prstGeom>
        </p:spPr>
      </p:pic>
      <p:pic>
        <p:nvPicPr>
          <p:cNvPr id="13" name="Imatge 12">
            <a:hlinkClick r:id="rId1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245" y="2599565"/>
            <a:ext cx="2117499" cy="1521114"/>
          </a:xfrm>
          <a:prstGeom prst="rect">
            <a:avLst/>
          </a:prstGeom>
        </p:spPr>
      </p:pic>
      <p:pic>
        <p:nvPicPr>
          <p:cNvPr id="14" name="Imatge 13">
            <a:hlinkClick r:id="rId13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932" y="4703579"/>
            <a:ext cx="1735306" cy="150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9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099457" y="197175"/>
            <a:ext cx="10515600" cy="1053128"/>
          </a:xfrm>
          <a:effectLst>
            <a:outerShdw blurRad="50800" dist="38100" dir="2700000" algn="tl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ca-ES" sz="4800" b="1" dirty="0">
                <a:latin typeface="Arial" panose="020B0604020202020204" pitchFamily="34" charset="0"/>
                <a:cs typeface="Arial" panose="020B0604020202020204" pitchFamily="34" charset="0"/>
              </a:rPr>
              <a:t>Les nostres col·leccions</a:t>
            </a:r>
          </a:p>
        </p:txBody>
      </p:sp>
      <p:sp>
        <p:nvSpPr>
          <p:cNvPr id="3" name="QuadreDeText 2"/>
          <p:cNvSpPr txBox="1"/>
          <p:nvPr/>
        </p:nvSpPr>
        <p:spPr>
          <a:xfrm>
            <a:off x="1668960" y="1920137"/>
            <a:ext cx="9177206" cy="1200329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Fons de la Societat Catalana d'Història de la Farmàcia</a:t>
            </a:r>
            <a:endParaRPr lang="ca-E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QuadreDeText 3"/>
          <p:cNvSpPr txBox="1"/>
          <p:nvPr/>
        </p:nvSpPr>
        <p:spPr>
          <a:xfrm>
            <a:off x="1668960" y="3414369"/>
            <a:ext cx="9647853" cy="646331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Botànica</a:t>
            </a:r>
            <a:endParaRPr lang="ca-E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1668959" y="4354603"/>
            <a:ext cx="9647853" cy="646331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Farmàcia i farmacopees</a:t>
            </a:r>
            <a:endParaRPr lang="ca-E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0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968828" y="181565"/>
            <a:ext cx="10515600" cy="978483"/>
          </a:xfrm>
          <a:effectLst>
            <a:outerShdw blurRad="50800" dist="38100" dir="2700000" algn="tl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ca-ES" sz="4800" b="1" dirty="0">
                <a:latin typeface="Arial" panose="020B0604020202020204" pitchFamily="34" charset="0"/>
                <a:cs typeface="Arial" panose="020B0604020202020204" pitchFamily="34" charset="0"/>
              </a:rPr>
              <a:t>Com trobar allò que busquem?</a:t>
            </a:r>
          </a:p>
        </p:txBody>
      </p:sp>
      <p:sp>
        <p:nvSpPr>
          <p:cNvPr id="3" name="Rectangle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/>
              <a:t> </a:t>
            </a:r>
          </a:p>
        </p:txBody>
      </p:sp>
      <p:sp>
        <p:nvSpPr>
          <p:cNvPr id="8" name="Títol 1">
            <a:hlinkClick r:id="rId3"/>
          </p:cNvPr>
          <p:cNvSpPr txBox="1">
            <a:spLocks/>
          </p:cNvSpPr>
          <p:nvPr/>
        </p:nvSpPr>
        <p:spPr>
          <a:xfrm>
            <a:off x="3900930" y="1014153"/>
            <a:ext cx="4390139" cy="67025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https://crai.ub.edu</a:t>
            </a:r>
            <a:endParaRPr lang="ca-E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398" y="1866123"/>
            <a:ext cx="9281201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4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244619" y="5472"/>
            <a:ext cx="9282404" cy="1025136"/>
          </a:xfr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ca-ES" sz="4800" b="1" dirty="0">
                <a:latin typeface="Arial" panose="020B0604020202020204" pitchFamily="34" charset="0"/>
                <a:cs typeface="Arial" panose="020B0604020202020204" pitchFamily="34" charset="0"/>
              </a:rPr>
              <a:t>Més serveis del CRAI</a:t>
            </a:r>
          </a:p>
        </p:txBody>
      </p:sp>
      <p:sp>
        <p:nvSpPr>
          <p:cNvPr id="3" name="Rectangle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/>
              <a:t> </a:t>
            </a:r>
          </a:p>
        </p:txBody>
      </p:sp>
      <p:pic>
        <p:nvPicPr>
          <p:cNvPr id="8" name="Imatge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35" y="4995811"/>
            <a:ext cx="1247616" cy="937233"/>
          </a:xfrm>
          <a:prstGeom prst="rect">
            <a:avLst/>
          </a:prstGeom>
          <a:effectLst>
            <a:outerShdw blurRad="50800" dist="38100" dir="2700000" algn="tl" rotWithShape="0">
              <a:schemeClr val="bg1"/>
            </a:outerShdw>
          </a:effectLst>
        </p:spPr>
      </p:pic>
      <p:sp>
        <p:nvSpPr>
          <p:cNvPr id="9" name="QuadreDeText 8"/>
          <p:cNvSpPr txBox="1"/>
          <p:nvPr/>
        </p:nvSpPr>
        <p:spPr>
          <a:xfrm>
            <a:off x="4245428" y="4995811"/>
            <a:ext cx="4263513" cy="1015663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3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5"/>
              </a:rPr>
              <a:t>Carta de serveis </a:t>
            </a:r>
          </a:p>
          <a:p>
            <a:pPr algn="ctr"/>
            <a:r>
              <a:rPr lang="ca-ES" sz="3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5"/>
              </a:rPr>
              <a:t>del CRAI</a:t>
            </a:r>
            <a:endParaRPr lang="ca-ES" sz="30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95031028"/>
              </p:ext>
            </p:extLst>
          </p:nvPr>
        </p:nvGraphicFramePr>
        <p:xfrm>
          <a:off x="2885632" y="1512388"/>
          <a:ext cx="6000378" cy="2727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068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153"/>
          </a:xfrm>
          <a:effectLst>
            <a:outerShdw blurRad="50800" dist="38100" dir="2700000" algn="tl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ca-ES" sz="4800" b="1" dirty="0">
                <a:latin typeface="Arial" panose="020B0604020202020204" pitchFamily="34" charset="0"/>
                <a:cs typeface="Arial" panose="020B0604020202020204" pitchFamily="34" charset="0"/>
              </a:rPr>
              <a:t>Agafar documents en préstec</a:t>
            </a:r>
          </a:p>
        </p:txBody>
      </p:sp>
      <p:pic>
        <p:nvPicPr>
          <p:cNvPr id="3" name="Imatg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231" y="1334278"/>
            <a:ext cx="2045537" cy="4329601"/>
          </a:xfrm>
          <a:prstGeom prst="rect">
            <a:avLst/>
          </a:prstGeom>
        </p:spPr>
      </p:pic>
      <p:sp>
        <p:nvSpPr>
          <p:cNvPr id="4" name="QuadreDeText 3"/>
          <p:cNvSpPr txBox="1"/>
          <p:nvPr/>
        </p:nvSpPr>
        <p:spPr>
          <a:xfrm>
            <a:off x="4839961" y="5877580"/>
            <a:ext cx="2512075" cy="52322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Carnet digital</a:t>
            </a:r>
            <a:endParaRPr lang="ca-E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37493" y="1446340"/>
            <a:ext cx="2323322" cy="495446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QuadreDeText 7"/>
          <p:cNvSpPr txBox="1"/>
          <p:nvPr/>
        </p:nvSpPr>
        <p:spPr>
          <a:xfrm>
            <a:off x="8984839" y="1590122"/>
            <a:ext cx="1828630" cy="36933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a-ES" b="1" u="sng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  <a:hlinkClick r:id="rId5"/>
              </a:rPr>
              <a:t>El meu compte</a:t>
            </a:r>
          </a:p>
        </p:txBody>
      </p:sp>
      <p:sp>
        <p:nvSpPr>
          <p:cNvPr id="9" name="QuadreDeText 8">
            <a:hlinkClick r:id="rId6"/>
          </p:cNvPr>
          <p:cNvSpPr txBox="1"/>
          <p:nvPr/>
        </p:nvSpPr>
        <p:spPr>
          <a:xfrm>
            <a:off x="8737493" y="4716564"/>
            <a:ext cx="2323321" cy="646331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a-ES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Condicions i durada del préstec</a:t>
            </a:r>
            <a:endParaRPr lang="ca-ES" b="1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tge 10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14" y="5362895"/>
            <a:ext cx="1177137" cy="1037905"/>
          </a:xfrm>
          <a:prstGeom prst="rect">
            <a:avLst/>
          </a:prstGeom>
          <a:effectLst>
            <a:outerShdw blurRad="50800" dist="38100" dir="2700000" algn="tl" rotWithShape="0">
              <a:schemeClr val="bg1"/>
            </a:outerShdw>
          </a:effectLst>
        </p:spPr>
      </p:pic>
      <p:pic>
        <p:nvPicPr>
          <p:cNvPr id="15" name="Imatge 14">
            <a:hlinkClick r:id="rId8"/>
          </p:cNvPr>
          <p:cNvPicPr/>
          <p:nvPr/>
        </p:nvPicPr>
        <p:blipFill rotWithShape="1">
          <a:blip r:embed="rId9"/>
          <a:srcRect l="38527" t="22475" r="54868" b="43304"/>
          <a:stretch/>
        </p:blipFill>
        <p:spPr bwMode="auto">
          <a:xfrm>
            <a:off x="8819925" y="1980609"/>
            <a:ext cx="2149229" cy="2777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tge 11">
            <a:hlinkClick r:id="rId10"/>
            <a:extLst>
              <a:ext uri="{FF2B5EF4-FFF2-40B4-BE49-F238E27FC236}">
                <a16:creationId xmlns:a16="http://schemas.microsoft.com/office/drawing/2014/main" id="{4E5D6FA2-51BD-4DAB-9AB7-9C329A3561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93" y="1334277"/>
            <a:ext cx="2208163" cy="4329601"/>
          </a:xfrm>
          <a:prstGeom prst="rect">
            <a:avLst/>
          </a:prstGeom>
        </p:spPr>
      </p:pic>
      <p:sp>
        <p:nvSpPr>
          <p:cNvPr id="17" name="Rectangle 5"/>
          <p:cNvSpPr/>
          <p:nvPr/>
        </p:nvSpPr>
        <p:spPr>
          <a:xfrm>
            <a:off x="1293337" y="5877580"/>
            <a:ext cx="2161169" cy="523220"/>
          </a:xfrm>
          <a:prstGeom prst="rect">
            <a:avLst/>
          </a:prstGeom>
          <a:effectLst>
            <a:outerShdw blurRad="50800" dist="38100" dir="2400000" algn="t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ca-E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App SocUB</a:t>
            </a:r>
            <a:endParaRPr lang="ca-E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39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68AACBC503594E8C3089F77AAFDBF0" ma:contentTypeVersion="16" ma:contentTypeDescription="Crea un document nou" ma:contentTypeScope="" ma:versionID="cc0481997a91a2c9063990a2327366b5">
  <xsd:schema xmlns:xsd="http://www.w3.org/2001/XMLSchema" xmlns:xs="http://www.w3.org/2001/XMLSchema" xmlns:p="http://schemas.microsoft.com/office/2006/metadata/properties" xmlns:ns2="02438a32-e18b-4eac-be57-1917724db1f8" xmlns:ns3="50119be2-6340-413f-b1c5-733014a26adb" targetNamespace="http://schemas.microsoft.com/office/2006/metadata/properties" ma:root="true" ma:fieldsID="6904a21e2a158735bd2994f1c7229197" ns2:_="" ns3:_="">
    <xsd:import namespace="02438a32-e18b-4eac-be57-1917724db1f8"/>
    <xsd:import namespace="50119be2-6340-413f-b1c5-733014a26ad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LengthInSeconds" minOccurs="0"/>
                <xsd:element ref="ns3:MediaServiceObjectDetectorVersion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438a32-e18b-4eac-be57-1917724db1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48ab6d60-f751-4e9b-bd7b-cce21d042906}" ma:internalName="TaxCatchAll" ma:showField="CatchAllData" ma:web="02438a32-e18b-4eac-be57-1917724db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119be2-6340-413f-b1c5-733014a26a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Etiquetes de la imatge" ma:readOnly="false" ma:fieldId="{5cf76f15-5ced-4ddc-b409-7134ff3c332f}" ma:taxonomyMulti="true" ma:sspId="87c5a2b0-51b2-40d4-af1d-8383668458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438a32-e18b-4eac-be57-1917724db1f8" xsi:nil="true"/>
    <lcf76f155ced4ddcb4097134ff3c332f xmlns="50119be2-6340-413f-b1c5-733014a26ad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091A1D6-18A1-4C80-BCA9-2474A6851C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438a32-e18b-4eac-be57-1917724db1f8"/>
    <ds:schemaRef ds:uri="50119be2-6340-413f-b1c5-733014a26a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799FD4-81E3-45F9-9A3F-47C44995B7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ED2C87-CD22-43F6-B9E9-ADAED9236131}">
  <ds:schemaRefs>
    <ds:schemaRef ds:uri="http://schemas.microsoft.com/office/2006/documentManagement/types"/>
    <ds:schemaRef ds:uri="http://schemas.openxmlformats.org/package/2006/metadata/core-properties"/>
    <ds:schemaRef ds:uri="50119be2-6340-413f-b1c5-733014a26adb"/>
    <ds:schemaRef ds:uri="http://purl.org/dc/elements/1.1/"/>
    <ds:schemaRef ds:uri="http://schemas.microsoft.com/office/infopath/2007/PartnerControls"/>
    <ds:schemaRef ds:uri="02438a32-e18b-4eac-be57-1917724db1f8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2812</TotalTime>
  <Words>322</Words>
  <Application>Microsoft Office PowerPoint</Application>
  <PresentationFormat>Pantalla panoràmica</PresentationFormat>
  <Paragraphs>71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13</vt:i4>
      </vt:variant>
    </vt:vector>
  </HeadingPairs>
  <TitlesOfParts>
    <vt:vector size="14" baseType="lpstr">
      <vt:lpstr>Tema de l'Office</vt:lpstr>
      <vt:lpstr>Presentació del PowerPoint</vt:lpstr>
      <vt:lpstr>On som?</vt:lpstr>
      <vt:lpstr>Presentació del PowerPoint</vt:lpstr>
      <vt:lpstr>Instal·lacions i equipaments</vt:lpstr>
      <vt:lpstr>Quins documents podeu trobar?</vt:lpstr>
      <vt:lpstr>Les nostres col·leccions</vt:lpstr>
      <vt:lpstr>Com trobar allò que busquem?</vt:lpstr>
      <vt:lpstr>Més serveis del CRAI</vt:lpstr>
      <vt:lpstr>Agafar documents en préstec</vt:lpstr>
      <vt:lpstr>Xarxes wifi a la UB</vt:lpstr>
      <vt:lpstr>Autenticar-se a la UB: identificador local</vt:lpstr>
      <vt:lpstr>Contacteu amb nosaltres</vt:lpstr>
      <vt:lpstr>Presentació del PowerPoint</vt:lpstr>
    </vt:vector>
  </TitlesOfParts>
  <Company>Universitat de Barcelona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CRAI Biblioteca de Farmàcia i Ciències de l'Alimentació.  Campus Torribera</dc:title>
  <dc:creator>Montse Viózquez Meya</dc:creator>
  <cp:lastModifiedBy>Eva Alba</cp:lastModifiedBy>
  <cp:revision>213</cp:revision>
  <cp:lastPrinted>2021-09-08T15:20:14Z</cp:lastPrinted>
  <dcterms:created xsi:type="dcterms:W3CDTF">2021-07-23T11:31:47Z</dcterms:created>
  <dcterms:modified xsi:type="dcterms:W3CDTF">2024-09-12T12:21:38Z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0x0101009968AACBC503594E8C3089F77AAFDBF0</vt:lpwstr>
  </property>
  <property fmtid="{D5CDD505-2E9C-101B-9397-08002B2CF9AE}" pid="3" name="MediaServiceImageTags">
    <vt:lpwstr/>
  </property>
</Properties>
</file>