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handoutMasterIdLst>
    <p:handoutMasterId r:id="rId49"/>
  </p:handoutMasterIdLst>
  <p:sldIdLst>
    <p:sldId id="261" r:id="rId5"/>
    <p:sldId id="266" r:id="rId6"/>
    <p:sldId id="267" r:id="rId7"/>
    <p:sldId id="270" r:id="rId8"/>
    <p:sldId id="271" r:id="rId9"/>
    <p:sldId id="304" r:id="rId10"/>
    <p:sldId id="305" r:id="rId11"/>
    <p:sldId id="306" r:id="rId12"/>
    <p:sldId id="307" r:id="rId13"/>
    <p:sldId id="308" r:id="rId14"/>
    <p:sldId id="309" r:id="rId15"/>
    <p:sldId id="273" r:id="rId16"/>
    <p:sldId id="302" r:id="rId17"/>
    <p:sldId id="274" r:id="rId18"/>
    <p:sldId id="275" r:id="rId19"/>
    <p:sldId id="276" r:id="rId20"/>
    <p:sldId id="277" r:id="rId21"/>
    <p:sldId id="278" r:id="rId22"/>
    <p:sldId id="279" r:id="rId23"/>
    <p:sldId id="303" r:id="rId24"/>
    <p:sldId id="281" r:id="rId25"/>
    <p:sldId id="310" r:id="rId26"/>
    <p:sldId id="282" r:id="rId27"/>
    <p:sldId id="311" r:id="rId28"/>
    <p:sldId id="313" r:id="rId29"/>
    <p:sldId id="284" r:id="rId30"/>
    <p:sldId id="286" r:id="rId31"/>
    <p:sldId id="287" r:id="rId32"/>
    <p:sldId id="288" r:id="rId33"/>
    <p:sldId id="289" r:id="rId34"/>
    <p:sldId id="290" r:id="rId35"/>
    <p:sldId id="314" r:id="rId36"/>
    <p:sldId id="301" r:id="rId37"/>
    <p:sldId id="293" r:id="rId38"/>
    <p:sldId id="294" r:id="rId39"/>
    <p:sldId id="295" r:id="rId40"/>
    <p:sldId id="296" r:id="rId41"/>
    <p:sldId id="298" r:id="rId42"/>
    <p:sldId id="315" r:id="rId43"/>
    <p:sldId id="316" r:id="rId44"/>
    <p:sldId id="317" r:id="rId45"/>
    <p:sldId id="300" r:id="rId46"/>
    <p:sldId id="264" r:id="rId47"/>
  </p:sldIdLst>
  <p:sldSz cx="9144000" cy="6858000" type="screen4x3"/>
  <p:notesSz cx="6889750" cy="10021888"/>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ia Hombrabella Teruel" initials="NHT" lastIdx="2" clrIdx="0">
    <p:extLst>
      <p:ext uri="{19B8F6BF-5375-455C-9EA6-DF929625EA0E}">
        <p15:presenceInfo xmlns:p15="http://schemas.microsoft.com/office/powerpoint/2012/main" userId="S-1-5-21-2417710379-2167436481-1749082152-6935" providerId="AD"/>
      </p:ext>
    </p:extLst>
  </p:cmAuthor>
  <p:cmAuthor id="2" name="kpueyop" initials="k" lastIdx="1" clrIdx="1">
    <p:extLst>
      <p:ext uri="{19B8F6BF-5375-455C-9EA6-DF929625EA0E}">
        <p15:presenceInfo xmlns:p15="http://schemas.microsoft.com/office/powerpoint/2012/main" userId="S-1-5-21-2417710379-2167436481-1749082152-2966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336699"/>
    <a:srgbClr val="646464"/>
    <a:srgbClr val="D2DEEF"/>
    <a:srgbClr val="EAEFF7"/>
    <a:srgbClr val="E7E7E7"/>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8D8CC-3BCD-409A-961B-9730CDBC9327}" v="191" dt="2021-10-12T14:54:12.237"/>
    <p1510:client id="{414DAF09-7465-7108-AF06-C18B880F5235}" v="109" dt="2021-11-11T09:43:25.315"/>
    <p1510:client id="{6BDA3411-3A10-4130-7002-628F54686825}" v="12" dt="2021-10-15T06:55:10.835"/>
    <p1510:client id="{7C4B01F5-45EB-4C68-2B2C-75D6CBA18EEC}" v="245" dt="2021-10-19T08:05:12.692"/>
    <p1510:client id="{8C52D425-541B-7218-332A-B1E92E3D3A07}" v="73" dt="2021-10-21T10:01:03.889"/>
    <p1510:client id="{A6A98B88-7C91-2BDD-3EE4-5F0CFF288E5F}" v="367" dt="2021-10-14T13:15:35.526"/>
    <p1510:client id="{E41AC155-87A7-C58B-DD32-39439F616986}" v="1024" dt="2021-10-15T11:23:04.175"/>
  </p1510:revLst>
</p1510:revInfo>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92" autoAdjust="0"/>
  </p:normalViewPr>
  <p:slideViewPr>
    <p:cSldViewPr snapToGrid="0">
      <p:cViewPr varScale="1">
        <p:scale>
          <a:sx n="98" d="100"/>
          <a:sy n="98" d="100"/>
        </p:scale>
        <p:origin x="24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1" y="1"/>
            <a:ext cx="2985558" cy="502834"/>
          </a:xfrm>
          <a:prstGeom prst="rect">
            <a:avLst/>
          </a:prstGeom>
        </p:spPr>
        <p:txBody>
          <a:bodyPr vert="horz" lIns="92455" tIns="46227" rIns="92455" bIns="46227" rtlCol="0"/>
          <a:lstStyle>
            <a:lvl1pPr algn="l">
              <a:defRPr sz="1200"/>
            </a:lvl1pPr>
          </a:lstStyle>
          <a:p>
            <a:endParaRPr lang="ca-ES"/>
          </a:p>
        </p:txBody>
      </p:sp>
      <p:sp>
        <p:nvSpPr>
          <p:cNvPr id="3" name="Contenidor de data 2"/>
          <p:cNvSpPr>
            <a:spLocks noGrp="1"/>
          </p:cNvSpPr>
          <p:nvPr>
            <p:ph type="dt" sz="quarter" idx="1"/>
          </p:nvPr>
        </p:nvSpPr>
        <p:spPr>
          <a:xfrm>
            <a:off x="3902598" y="1"/>
            <a:ext cx="2985558" cy="502834"/>
          </a:xfrm>
          <a:prstGeom prst="rect">
            <a:avLst/>
          </a:prstGeom>
        </p:spPr>
        <p:txBody>
          <a:bodyPr vert="horz" lIns="92455" tIns="46227" rIns="92455" bIns="46227" rtlCol="0"/>
          <a:lstStyle>
            <a:lvl1pPr algn="r">
              <a:defRPr sz="1200"/>
            </a:lvl1pPr>
          </a:lstStyle>
          <a:p>
            <a:fld id="{B72667AE-5E4B-488E-B749-A44D9B2E079C}" type="datetimeFigureOut">
              <a:rPr lang="ca-ES" smtClean="0"/>
              <a:t>11/11/2021</a:t>
            </a:fld>
            <a:endParaRPr lang="ca-ES"/>
          </a:p>
        </p:txBody>
      </p:sp>
      <p:sp>
        <p:nvSpPr>
          <p:cNvPr id="4" name="Contenidor de peu de pàgina 3"/>
          <p:cNvSpPr>
            <a:spLocks noGrp="1"/>
          </p:cNvSpPr>
          <p:nvPr>
            <p:ph type="ftr" sz="quarter" idx="2"/>
          </p:nvPr>
        </p:nvSpPr>
        <p:spPr>
          <a:xfrm>
            <a:off x="1" y="9519055"/>
            <a:ext cx="2985558" cy="502833"/>
          </a:xfrm>
          <a:prstGeom prst="rect">
            <a:avLst/>
          </a:prstGeom>
        </p:spPr>
        <p:txBody>
          <a:bodyPr vert="horz" lIns="92455" tIns="46227" rIns="92455" bIns="46227" rtlCol="0" anchor="b"/>
          <a:lstStyle>
            <a:lvl1pPr algn="l">
              <a:defRPr sz="1200"/>
            </a:lvl1pPr>
          </a:lstStyle>
          <a:p>
            <a:endParaRPr lang="ca-ES"/>
          </a:p>
        </p:txBody>
      </p:sp>
      <p:sp>
        <p:nvSpPr>
          <p:cNvPr id="5" name="Contenidor de número de diapositiva 4"/>
          <p:cNvSpPr>
            <a:spLocks noGrp="1"/>
          </p:cNvSpPr>
          <p:nvPr>
            <p:ph type="sldNum" sz="quarter" idx="3"/>
          </p:nvPr>
        </p:nvSpPr>
        <p:spPr>
          <a:xfrm>
            <a:off x="3902598" y="9519055"/>
            <a:ext cx="2985558" cy="502833"/>
          </a:xfrm>
          <a:prstGeom prst="rect">
            <a:avLst/>
          </a:prstGeom>
        </p:spPr>
        <p:txBody>
          <a:bodyPr vert="horz" lIns="92455" tIns="46227" rIns="92455" bIns="46227" rtlCol="0" anchor="b"/>
          <a:lstStyle>
            <a:lvl1pPr algn="r">
              <a:defRPr sz="1200"/>
            </a:lvl1pPr>
          </a:lstStyle>
          <a:p>
            <a:fld id="{352FA348-3CA5-411E-9C8D-2237A8F9560E}" type="slidenum">
              <a:rPr lang="ca-ES" smtClean="0"/>
              <a:t>‹#›</a:t>
            </a:fld>
            <a:endParaRPr lang="ca-ES"/>
          </a:p>
        </p:txBody>
      </p:sp>
    </p:spTree>
    <p:extLst>
      <p:ext uri="{BB962C8B-B14F-4D97-AF65-F5344CB8AC3E}">
        <p14:creationId xmlns:p14="http://schemas.microsoft.com/office/powerpoint/2010/main" val="1804703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2985558" cy="502834"/>
          </a:xfrm>
          <a:prstGeom prst="rect">
            <a:avLst/>
          </a:prstGeom>
        </p:spPr>
        <p:txBody>
          <a:bodyPr vert="horz" lIns="92455" tIns="46227" rIns="92455" bIns="46227" rtlCol="0"/>
          <a:lstStyle>
            <a:lvl1pPr algn="l">
              <a:defRPr sz="1200"/>
            </a:lvl1pPr>
          </a:lstStyle>
          <a:p>
            <a:endParaRPr lang="ca-ES"/>
          </a:p>
        </p:txBody>
      </p:sp>
      <p:sp>
        <p:nvSpPr>
          <p:cNvPr id="3" name="Marcador de fecha 2"/>
          <p:cNvSpPr>
            <a:spLocks noGrp="1"/>
          </p:cNvSpPr>
          <p:nvPr>
            <p:ph type="dt" idx="1"/>
          </p:nvPr>
        </p:nvSpPr>
        <p:spPr>
          <a:xfrm>
            <a:off x="3902598" y="1"/>
            <a:ext cx="2985558" cy="502834"/>
          </a:xfrm>
          <a:prstGeom prst="rect">
            <a:avLst/>
          </a:prstGeom>
        </p:spPr>
        <p:txBody>
          <a:bodyPr vert="horz" lIns="92455" tIns="46227" rIns="92455" bIns="46227" rtlCol="0"/>
          <a:lstStyle>
            <a:lvl1pPr algn="r">
              <a:defRPr sz="1200"/>
            </a:lvl1pPr>
          </a:lstStyle>
          <a:p>
            <a:fld id="{93B50D86-583C-4469-912D-DDAC3905339F}" type="datetimeFigureOut">
              <a:rPr lang="ca-ES" smtClean="0"/>
              <a:t>11/11/2021</a:t>
            </a:fld>
            <a:endParaRPr lang="ca-ES"/>
          </a:p>
        </p:txBody>
      </p:sp>
      <p:sp>
        <p:nvSpPr>
          <p:cNvPr id="4" name="Marcador de imagen de diapositiva 3"/>
          <p:cNvSpPr>
            <a:spLocks noGrp="1" noRot="1" noChangeAspect="1"/>
          </p:cNvSpPr>
          <p:nvPr>
            <p:ph type="sldImg" idx="2"/>
          </p:nvPr>
        </p:nvSpPr>
        <p:spPr>
          <a:xfrm>
            <a:off x="1190625" y="1252538"/>
            <a:ext cx="4508500" cy="3381375"/>
          </a:xfrm>
          <a:prstGeom prst="rect">
            <a:avLst/>
          </a:prstGeom>
          <a:noFill/>
          <a:ln w="12700">
            <a:solidFill>
              <a:prstClr val="black"/>
            </a:solidFill>
          </a:ln>
        </p:spPr>
        <p:txBody>
          <a:bodyPr vert="horz" lIns="92455" tIns="46227" rIns="92455" bIns="46227" rtlCol="0" anchor="ctr"/>
          <a:lstStyle/>
          <a:p>
            <a:endParaRPr lang="ca-ES"/>
          </a:p>
        </p:txBody>
      </p:sp>
      <p:sp>
        <p:nvSpPr>
          <p:cNvPr id="5" name="Marcador de notas 4"/>
          <p:cNvSpPr>
            <a:spLocks noGrp="1"/>
          </p:cNvSpPr>
          <p:nvPr>
            <p:ph type="body" sz="quarter" idx="3"/>
          </p:nvPr>
        </p:nvSpPr>
        <p:spPr>
          <a:xfrm>
            <a:off x="688976" y="4823034"/>
            <a:ext cx="5511800" cy="3946119"/>
          </a:xfrm>
          <a:prstGeom prst="rect">
            <a:avLst/>
          </a:prstGeom>
        </p:spPr>
        <p:txBody>
          <a:bodyPr vert="horz" lIns="92455" tIns="46227" rIns="92455" bIns="4622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1" y="9519055"/>
            <a:ext cx="2985558" cy="502833"/>
          </a:xfrm>
          <a:prstGeom prst="rect">
            <a:avLst/>
          </a:prstGeom>
        </p:spPr>
        <p:txBody>
          <a:bodyPr vert="horz" lIns="92455" tIns="46227" rIns="92455" bIns="46227"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902598" y="9519055"/>
            <a:ext cx="2985558" cy="502833"/>
          </a:xfrm>
          <a:prstGeom prst="rect">
            <a:avLst/>
          </a:prstGeom>
        </p:spPr>
        <p:txBody>
          <a:bodyPr vert="horz" lIns="92455" tIns="46227" rIns="92455" bIns="46227" rtlCol="0" anchor="b"/>
          <a:lstStyle>
            <a:lvl1pPr algn="r">
              <a:defRPr sz="1200"/>
            </a:lvl1pPr>
          </a:lstStyle>
          <a:p>
            <a:fld id="{9D48AF53-E2AF-41DF-8365-9E0E95A6A932}" type="slidenum">
              <a:rPr lang="ca-ES" smtClean="0"/>
              <a:t>‹#›</a:t>
            </a:fld>
            <a:endParaRPr lang="ca-ES"/>
          </a:p>
        </p:txBody>
      </p:sp>
    </p:spTree>
    <p:extLst>
      <p:ext uri="{BB962C8B-B14F-4D97-AF65-F5344CB8AC3E}">
        <p14:creationId xmlns:p14="http://schemas.microsoft.com/office/powerpoint/2010/main" val="392459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210768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16</a:t>
            </a:fld>
            <a:endParaRPr lang="ca-ES"/>
          </a:p>
        </p:txBody>
      </p:sp>
    </p:spTree>
    <p:extLst>
      <p:ext uri="{BB962C8B-B14F-4D97-AF65-F5344CB8AC3E}">
        <p14:creationId xmlns:p14="http://schemas.microsoft.com/office/powerpoint/2010/main" val="179824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s-ES" altLang="ca-ES" dirty="0"/>
          </a:p>
        </p:txBody>
      </p:sp>
    </p:spTree>
    <p:extLst>
      <p:ext uri="{BB962C8B-B14F-4D97-AF65-F5344CB8AC3E}">
        <p14:creationId xmlns:p14="http://schemas.microsoft.com/office/powerpoint/2010/main" val="99022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4023448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1" y="7644318"/>
            <a:ext cx="4285208" cy="38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455" tIns="46227" rIns="92455" bIns="46227"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ca-ES">
                <a:solidFill>
                  <a:prstClr val="black"/>
                </a:solidFill>
                <a:latin typeface="Arial" panose="020B0604020202020204" pitchFamily="34" charset="0"/>
              </a:rPr>
              <a:t>Conèixer la Biblioteca de ........ (2005-2006) </a:t>
            </a:r>
          </a:p>
        </p:txBody>
      </p:sp>
      <p:sp>
        <p:nvSpPr>
          <p:cNvPr id="47107" name="Rectangle 7"/>
          <p:cNvSpPr txBox="1">
            <a:spLocks noGrp="1" noChangeArrowheads="1"/>
          </p:cNvSpPr>
          <p:nvPr/>
        </p:nvSpPr>
        <p:spPr bwMode="auto">
          <a:xfrm>
            <a:off x="5601246" y="7644318"/>
            <a:ext cx="4285208" cy="38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455" tIns="46227" rIns="92455" bIns="46227"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1FE787B6-E779-4EBE-830B-FF77D8BC6B58}" type="slidenum">
              <a:rPr lang="en-GB" altLang="ca-ES">
                <a:solidFill>
                  <a:prstClr val="black"/>
                </a:solidFill>
                <a:latin typeface="Arial" panose="020B0604020202020204" pitchFamily="34" charset="0"/>
              </a:rPr>
              <a:pPr algn="r">
                <a:spcBef>
                  <a:spcPct val="0"/>
                </a:spcBef>
              </a:pPr>
              <a:t>21</a:t>
            </a:fld>
            <a:endParaRPr lang="en-GB" altLang="ca-ES">
              <a:solidFill>
                <a:prstClr val="black"/>
              </a:solidFill>
              <a:latin typeface="Arial" panose="020B0604020202020204" pitchFamily="34"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4013427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1" y="7572875"/>
            <a:ext cx="4227940" cy="38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ca-ES">
                <a:solidFill>
                  <a:prstClr val="black"/>
                </a:solidFill>
                <a:latin typeface="Arial" panose="020B0604020202020204" pitchFamily="34" charset="0"/>
              </a:rPr>
              <a:t>Conèixer la Biblioteca de ........ (2005-2006) </a:t>
            </a:r>
          </a:p>
        </p:txBody>
      </p:sp>
      <p:sp>
        <p:nvSpPr>
          <p:cNvPr id="47107" name="Rectangle 7"/>
          <p:cNvSpPr txBox="1">
            <a:spLocks noGrp="1" noChangeArrowheads="1"/>
          </p:cNvSpPr>
          <p:nvPr/>
        </p:nvSpPr>
        <p:spPr bwMode="auto">
          <a:xfrm>
            <a:off x="5526391" y="7572875"/>
            <a:ext cx="4227940" cy="38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1FE787B6-E779-4EBE-830B-FF77D8BC6B58}" type="slidenum">
              <a:rPr lang="en-GB" altLang="ca-ES">
                <a:solidFill>
                  <a:prstClr val="black"/>
                </a:solidFill>
                <a:latin typeface="Arial" panose="020B0604020202020204" pitchFamily="34" charset="0"/>
              </a:rPr>
              <a:pPr algn="r">
                <a:spcBef>
                  <a:spcPct val="0"/>
                </a:spcBef>
              </a:pPr>
              <a:t>22</a:t>
            </a:fld>
            <a:endParaRPr lang="en-GB" altLang="ca-ES">
              <a:solidFill>
                <a:prstClr val="black"/>
              </a:solidFill>
              <a:latin typeface="Arial" panose="020B0604020202020204" pitchFamily="34"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1720007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Marcador de imagen de diapositiva 1">
            <a:extLst>
              <a:ext uri="{FF2B5EF4-FFF2-40B4-BE49-F238E27FC236}">
                <a16:creationId xmlns:a16="http://schemas.microsoft.com/office/drawing/2014/main" id="{7DFEC656-303D-4701-A61F-5290263216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Marcador de notas 2">
            <a:extLst>
              <a:ext uri="{FF2B5EF4-FFF2-40B4-BE49-F238E27FC236}">
                <a16:creationId xmlns:a16="http://schemas.microsoft.com/office/drawing/2014/main" id="{DABD0751-3959-4FA8-BA00-8B2AEE77B8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84996" name="Marcador de número de diapositiva 3">
            <a:extLst>
              <a:ext uri="{FF2B5EF4-FFF2-40B4-BE49-F238E27FC236}">
                <a16:creationId xmlns:a16="http://schemas.microsoft.com/office/drawing/2014/main" id="{CDAA4A0B-E116-43E7-AA8D-23ACF9EFD75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243C2C-C2EC-43D5-9111-96B1A22E3573}" type="slidenum">
              <a:rPr lang="ca-ES" altLang="ca-ES">
                <a:latin typeface="Calibri" panose="020F0502020204030204" pitchFamily="34" charset="0"/>
              </a:rPr>
              <a:pPr eaLnBrk="1" hangingPunct="1"/>
              <a:t>24</a:t>
            </a:fld>
            <a:endParaRPr lang="ca-ES" altLang="ca-ES">
              <a:latin typeface="Calibri" panose="020F0502020204030204" pitchFamily="34" charset="0"/>
            </a:endParaRPr>
          </a:p>
        </p:txBody>
      </p:sp>
    </p:spTree>
    <p:extLst>
      <p:ext uri="{BB962C8B-B14F-4D97-AF65-F5344CB8AC3E}">
        <p14:creationId xmlns:p14="http://schemas.microsoft.com/office/powerpoint/2010/main" val="3820480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Marcador de imagen de diapositiva 1">
            <a:extLst>
              <a:ext uri="{FF2B5EF4-FFF2-40B4-BE49-F238E27FC236}">
                <a16:creationId xmlns:a16="http://schemas.microsoft.com/office/drawing/2014/main" id="{D573B506-B281-4BA5-B210-BA55A606B0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Marcador de notas 2">
            <a:extLst>
              <a:ext uri="{FF2B5EF4-FFF2-40B4-BE49-F238E27FC236}">
                <a16:creationId xmlns:a16="http://schemas.microsoft.com/office/drawing/2014/main" id="{9C8B54C3-9528-43AD-96C0-028AC3A5ED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ca-ES"/>
          </a:p>
        </p:txBody>
      </p:sp>
      <p:sp>
        <p:nvSpPr>
          <p:cNvPr id="86020" name="Marcador de número de diapositiva 3">
            <a:extLst>
              <a:ext uri="{FF2B5EF4-FFF2-40B4-BE49-F238E27FC236}">
                <a16:creationId xmlns:a16="http://schemas.microsoft.com/office/drawing/2014/main" id="{35D250B4-2705-408D-A1DA-983F3CD3D5B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072ACB-A594-4C47-B735-F6126D83B5E4}" type="slidenum">
              <a:rPr lang="ca-ES" altLang="ca-ES">
                <a:latin typeface="Calibri" panose="020F0502020204030204" pitchFamily="34" charset="0"/>
              </a:rPr>
              <a:pPr eaLnBrk="1" hangingPunct="1"/>
              <a:t>25</a:t>
            </a:fld>
            <a:endParaRPr lang="ca-ES" altLang="ca-ES">
              <a:latin typeface="Calibri" panose="020F0502020204030204" pitchFamily="34" charset="0"/>
            </a:endParaRPr>
          </a:p>
        </p:txBody>
      </p:sp>
    </p:spTree>
    <p:extLst>
      <p:ext uri="{BB962C8B-B14F-4D97-AF65-F5344CB8AC3E}">
        <p14:creationId xmlns:p14="http://schemas.microsoft.com/office/powerpoint/2010/main" val="1810777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ca-ES" altLang="ca-ES"/>
              <a:t>El CRAI és el </a:t>
            </a:r>
            <a:r>
              <a:rPr lang="ca-ES" altLang="ca-ES" i="1"/>
              <a:t>Centre de Recursos per a l’Aprenentatge i la Investigació</a:t>
            </a:r>
            <a:r>
              <a:rPr lang="ca-ES" altLang="ca-ES"/>
              <a:t>, una part del qual són totes la Biblioteques de la UB</a:t>
            </a:r>
          </a:p>
          <a:p>
            <a:pPr eaLnBrk="1" hangingPunct="1"/>
            <a:r>
              <a:rPr lang="ca-ES" altLang="ca-ES"/>
              <a:t>Hi podeu accedir des de:</a:t>
            </a:r>
          </a:p>
          <a:p>
            <a:pPr lvl="1" eaLnBrk="1" hangingPunct="1"/>
            <a:r>
              <a:rPr lang="ca-ES" altLang="ca-ES" b="1"/>
              <a:t>El web de la UB </a:t>
            </a:r>
            <a:r>
              <a:rPr lang="ca-ES" altLang="ca-ES" b="1">
                <a:sym typeface="Wingdings" panose="05000000000000000000" pitchFamily="2" charset="2"/>
              </a:rPr>
              <a:t> Informació sobre  Biblioteca</a:t>
            </a:r>
          </a:p>
          <a:p>
            <a:pPr lvl="1" eaLnBrk="1" hangingPunct="1"/>
            <a:r>
              <a:rPr lang="ca-ES" altLang="ca-ES" b="1">
                <a:sym typeface="Wingdings" panose="05000000000000000000" pitchFamily="2" charset="2"/>
              </a:rPr>
              <a:t>El web de la Facultat  Serveis  Biblioteca</a:t>
            </a:r>
            <a:endParaRPr lang="ca-ES" altLang="ca-ES" b="1"/>
          </a:p>
          <a:p>
            <a:pPr lvl="1" eaLnBrk="1" hangingPunct="1"/>
            <a:r>
              <a:rPr lang="ca-ES" altLang="ca-ES" b="1"/>
              <a:t>MonUB </a:t>
            </a:r>
            <a:r>
              <a:rPr lang="ca-ES" altLang="ca-ES" b="1">
                <a:sym typeface="Wingdings" panose="05000000000000000000" pitchFamily="2" charset="2"/>
              </a:rPr>
              <a:t> Beques i Serveis  Biblioteca</a:t>
            </a:r>
          </a:p>
          <a:p>
            <a:pPr lvl="1" eaLnBrk="1" hangingPunct="1"/>
            <a:r>
              <a:rPr lang="ca-ES" altLang="ca-ES" b="1">
                <a:sym typeface="Wingdings" panose="05000000000000000000" pitchFamily="2" charset="2"/>
              </a:rPr>
              <a:t>Directe des de Bookmarks/Favorits    </a:t>
            </a:r>
            <a:r>
              <a:rPr lang="ca-ES" altLang="ca-ES" sz="1000" b="1">
                <a:sym typeface="Wingdings" panose="05000000000000000000" pitchFamily="2" charset="2"/>
              </a:rPr>
              <a:t>http://www.bib.ub.es/bub/bub.htm</a:t>
            </a:r>
            <a:endParaRPr lang="es-ES" altLang="ca-ES" sz="1000" b="1">
              <a:sym typeface="Wingdings" panose="05000000000000000000" pitchFamily="2" charset="2"/>
            </a:endParaRPr>
          </a:p>
        </p:txBody>
      </p:sp>
    </p:spTree>
    <p:extLst>
      <p:ext uri="{BB962C8B-B14F-4D97-AF65-F5344CB8AC3E}">
        <p14:creationId xmlns:p14="http://schemas.microsoft.com/office/powerpoint/2010/main" val="1233582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ca-ES" altLang="ca-ES"/>
              <a:t>El CRAI és el </a:t>
            </a:r>
            <a:r>
              <a:rPr lang="ca-ES" altLang="ca-ES" i="1"/>
              <a:t>Centre de Recursos per a l’Aprenentatge i la Investigació</a:t>
            </a:r>
            <a:r>
              <a:rPr lang="ca-ES" altLang="ca-ES"/>
              <a:t>, una part del qual són totes la Biblioteques de la UB</a:t>
            </a:r>
          </a:p>
          <a:p>
            <a:pPr eaLnBrk="1" hangingPunct="1"/>
            <a:r>
              <a:rPr lang="ca-ES" altLang="ca-ES"/>
              <a:t>Hi podeu accedir des de:</a:t>
            </a:r>
          </a:p>
          <a:p>
            <a:pPr lvl="1" eaLnBrk="1" hangingPunct="1"/>
            <a:r>
              <a:rPr lang="ca-ES" altLang="ca-ES" b="1"/>
              <a:t>El web de la UB </a:t>
            </a:r>
            <a:r>
              <a:rPr lang="ca-ES" altLang="ca-ES" b="1">
                <a:sym typeface="Wingdings" panose="05000000000000000000" pitchFamily="2" charset="2"/>
              </a:rPr>
              <a:t> Informació sobre  Biblioteca</a:t>
            </a:r>
          </a:p>
          <a:p>
            <a:pPr lvl="1" eaLnBrk="1" hangingPunct="1"/>
            <a:r>
              <a:rPr lang="ca-ES" altLang="ca-ES" b="1">
                <a:sym typeface="Wingdings" panose="05000000000000000000" pitchFamily="2" charset="2"/>
              </a:rPr>
              <a:t>El web de la Facultat  Serveis  Biblioteca</a:t>
            </a:r>
            <a:endParaRPr lang="ca-ES" altLang="ca-ES" b="1"/>
          </a:p>
          <a:p>
            <a:pPr lvl="1" eaLnBrk="1" hangingPunct="1"/>
            <a:r>
              <a:rPr lang="ca-ES" altLang="ca-ES" b="1"/>
              <a:t>MonUB </a:t>
            </a:r>
            <a:r>
              <a:rPr lang="ca-ES" altLang="ca-ES" b="1">
                <a:sym typeface="Wingdings" panose="05000000000000000000" pitchFamily="2" charset="2"/>
              </a:rPr>
              <a:t> Beques i Serveis  Biblioteca</a:t>
            </a:r>
          </a:p>
          <a:p>
            <a:pPr lvl="1" eaLnBrk="1" hangingPunct="1"/>
            <a:r>
              <a:rPr lang="ca-ES" altLang="ca-ES" b="1">
                <a:sym typeface="Wingdings" panose="05000000000000000000" pitchFamily="2" charset="2"/>
              </a:rPr>
              <a:t>Directe des de Bookmarks/Favorits    </a:t>
            </a:r>
            <a:r>
              <a:rPr lang="ca-ES" altLang="ca-ES" sz="1000" b="1">
                <a:sym typeface="Wingdings" panose="05000000000000000000" pitchFamily="2" charset="2"/>
              </a:rPr>
              <a:t>http://www.bib.ub.es/bub/bub.htm</a:t>
            </a:r>
            <a:endParaRPr lang="es-ES" altLang="ca-ES" sz="1000" b="1">
              <a:sym typeface="Wingdings" panose="05000000000000000000" pitchFamily="2" charset="2"/>
            </a:endParaRPr>
          </a:p>
        </p:txBody>
      </p:sp>
    </p:spTree>
    <p:extLst>
      <p:ext uri="{BB962C8B-B14F-4D97-AF65-F5344CB8AC3E}">
        <p14:creationId xmlns:p14="http://schemas.microsoft.com/office/powerpoint/2010/main" val="100379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ca-ES" altLang="ca-ES"/>
              <a:t>El CRAI és el </a:t>
            </a:r>
            <a:r>
              <a:rPr lang="ca-ES" altLang="ca-ES" i="1"/>
              <a:t>Centre de Recursos per a l’Aprenentatge i la Investigació</a:t>
            </a:r>
            <a:r>
              <a:rPr lang="ca-ES" altLang="ca-ES"/>
              <a:t>, una part del qual són totes la Biblioteques de la UB</a:t>
            </a:r>
          </a:p>
          <a:p>
            <a:pPr eaLnBrk="1" hangingPunct="1"/>
            <a:r>
              <a:rPr lang="ca-ES" altLang="ca-ES"/>
              <a:t>Hi podeu accedir des de:</a:t>
            </a:r>
          </a:p>
          <a:p>
            <a:pPr lvl="1" eaLnBrk="1" hangingPunct="1"/>
            <a:r>
              <a:rPr lang="ca-ES" altLang="ca-ES" b="1"/>
              <a:t>El web de la UB </a:t>
            </a:r>
            <a:r>
              <a:rPr lang="ca-ES" altLang="ca-ES" b="1">
                <a:sym typeface="Wingdings" panose="05000000000000000000" pitchFamily="2" charset="2"/>
              </a:rPr>
              <a:t> Informació sobre  Biblioteca</a:t>
            </a:r>
          </a:p>
          <a:p>
            <a:pPr lvl="1" eaLnBrk="1" hangingPunct="1"/>
            <a:r>
              <a:rPr lang="ca-ES" altLang="ca-ES" b="1">
                <a:sym typeface="Wingdings" panose="05000000000000000000" pitchFamily="2" charset="2"/>
              </a:rPr>
              <a:t>El web de la Facultat  Serveis  Biblioteca</a:t>
            </a:r>
            <a:endParaRPr lang="ca-ES" altLang="ca-ES" b="1"/>
          </a:p>
          <a:p>
            <a:pPr lvl="1" eaLnBrk="1" hangingPunct="1"/>
            <a:r>
              <a:rPr lang="ca-ES" altLang="ca-ES" b="1"/>
              <a:t>MonUB </a:t>
            </a:r>
            <a:r>
              <a:rPr lang="ca-ES" altLang="ca-ES" b="1">
                <a:sym typeface="Wingdings" panose="05000000000000000000" pitchFamily="2" charset="2"/>
              </a:rPr>
              <a:t> Beques i Serveis  Biblioteca</a:t>
            </a:r>
          </a:p>
          <a:p>
            <a:pPr lvl="1" eaLnBrk="1" hangingPunct="1"/>
            <a:r>
              <a:rPr lang="ca-ES" altLang="ca-ES" b="1">
                <a:sym typeface="Wingdings" panose="05000000000000000000" pitchFamily="2" charset="2"/>
              </a:rPr>
              <a:t>Directe des de Bookmarks/Favorits    </a:t>
            </a:r>
            <a:r>
              <a:rPr lang="ca-ES" altLang="ca-ES" sz="1000" b="1">
                <a:sym typeface="Wingdings" panose="05000000000000000000" pitchFamily="2" charset="2"/>
              </a:rPr>
              <a:t>http://www.bib.ub.es/bub/bub.htm</a:t>
            </a:r>
            <a:endParaRPr lang="es-ES" altLang="ca-ES" sz="1000" b="1">
              <a:sym typeface="Wingdings" panose="05000000000000000000" pitchFamily="2" charset="2"/>
            </a:endParaRPr>
          </a:p>
        </p:txBody>
      </p:sp>
    </p:spTree>
    <p:extLst>
      <p:ext uri="{BB962C8B-B14F-4D97-AF65-F5344CB8AC3E}">
        <p14:creationId xmlns:p14="http://schemas.microsoft.com/office/powerpoint/2010/main" val="8178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s-ES" altLang="ca-ES" dirty="0"/>
          </a:p>
        </p:txBody>
      </p:sp>
    </p:spTree>
    <p:extLst>
      <p:ext uri="{BB962C8B-B14F-4D97-AF65-F5344CB8AC3E}">
        <p14:creationId xmlns:p14="http://schemas.microsoft.com/office/powerpoint/2010/main" val="127684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30</a:t>
            </a:fld>
            <a:endParaRPr lang="ca-ES"/>
          </a:p>
        </p:txBody>
      </p:sp>
    </p:spTree>
    <p:extLst>
      <p:ext uri="{BB962C8B-B14F-4D97-AF65-F5344CB8AC3E}">
        <p14:creationId xmlns:p14="http://schemas.microsoft.com/office/powerpoint/2010/main" val="2777511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s-ES" altLang="ca-ES"/>
              <a:t>Què és?</a:t>
            </a:r>
          </a:p>
          <a:p>
            <a:pPr eaLnBrk="1" hangingPunct="1"/>
            <a:r>
              <a:rPr lang="es-ES" altLang="ca-ES"/>
              <a:t>A què respon?</a:t>
            </a:r>
          </a:p>
        </p:txBody>
      </p:sp>
    </p:spTree>
    <p:extLst>
      <p:ext uri="{BB962C8B-B14F-4D97-AF65-F5344CB8AC3E}">
        <p14:creationId xmlns:p14="http://schemas.microsoft.com/office/powerpoint/2010/main" val="3788791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txBox="1">
            <a:spLocks noGrp="1" noChangeArrowheads="1"/>
          </p:cNvSpPr>
          <p:nvPr/>
        </p:nvSpPr>
        <p:spPr bwMode="auto">
          <a:xfrm>
            <a:off x="1" y="7644318"/>
            <a:ext cx="4285208" cy="38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455" tIns="46227" rIns="92455" bIns="46227"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ca-ES">
                <a:solidFill>
                  <a:prstClr val="black"/>
                </a:solidFill>
                <a:latin typeface="Arial" panose="020B0604020202020204" pitchFamily="34" charset="0"/>
              </a:rPr>
              <a:t>Conèixer la Biblioteca de ........ (2005-2006) </a:t>
            </a:r>
          </a:p>
        </p:txBody>
      </p:sp>
      <p:sp>
        <p:nvSpPr>
          <p:cNvPr id="71683" name="Rectangle 7"/>
          <p:cNvSpPr txBox="1">
            <a:spLocks noGrp="1" noChangeArrowheads="1"/>
          </p:cNvSpPr>
          <p:nvPr/>
        </p:nvSpPr>
        <p:spPr bwMode="auto">
          <a:xfrm>
            <a:off x="5601246" y="7644318"/>
            <a:ext cx="4285208" cy="38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455" tIns="46227" rIns="92455" bIns="46227"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FD8B6FA5-00D1-4FAA-9934-717D48511E12}" type="slidenum">
              <a:rPr lang="en-GB" altLang="ca-ES">
                <a:solidFill>
                  <a:prstClr val="black"/>
                </a:solidFill>
                <a:latin typeface="Arial" panose="020B0604020202020204" pitchFamily="34" charset="0"/>
              </a:rPr>
              <a:pPr algn="r">
                <a:spcBef>
                  <a:spcPct val="0"/>
                </a:spcBef>
              </a:pPr>
              <a:t>37</a:t>
            </a:fld>
            <a:endParaRPr lang="en-GB" altLang="ca-ES">
              <a:solidFill>
                <a:prstClr val="black"/>
              </a:solidFill>
              <a:latin typeface="Arial" panose="020B0604020202020204" pitchFamily="34"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p:spPr>
        <p:txBody>
          <a:bodyPr/>
          <a:lstStyle/>
          <a:p>
            <a:pPr eaLnBrk="1" hangingPunct="1"/>
            <a:r>
              <a:rPr lang="es-ES" altLang="ca-ES"/>
              <a:t>Què és?</a:t>
            </a:r>
          </a:p>
          <a:p>
            <a:pPr eaLnBrk="1" hangingPunct="1"/>
            <a:r>
              <a:rPr lang="es-ES" altLang="ca-ES"/>
              <a:t>A què respon?</a:t>
            </a:r>
          </a:p>
        </p:txBody>
      </p:sp>
    </p:spTree>
    <p:extLst>
      <p:ext uri="{BB962C8B-B14F-4D97-AF65-F5344CB8AC3E}">
        <p14:creationId xmlns:p14="http://schemas.microsoft.com/office/powerpoint/2010/main" val="3512419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s-ES" altLang="ca-ES"/>
              <a:t>Què és?</a:t>
            </a:r>
          </a:p>
          <a:p>
            <a:pPr eaLnBrk="1" hangingPunct="1"/>
            <a:r>
              <a:rPr lang="es-ES" altLang="ca-ES"/>
              <a:t>A què respon?</a:t>
            </a:r>
          </a:p>
        </p:txBody>
      </p:sp>
    </p:spTree>
    <p:extLst>
      <p:ext uri="{BB962C8B-B14F-4D97-AF65-F5344CB8AC3E}">
        <p14:creationId xmlns:p14="http://schemas.microsoft.com/office/powerpoint/2010/main" val="2963946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a:extLst>
              <a:ext uri="{FF2B5EF4-FFF2-40B4-BE49-F238E27FC236}">
                <a16:creationId xmlns:a16="http://schemas.microsoft.com/office/drawing/2014/main" id="{05BCBF50-62E6-4577-9016-84D5A6CE1229}"/>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ltLang="ca-ES">
                <a:latin typeface="Arial" pitchFamily="34" charset="0"/>
              </a:rPr>
              <a:t>Conèixer el CRAI Biblioteca de XXXX. Curs 20xx-xx</a:t>
            </a:r>
            <a:endParaRPr lang="en-GB" altLang="ca-ES">
              <a:latin typeface="Arial" pitchFamily="34" charset="0"/>
            </a:endParaRPr>
          </a:p>
        </p:txBody>
      </p:sp>
      <p:sp>
        <p:nvSpPr>
          <p:cNvPr id="92163" name="Rectangle 2">
            <a:extLst>
              <a:ext uri="{FF2B5EF4-FFF2-40B4-BE49-F238E27FC236}">
                <a16:creationId xmlns:a16="http://schemas.microsoft.com/office/drawing/2014/main" id="{18365373-4CC9-4179-8FC8-B02DC3613B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3FE923B3-8A1A-444E-9511-0F5717A6F1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a-ES" altLang="ca-ES" dirty="0"/>
              <a:t>El CRAI és el </a:t>
            </a:r>
            <a:r>
              <a:rPr lang="ca-ES" altLang="ca-ES" i="1" dirty="0"/>
              <a:t>Centre de Recursos per a l’Aprenentatge i la Investigació</a:t>
            </a:r>
            <a:r>
              <a:rPr lang="ca-ES" altLang="ca-ES" dirty="0"/>
              <a:t>, una part del qual són totes la Biblioteques de la UB</a:t>
            </a:r>
          </a:p>
          <a:p>
            <a:pPr eaLnBrk="1" hangingPunct="1">
              <a:spcBef>
                <a:spcPct val="0"/>
              </a:spcBef>
            </a:pPr>
            <a:r>
              <a:rPr lang="ca-ES" altLang="ca-ES" dirty="0"/>
              <a:t>Hi podeu accedir des de:</a:t>
            </a:r>
          </a:p>
          <a:p>
            <a:pPr lvl="1" eaLnBrk="1" hangingPunct="1">
              <a:spcBef>
                <a:spcPct val="0"/>
              </a:spcBef>
            </a:pPr>
            <a:r>
              <a:rPr lang="ca-ES" altLang="ca-ES" b="1" dirty="0"/>
              <a:t>El web de la UB </a:t>
            </a:r>
            <a:r>
              <a:rPr lang="ca-ES" altLang="ca-ES" b="1" dirty="0">
                <a:sym typeface="Wingdings" panose="05000000000000000000" pitchFamily="2" charset="2"/>
              </a:rPr>
              <a:t> Informació sobre  Biblioteca</a:t>
            </a:r>
          </a:p>
          <a:p>
            <a:pPr lvl="1" eaLnBrk="1" hangingPunct="1">
              <a:spcBef>
                <a:spcPct val="0"/>
              </a:spcBef>
            </a:pPr>
            <a:r>
              <a:rPr lang="ca-ES" altLang="ca-ES" b="1" dirty="0">
                <a:sym typeface="Wingdings" panose="05000000000000000000" pitchFamily="2" charset="2"/>
              </a:rPr>
              <a:t>El web de la Facultat  Serveis  Biblioteca</a:t>
            </a:r>
            <a:endParaRPr lang="ca-ES" altLang="ca-ES" b="1" dirty="0"/>
          </a:p>
          <a:p>
            <a:pPr lvl="1" eaLnBrk="1" hangingPunct="1">
              <a:spcBef>
                <a:spcPct val="0"/>
              </a:spcBef>
            </a:pPr>
            <a:r>
              <a:rPr lang="ca-ES" altLang="ca-ES" b="1" dirty="0" err="1"/>
              <a:t>MonUB</a:t>
            </a:r>
            <a:r>
              <a:rPr lang="ca-ES" altLang="ca-ES" b="1" dirty="0"/>
              <a:t> </a:t>
            </a:r>
            <a:r>
              <a:rPr lang="ca-ES" altLang="ca-ES" b="1" dirty="0">
                <a:sym typeface="Wingdings" panose="05000000000000000000" pitchFamily="2" charset="2"/>
              </a:rPr>
              <a:t> Beques i Serveis  Biblioteca</a:t>
            </a:r>
          </a:p>
          <a:p>
            <a:pPr lvl="1" eaLnBrk="1" hangingPunct="1">
              <a:spcBef>
                <a:spcPct val="0"/>
              </a:spcBef>
            </a:pPr>
            <a:r>
              <a:rPr lang="ca-ES" altLang="ca-ES" b="1" dirty="0">
                <a:sym typeface="Wingdings" panose="05000000000000000000" pitchFamily="2" charset="2"/>
              </a:rPr>
              <a:t>Directe des de </a:t>
            </a:r>
            <a:r>
              <a:rPr lang="ca-ES" altLang="ca-ES" b="1" dirty="0" err="1">
                <a:sym typeface="Wingdings" panose="05000000000000000000" pitchFamily="2" charset="2"/>
              </a:rPr>
              <a:t>Bookmarks</a:t>
            </a:r>
            <a:r>
              <a:rPr lang="ca-ES" altLang="ca-ES" b="1" dirty="0">
                <a:sym typeface="Wingdings" panose="05000000000000000000" pitchFamily="2" charset="2"/>
              </a:rPr>
              <a:t>/Favorits    </a:t>
            </a:r>
            <a:r>
              <a:rPr lang="ca-ES" altLang="ca-ES" sz="1000" b="1" dirty="0">
                <a:sym typeface="Wingdings" panose="05000000000000000000" pitchFamily="2" charset="2"/>
              </a:rPr>
              <a:t>http://www.bib.ub.es/bub/bub.htm</a:t>
            </a:r>
            <a:endParaRPr lang="es-ES" altLang="ca-ES" sz="1000" b="1" dirty="0">
              <a:sym typeface="Wingdings" panose="05000000000000000000" pitchFamily="2" charset="2"/>
            </a:endParaRPr>
          </a:p>
        </p:txBody>
      </p:sp>
    </p:spTree>
    <p:extLst>
      <p:ext uri="{BB962C8B-B14F-4D97-AF65-F5344CB8AC3E}">
        <p14:creationId xmlns:p14="http://schemas.microsoft.com/office/powerpoint/2010/main" val="3530758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a:extLst>
              <a:ext uri="{FF2B5EF4-FFF2-40B4-BE49-F238E27FC236}">
                <a16:creationId xmlns:a16="http://schemas.microsoft.com/office/drawing/2014/main" id="{05BCBF50-62E6-4577-9016-84D5A6CE1229}"/>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ltLang="ca-ES">
                <a:latin typeface="Arial" pitchFamily="34" charset="0"/>
              </a:rPr>
              <a:t>Conèixer el CRAI Biblioteca de XXXX. Curs 20xx-xx</a:t>
            </a:r>
            <a:endParaRPr lang="en-GB" altLang="ca-ES">
              <a:latin typeface="Arial" pitchFamily="34" charset="0"/>
            </a:endParaRPr>
          </a:p>
        </p:txBody>
      </p:sp>
      <p:sp>
        <p:nvSpPr>
          <p:cNvPr id="92163" name="Rectangle 2">
            <a:extLst>
              <a:ext uri="{FF2B5EF4-FFF2-40B4-BE49-F238E27FC236}">
                <a16:creationId xmlns:a16="http://schemas.microsoft.com/office/drawing/2014/main" id="{18365373-4CC9-4179-8FC8-B02DC3613B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3FE923B3-8A1A-444E-9511-0F5717A6F1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a-ES" altLang="ca-ES"/>
              <a:t>El CRAI és el </a:t>
            </a:r>
            <a:r>
              <a:rPr lang="ca-ES" altLang="ca-ES" i="1"/>
              <a:t>Centre de Recursos per a l’Aprenentatge i la Investigació</a:t>
            </a:r>
            <a:r>
              <a:rPr lang="ca-ES" altLang="ca-ES"/>
              <a:t>, una part del qual són totes la Biblioteques de la UB</a:t>
            </a:r>
          </a:p>
          <a:p>
            <a:pPr eaLnBrk="1" hangingPunct="1">
              <a:spcBef>
                <a:spcPct val="0"/>
              </a:spcBef>
            </a:pPr>
            <a:r>
              <a:rPr lang="ca-ES" altLang="ca-ES"/>
              <a:t>Hi podeu accedir des de:</a:t>
            </a:r>
          </a:p>
          <a:p>
            <a:pPr lvl="1" eaLnBrk="1" hangingPunct="1">
              <a:spcBef>
                <a:spcPct val="0"/>
              </a:spcBef>
            </a:pPr>
            <a:r>
              <a:rPr lang="ca-ES" altLang="ca-ES" b="1"/>
              <a:t>El web de la UB </a:t>
            </a:r>
            <a:r>
              <a:rPr lang="ca-ES" altLang="ca-ES" b="1">
                <a:sym typeface="Wingdings" panose="05000000000000000000" pitchFamily="2" charset="2"/>
              </a:rPr>
              <a:t> Informació sobre  Biblioteca</a:t>
            </a:r>
          </a:p>
          <a:p>
            <a:pPr lvl="1" eaLnBrk="1" hangingPunct="1">
              <a:spcBef>
                <a:spcPct val="0"/>
              </a:spcBef>
            </a:pPr>
            <a:r>
              <a:rPr lang="ca-ES" altLang="ca-ES" b="1">
                <a:sym typeface="Wingdings" panose="05000000000000000000" pitchFamily="2" charset="2"/>
              </a:rPr>
              <a:t>El web de la Facultat  Serveis  Biblioteca</a:t>
            </a:r>
            <a:endParaRPr lang="ca-ES" altLang="ca-ES" b="1"/>
          </a:p>
          <a:p>
            <a:pPr lvl="1" eaLnBrk="1" hangingPunct="1">
              <a:spcBef>
                <a:spcPct val="0"/>
              </a:spcBef>
            </a:pPr>
            <a:r>
              <a:rPr lang="ca-ES" altLang="ca-ES" b="1"/>
              <a:t>MonUB </a:t>
            </a:r>
            <a:r>
              <a:rPr lang="ca-ES" altLang="ca-ES" b="1">
                <a:sym typeface="Wingdings" panose="05000000000000000000" pitchFamily="2" charset="2"/>
              </a:rPr>
              <a:t> Beques i Serveis  Biblioteca</a:t>
            </a:r>
          </a:p>
          <a:p>
            <a:pPr lvl="1" eaLnBrk="1" hangingPunct="1">
              <a:spcBef>
                <a:spcPct val="0"/>
              </a:spcBef>
            </a:pPr>
            <a:r>
              <a:rPr lang="ca-ES" altLang="ca-ES" b="1">
                <a:sym typeface="Wingdings" panose="05000000000000000000" pitchFamily="2" charset="2"/>
              </a:rPr>
              <a:t>Directe des de Bookmarks/Favorits    </a:t>
            </a:r>
            <a:r>
              <a:rPr lang="ca-ES" altLang="ca-ES" sz="1000" b="1">
                <a:sym typeface="Wingdings" panose="05000000000000000000" pitchFamily="2" charset="2"/>
              </a:rPr>
              <a:t>http://www.bib.ub.es/bub/bub.htm</a:t>
            </a:r>
            <a:endParaRPr lang="es-ES" altLang="ca-ES" sz="1000" b="1">
              <a:sym typeface="Wingdings" panose="05000000000000000000" pitchFamily="2" charset="2"/>
            </a:endParaRPr>
          </a:p>
        </p:txBody>
      </p:sp>
    </p:spTree>
    <p:extLst>
      <p:ext uri="{BB962C8B-B14F-4D97-AF65-F5344CB8AC3E}">
        <p14:creationId xmlns:p14="http://schemas.microsoft.com/office/powerpoint/2010/main" val="327605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s-ES" altLang="ca-ES"/>
              <a:t>Aules: explicar les normes d’ús</a:t>
            </a:r>
          </a:p>
        </p:txBody>
      </p:sp>
    </p:spTree>
    <p:extLst>
      <p:ext uri="{BB962C8B-B14F-4D97-AF65-F5344CB8AC3E}">
        <p14:creationId xmlns:p14="http://schemas.microsoft.com/office/powerpoint/2010/main" val="2964313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181075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txBox="1">
            <a:spLocks noGrp="1" noChangeArrowheads="1"/>
          </p:cNvSpPr>
          <p:nvPr/>
        </p:nvSpPr>
        <p:spPr bwMode="auto">
          <a:xfrm>
            <a:off x="1" y="7572875"/>
            <a:ext cx="4227940" cy="38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ca-ES">
                <a:solidFill>
                  <a:prstClr val="black"/>
                </a:solidFill>
                <a:latin typeface="Arial" panose="020B0604020202020204" pitchFamily="34" charset="0"/>
              </a:rPr>
              <a:t>Conèixer la Biblioteca de ........ (2005-2006) </a:t>
            </a:r>
          </a:p>
        </p:txBody>
      </p:sp>
      <p:sp>
        <p:nvSpPr>
          <p:cNvPr id="73731" name="Rectangle 7"/>
          <p:cNvSpPr txBox="1">
            <a:spLocks noGrp="1" noChangeArrowheads="1"/>
          </p:cNvSpPr>
          <p:nvPr/>
        </p:nvSpPr>
        <p:spPr bwMode="auto">
          <a:xfrm>
            <a:off x="5526391" y="7572875"/>
            <a:ext cx="4227940" cy="38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F7C444F3-5E65-457C-811B-33F54F8F8F24}" type="slidenum">
              <a:rPr lang="en-GB" altLang="ca-ES">
                <a:solidFill>
                  <a:prstClr val="black"/>
                </a:solidFill>
                <a:latin typeface="Arial" panose="020B0604020202020204" pitchFamily="34" charset="0"/>
              </a:rPr>
              <a:pPr algn="r">
                <a:spcBef>
                  <a:spcPct val="0"/>
                </a:spcBef>
              </a:pPr>
              <a:t>6</a:t>
            </a:fld>
            <a:endParaRPr lang="en-GB" altLang="ca-ES">
              <a:solidFill>
                <a:prstClr val="black"/>
              </a:solidFill>
              <a:latin typeface="Arial" panose="020B0604020202020204" pitchFamily="34"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p:spPr>
        <p:txBody>
          <a:bodyPr/>
          <a:lstStyle/>
          <a:p>
            <a:pPr eaLnBrk="1" hangingPunct="1"/>
            <a:r>
              <a:rPr lang="es-ES" altLang="ca-ES"/>
              <a:t>Què és?</a:t>
            </a:r>
          </a:p>
          <a:p>
            <a:pPr eaLnBrk="1" hangingPunct="1"/>
            <a:r>
              <a:rPr lang="es-ES" altLang="ca-ES"/>
              <a:t>A què respon?</a:t>
            </a:r>
          </a:p>
        </p:txBody>
      </p:sp>
    </p:spTree>
    <p:extLst>
      <p:ext uri="{BB962C8B-B14F-4D97-AF65-F5344CB8AC3E}">
        <p14:creationId xmlns:p14="http://schemas.microsoft.com/office/powerpoint/2010/main" val="2394083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ca-ES" altLang="ca-ES"/>
              <a:t>El CRAI és el </a:t>
            </a:r>
            <a:r>
              <a:rPr lang="ca-ES" altLang="ca-ES" i="1"/>
              <a:t>Centre de Recursos per a l’Aprenentatge i la Investigació</a:t>
            </a:r>
            <a:r>
              <a:rPr lang="ca-ES" altLang="ca-ES"/>
              <a:t>, una part del qual són totes la Biblioteques de la UB</a:t>
            </a:r>
          </a:p>
          <a:p>
            <a:pPr eaLnBrk="1" hangingPunct="1"/>
            <a:r>
              <a:rPr lang="ca-ES" altLang="ca-ES"/>
              <a:t>Hi podeu accedir des de:</a:t>
            </a:r>
          </a:p>
          <a:p>
            <a:pPr lvl="1" eaLnBrk="1" hangingPunct="1"/>
            <a:r>
              <a:rPr lang="ca-ES" altLang="ca-ES" b="1"/>
              <a:t>El web de la UB </a:t>
            </a:r>
            <a:r>
              <a:rPr lang="ca-ES" altLang="ca-ES" b="1">
                <a:sym typeface="Wingdings" panose="05000000000000000000" pitchFamily="2" charset="2"/>
              </a:rPr>
              <a:t> Informació sobre  Biblioteca</a:t>
            </a:r>
          </a:p>
          <a:p>
            <a:pPr lvl="1" eaLnBrk="1" hangingPunct="1"/>
            <a:r>
              <a:rPr lang="ca-ES" altLang="ca-ES" b="1">
                <a:sym typeface="Wingdings" panose="05000000000000000000" pitchFamily="2" charset="2"/>
              </a:rPr>
              <a:t>El web de la Facultat  Serveis  Biblioteca</a:t>
            </a:r>
            <a:endParaRPr lang="ca-ES" altLang="ca-ES" b="1"/>
          </a:p>
          <a:p>
            <a:pPr lvl="1" eaLnBrk="1" hangingPunct="1"/>
            <a:r>
              <a:rPr lang="ca-ES" altLang="ca-ES" b="1" err="1"/>
              <a:t>MonUB</a:t>
            </a:r>
            <a:r>
              <a:rPr lang="ca-ES" altLang="ca-ES" b="1"/>
              <a:t> </a:t>
            </a:r>
            <a:r>
              <a:rPr lang="ca-ES" altLang="ca-ES" b="1">
                <a:sym typeface="Wingdings" panose="05000000000000000000" pitchFamily="2" charset="2"/>
              </a:rPr>
              <a:t> Beques i Serveis  Biblioteca</a:t>
            </a:r>
          </a:p>
          <a:p>
            <a:pPr lvl="1" eaLnBrk="1" hangingPunct="1"/>
            <a:r>
              <a:rPr lang="ca-ES" altLang="ca-ES" b="1">
                <a:sym typeface="Wingdings" panose="05000000000000000000" pitchFamily="2" charset="2"/>
              </a:rPr>
              <a:t>Directe des de </a:t>
            </a:r>
            <a:r>
              <a:rPr lang="ca-ES" altLang="ca-ES" b="1" err="1">
                <a:sym typeface="Wingdings" panose="05000000000000000000" pitchFamily="2" charset="2"/>
              </a:rPr>
              <a:t>Bookmarks</a:t>
            </a:r>
            <a:r>
              <a:rPr lang="ca-ES" altLang="ca-ES" b="1">
                <a:sym typeface="Wingdings" panose="05000000000000000000" pitchFamily="2" charset="2"/>
              </a:rPr>
              <a:t>/Favorits    </a:t>
            </a:r>
            <a:r>
              <a:rPr lang="ca-ES" altLang="ca-ES" sz="1000" b="1">
                <a:sym typeface="Wingdings" panose="05000000000000000000" pitchFamily="2" charset="2"/>
              </a:rPr>
              <a:t>http://www.bib.ub.es/bub/bub.htm</a:t>
            </a:r>
            <a:endParaRPr lang="es-ES" altLang="ca-ES" sz="1000" b="1">
              <a:sym typeface="Wingdings" panose="05000000000000000000" pitchFamily="2" charset="2"/>
            </a:endParaRPr>
          </a:p>
        </p:txBody>
      </p:sp>
    </p:spTree>
    <p:extLst>
      <p:ext uri="{BB962C8B-B14F-4D97-AF65-F5344CB8AC3E}">
        <p14:creationId xmlns:p14="http://schemas.microsoft.com/office/powerpoint/2010/main" val="1653432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ca-ES" altLang="ca-ES" dirty="0"/>
              <a:t>El CRAI és el </a:t>
            </a:r>
            <a:r>
              <a:rPr lang="ca-ES" altLang="ca-ES" i="1" dirty="0"/>
              <a:t>Centre de Recursos per a l’Aprenentatge i la Investigació</a:t>
            </a:r>
            <a:r>
              <a:rPr lang="ca-ES" altLang="ca-ES" dirty="0"/>
              <a:t>, una part del qual són totes la Biblioteques de la UB</a:t>
            </a:r>
          </a:p>
          <a:p>
            <a:pPr eaLnBrk="1" hangingPunct="1"/>
            <a:r>
              <a:rPr lang="ca-ES" altLang="ca-ES" dirty="0"/>
              <a:t>Hi podeu accedir des de:</a:t>
            </a:r>
          </a:p>
          <a:p>
            <a:pPr lvl="1" eaLnBrk="1" hangingPunct="1"/>
            <a:r>
              <a:rPr lang="ca-ES" altLang="ca-ES" b="1" dirty="0"/>
              <a:t>El web de la UB </a:t>
            </a:r>
            <a:r>
              <a:rPr lang="ca-ES" altLang="ca-ES" b="1" dirty="0">
                <a:sym typeface="Wingdings" panose="05000000000000000000" pitchFamily="2" charset="2"/>
              </a:rPr>
              <a:t> Informació sobre  Biblioteca</a:t>
            </a:r>
          </a:p>
          <a:p>
            <a:pPr lvl="1" eaLnBrk="1" hangingPunct="1"/>
            <a:r>
              <a:rPr lang="ca-ES" altLang="ca-ES" b="1" dirty="0">
                <a:sym typeface="Wingdings" panose="05000000000000000000" pitchFamily="2" charset="2"/>
              </a:rPr>
              <a:t>El web de la Facultat  Serveis  Biblioteca</a:t>
            </a:r>
            <a:endParaRPr lang="ca-ES" altLang="ca-ES" b="1" dirty="0"/>
          </a:p>
          <a:p>
            <a:pPr lvl="1" eaLnBrk="1" hangingPunct="1"/>
            <a:r>
              <a:rPr lang="ca-ES" altLang="ca-ES" b="1" dirty="0" err="1"/>
              <a:t>MonUB</a:t>
            </a:r>
            <a:r>
              <a:rPr lang="ca-ES" altLang="ca-ES" b="1" dirty="0"/>
              <a:t> </a:t>
            </a:r>
            <a:r>
              <a:rPr lang="ca-ES" altLang="ca-ES" b="1" dirty="0">
                <a:sym typeface="Wingdings" panose="05000000000000000000" pitchFamily="2" charset="2"/>
              </a:rPr>
              <a:t> Beques i Serveis  Biblioteca</a:t>
            </a:r>
          </a:p>
          <a:p>
            <a:pPr lvl="1" eaLnBrk="1" hangingPunct="1"/>
            <a:r>
              <a:rPr lang="ca-ES" altLang="ca-ES" b="1" dirty="0">
                <a:sym typeface="Wingdings" panose="05000000000000000000" pitchFamily="2" charset="2"/>
              </a:rPr>
              <a:t>Directe des de </a:t>
            </a:r>
            <a:r>
              <a:rPr lang="ca-ES" altLang="ca-ES" b="1" dirty="0" err="1">
                <a:sym typeface="Wingdings" panose="05000000000000000000" pitchFamily="2" charset="2"/>
              </a:rPr>
              <a:t>Bookmarks</a:t>
            </a:r>
            <a:r>
              <a:rPr lang="ca-ES" altLang="ca-ES" b="1" dirty="0">
                <a:sym typeface="Wingdings" panose="05000000000000000000" pitchFamily="2" charset="2"/>
              </a:rPr>
              <a:t>/Favorits    </a:t>
            </a:r>
            <a:r>
              <a:rPr lang="ca-ES" altLang="ca-ES" sz="1000" b="1" dirty="0">
                <a:sym typeface="Wingdings" panose="05000000000000000000" pitchFamily="2" charset="2"/>
              </a:rPr>
              <a:t>http://www.bib.ub.es/bub/bub.htm</a:t>
            </a:r>
            <a:endParaRPr lang="es-ES" altLang="ca-ES" sz="1000" b="1" dirty="0">
              <a:sym typeface="Wingdings" panose="05000000000000000000" pitchFamily="2" charset="2"/>
            </a:endParaRPr>
          </a:p>
        </p:txBody>
      </p:sp>
    </p:spTree>
    <p:extLst>
      <p:ext uri="{BB962C8B-B14F-4D97-AF65-F5344CB8AC3E}">
        <p14:creationId xmlns:p14="http://schemas.microsoft.com/office/powerpoint/2010/main" val="1653432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51197" indent="-288922" eaLnBrk="0" hangingPunct="0">
              <a:spcBef>
                <a:spcPct val="30000"/>
              </a:spcBef>
              <a:defRPr sz="1200">
                <a:solidFill>
                  <a:schemeClr val="tx1"/>
                </a:solidFill>
                <a:latin typeface="Times New Roman" pitchFamily="18" charset="0"/>
              </a:defRPr>
            </a:lvl2pPr>
            <a:lvl3pPr marL="1155687" indent="-231137" eaLnBrk="0" hangingPunct="0">
              <a:spcBef>
                <a:spcPct val="30000"/>
              </a:spcBef>
              <a:defRPr sz="1200">
                <a:solidFill>
                  <a:schemeClr val="tx1"/>
                </a:solidFill>
                <a:latin typeface="Times New Roman" pitchFamily="18" charset="0"/>
              </a:defRPr>
            </a:lvl3pPr>
            <a:lvl4pPr marL="1617962" indent="-231137" eaLnBrk="0" hangingPunct="0">
              <a:spcBef>
                <a:spcPct val="30000"/>
              </a:spcBef>
              <a:defRPr sz="1200">
                <a:solidFill>
                  <a:schemeClr val="tx1"/>
                </a:solidFill>
                <a:latin typeface="Times New Roman" pitchFamily="18" charset="0"/>
              </a:defRPr>
            </a:lvl4pPr>
            <a:lvl5pPr marL="2080237" indent="-231137" eaLnBrk="0" hangingPunct="0">
              <a:spcBef>
                <a:spcPct val="30000"/>
              </a:spcBef>
              <a:defRPr sz="1200">
                <a:solidFill>
                  <a:schemeClr val="tx1"/>
                </a:solidFill>
                <a:latin typeface="Times New Roman" pitchFamily="18" charset="0"/>
              </a:defRPr>
            </a:lvl5pPr>
            <a:lvl6pPr marL="2542512" indent="-231137" eaLnBrk="0" fontAlgn="base" hangingPunct="0">
              <a:spcBef>
                <a:spcPct val="30000"/>
              </a:spcBef>
              <a:spcAft>
                <a:spcPct val="0"/>
              </a:spcAft>
              <a:defRPr sz="1200">
                <a:solidFill>
                  <a:schemeClr val="tx1"/>
                </a:solidFill>
                <a:latin typeface="Times New Roman" pitchFamily="18" charset="0"/>
              </a:defRPr>
            </a:lvl6pPr>
            <a:lvl7pPr marL="3004787" indent="-231137" eaLnBrk="0" fontAlgn="base" hangingPunct="0">
              <a:spcBef>
                <a:spcPct val="30000"/>
              </a:spcBef>
              <a:spcAft>
                <a:spcPct val="0"/>
              </a:spcAft>
              <a:defRPr sz="1200">
                <a:solidFill>
                  <a:schemeClr val="tx1"/>
                </a:solidFill>
                <a:latin typeface="Times New Roman" pitchFamily="18" charset="0"/>
              </a:defRPr>
            </a:lvl7pPr>
            <a:lvl8pPr marL="3467062" indent="-231137" eaLnBrk="0" fontAlgn="base" hangingPunct="0">
              <a:spcBef>
                <a:spcPct val="30000"/>
              </a:spcBef>
              <a:spcAft>
                <a:spcPct val="0"/>
              </a:spcAft>
              <a:defRPr sz="1200">
                <a:solidFill>
                  <a:schemeClr val="tx1"/>
                </a:solidFill>
                <a:latin typeface="Times New Roman" pitchFamily="18" charset="0"/>
              </a:defRPr>
            </a:lvl8pPr>
            <a:lvl9pPr marL="3929337" indent="-23113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ca-ES" altLang="ca-ES" dirty="0"/>
              <a:t>El CRAI és el </a:t>
            </a:r>
            <a:r>
              <a:rPr lang="ca-ES" altLang="ca-ES" i="1" dirty="0"/>
              <a:t>Centre de Recursos per a l’Aprenentatge i la Investigació</a:t>
            </a:r>
            <a:r>
              <a:rPr lang="ca-ES" altLang="ca-ES" dirty="0"/>
              <a:t>, una part del qual són totes la Biblioteques de la UB</a:t>
            </a:r>
          </a:p>
          <a:p>
            <a:pPr eaLnBrk="1" hangingPunct="1"/>
            <a:r>
              <a:rPr lang="ca-ES" altLang="ca-ES" dirty="0"/>
              <a:t>Hi podeu accedir des de:</a:t>
            </a:r>
          </a:p>
          <a:p>
            <a:pPr lvl="1" eaLnBrk="1" hangingPunct="1"/>
            <a:r>
              <a:rPr lang="ca-ES" altLang="ca-ES" b="1" dirty="0"/>
              <a:t>El web de la UB </a:t>
            </a:r>
            <a:r>
              <a:rPr lang="ca-ES" altLang="ca-ES" b="1" dirty="0">
                <a:sym typeface="Wingdings" panose="05000000000000000000" pitchFamily="2" charset="2"/>
              </a:rPr>
              <a:t> Informació sobre  Biblioteca</a:t>
            </a:r>
          </a:p>
          <a:p>
            <a:pPr lvl="1" eaLnBrk="1" hangingPunct="1"/>
            <a:r>
              <a:rPr lang="ca-ES" altLang="ca-ES" b="1" dirty="0">
                <a:sym typeface="Wingdings" panose="05000000000000000000" pitchFamily="2" charset="2"/>
              </a:rPr>
              <a:t>El web de la Facultat  Serveis  Biblioteca</a:t>
            </a:r>
            <a:endParaRPr lang="ca-ES" altLang="ca-ES" b="1" dirty="0"/>
          </a:p>
          <a:p>
            <a:pPr lvl="1" eaLnBrk="1" hangingPunct="1"/>
            <a:r>
              <a:rPr lang="ca-ES" altLang="ca-ES" b="1" dirty="0" err="1"/>
              <a:t>MonUB</a:t>
            </a:r>
            <a:r>
              <a:rPr lang="ca-ES" altLang="ca-ES" b="1" dirty="0"/>
              <a:t> </a:t>
            </a:r>
            <a:r>
              <a:rPr lang="ca-ES" altLang="ca-ES" b="1" dirty="0">
                <a:sym typeface="Wingdings" panose="05000000000000000000" pitchFamily="2" charset="2"/>
              </a:rPr>
              <a:t> Beques i Serveis  Biblioteca</a:t>
            </a:r>
          </a:p>
          <a:p>
            <a:pPr lvl="1" eaLnBrk="1" hangingPunct="1"/>
            <a:r>
              <a:rPr lang="ca-ES" altLang="ca-ES" b="1" dirty="0">
                <a:sym typeface="Wingdings" panose="05000000000000000000" pitchFamily="2" charset="2"/>
              </a:rPr>
              <a:t>Directe des de </a:t>
            </a:r>
            <a:r>
              <a:rPr lang="ca-ES" altLang="ca-ES" b="1" dirty="0" err="1">
                <a:sym typeface="Wingdings" panose="05000000000000000000" pitchFamily="2" charset="2"/>
              </a:rPr>
              <a:t>Bookmarks</a:t>
            </a:r>
            <a:r>
              <a:rPr lang="ca-ES" altLang="ca-ES" b="1" dirty="0">
                <a:sym typeface="Wingdings" panose="05000000000000000000" pitchFamily="2" charset="2"/>
              </a:rPr>
              <a:t>/Favorits    </a:t>
            </a:r>
            <a:r>
              <a:rPr lang="ca-ES" altLang="ca-ES" sz="1000" b="1" dirty="0">
                <a:sym typeface="Wingdings" panose="05000000000000000000" pitchFamily="2" charset="2"/>
              </a:rPr>
              <a:t>http://www.bib.ub.es/bub/bub.htm</a:t>
            </a:r>
            <a:endParaRPr lang="es-ES" altLang="ca-ES" sz="1000" b="1" dirty="0">
              <a:sym typeface="Wingdings" panose="05000000000000000000" pitchFamily="2" charset="2"/>
            </a:endParaRPr>
          </a:p>
        </p:txBody>
      </p:sp>
    </p:spTree>
    <p:extLst>
      <p:ext uri="{BB962C8B-B14F-4D97-AF65-F5344CB8AC3E}">
        <p14:creationId xmlns:p14="http://schemas.microsoft.com/office/powerpoint/2010/main" val="1615123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1" y="7644318"/>
            <a:ext cx="4285208" cy="38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455" tIns="46227" rIns="92455" bIns="46227"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fr-FR" altLang="ca-ES">
                <a:solidFill>
                  <a:prstClr val="black"/>
                </a:solidFill>
                <a:latin typeface="Arial" panose="020B0604020202020204" pitchFamily="34" charset="0"/>
              </a:rPr>
              <a:t>Conèixer el CRAI Biblioteca de XXXX. Curs 20xx-xx</a:t>
            </a:r>
            <a:endParaRPr lang="en-GB" altLang="ca-ES">
              <a:solidFill>
                <a:prstClr val="black"/>
              </a:solidFill>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4234385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04EAC1-E807-46CC-BC95-F1726FDF775C}" type="datetime1">
              <a:rPr lang="ca-ES" smtClean="0"/>
              <a:t>11/11/2021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99806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03FAC2-643E-4B51-A9A9-0BF21F39A75F}" type="datetime1">
              <a:rPr lang="ca-ES" smtClean="0"/>
              <a:t>11/11/2021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12991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A4A95A-7CFF-4E6D-BE05-B062D97F539F}" type="datetime1">
              <a:rPr lang="ca-ES" smtClean="0"/>
              <a:t>11/11/2021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42324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93A98F61-3328-4F0A-89CE-1A81E7C94E72}" type="datetime1">
              <a:rPr lang="ca-ES">
                <a:solidFill>
                  <a:prstClr val="black">
                    <a:tint val="75000"/>
                  </a:prstClr>
                </a:solidFill>
              </a:rPr>
              <a:pPr>
                <a:defRPr/>
              </a:pPr>
              <a:t>11/11/2021</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9AF427B-4520-4430-99B5-7C0D38C61095}"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942096775"/>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E63137AE-A3ED-4551-B28A-2060AC3876F8}" type="datetime1">
              <a:rPr lang="ca-ES">
                <a:solidFill>
                  <a:srgbClr val="000000">
                    <a:tint val="75000"/>
                  </a:srgbClr>
                </a:solidFill>
              </a:rPr>
              <a:pPr>
                <a:defRPr/>
              </a:pPr>
              <a:t>11/11/2021</a:t>
            </a:fld>
            <a:endParaRPr lang="es-ES">
              <a:solidFill>
                <a:srgbClr val="000000">
                  <a:tint val="75000"/>
                </a:srgb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srgbClr val="000000">
                    <a:tint val="75000"/>
                  </a:srgbClr>
                </a:solidFill>
              </a:rPr>
              <a:t>Conèixer el CRAI Biblioteca de xxxx. Curs 20xx-xxConèixer el CRAI Biblioteca de xxxx. Curs 20XX-20XX</a:t>
            </a:r>
            <a:endParaRPr lang="es-ES" altLang="es-ES">
              <a:solidFill>
                <a:srgbClr val="000000">
                  <a:tint val="75000"/>
                </a:srgb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263EB99-730A-4785-AEA8-5C4E982C463B}" type="slidenum">
              <a:rPr lang="es-ES" altLang="en-US">
                <a:solidFill>
                  <a:srgbClr val="000000">
                    <a:tint val="75000"/>
                  </a:srgbClr>
                </a:solidFill>
              </a:rPr>
              <a:pPr>
                <a:defRPr/>
              </a:pPr>
              <a:t>‹#›</a:t>
            </a:fld>
            <a:endParaRPr lang="es-ES" altLang="en-US">
              <a:solidFill>
                <a:srgbClr val="000000">
                  <a:tint val="75000"/>
                </a:srgbClr>
              </a:solidFill>
            </a:endParaRPr>
          </a:p>
        </p:txBody>
      </p:sp>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155719860"/>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76A859DF-4FDC-4618-9CB1-11BB1B9D06EE}" type="datetime1">
              <a:rPr lang="ca-ES">
                <a:solidFill>
                  <a:prstClr val="black">
                    <a:tint val="75000"/>
                  </a:prstClr>
                </a:solidFill>
              </a:rPr>
              <a:pPr>
                <a:defRPr/>
              </a:pPr>
              <a:t>11/11/2021</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609B9B43-F497-4D87-9501-B78B86356444}"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493054349"/>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a:xfrm>
            <a:off x="457199" y="982849"/>
            <a:ext cx="8229600" cy="1143000"/>
          </a:xfrm>
          <a:prstGeom prst="rect">
            <a:avLst/>
          </a:prstGeom>
        </p:spPr>
        <p:txBody>
          <a:bodyPr/>
          <a:lstStyle/>
          <a:p>
            <a:r>
              <a:rPr lang="ca-ES"/>
              <a:t>Feu clic aquí per editar l'estil</a:t>
            </a:r>
          </a:p>
        </p:txBody>
      </p:sp>
      <p:sp>
        <p:nvSpPr>
          <p:cNvPr id="3" name="Contenidor de data 3"/>
          <p:cNvSpPr>
            <a:spLocks noGrp="1"/>
          </p:cNvSpPr>
          <p:nvPr>
            <p:ph type="dt" sz="half" idx="10"/>
          </p:nvPr>
        </p:nvSpPr>
        <p:spPr/>
        <p:txBody>
          <a:bodyPr/>
          <a:lstStyle>
            <a:lvl1pPr>
              <a:defRPr/>
            </a:lvl1pPr>
          </a:lstStyle>
          <a:p>
            <a:pPr>
              <a:defRPr/>
            </a:pPr>
            <a:fld id="{E9118DEF-5EF7-4859-B850-CC30D618ADB1}" type="datetime1">
              <a:rPr lang="ca-ES">
                <a:solidFill>
                  <a:prstClr val="black">
                    <a:tint val="75000"/>
                  </a:prstClr>
                </a:solidFill>
              </a:rPr>
              <a:pPr>
                <a:defRPr/>
              </a:pPr>
              <a:t>11/11/2021</a:t>
            </a:fld>
            <a:endParaRPr lang="ca-ES">
              <a:solidFill>
                <a:prstClr val="black">
                  <a:tint val="75000"/>
                </a:prstClr>
              </a:solidFill>
            </a:endParaRPr>
          </a:p>
        </p:txBody>
      </p:sp>
      <p:sp>
        <p:nvSpPr>
          <p:cNvPr id="4" name="Contenidor de peu de pàgina 4"/>
          <p:cNvSpPr>
            <a:spLocks noGrp="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ca-ES" altLang="es-ES">
              <a:solidFill>
                <a:prstClr val="black">
                  <a:tint val="75000"/>
                </a:prstClr>
              </a:solidFill>
            </a:endParaRPr>
          </a:p>
        </p:txBody>
      </p:sp>
      <p:sp>
        <p:nvSpPr>
          <p:cNvPr id="5" name="Contenidor de número de diapositiva 5"/>
          <p:cNvSpPr>
            <a:spLocks noGrp="1"/>
          </p:cNvSpPr>
          <p:nvPr>
            <p:ph type="sldNum" sz="quarter" idx="12"/>
          </p:nvPr>
        </p:nvSpPr>
        <p:spPr/>
        <p:txBody>
          <a:bodyPr/>
          <a:lstStyle>
            <a:lvl1pPr>
              <a:defRPr/>
            </a:lvl1pPr>
          </a:lstStyle>
          <a:p>
            <a:pPr>
              <a:defRPr/>
            </a:pPr>
            <a:fld id="{E7340708-317D-4A96-BF86-362F3D53F49E}" type="slidenum">
              <a:rPr lang="ca-ES" altLang="en-US">
                <a:solidFill>
                  <a:prstClr val="black">
                    <a:tint val="75000"/>
                  </a:prstClr>
                </a:solidFill>
              </a:rPr>
              <a:pPr>
                <a:defRPr/>
              </a:pPr>
              <a:t>‹#›</a:t>
            </a:fld>
            <a:endParaRPr lang="ca-ES" altLang="en-US">
              <a:solidFill>
                <a:prstClr val="black">
                  <a:tint val="75000"/>
                </a:prstClr>
              </a:solidFill>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52" y="108766"/>
            <a:ext cx="9027459" cy="1243713"/>
          </a:xfrm>
          <a:prstGeom prst="rect">
            <a:avLst/>
          </a:prstGeom>
        </p:spPr>
      </p:pic>
    </p:spTree>
    <p:extLst>
      <p:ext uri="{BB962C8B-B14F-4D97-AF65-F5344CB8AC3E}">
        <p14:creationId xmlns:p14="http://schemas.microsoft.com/office/powerpoint/2010/main" val="2009577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Nou">
    <p:spTree>
      <p:nvGrpSpPr>
        <p:cNvPr id="1" name=""/>
        <p:cNvGrpSpPr/>
        <p:nvPr/>
      </p:nvGrpSpPr>
      <p:grpSpPr>
        <a:xfrm>
          <a:off x="0" y="0"/>
          <a:ext cx="0" cy="0"/>
          <a:chOff x="0" y="0"/>
          <a:chExt cx="0" cy="0"/>
        </a:xfrm>
      </p:grpSpPr>
      <p:sp>
        <p:nvSpPr>
          <p:cNvPr id="3" name="Contenidor de text 2"/>
          <p:cNvSpPr>
            <a:spLocks noGrp="1"/>
          </p:cNvSpPr>
          <p:nvPr>
            <p:ph type="body" sz="half" idx="1"/>
          </p:nvPr>
        </p:nvSpPr>
        <p:spPr>
          <a:xfrm>
            <a:off x="457200" y="1600200"/>
            <a:ext cx="4038600" cy="4525963"/>
          </a:xfrm>
          <a:prstGeom prst="rect">
            <a:avLst/>
          </a:prstGeo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galeria d'imatges 3"/>
          <p:cNvSpPr>
            <a:spLocks noGrp="1"/>
          </p:cNvSpPr>
          <p:nvPr>
            <p:ph type="clipArt" sz="half" idx="2"/>
          </p:nvPr>
        </p:nvSpPr>
        <p:spPr>
          <a:xfrm>
            <a:off x="4648200" y="1600200"/>
            <a:ext cx="4038600" cy="4525963"/>
          </a:xfrm>
          <a:prstGeom prst="rect">
            <a:avLst/>
          </a:prstGeom>
        </p:spPr>
        <p:txBody>
          <a:bodyPr/>
          <a:lstStyle/>
          <a:p>
            <a:pPr lvl="0"/>
            <a:endParaRPr lang="ca-ES" noProof="0"/>
          </a:p>
        </p:txBody>
      </p:sp>
      <p:sp>
        <p:nvSpPr>
          <p:cNvPr id="6" name="Rectangle 7"/>
          <p:cNvSpPr>
            <a:spLocks noGrp="1" noChangeArrowheads="1"/>
          </p:cNvSpPr>
          <p:nvPr>
            <p:ph type="dt" sz="half" idx="10"/>
          </p:nvPr>
        </p:nvSpPr>
        <p:spPr/>
        <p:txBody>
          <a:bodyPr/>
          <a:lstStyle>
            <a:lvl1pPr>
              <a:defRPr/>
            </a:lvl1pPr>
          </a:lstStyle>
          <a:p>
            <a:pPr>
              <a:defRPr/>
            </a:pPr>
            <a:fld id="{86F6A128-C7C5-4697-9172-AB1863DDF8F3}" type="datetime1">
              <a:rPr lang="ca-ES">
                <a:solidFill>
                  <a:prstClr val="black">
                    <a:tint val="75000"/>
                  </a:prstClr>
                </a:solidFill>
              </a:rPr>
              <a:pPr>
                <a:defRPr/>
              </a:pPr>
              <a:t>11/11/2021</a:t>
            </a:fld>
            <a:endParaRPr lang="es-ES">
              <a:solidFill>
                <a:prstClr val="black">
                  <a:tint val="75000"/>
                </a:prstClr>
              </a:solidFill>
            </a:endParaRPr>
          </a:p>
        </p:txBody>
      </p:sp>
      <p:sp>
        <p:nvSpPr>
          <p:cNvPr id="7" name="Rectangle 8"/>
          <p:cNvSpPr>
            <a:spLocks noGrp="1" noChangeArrowheads="1"/>
          </p:cNvSpPr>
          <p:nvPr>
            <p:ph type="sldNum" sz="quarter" idx="11"/>
          </p:nvPr>
        </p:nvSpPr>
        <p:spPr/>
        <p:txBody>
          <a:bodyPr/>
          <a:lstStyle>
            <a:lvl1pPr>
              <a:defRPr/>
            </a:lvl1pPr>
          </a:lstStyle>
          <a:p>
            <a:pPr>
              <a:defRPr/>
            </a:pPr>
            <a:fld id="{8F361B92-C2A6-491B-BA54-C30C4EDD6CF0}"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536737771"/>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662D621-ED4F-48CA-B1A8-867AF237B02D}" type="datetime1">
              <a:rPr lang="ca-ES">
                <a:solidFill>
                  <a:prstClr val="black">
                    <a:tint val="75000"/>
                  </a:prstClr>
                </a:solidFill>
              </a:rPr>
              <a:pPr>
                <a:defRPr/>
              </a:pPr>
              <a:t>11/11/2021</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24D69C7-FF1B-4868-A7D1-6EF043F99738}"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418629409"/>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A15CD8ED-7B4E-48E1-89A1-373B45C4D21B}" type="datetime1">
              <a:rPr lang="ca-ES">
                <a:solidFill>
                  <a:prstClr val="black">
                    <a:tint val="75000"/>
                  </a:prstClr>
                </a:solidFill>
              </a:rPr>
              <a:pPr>
                <a:defRPr/>
              </a:pPr>
              <a:t>11/11/2021</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0E89B5A-FFE9-4214-94A0-3D49F2CF88F2}"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842530047"/>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3A3C7B6-928A-45CB-BE05-8263923B6BFB}" type="datetime1">
              <a:rPr lang="ca-ES">
                <a:solidFill>
                  <a:prstClr val="black">
                    <a:tint val="75000"/>
                  </a:prstClr>
                </a:solidFill>
              </a:rPr>
              <a:pPr>
                <a:defRPr/>
              </a:pPr>
              <a:t>11/11/2021</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987F0A0-5320-469F-BF2A-F89E9452E50C}"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593676413"/>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495083-2BEF-4AB5-8468-FDA7A5D50F8C}" type="datetime1">
              <a:rPr lang="ca-ES" smtClean="0"/>
              <a:t>11/11/2021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548980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DEFBD143-0DB9-49BB-A339-CD7C4BDEFF93}" type="datetime1">
              <a:rPr lang="ca-ES">
                <a:solidFill>
                  <a:prstClr val="black">
                    <a:tint val="75000"/>
                  </a:prstClr>
                </a:solidFill>
              </a:rPr>
              <a:pPr>
                <a:defRPr/>
              </a:pPr>
              <a:t>11/11/2021</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70DE8353-AA2F-4777-A764-4107BD7ADFF1}"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945172044"/>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4F3CF356-53C1-47CA-A914-CA884ABC6790}" type="datetime1">
              <a:rPr lang="ca-ES">
                <a:solidFill>
                  <a:prstClr val="black">
                    <a:tint val="75000"/>
                  </a:prstClr>
                </a:solidFill>
              </a:rPr>
              <a:pPr>
                <a:defRPr/>
              </a:pPr>
              <a:t>11/11/2021</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D39EE760-6D00-4349-AD4C-E63837D80DD8}"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984460927"/>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Només títol">
    <p:spTree>
      <p:nvGrpSpPr>
        <p:cNvPr id="1" name=""/>
        <p:cNvGrpSpPr/>
        <p:nvPr/>
      </p:nvGrpSpPr>
      <p:grpSpPr>
        <a:xfrm>
          <a:off x="0" y="0"/>
          <a:ext cx="0" cy="0"/>
          <a:chOff x="0" y="0"/>
          <a:chExt cx="0" cy="0"/>
        </a:xfrm>
      </p:grpSpPr>
      <p:pic>
        <p:nvPicPr>
          <p:cNvPr id="3" name="Imagen 5">
            <a:extLst>
              <a:ext uri="{FF2B5EF4-FFF2-40B4-BE49-F238E27FC236}">
                <a16:creationId xmlns:a16="http://schemas.microsoft.com/office/drawing/2014/main" id="{CEC457F5-C8CD-4D4B-AD5D-1052463840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457200" y="274638"/>
            <a:ext cx="8229600" cy="1143000"/>
          </a:xfrm>
          <a:prstGeom prst="rect">
            <a:avLst/>
          </a:prstGeom>
        </p:spPr>
        <p:txBody>
          <a:bodyPr/>
          <a:lstStyle/>
          <a:p>
            <a:r>
              <a:rPr lang="ca-ES"/>
              <a:t>Feu clic aquí per editar l'estil</a:t>
            </a:r>
          </a:p>
        </p:txBody>
      </p:sp>
      <p:sp>
        <p:nvSpPr>
          <p:cNvPr id="4" name="Contenidor de data 3">
            <a:extLst>
              <a:ext uri="{FF2B5EF4-FFF2-40B4-BE49-F238E27FC236}">
                <a16:creationId xmlns:a16="http://schemas.microsoft.com/office/drawing/2014/main" id="{47E13140-C376-48FF-9F32-490535D7DCC9}"/>
              </a:ext>
            </a:extLst>
          </p:cNvPr>
          <p:cNvSpPr>
            <a:spLocks noGrp="1"/>
          </p:cNvSpPr>
          <p:nvPr>
            <p:ph type="dt" sz="half" idx="10"/>
          </p:nvPr>
        </p:nvSpPr>
        <p:spPr/>
        <p:txBody>
          <a:bodyPr/>
          <a:lstStyle>
            <a:lvl1pPr>
              <a:defRPr/>
            </a:lvl1pPr>
          </a:lstStyle>
          <a:p>
            <a:pPr>
              <a:defRPr/>
            </a:pPr>
            <a:fld id="{F483E74D-7D14-408A-9E71-4E33F0649D98}" type="datetime1">
              <a:rPr lang="ca-ES"/>
              <a:pPr>
                <a:defRPr/>
              </a:pPr>
              <a:t>11/11/2021</a:t>
            </a:fld>
            <a:endParaRPr lang="ca-ES"/>
          </a:p>
        </p:txBody>
      </p:sp>
      <p:sp>
        <p:nvSpPr>
          <p:cNvPr id="5" name="Contenidor de peu de pàgina 4">
            <a:extLst>
              <a:ext uri="{FF2B5EF4-FFF2-40B4-BE49-F238E27FC236}">
                <a16:creationId xmlns:a16="http://schemas.microsoft.com/office/drawing/2014/main" id="{E9C57A4B-594C-4E04-9B12-9174D471C0E8}"/>
              </a:ext>
            </a:extLst>
          </p:cNvPr>
          <p:cNvSpPr>
            <a:spLocks noGrp="1"/>
          </p:cNvSpPr>
          <p:nvPr>
            <p:ph type="ftr" sz="quarter" idx="11"/>
          </p:nvPr>
        </p:nvSpPr>
        <p:spPr/>
        <p:txBody>
          <a:bodyPr/>
          <a:lstStyle>
            <a:lvl1pPr>
              <a:defRPr/>
            </a:lvl1pPr>
          </a:lstStyle>
          <a:p>
            <a:pPr>
              <a:defRPr/>
            </a:pPr>
            <a:r>
              <a:rPr lang="fr-FR" altLang="es-ES"/>
              <a:t>Conèixer el CRAI Biblioteca de xxxx. Curs 20xx-xxConèixer el CRAI Biblioteca de xxxx. Curs 20XX-20XX</a:t>
            </a:r>
            <a:endParaRPr lang="ca-ES" altLang="es-ES"/>
          </a:p>
        </p:txBody>
      </p:sp>
      <p:sp>
        <p:nvSpPr>
          <p:cNvPr id="6" name="Contenidor de número de diapositiva 5">
            <a:extLst>
              <a:ext uri="{FF2B5EF4-FFF2-40B4-BE49-F238E27FC236}">
                <a16:creationId xmlns:a16="http://schemas.microsoft.com/office/drawing/2014/main" id="{290E2B6B-D5D4-4859-A2AC-53E7088DBE4A}"/>
              </a:ext>
            </a:extLst>
          </p:cNvPr>
          <p:cNvSpPr>
            <a:spLocks noGrp="1"/>
          </p:cNvSpPr>
          <p:nvPr>
            <p:ph type="sldNum" sz="quarter" idx="12"/>
          </p:nvPr>
        </p:nvSpPr>
        <p:spPr/>
        <p:txBody>
          <a:bodyPr/>
          <a:lstStyle>
            <a:lvl1pPr>
              <a:defRPr/>
            </a:lvl1pPr>
          </a:lstStyle>
          <a:p>
            <a:fld id="{6CB66524-CEA1-4D29-BBB4-20F4F4BB9345}" type="slidenum">
              <a:rPr lang="ca-ES" altLang="en-US"/>
              <a:pPr/>
              <a:t>‹#›</a:t>
            </a:fld>
            <a:endParaRPr lang="ca-ES" altLang="en-US"/>
          </a:p>
        </p:txBody>
      </p:sp>
    </p:spTree>
    <p:extLst>
      <p:ext uri="{BB962C8B-B14F-4D97-AF65-F5344CB8AC3E}">
        <p14:creationId xmlns:p14="http://schemas.microsoft.com/office/powerpoint/2010/main" val="149216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336F0D-4877-4CB1-9F16-B70BDF6D6CBE}" type="datetime1">
              <a:rPr lang="ca-ES" smtClean="0"/>
              <a:t>11/11/2021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92835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6560D6-806C-40E2-AC58-C9E511C887CA}" type="datetime1">
              <a:rPr lang="ca-ES" smtClean="0"/>
              <a:t>11/11/2021</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a:t>
            </a:fld>
            <a:endParaRPr lang="ca-ES"/>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3217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167577-0E50-4682-8E68-0C962A97F9BF}" type="datetime1">
              <a:rPr lang="ca-ES" smtClean="0"/>
              <a:t>11/11/2021</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1A7D8FF-E13C-4852-9C48-BBAC7A8E0B1D}" type="slidenum">
              <a:rPr lang="ca-ES" smtClean="0"/>
              <a:t>‹#›</a:t>
            </a:fld>
            <a:endParaRPr lang="ca-ES"/>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16265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02111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F88B1-DFC1-45F9-A8C9-C292CD8F3857}" type="datetime1">
              <a:rPr lang="ca-ES" smtClean="0"/>
              <a:t>11/11/2021</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1A7D8FF-E13C-4852-9C48-BBAC7A8E0B1D}" type="slidenum">
              <a:rPr lang="ca-ES" smtClean="0"/>
              <a:t>‹#›</a:t>
            </a:fld>
            <a:endParaRPr lang="ca-ES"/>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82054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BC8B5E0-7BD1-4A61-B63B-F1873C86CA6B}" type="datetime1">
              <a:rPr lang="ca-ES" smtClean="0"/>
              <a:t>11/11/2021</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a:t>
            </a:fld>
            <a:endParaRPr lang="ca-ES"/>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24806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3F2CBC3-EBA3-4983-BBFB-F9326D6CDAED}" type="datetime1">
              <a:rPr lang="ca-ES" smtClean="0"/>
              <a:t>11/11/2021</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a:t>
            </a:fld>
            <a:endParaRPr lang="ca-ES"/>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70506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4518-C8D6-4A22-ADB0-38CAA77BE472}" type="datetime1">
              <a:rPr lang="ca-ES" smtClean="0"/>
              <a:t>11/11/2021</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7D8FF-E13C-4852-9C48-BBAC7A8E0B1D}" type="slidenum">
              <a:rPr lang="ca-ES" smtClean="0"/>
              <a:t>‹#›</a:t>
            </a:fld>
            <a:endParaRPr lang="ca-ES"/>
          </a:p>
        </p:txBody>
      </p:sp>
    </p:spTree>
    <p:extLst>
      <p:ext uri="{BB962C8B-B14F-4D97-AF65-F5344CB8AC3E}">
        <p14:creationId xmlns:p14="http://schemas.microsoft.com/office/powerpoint/2010/main" val="1337697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7" r:id="rId20"/>
    <p:sldLayoutId id="2147483718" r:id="rId21"/>
    <p:sldLayoutId id="2147483720"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rai.ub.edu/es/conoce-el-crai/iniciate-en-el-crai"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cercabib.ub.edu/discovery/search?vid=34CSUC_UB:VU1&amp;lang=e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crai.ub.edu/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ercabib.ub.edu/discovery/search?vid=34CSUC_UB:VU1&amp;lang=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ub.edu/carnet/es/alumnat.html" TargetMode="External"/><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hyperlink" Target="https://www.ub.edu/app-socub/"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crai.ub.edu/es/que-ofrece-el-crai/prestamo"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hyperlink" Target="http://diposit.ub.edu/dspace/handle/2445/13167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ai.ub.edu/es/conoce-el-crai/bibliotecas/biblioteca-biblioteconomia"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crai.ub.edu/es"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crai.ub.edu/es/que-ofrece-el-crai/prestamo/prestamo-prestamoUB" TargetMode="Externa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s://crai.ub.edu/es/que-ofrece-el-crai/prestamo/prestamo-prestamoUB"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ub.edu/app-socub/" TargetMode="External"/><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ub.edu/web/ub/es/menu_eines/noticies/2021/09/017.html?" TargetMode="External"/><Relationship Id="rId5" Type="http://schemas.openxmlformats.org/officeDocument/2006/relationships/hyperlink" Target="https://crai.ub.edu/node/15513" TargetMode="Externa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crai.ub.edu/ca/que-ofereix-el-crai/prestec/prestec-equipament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diposit.ub.edu/dspace/bitstream/2445/131674/8/reglamentoprestamo_2021.pdf#page=18"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rai.ub.edu/es/que-ofrece-el-crai/prestamo/prestamo-equipamientos"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hyperlink" Target="https://crai.ub.edu/es/conoce-el-crai/bibliotecas/biblioteca-biblioteconomia" TargetMode="External"/><Relationship Id="rId4" Type="http://schemas.openxmlformats.org/officeDocument/2006/relationships/hyperlink" Target="https://crai.ub.edu/que-ofereix-el-crai/prestec/prestec-equipaments/contract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hyperlink" Target="https://crai.ub.edu/es/que-ofrece-el-crai/prestamo/prestamo-puc" TargetMode="External"/><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hyperlink" Target="https://crai.ub.edu/es/que-ofrece-el-crai/prestamo/prestamo-puc"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ccuc.csuc.cat/discovery/search?vid=34CSUC_NETWORK:CSUC_CCUC_UNION&amp;lang=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diposit.ub.edu/dspace/bitstream/2445/180128/1/reg-crai-bib-2021.pdf" TargetMode="External"/><Relationship Id="rId3" Type="http://schemas.openxmlformats.org/officeDocument/2006/relationships/hyperlink" Target="https://bid.ub.edu/16estivi.htm" TargetMode="External"/><Relationship Id="rId7" Type="http://schemas.openxmlformats.org/officeDocument/2006/relationships/hyperlink" Target="https://crai.ub.edu/ca/coneix-el-crai/horari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crai.ub.edu/es/conoce-el-crai/bibliotecas" TargetMode="External"/><Relationship Id="rId5" Type="http://schemas.openxmlformats.org/officeDocument/2006/relationships/hyperlink" Target="http://crai.ub.edu/es/conoce-el-crai/estrategia-y-calidad/carta-servicios" TargetMode="External"/><Relationship Id="rId10" Type="http://schemas.openxmlformats.org/officeDocument/2006/relationships/image" Target="../media/image5.jpeg"/><Relationship Id="rId4" Type="http://schemas.openxmlformats.org/officeDocument/2006/relationships/hyperlink" Target="mailto:bib.informacio.audiovisuals@ub.edu&#8203;" TargetMode="Externa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crai.ub.edu/es/que-ofrece-el-crai/prestamo/prestamo-pi" TargetMode="External"/><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diposit.ub.edu/dspace/bitstream/2445/114912/24/Lletres_coneixer_esp_092021.pdf" TargetMode="External"/><Relationship Id="rId5" Type="http://schemas.openxmlformats.org/officeDocument/2006/relationships/hyperlink" Target="https://crai.ub.edu/es/conoce-el-crai/marco-normativo/tarifas-modalidades-pago" TargetMode="External"/><Relationship Id="rId4" Type="http://schemas.openxmlformats.org/officeDocument/2006/relationships/hyperlink" Target="https://crai.ub.edu/es/que-ofrece-el-crai/prestamo/prestamo-puc"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crai.ub.edu/es/que-ofrece-el-crai/acceso-recursos/acceso-recursos-proxy"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campusvirtual.ub.edu/?lang=es" TargetMode="External"/><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hyperlink" Target="https://crai.ub.edu/es/recursos-de-informacion" TargetMode="External"/><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diposit.ub.edu/dspace/handle/2445/66751" TargetMode="External"/><Relationship Id="rId2" Type="http://schemas.openxmlformats.org/officeDocument/2006/relationships/hyperlink" Target="https://crai.ub.edu/es/que-ofrece-el-crai/acceso-recursos/acceso-recursos-autenticacion" TargetMode="Externa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hyperlink" Target="https://crai.ub.edu/es/que-ofrece-el-crai/sau"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image" Target="../media/image50.png"/><Relationship Id="rId4" Type="http://schemas.openxmlformats.org/officeDocument/2006/relationships/hyperlink" Target="https://crai.ub.edu/es/pmf-generale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rai.ub.edu/es/que-ofrece-el-crai/formacion-usuario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hyperlink" Target="https://crai.ub.edu/ca/que-ofereix-el-crai/formacio-usuaris/demana-curs-personalitzat" TargetMode="External"/><Relationship Id="rId4" Type="http://schemas.openxmlformats.org/officeDocument/2006/relationships/hyperlink" Target="https://crai.ub.edu/es/que-ofereix-el-crai/formacio-usuaris/cursos-programat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crai.ub.edu/es/que-ofrece-el-crai/acceso-recursos/acceso-recursos-wifi-eduroam" TargetMode="External"/><Relationship Id="rId2" Type="http://schemas.openxmlformats.org/officeDocument/2006/relationships/notesSlide" Target="../notesSlides/notesSlide23.xml"/><Relationship Id="rId1" Type="http://schemas.openxmlformats.org/officeDocument/2006/relationships/slideLayout" Target="../slideLayouts/slideLayout21.xml"/><Relationship Id="rId5" Type="http://schemas.openxmlformats.org/officeDocument/2006/relationships/hyperlink" Target="https://www.ub.edu/portal/web/iub/credencials" TargetMode="External"/><Relationship Id="rId4" Type="http://schemas.openxmlformats.org/officeDocument/2006/relationships/hyperlink" Target="https://www.ub.edu/portal/web/iub/wifi-o-eduroam"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issuu.com/bib76" TargetMode="External"/><Relationship Id="rId13" Type="http://schemas.openxmlformats.org/officeDocument/2006/relationships/image" Target="../media/image55.png"/><Relationship Id="rId18" Type="http://schemas.openxmlformats.org/officeDocument/2006/relationships/image" Target="../media/image59.png"/><Relationship Id="rId3" Type="http://schemas.openxmlformats.org/officeDocument/2006/relationships/hyperlink" Target="https://blogbima.ub.edu/" TargetMode="External"/><Relationship Id="rId7" Type="http://schemas.openxmlformats.org/officeDocument/2006/relationships/hyperlink" Target="https://www.flickr.com/photos/141900323@N08/albums" TargetMode="External"/><Relationship Id="rId12" Type="http://schemas.openxmlformats.org/officeDocument/2006/relationships/image" Target="../media/image54.png"/><Relationship Id="rId17" Type="http://schemas.openxmlformats.org/officeDocument/2006/relationships/image" Target="../media/image58.jpeg"/><Relationship Id="rId2" Type="http://schemas.openxmlformats.org/officeDocument/2006/relationships/notesSlide" Target="../notesSlides/notesSlide24.xml"/><Relationship Id="rId16" Type="http://schemas.openxmlformats.org/officeDocument/2006/relationships/image" Target="../media/image57.png"/><Relationship Id="rId20" Type="http://schemas.openxmlformats.org/officeDocument/2006/relationships/image" Target="../media/image61.jpeg"/><Relationship Id="rId1" Type="http://schemas.openxmlformats.org/officeDocument/2006/relationships/slideLayout" Target="../slideLayouts/slideLayout1.xml"/><Relationship Id="rId6" Type="http://schemas.openxmlformats.org/officeDocument/2006/relationships/hyperlink" Target="https://www.youtube.com/user/UBbiblio" TargetMode="External"/><Relationship Id="rId11" Type="http://schemas.openxmlformats.org/officeDocument/2006/relationships/image" Target="../media/image53.png"/><Relationship Id="rId5" Type="http://schemas.openxmlformats.org/officeDocument/2006/relationships/hyperlink" Target="https://twitter.com/crai_bima" TargetMode="External"/><Relationship Id="rId15" Type="http://schemas.openxmlformats.org/officeDocument/2006/relationships/hyperlink" Target="https://crai.ub.edu/ca/coneix-el-crai/difusio-marqueting/blogs-i-xarxes-socials" TargetMode="External"/><Relationship Id="rId10" Type="http://schemas.openxmlformats.org/officeDocument/2006/relationships/image" Target="../media/image52.jpeg"/><Relationship Id="rId19" Type="http://schemas.openxmlformats.org/officeDocument/2006/relationships/image" Target="../media/image60.jpeg"/><Relationship Id="rId4" Type="http://schemas.openxmlformats.org/officeDocument/2006/relationships/hyperlink" Target="https://www.instagram.com/crai_bima/" TargetMode="External"/><Relationship Id="rId9" Type="http://schemas.openxmlformats.org/officeDocument/2006/relationships/hyperlink" Target="https://www.facebook.com/craibima" TargetMode="External"/><Relationship Id="rId1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hyperlink" Target="https://www.ub.edu/portal/web/iub/wifi-o-eduroa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s://crai.ub.edu/es/que-ofrece-el-crai/acceso-recursos/acceso-recursos-eduroam"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crai.ub.edu/ca/coneix-el-crai/difusio-marqueting/exposicions-virtuals?field_expo_virt_unitat_tid=98"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hyperlink" Target="https://affluences.com/" TargetMode="External"/><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crai.ub.edu/que-ofereix-el-crai/sau" TargetMode="External"/><Relationship Id="rId2" Type="http://schemas.openxmlformats.org/officeDocument/2006/relationships/hyperlink" Target="https://crai.ub.edu/es/pmf-generales" TargetMode="External"/><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7.jpg"/><Relationship Id="rId4" Type="http://schemas.openxmlformats.org/officeDocument/2006/relationships/hyperlink" Target="http://bit.ly/2sO5WCQ"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b.edu/portal/web/informacion-medios-audiovisuales/"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s://crai.ub.edu/sites/default/files/desiderates/desiderates.html" TargetMode="External"/><Relationship Id="rId5" Type="http://schemas.openxmlformats.org/officeDocument/2006/relationships/hyperlink" Target="https://mdc.csuc.cat/digital/collection/fotobib" TargetMode="External"/><Relationship Id="rId4" Type="http://schemas.openxmlformats.org/officeDocument/2006/relationships/hyperlink" Target="https://bipadi.ub.edu/digital/collection/catlib/search/order/a/ad/as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view.genial.ly/5ee9ce030038740d8be73d41/interactive-content-tour-virtual-crai-bima"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iew.genial.ly/5ee9ce030038740d8be73d41/interactive-content-tour-virtual-crai-bima" TargetMode="Externa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1129004" y="3275045"/>
            <a:ext cx="7053943" cy="1384995"/>
          </a:xfrm>
          <a:prstGeom prst="rect">
            <a:avLst/>
          </a:prstGeom>
        </p:spPr>
        <p:txBody>
          <a:bodyPr wrap="square">
            <a:spAutoFit/>
          </a:bodyPr>
          <a:lstStyle/>
          <a:p>
            <a:pPr algn="ctr">
              <a:spcBef>
                <a:spcPct val="0"/>
              </a:spcBef>
            </a:pPr>
            <a:r>
              <a:rPr lang="es-ES" altLang="ca-ES" sz="2400" b="1" dirty="0">
                <a:solidFill>
                  <a:schemeClr val="bg1"/>
                </a:solidFill>
                <a:latin typeface="Verdana" panose="020B0604030504040204" pitchFamily="34" charset="0"/>
              </a:rPr>
              <a:t>Conocer el CRAI Biblioteca de Información y Medios Audiovisuales</a:t>
            </a:r>
          </a:p>
          <a:p>
            <a:pPr algn="ctr">
              <a:spcBef>
                <a:spcPct val="50000"/>
              </a:spcBef>
            </a:pPr>
            <a:r>
              <a:rPr lang="en-GB" altLang="ca-ES" sz="2400" b="1" dirty="0">
                <a:solidFill>
                  <a:schemeClr val="bg1"/>
                </a:solidFill>
                <a:latin typeface="Verdana" panose="020B0604030504040204" pitchFamily="34" charset="0"/>
              </a:rPr>
              <a:t>Cu</a:t>
            </a:r>
            <a:r>
              <a:rPr lang="ca-ES" altLang="ca-ES" sz="2400" b="1" dirty="0" err="1">
                <a:solidFill>
                  <a:schemeClr val="bg1"/>
                </a:solidFill>
                <a:latin typeface="Verdana" panose="020B0604030504040204" pitchFamily="34" charset="0"/>
              </a:rPr>
              <a:t>rso</a:t>
            </a:r>
            <a:r>
              <a:rPr lang="en-GB" altLang="ca-ES" sz="2400" b="1" dirty="0">
                <a:solidFill>
                  <a:schemeClr val="bg1"/>
                </a:solidFill>
                <a:latin typeface="Verdana" panose="020B0604030504040204" pitchFamily="34" charset="0"/>
              </a:rPr>
              <a:t> 2021-22</a:t>
            </a:r>
          </a:p>
        </p:txBody>
      </p:sp>
    </p:spTree>
    <p:extLst>
      <p:ext uri="{BB962C8B-B14F-4D97-AF65-F5344CB8AC3E}">
        <p14:creationId xmlns:p14="http://schemas.microsoft.com/office/powerpoint/2010/main" val="34050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D40FCC-E1F1-41D4-A1D2-A76A73475A61}" type="slidenum">
              <a:rPr lang="ca-ES" altLang="en-US" smtClean="0">
                <a:solidFill>
                  <a:srgbClr val="898989"/>
                </a:solidFill>
              </a:rPr>
              <a:pPr/>
              <a:t>10</a:t>
            </a:fld>
            <a:endParaRPr lang="ca-ES" altLang="en-US">
              <a:solidFill>
                <a:srgbClr val="898989"/>
              </a:solidFill>
            </a:endParaRPr>
          </a:p>
        </p:txBody>
      </p:sp>
      <p:sp>
        <p:nvSpPr>
          <p:cNvPr id="31747" name="Rectangle 2"/>
          <p:cNvSpPr>
            <a:spLocks noGrp="1" noChangeArrowheads="1"/>
          </p:cNvSpPr>
          <p:nvPr>
            <p:ph type="title" idx="4294967295"/>
          </p:nvPr>
        </p:nvSpPr>
        <p:spPr bwMode="auto">
          <a:xfrm>
            <a:off x="518812" y="802436"/>
            <a:ext cx="655320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a-ES" altLang="ca-ES" sz="2000" b="1" dirty="0">
                <a:solidFill>
                  <a:srgbClr val="336699"/>
                </a:solidFill>
                <a:latin typeface="Verdana"/>
                <a:ea typeface="Verdana"/>
                <a:hlinkClick r:id="rId2"/>
              </a:rPr>
              <a:t>Iníciate</a:t>
            </a:r>
            <a:r>
              <a:rPr lang="ca-ES" altLang="ca-ES" sz="2000" b="1" dirty="0">
                <a:solidFill>
                  <a:srgbClr val="336699"/>
                </a:solidFill>
                <a:latin typeface="Verdana"/>
                <a:ea typeface="Verdana"/>
              </a:rPr>
              <a:t> en el CRAI</a:t>
            </a:r>
            <a:endParaRPr lang="ca-ES" altLang="ca-ES" sz="2000" b="1" dirty="0">
              <a:latin typeface="Verdana"/>
            </a:endParaRPr>
          </a:p>
        </p:txBody>
      </p:sp>
      <p:pic>
        <p:nvPicPr>
          <p:cNvPr id="4" name="Imagen 4" descr="Interfaz de usuario gráfica, Texto, Aplicación&#10;&#10;Descripción generada automáticamente">
            <a:extLst>
              <a:ext uri="{FF2B5EF4-FFF2-40B4-BE49-F238E27FC236}">
                <a16:creationId xmlns:a16="http://schemas.microsoft.com/office/drawing/2014/main" id="{06F98EAF-B810-4C2E-A8DD-B82E3AF2A714}"/>
              </a:ext>
            </a:extLst>
          </p:cNvPr>
          <p:cNvPicPr>
            <a:picLocks noChangeAspect="1"/>
          </p:cNvPicPr>
          <p:nvPr/>
        </p:nvPicPr>
        <p:blipFill>
          <a:blip r:embed="rId3"/>
          <a:stretch>
            <a:fillRect/>
          </a:stretch>
        </p:blipFill>
        <p:spPr>
          <a:xfrm>
            <a:off x="2375648" y="1468582"/>
            <a:ext cx="4186517" cy="4960741"/>
          </a:xfrm>
          <a:prstGeom prst="rect">
            <a:avLst/>
          </a:prstGeom>
        </p:spPr>
      </p:pic>
    </p:spTree>
    <p:extLst>
      <p:ext uri="{BB962C8B-B14F-4D97-AF65-F5344CB8AC3E}">
        <p14:creationId xmlns:p14="http://schemas.microsoft.com/office/powerpoint/2010/main" val="38822632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2"/>
          <p:cNvSpPr>
            <a:spLocks noGrp="1" noChangeArrowheads="1"/>
          </p:cNvSpPr>
          <p:nvPr>
            <p:ph type="ctrTitle"/>
          </p:nvPr>
        </p:nvSpPr>
        <p:spPr bwMode="auto">
          <a:xfrm>
            <a:off x="345476" y="769273"/>
            <a:ext cx="7772400" cy="369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a:r>
              <a:rPr lang="ca-ES" altLang="ca-ES" sz="2000" b="1">
                <a:solidFill>
                  <a:srgbClr val="336699"/>
                </a:solidFill>
                <a:latin typeface="Verdana"/>
                <a:ea typeface="Verdana"/>
              </a:rPr>
              <a:t>Cercabib </a:t>
            </a:r>
            <a:endParaRPr lang="ca-ES" altLang="ca-ES" sz="2000" b="1">
              <a:latin typeface="Verdana"/>
              <a:ea typeface="Verdana"/>
            </a:endParaRPr>
          </a:p>
        </p:txBody>
      </p:sp>
      <p:sp>
        <p:nvSpPr>
          <p:cNvPr id="59397"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E38D9D-416B-41CB-A04E-00C7D825B6CB}" type="slidenum">
              <a:rPr lang="ca-ES" altLang="en-US" smtClean="0">
                <a:solidFill>
                  <a:srgbClr val="898989"/>
                </a:solidFill>
              </a:rPr>
              <a:pPr/>
              <a:t>11</a:t>
            </a:fld>
            <a:endParaRPr lang="ca-ES" altLang="en-US">
              <a:solidFill>
                <a:srgbClr val="898989"/>
              </a:solidFill>
            </a:endParaRPr>
          </a:p>
        </p:txBody>
      </p:sp>
      <p:sp>
        <p:nvSpPr>
          <p:cNvPr id="2" name="Rectangle 1"/>
          <p:cNvSpPr/>
          <p:nvPr/>
        </p:nvSpPr>
        <p:spPr>
          <a:xfrm>
            <a:off x="345476" y="1657397"/>
            <a:ext cx="4323183" cy="3280450"/>
          </a:xfrm>
          <a:prstGeom prst="rect">
            <a:avLst/>
          </a:prstGeom>
        </p:spPr>
        <p:txBody>
          <a:bodyPr wrap="square" lIns="91440" tIns="45720" rIns="91440" bIns="45720" anchor="t">
            <a:spAutoFit/>
          </a:bodyPr>
          <a:lstStyle/>
          <a:p>
            <a:pPr>
              <a:lnSpc>
                <a:spcPct val="150000"/>
              </a:lnSpc>
            </a:pPr>
            <a:r>
              <a:rPr lang="es-ES_tradnl" sz="1400" dirty="0">
                <a:solidFill>
                  <a:srgbClr val="4C8BBE"/>
                </a:solidFill>
                <a:latin typeface="Verdana"/>
                <a:ea typeface="Verdana"/>
                <a:hlinkClick r:id="rId3"/>
              </a:rPr>
              <a:t>Cercabib</a:t>
            </a:r>
            <a:r>
              <a:rPr lang="es-ES_tradnl" sz="1400" dirty="0">
                <a:solidFill>
                  <a:srgbClr val="333333"/>
                </a:solidFill>
                <a:latin typeface="Verdana"/>
                <a:ea typeface="Verdana"/>
              </a:rPr>
              <a:t> es la herramienta de descubrimiento del CRAI de la Universidad de Barcelona. </a:t>
            </a:r>
            <a:endParaRPr lang="es-ES_tradnl" sz="1400" dirty="0">
              <a:solidFill>
                <a:srgbClr val="000000"/>
              </a:solidFill>
              <a:latin typeface="Calibri" panose="020F0502020204030204"/>
              <a:ea typeface="Verdana"/>
              <a:cs typeface="Calibri" panose="020F0502020204030204"/>
            </a:endParaRPr>
          </a:p>
          <a:p>
            <a:pPr>
              <a:lnSpc>
                <a:spcPct val="150000"/>
              </a:lnSpc>
            </a:pPr>
            <a:r>
              <a:rPr lang="es-ES_tradnl" sz="1400" dirty="0">
                <a:solidFill>
                  <a:srgbClr val="333333"/>
                </a:solidFill>
                <a:latin typeface="Verdana"/>
                <a:ea typeface="Verdana"/>
              </a:rPr>
              <a:t>Con esta he</a:t>
            </a:r>
            <a:r>
              <a:rPr lang="es-ES_tradnl" sz="1400" dirty="0">
                <a:latin typeface="Verdana"/>
                <a:ea typeface="Verdana"/>
              </a:rPr>
              <a:t>rr</a:t>
            </a:r>
            <a:r>
              <a:rPr lang="es-ES_tradnl" sz="1400" dirty="0">
                <a:solidFill>
                  <a:srgbClr val="333333"/>
                </a:solidFill>
                <a:latin typeface="Verdana"/>
                <a:ea typeface="Verdana"/>
              </a:rPr>
              <a:t>amienta podéis realizar búsquedas de manera simultánea en todos los fondos del CRAI al margen del soporte, tipología o ubicación del recurso. Es decir: libros, revistas, artículos de revista, tesis, audiovisuales, entre otros; independientemente de si son recursos en papel o formato electrónico. </a:t>
            </a:r>
            <a:endParaRPr lang="es-ES_tradnl" sz="1400" dirty="0">
              <a:latin typeface="Verdana"/>
              <a:ea typeface="+mn-lt"/>
              <a:cs typeface="+mn-lt"/>
            </a:endParaRPr>
          </a:p>
        </p:txBody>
      </p:sp>
      <p:pic>
        <p:nvPicPr>
          <p:cNvPr id="3" name="Imatge 3">
            <a:extLst>
              <a:ext uri="{FF2B5EF4-FFF2-40B4-BE49-F238E27FC236}">
                <a16:creationId xmlns:a16="http://schemas.microsoft.com/office/drawing/2014/main" id="{3C991510-D030-48BB-9999-3DD6E71D0712}"/>
              </a:ext>
            </a:extLst>
          </p:cNvPr>
          <p:cNvPicPr>
            <a:picLocks noChangeAspect="1"/>
          </p:cNvPicPr>
          <p:nvPr/>
        </p:nvPicPr>
        <p:blipFill>
          <a:blip r:embed="rId4"/>
          <a:stretch>
            <a:fillRect/>
          </a:stretch>
        </p:blipFill>
        <p:spPr>
          <a:xfrm>
            <a:off x="4758199" y="1233792"/>
            <a:ext cx="4116642" cy="4215280"/>
          </a:xfrm>
          <a:prstGeom prst="rect">
            <a:avLst/>
          </a:prstGeom>
        </p:spPr>
      </p:pic>
    </p:spTree>
    <p:extLst>
      <p:ext uri="{BB962C8B-B14F-4D97-AF65-F5344CB8AC3E}">
        <p14:creationId xmlns:p14="http://schemas.microsoft.com/office/powerpoint/2010/main" val="6535130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5192" y="2253148"/>
            <a:ext cx="5267739" cy="406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5" name="Rectangle 2"/>
          <p:cNvSpPr>
            <a:spLocks noGrp="1" noChangeArrowheads="1"/>
          </p:cNvSpPr>
          <p:nvPr>
            <p:ph type="ctrTitle"/>
          </p:nvPr>
        </p:nvSpPr>
        <p:spPr bwMode="auto">
          <a:xfrm>
            <a:off x="515805" y="858920"/>
            <a:ext cx="7772400" cy="1394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a:r>
              <a:rPr lang="ca-ES" altLang="ca-ES" sz="2000" b="1" dirty="0">
                <a:solidFill>
                  <a:srgbClr val="336699"/>
                </a:solidFill>
                <a:latin typeface="Verdana" panose="020B0604030504040204" pitchFamily="34" charset="0"/>
              </a:rPr>
              <a:t>Cercabib. </a:t>
            </a:r>
            <a:r>
              <a:rPr lang="es-ES" altLang="ca-ES" sz="2000" b="1" dirty="0">
                <a:solidFill>
                  <a:srgbClr val="336699"/>
                </a:solidFill>
                <a:latin typeface="Verdana" panose="020B0604030504040204" pitchFamily="34" charset="0"/>
              </a:rPr>
              <a:t>Dos maneras de acceder</a:t>
            </a:r>
            <a:r>
              <a:rPr lang="ca-ES" altLang="ca-ES" sz="2000" b="1" dirty="0">
                <a:solidFill>
                  <a:srgbClr val="336699"/>
                </a:solidFill>
                <a:latin typeface="Verdana" panose="020B0604030504040204" pitchFamily="34" charset="0"/>
              </a:rPr>
              <a:t>.</a:t>
            </a:r>
            <a:br>
              <a:rPr lang="ca-ES" altLang="ca-ES" sz="2000" b="1" dirty="0">
                <a:solidFill>
                  <a:srgbClr val="336699"/>
                </a:solidFill>
                <a:latin typeface="Verdana" panose="020B0604030504040204" pitchFamily="34" charset="0"/>
              </a:rPr>
            </a:br>
            <a:r>
              <a:rPr lang="ca-ES" altLang="ca-ES" sz="2000" b="1" dirty="0">
                <a:solidFill>
                  <a:srgbClr val="336699"/>
                </a:solidFill>
                <a:latin typeface="Verdana" panose="020B0604030504040204" pitchFamily="34" charset="0"/>
              </a:rPr>
              <a:t/>
            </a:r>
            <a:br>
              <a:rPr lang="ca-ES" altLang="ca-ES" sz="2000" b="1" dirty="0">
                <a:solidFill>
                  <a:srgbClr val="336699"/>
                </a:solidFill>
                <a:latin typeface="Verdana" panose="020B0604030504040204" pitchFamily="34" charset="0"/>
              </a:rPr>
            </a:br>
            <a:r>
              <a:rPr lang="es-ES" altLang="ca-ES" sz="2000" dirty="0">
                <a:solidFill>
                  <a:srgbClr val="336699"/>
                </a:solidFill>
                <a:latin typeface="Verdana" panose="020B0604030504040204" pitchFamily="34" charset="0"/>
              </a:rPr>
              <a:t>Acceso desde la página web del CRAI</a:t>
            </a:r>
            <a:r>
              <a:rPr lang="ca-ES" altLang="ca-ES" sz="2000" b="1" dirty="0">
                <a:latin typeface="Verdana" panose="020B0604030504040204" pitchFamily="34" charset="0"/>
              </a:rPr>
              <a:t/>
            </a:r>
            <a:br>
              <a:rPr lang="ca-ES" altLang="ca-ES" sz="2000" b="1" dirty="0">
                <a:latin typeface="Verdana" panose="020B0604030504040204" pitchFamily="34" charset="0"/>
              </a:rPr>
            </a:br>
            <a:r>
              <a:rPr lang="ca-ES" altLang="ca-ES" sz="1600" dirty="0">
                <a:latin typeface="Verdana" panose="020B0604030504040204" pitchFamily="34" charset="0"/>
                <a:hlinkClick r:id="rId4"/>
              </a:rPr>
              <a:t>https://crai.ub.edu/es</a:t>
            </a:r>
            <a:r>
              <a:rPr lang="ca-ES" altLang="ca-ES" sz="1600" dirty="0">
                <a:latin typeface="Verdana" panose="020B0604030504040204" pitchFamily="34" charset="0"/>
              </a:rPr>
              <a:t>  </a:t>
            </a:r>
            <a:br>
              <a:rPr lang="ca-ES" altLang="ca-ES" sz="1600" dirty="0">
                <a:latin typeface="Verdana" panose="020B0604030504040204" pitchFamily="34" charset="0"/>
              </a:rPr>
            </a:br>
            <a:endParaRPr lang="ca-ES" altLang="ca-ES" sz="1600" dirty="0">
              <a:latin typeface="Verdana" panose="020B0604030504040204" pitchFamily="34" charset="0"/>
            </a:endParaRPr>
          </a:p>
        </p:txBody>
      </p:sp>
      <p:sp>
        <p:nvSpPr>
          <p:cNvPr id="59397"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E38D9D-416B-41CB-A04E-00C7D825B6CB}" type="slidenum">
              <a:rPr lang="ca-ES" altLang="en-US" smtClean="0">
                <a:solidFill>
                  <a:srgbClr val="898989"/>
                </a:solidFill>
              </a:rPr>
              <a:pPr/>
              <a:t>12</a:t>
            </a:fld>
            <a:endParaRPr lang="ca-ES" altLang="en-US">
              <a:solidFill>
                <a:srgbClr val="898989"/>
              </a:solidFill>
            </a:endParaRPr>
          </a:p>
        </p:txBody>
      </p:sp>
      <p:sp>
        <p:nvSpPr>
          <p:cNvPr id="10" name="7 Flecha derecha"/>
          <p:cNvSpPr/>
          <p:nvPr/>
        </p:nvSpPr>
        <p:spPr>
          <a:xfrm rot="1883376">
            <a:off x="2742364" y="4474676"/>
            <a:ext cx="839917" cy="381044"/>
          </a:xfrm>
          <a:prstGeom prst="rightArrow">
            <a:avLst>
              <a:gd name="adj1" fmla="val 52625"/>
              <a:gd name="adj2" fmla="val 50000"/>
            </a:avLst>
          </a:prstGeom>
          <a:solidFill>
            <a:srgbClr val="3366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QuadreDeText 16"/>
          <p:cNvSpPr txBox="1"/>
          <p:nvPr/>
        </p:nvSpPr>
        <p:spPr>
          <a:xfrm>
            <a:off x="6366933" y="3700954"/>
            <a:ext cx="1998133" cy="523220"/>
          </a:xfrm>
          <a:prstGeom prst="rect">
            <a:avLst/>
          </a:prstGeom>
          <a:noFill/>
        </p:spPr>
        <p:txBody>
          <a:bodyPr wrap="square" rtlCol="0">
            <a:spAutoFit/>
          </a:bodyPr>
          <a:lstStyle/>
          <a:p>
            <a:r>
              <a:rPr lang="ca-ES" sz="2800" b="1" dirty="0">
                <a:solidFill>
                  <a:srgbClr val="336699"/>
                </a:solidFill>
                <a:latin typeface="Verdana" panose="020B0604030504040204" pitchFamily="34" charset="0"/>
                <a:ea typeface="+mj-ea"/>
                <a:cs typeface="+mj-cs"/>
              </a:rPr>
              <a:t>O </a:t>
            </a:r>
            <a:r>
              <a:rPr lang="es-ES" sz="2800" b="1" dirty="0">
                <a:solidFill>
                  <a:srgbClr val="336699"/>
                </a:solidFill>
                <a:latin typeface="Verdana" panose="020B0604030504040204" pitchFamily="34" charset="0"/>
                <a:ea typeface="+mj-ea"/>
                <a:cs typeface="+mj-cs"/>
              </a:rPr>
              <a:t>bien</a:t>
            </a:r>
            <a:r>
              <a:rPr lang="ca-ES" sz="2800" b="1" dirty="0">
                <a:solidFill>
                  <a:srgbClr val="336699"/>
                </a:solidFill>
                <a:latin typeface="Verdana" panose="020B0604030504040204" pitchFamily="34" charset="0"/>
                <a:ea typeface="+mj-ea"/>
                <a:cs typeface="+mj-cs"/>
              </a:rPr>
              <a:t>...</a:t>
            </a:r>
          </a:p>
        </p:txBody>
      </p:sp>
      <p:sp>
        <p:nvSpPr>
          <p:cNvPr id="2" name="Rectángulo: esquinas redondeadas 1">
            <a:extLst>
              <a:ext uri="{FF2B5EF4-FFF2-40B4-BE49-F238E27FC236}">
                <a16:creationId xmlns:a16="http://schemas.microsoft.com/office/drawing/2014/main" id="{0871E34B-7682-4EFB-B7CE-BE4FE98C73D0}"/>
              </a:ext>
            </a:extLst>
          </p:cNvPr>
          <p:cNvSpPr/>
          <p:nvPr/>
        </p:nvSpPr>
        <p:spPr>
          <a:xfrm>
            <a:off x="3620052" y="4832090"/>
            <a:ext cx="668867" cy="36791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8729035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28650" y="702906"/>
            <a:ext cx="7886700" cy="1325563"/>
          </a:xfrm>
        </p:spPr>
        <p:txBody>
          <a:bodyPr/>
          <a:lstStyle/>
          <a:p>
            <a:r>
              <a:rPr lang="ca-ES" altLang="ca-ES" sz="2000" b="1" dirty="0" err="1">
                <a:solidFill>
                  <a:srgbClr val="336699"/>
                </a:solidFill>
                <a:latin typeface="Verdana"/>
                <a:ea typeface="Verdana"/>
              </a:rPr>
              <a:t>Cercabib</a:t>
            </a:r>
            <a:r>
              <a:rPr lang="ca-ES" altLang="ca-ES" sz="2000" b="1" dirty="0">
                <a:latin typeface="Verdana" panose="020B0604030504040204" pitchFamily="34" charset="0"/>
              </a:rPr>
              <a:t/>
            </a:r>
            <a:br>
              <a:rPr lang="ca-ES" altLang="ca-ES" sz="2000" b="1" dirty="0">
                <a:latin typeface="Verdana" panose="020B0604030504040204" pitchFamily="34" charset="0"/>
              </a:rPr>
            </a:br>
            <a:r>
              <a:rPr lang="ca-ES" altLang="ca-ES" sz="2000" b="1" dirty="0">
                <a:latin typeface="Verdana" panose="020B0604030504040204" pitchFamily="34" charset="0"/>
              </a:rPr>
              <a:t/>
            </a:r>
            <a:br>
              <a:rPr lang="ca-ES" altLang="ca-ES" sz="2000" b="1" dirty="0">
                <a:latin typeface="Verdana" panose="020B0604030504040204" pitchFamily="34" charset="0"/>
              </a:rPr>
            </a:br>
            <a:r>
              <a:rPr lang="es-ES" altLang="ca-ES" sz="2000" dirty="0">
                <a:solidFill>
                  <a:srgbClr val="336699"/>
                </a:solidFill>
                <a:latin typeface="Verdana"/>
                <a:ea typeface="Verdana"/>
              </a:rPr>
              <a:t>Acceso desde la página web del </a:t>
            </a:r>
            <a:r>
              <a:rPr lang="es-ES" altLang="ca-ES" sz="2000" dirty="0">
                <a:solidFill>
                  <a:srgbClr val="336699"/>
                </a:solidFill>
                <a:latin typeface="Verdana"/>
                <a:ea typeface="Verdana"/>
                <a:hlinkClick r:id="rId2"/>
              </a:rPr>
              <a:t>Cercabib</a:t>
            </a:r>
            <a:r>
              <a:rPr lang="ca-ES" altLang="ca-ES" sz="2000" b="1" dirty="0">
                <a:latin typeface="Verdana" panose="020B0604030504040204" pitchFamily="34" charset="0"/>
              </a:rPr>
              <a:t/>
            </a:r>
            <a:br>
              <a:rPr lang="ca-ES" altLang="ca-ES" sz="2000" b="1" dirty="0">
                <a:latin typeface="Verdana" panose="020B0604030504040204" pitchFamily="34" charset="0"/>
              </a:rPr>
            </a:br>
            <a:endParaRPr lang="ca-ES" altLang="ca-ES" sz="1600">
              <a:solidFill>
                <a:srgbClr val="336699"/>
              </a:solidFill>
              <a:latin typeface="Verdana"/>
              <a:ea typeface="Verdana"/>
            </a:endParaRPr>
          </a:p>
        </p:txBody>
      </p:sp>
      <p:sp>
        <p:nvSpPr>
          <p:cNvPr id="4" name="Contenidor de número de diapositiva 3"/>
          <p:cNvSpPr>
            <a:spLocks noGrp="1"/>
          </p:cNvSpPr>
          <p:nvPr>
            <p:ph type="sldNum" sz="quarter" idx="12"/>
          </p:nvPr>
        </p:nvSpPr>
        <p:spPr/>
        <p:txBody>
          <a:bodyPr/>
          <a:lstStyle/>
          <a:p>
            <a:fld id="{B1A7D8FF-E13C-4852-9C48-BBAC7A8E0B1D}" type="slidenum">
              <a:rPr lang="ca-ES" smtClean="0"/>
              <a:t>13</a:t>
            </a:fld>
            <a:endParaRPr lang="ca-ES" dirty="0"/>
          </a:p>
        </p:txBody>
      </p:sp>
      <p:pic>
        <p:nvPicPr>
          <p:cNvPr id="7" name="Contenidor de contingut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350564"/>
            <a:ext cx="7886700" cy="3724621"/>
          </a:xfrm>
        </p:spPr>
      </p:pic>
      <p:sp>
        <p:nvSpPr>
          <p:cNvPr id="8" name="7 Flecha derecha"/>
          <p:cNvSpPr/>
          <p:nvPr/>
        </p:nvSpPr>
        <p:spPr>
          <a:xfrm rot="1883376">
            <a:off x="6767289" y="2056330"/>
            <a:ext cx="707399" cy="244704"/>
          </a:xfrm>
          <a:prstGeom prst="rightArrow">
            <a:avLst>
              <a:gd name="adj1" fmla="val 52625"/>
              <a:gd name="adj2" fmla="val 50000"/>
            </a:avLst>
          </a:prstGeom>
          <a:solidFill>
            <a:srgbClr val="3366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arrodonit 13"/>
          <p:cNvSpPr/>
          <p:nvPr/>
        </p:nvSpPr>
        <p:spPr>
          <a:xfrm>
            <a:off x="6096537" y="4212874"/>
            <a:ext cx="2780225" cy="1208035"/>
          </a:xfrm>
          <a:prstGeom prst="roundRect">
            <a:avLst/>
          </a:prstGeom>
          <a:solidFill>
            <a:srgbClr val="0563C1"/>
          </a:solidFill>
          <a:ln>
            <a:solidFill>
              <a:srgbClr val="056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QuadreDeText 8"/>
          <p:cNvSpPr txBox="1"/>
          <p:nvPr/>
        </p:nvSpPr>
        <p:spPr>
          <a:xfrm>
            <a:off x="6135678" y="4346582"/>
            <a:ext cx="2742222" cy="954107"/>
          </a:xfrm>
          <a:prstGeom prst="rect">
            <a:avLst/>
          </a:prstGeom>
          <a:noFill/>
        </p:spPr>
        <p:txBody>
          <a:bodyPr wrap="square" lIns="91440" tIns="45720" rIns="91440" bIns="45720" rtlCol="0" anchor="t">
            <a:spAutoFit/>
          </a:bodyPr>
          <a:lstStyle/>
          <a:p>
            <a:pPr algn="ctr"/>
            <a:r>
              <a:rPr lang="es-ES" sz="1400" dirty="0">
                <a:solidFill>
                  <a:schemeClr val="bg1"/>
                </a:solidFill>
                <a:latin typeface="Verdana"/>
                <a:ea typeface="Verdana"/>
                <a:cs typeface="+mj-cs"/>
              </a:rPr>
              <a:t>Debes identificarte primero para conseguir los resultados completos y para solicitar ejemplares </a:t>
            </a:r>
            <a:endParaRPr lang="es-ES" sz="1400">
              <a:solidFill>
                <a:schemeClr val="bg1"/>
              </a:solidFill>
              <a:latin typeface="Verdana" panose="020B0604030504040204" pitchFamily="34" charset="0"/>
              <a:ea typeface="Verdana"/>
              <a:cs typeface="+mj-cs"/>
            </a:endParaRPr>
          </a:p>
        </p:txBody>
      </p:sp>
      <p:sp>
        <p:nvSpPr>
          <p:cNvPr id="6" name="Rectángulo: esquinas redondeadas 5">
            <a:extLst>
              <a:ext uri="{FF2B5EF4-FFF2-40B4-BE49-F238E27FC236}">
                <a16:creationId xmlns:a16="http://schemas.microsoft.com/office/drawing/2014/main" id="{645B2861-9B4B-4322-A9AC-164AB1A618C1}"/>
              </a:ext>
            </a:extLst>
          </p:cNvPr>
          <p:cNvSpPr/>
          <p:nvPr/>
        </p:nvSpPr>
        <p:spPr>
          <a:xfrm>
            <a:off x="7486650" y="2328892"/>
            <a:ext cx="533400" cy="44026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38974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6530" y="1321904"/>
            <a:ext cx="7334873" cy="514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5" name="Rectangle 2"/>
          <p:cNvSpPr>
            <a:spLocks noGrp="1" noChangeArrowheads="1"/>
          </p:cNvSpPr>
          <p:nvPr>
            <p:ph type="ctrTitle"/>
          </p:nvPr>
        </p:nvSpPr>
        <p:spPr bwMode="auto">
          <a:xfrm>
            <a:off x="458984" y="800587"/>
            <a:ext cx="4090864" cy="590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a:r>
              <a:rPr lang="ca-ES" altLang="ca-ES" sz="2000" b="1" dirty="0">
                <a:solidFill>
                  <a:srgbClr val="336699"/>
                </a:solidFill>
                <a:latin typeface="Verdana" panose="020B0604030504040204" pitchFamily="34" charset="0"/>
              </a:rPr>
              <a:t>Cercabib: </a:t>
            </a:r>
            <a:r>
              <a:rPr lang="es-ES" altLang="ca-ES" sz="2000" b="1" dirty="0">
                <a:solidFill>
                  <a:srgbClr val="336699"/>
                </a:solidFill>
                <a:latin typeface="Verdana" panose="020B0604030504040204" pitchFamily="34" charset="0"/>
              </a:rPr>
              <a:t>búsqueda rápida</a:t>
            </a:r>
            <a:r>
              <a:rPr lang="ca-ES" altLang="ca-ES" sz="2000" b="1" dirty="0">
                <a:latin typeface="Verdana" panose="020B0604030504040204" pitchFamily="34" charset="0"/>
              </a:rPr>
              <a:t/>
            </a:r>
            <a:br>
              <a:rPr lang="ca-ES" altLang="ca-ES" sz="2000" b="1" dirty="0">
                <a:latin typeface="Verdana" panose="020B0604030504040204" pitchFamily="34" charset="0"/>
              </a:rPr>
            </a:br>
            <a:endParaRPr lang="ca-ES" altLang="ca-ES" sz="1600" dirty="0">
              <a:latin typeface="Verdana" panose="020B0604030504040204" pitchFamily="34" charset="0"/>
            </a:endParaRPr>
          </a:p>
        </p:txBody>
      </p:sp>
      <p:sp>
        <p:nvSpPr>
          <p:cNvPr id="59397"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E38D9D-416B-41CB-A04E-00C7D825B6CB}" type="slidenum">
              <a:rPr lang="ca-ES" altLang="en-US" smtClean="0">
                <a:solidFill>
                  <a:srgbClr val="898989"/>
                </a:solidFill>
              </a:rPr>
              <a:pPr/>
              <a:t>14</a:t>
            </a:fld>
            <a:endParaRPr lang="ca-ES" altLang="en-US">
              <a:solidFill>
                <a:srgbClr val="898989"/>
              </a:solidFill>
            </a:endParaRPr>
          </a:p>
        </p:txBody>
      </p:sp>
      <p:pic>
        <p:nvPicPr>
          <p:cNvPr id="2" name="Imagen 1"/>
          <p:cNvPicPr>
            <a:picLocks noChangeAspect="1"/>
          </p:cNvPicPr>
          <p:nvPr/>
        </p:nvPicPr>
        <p:blipFill>
          <a:blip r:embed="rId4"/>
          <a:stretch>
            <a:fillRect/>
          </a:stretch>
        </p:blipFill>
        <p:spPr>
          <a:xfrm rot="10800000">
            <a:off x="7955779" y="3647087"/>
            <a:ext cx="682811" cy="384081"/>
          </a:xfrm>
          <a:prstGeom prst="rect">
            <a:avLst/>
          </a:prstGeom>
        </p:spPr>
      </p:pic>
      <p:pic>
        <p:nvPicPr>
          <p:cNvPr id="7" name="Imagen 1"/>
          <p:cNvPicPr>
            <a:picLocks noChangeAspect="1"/>
          </p:cNvPicPr>
          <p:nvPr/>
        </p:nvPicPr>
        <p:blipFill>
          <a:blip r:embed="rId4"/>
          <a:stretch>
            <a:fillRect/>
          </a:stretch>
        </p:blipFill>
        <p:spPr>
          <a:xfrm rot="18774070">
            <a:off x="4388776" y="2834981"/>
            <a:ext cx="682811" cy="384081"/>
          </a:xfrm>
          <a:prstGeom prst="rect">
            <a:avLst/>
          </a:prstGeom>
        </p:spPr>
      </p:pic>
      <p:sp>
        <p:nvSpPr>
          <p:cNvPr id="8" name="Rectangle arrodonit 7"/>
          <p:cNvSpPr/>
          <p:nvPr/>
        </p:nvSpPr>
        <p:spPr>
          <a:xfrm>
            <a:off x="7444652" y="4552485"/>
            <a:ext cx="1524546" cy="1028040"/>
          </a:xfrm>
          <a:prstGeom prst="roundRect">
            <a:avLst/>
          </a:prstGeom>
          <a:solidFill>
            <a:srgbClr val="0563C1"/>
          </a:solidFill>
          <a:ln>
            <a:solidFill>
              <a:srgbClr val="056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QuadreDeText 8"/>
          <p:cNvSpPr txBox="1"/>
          <p:nvPr/>
        </p:nvSpPr>
        <p:spPr>
          <a:xfrm>
            <a:off x="7543284" y="4651006"/>
            <a:ext cx="1428818" cy="830997"/>
          </a:xfrm>
          <a:prstGeom prst="rect">
            <a:avLst/>
          </a:prstGeom>
          <a:noFill/>
        </p:spPr>
        <p:txBody>
          <a:bodyPr wrap="square" rtlCol="0">
            <a:spAutoFit/>
          </a:bodyPr>
          <a:lstStyle/>
          <a:p>
            <a:r>
              <a:rPr lang="es-ES" sz="1600" dirty="0">
                <a:solidFill>
                  <a:schemeClr val="bg1"/>
                </a:solidFill>
                <a:latin typeface="Verdana" panose="020B0604030504040204" pitchFamily="34" charset="0"/>
                <a:ea typeface="+mj-ea"/>
                <a:cs typeface="+mj-cs"/>
              </a:rPr>
              <a:t>Podéis perfilar los resultados </a:t>
            </a:r>
          </a:p>
        </p:txBody>
      </p:sp>
    </p:spTree>
    <p:extLst>
      <p:ext uri="{BB962C8B-B14F-4D97-AF65-F5344CB8AC3E}">
        <p14:creationId xmlns:p14="http://schemas.microsoft.com/office/powerpoint/2010/main" val="3196465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216766-CF07-4F45-9390-26596A532869}" type="slidenum">
              <a:rPr lang="ca-ES" altLang="en-US" smtClean="0">
                <a:solidFill>
                  <a:srgbClr val="898989"/>
                </a:solidFill>
              </a:rPr>
              <a:pPr/>
              <a:t>15</a:t>
            </a:fld>
            <a:endParaRPr lang="ca-ES" altLang="en-US">
              <a:solidFill>
                <a:srgbClr val="898989"/>
              </a:solidFill>
            </a:endParaRPr>
          </a:p>
        </p:txBody>
      </p:sp>
      <p:sp>
        <p:nvSpPr>
          <p:cNvPr id="35843" name="Rectangle 5"/>
          <p:cNvSpPr>
            <a:spLocks noChangeArrowheads="1"/>
          </p:cNvSpPr>
          <p:nvPr/>
        </p:nvSpPr>
        <p:spPr bwMode="auto">
          <a:xfrm>
            <a:off x="494718" y="820737"/>
            <a:ext cx="6172200" cy="396875"/>
          </a:xfrm>
          <a:prstGeom prst="rect">
            <a:avLst/>
          </a:prstGeom>
          <a:noFill/>
          <a:ln>
            <a:noFill/>
          </a:ln>
          <a:effectLst/>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2000" b="1" dirty="0">
                <a:solidFill>
                  <a:srgbClr val="336699"/>
                </a:solidFill>
                <a:latin typeface="Verdana" panose="020B0604030504040204" pitchFamily="34" charset="0"/>
              </a:rPr>
              <a:t>¿Dónde está el documento? </a:t>
            </a:r>
            <a:r>
              <a:rPr lang="ca-ES" altLang="ca-ES" sz="2000" b="1" dirty="0">
                <a:solidFill>
                  <a:srgbClr val="336699"/>
                </a:solidFill>
                <a:latin typeface="Verdana" panose="020B0604030504040204" pitchFamily="34" charset="0"/>
              </a:rPr>
              <a:t>(I)</a:t>
            </a:r>
          </a:p>
        </p:txBody>
      </p:sp>
      <p:pic>
        <p:nvPicPr>
          <p:cNvPr id="35844" name="Picture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3115" y="1673217"/>
            <a:ext cx="7227651" cy="4063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5362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701E1D-A4F8-4E0E-A91F-C93ABFE0A4A7}" type="slidenum">
              <a:rPr lang="ca-ES" altLang="en-US" smtClean="0">
                <a:solidFill>
                  <a:srgbClr val="898989"/>
                </a:solidFill>
              </a:rPr>
              <a:pPr/>
              <a:t>16</a:t>
            </a:fld>
            <a:endParaRPr lang="ca-ES" altLang="en-US">
              <a:solidFill>
                <a:srgbClr val="898989"/>
              </a:solidFill>
            </a:endParaRPr>
          </a:p>
        </p:txBody>
      </p:sp>
      <p:pic>
        <p:nvPicPr>
          <p:cNvPr id="37891" name="Picture 1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9165" y="1346291"/>
            <a:ext cx="7800198" cy="483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4" name="Rectangle 6"/>
          <p:cNvSpPr>
            <a:spLocks noChangeArrowheads="1"/>
          </p:cNvSpPr>
          <p:nvPr/>
        </p:nvSpPr>
        <p:spPr bwMode="auto">
          <a:xfrm>
            <a:off x="468313" y="689823"/>
            <a:ext cx="6172200" cy="396875"/>
          </a:xfrm>
          <a:prstGeom prst="rect">
            <a:avLst/>
          </a:prstGeom>
          <a:noFill/>
          <a:ln w="9525">
            <a:no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2000" b="1" dirty="0">
                <a:solidFill>
                  <a:srgbClr val="336699"/>
                </a:solidFill>
                <a:latin typeface="Verdana" panose="020B0604030504040204" pitchFamily="34" charset="0"/>
              </a:rPr>
              <a:t>¿Dónde está el documento</a:t>
            </a:r>
            <a:r>
              <a:rPr lang="ca-ES" altLang="ca-ES" sz="2000" b="1" dirty="0">
                <a:solidFill>
                  <a:srgbClr val="336699"/>
                </a:solidFill>
                <a:latin typeface="Verdana" panose="020B0604030504040204" pitchFamily="34" charset="0"/>
              </a:rPr>
              <a:t>? (II)</a:t>
            </a:r>
          </a:p>
        </p:txBody>
      </p:sp>
      <p:cxnSp>
        <p:nvCxnSpPr>
          <p:cNvPr id="10" name="Connector corbat 9"/>
          <p:cNvCxnSpPr/>
          <p:nvPr/>
        </p:nvCxnSpPr>
        <p:spPr>
          <a:xfrm>
            <a:off x="5107470" y="3673855"/>
            <a:ext cx="360000" cy="180000"/>
          </a:xfrm>
          <a:prstGeom prst="curvedConnector2">
            <a:avLst/>
          </a:prstGeom>
          <a:ln w="12700">
            <a:solidFill>
              <a:srgbClr val="0563C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107470" y="3947929"/>
            <a:ext cx="3600450" cy="1847235"/>
          </a:xfrm>
          <a:prstGeom prst="rect">
            <a:avLst/>
          </a:prstGeom>
          <a:noFill/>
          <a:ln>
            <a:solidFill>
              <a:srgbClr val="056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2" name="Imatge 1"/>
          <p:cNvPicPr>
            <a:picLocks noChangeAspect="1"/>
          </p:cNvPicPr>
          <p:nvPr/>
        </p:nvPicPr>
        <p:blipFill>
          <a:blip r:embed="rId4"/>
          <a:stretch>
            <a:fillRect/>
          </a:stretch>
        </p:blipFill>
        <p:spPr>
          <a:xfrm>
            <a:off x="5132939" y="3998971"/>
            <a:ext cx="3509755" cy="1757466"/>
          </a:xfrm>
          <a:prstGeom prst="rect">
            <a:avLst/>
          </a:prstGeom>
        </p:spPr>
      </p:pic>
      <p:sp>
        <p:nvSpPr>
          <p:cNvPr id="3" name="Rectangle arrodonit 2"/>
          <p:cNvSpPr/>
          <p:nvPr/>
        </p:nvSpPr>
        <p:spPr>
          <a:xfrm>
            <a:off x="7076661" y="4383157"/>
            <a:ext cx="556591" cy="24847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Rectangle arrodonit 10"/>
          <p:cNvSpPr/>
          <p:nvPr/>
        </p:nvSpPr>
        <p:spPr>
          <a:xfrm>
            <a:off x="5487348" y="5029199"/>
            <a:ext cx="913452" cy="1987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58549313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0A5F8D-8DFD-46DB-B946-54BBA8B12903}" type="slidenum">
              <a:rPr lang="ca-ES" altLang="en-US" smtClean="0">
                <a:solidFill>
                  <a:srgbClr val="898989"/>
                </a:solidFill>
              </a:rPr>
              <a:pPr/>
              <a:t>17</a:t>
            </a:fld>
            <a:endParaRPr lang="ca-ES" altLang="en-US">
              <a:solidFill>
                <a:srgbClr val="898989"/>
              </a:solidFill>
            </a:endParaRPr>
          </a:p>
        </p:txBody>
      </p:sp>
      <p:sp>
        <p:nvSpPr>
          <p:cNvPr id="38915" name="Rectangle 6"/>
          <p:cNvSpPr>
            <a:spLocks noChangeArrowheads="1"/>
          </p:cNvSpPr>
          <p:nvPr/>
        </p:nvSpPr>
        <p:spPr bwMode="auto">
          <a:xfrm>
            <a:off x="496306" y="720727"/>
            <a:ext cx="6172200" cy="396875"/>
          </a:xfrm>
          <a:prstGeom prst="rect">
            <a:avLst/>
          </a:prstGeom>
          <a:noFill/>
          <a:ln>
            <a:noFill/>
          </a:ln>
          <a:effectLst/>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a-ES" altLang="ca-ES" sz="2000" b="1" dirty="0">
                <a:solidFill>
                  <a:srgbClr val="336699"/>
                </a:solidFill>
                <a:latin typeface="Verdana" panose="020B0604030504040204" pitchFamily="34" charset="0"/>
              </a:rPr>
              <a:t>Cercabib: </a:t>
            </a:r>
            <a:r>
              <a:rPr lang="es-ES" altLang="ca-ES" sz="2000" b="1" dirty="0">
                <a:solidFill>
                  <a:srgbClr val="336699"/>
                </a:solidFill>
                <a:latin typeface="Verdana" panose="020B0604030504040204" pitchFamily="34" charset="0"/>
              </a:rPr>
              <a:t>búsqueda avanzada</a:t>
            </a:r>
          </a:p>
        </p:txBody>
      </p:sp>
      <p:pic>
        <p:nvPicPr>
          <p:cNvPr id="38916"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7315" y="1887166"/>
            <a:ext cx="7376159" cy="437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1 CuadroTexto"/>
          <p:cNvSpPr txBox="1">
            <a:spLocks noChangeArrowheads="1"/>
          </p:cNvSpPr>
          <p:nvPr/>
        </p:nvSpPr>
        <p:spPr bwMode="auto">
          <a:xfrm>
            <a:off x="734431" y="1431925"/>
            <a:ext cx="65047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1600" dirty="0">
                <a:solidFill>
                  <a:srgbClr val="646464"/>
                </a:solidFill>
                <a:latin typeface="Verdana" panose="020B0604030504040204" pitchFamily="34" charset="0"/>
              </a:rPr>
              <a:t>Permite combinar más de un campo de búsqueda y limitarla</a:t>
            </a:r>
          </a:p>
        </p:txBody>
      </p:sp>
    </p:spTree>
    <p:extLst>
      <p:ext uri="{BB962C8B-B14F-4D97-AF65-F5344CB8AC3E}">
        <p14:creationId xmlns:p14="http://schemas.microsoft.com/office/powerpoint/2010/main" val="261685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5"/>
          <p:cNvSpPr>
            <a:spLocks noGrp="1" noChangeArrowheads="1"/>
          </p:cNvSpPr>
          <p:nvPr>
            <p:ph type="body" sz="half" idx="1"/>
          </p:nvPr>
        </p:nvSpPr>
        <p:spPr bwMode="auto">
          <a:xfrm>
            <a:off x="716768" y="1543793"/>
            <a:ext cx="6789818" cy="646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spcBef>
                <a:spcPct val="100000"/>
              </a:spcBef>
              <a:buClr>
                <a:schemeClr val="tx1"/>
              </a:buClr>
              <a:buSzPct val="75000"/>
              <a:buNone/>
            </a:pPr>
            <a:r>
              <a:rPr lang="es-ES" altLang="ca-ES" sz="2000" dirty="0">
                <a:solidFill>
                  <a:srgbClr val="646464"/>
                </a:solidFill>
                <a:latin typeface="Verdana" panose="020B0604030504040204" pitchFamily="34" charset="0"/>
              </a:rPr>
              <a:t>Solo necesitas el </a:t>
            </a:r>
            <a:r>
              <a:rPr lang="es-ES" altLang="ca-ES" sz="2000" dirty="0">
                <a:solidFill>
                  <a:srgbClr val="646464"/>
                </a:solidFill>
                <a:latin typeface="Verdana" panose="020B0604030504040204" pitchFamily="34" charset="0"/>
                <a:hlinkClick r:id="rId3"/>
              </a:rPr>
              <a:t>carnet de la UB</a:t>
            </a:r>
            <a:r>
              <a:rPr lang="es-ES" altLang="ca-ES" sz="2000" dirty="0">
                <a:solidFill>
                  <a:srgbClr val="646464"/>
                </a:solidFill>
                <a:latin typeface="Verdana" panose="020B0604030504040204" pitchFamily="34" charset="0"/>
              </a:rPr>
              <a:t>.</a:t>
            </a:r>
            <a:r>
              <a:rPr lang="es-ES" altLang="ca-ES" dirty="0">
                <a:solidFill>
                  <a:srgbClr val="646464"/>
                </a:solidFill>
                <a:latin typeface="Verdana" panose="020B0604030504040204" pitchFamily="34" charset="0"/>
              </a:rPr>
              <a:t/>
            </a:r>
            <a:br>
              <a:rPr lang="es-ES" altLang="ca-ES" dirty="0">
                <a:solidFill>
                  <a:srgbClr val="646464"/>
                </a:solidFill>
                <a:latin typeface="Verdana" panose="020B0604030504040204" pitchFamily="34" charset="0"/>
              </a:rPr>
            </a:br>
            <a:r>
              <a:rPr lang="es-ES" altLang="ca-ES" sz="2000" dirty="0">
                <a:solidFill>
                  <a:srgbClr val="646464"/>
                </a:solidFill>
                <a:latin typeface="Verdana" panose="020B0604030504040204" pitchFamily="34" charset="0"/>
              </a:rPr>
              <a:t>Dispones de dos formatos: </a:t>
            </a:r>
          </a:p>
        </p:txBody>
      </p:sp>
      <p:sp>
        <p:nvSpPr>
          <p:cNvPr id="39938"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A99448-F44A-449F-A187-61DE68913ADF}" type="slidenum">
              <a:rPr lang="es-ES" altLang="en-US" smtClean="0">
                <a:solidFill>
                  <a:srgbClr val="898989"/>
                </a:solidFill>
              </a:rPr>
              <a:pPr/>
              <a:t>18</a:t>
            </a:fld>
            <a:endParaRPr lang="es-ES" altLang="en-US">
              <a:solidFill>
                <a:srgbClr val="898989"/>
              </a:solidFill>
            </a:endParaRPr>
          </a:p>
        </p:txBody>
      </p:sp>
      <p:sp>
        <p:nvSpPr>
          <p:cNvPr id="39940" name="Rectangle 14"/>
          <p:cNvSpPr>
            <a:spLocks noGrp="1" noChangeArrowheads="1"/>
          </p:cNvSpPr>
          <p:nvPr>
            <p:ph type="title" idx="4294967295"/>
          </p:nvPr>
        </p:nvSpPr>
        <p:spPr bwMode="auto">
          <a:xfrm>
            <a:off x="493578" y="862817"/>
            <a:ext cx="8351837"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s-ES" altLang="ca-ES" sz="2000" b="1" dirty="0">
                <a:solidFill>
                  <a:srgbClr val="336699"/>
                </a:solidFill>
                <a:latin typeface="Verdana" panose="020B0604030504040204" pitchFamily="34" charset="0"/>
              </a:rPr>
              <a:t>¿Qué has de hacer para llevarte libros en préstamo?</a:t>
            </a:r>
          </a:p>
        </p:txBody>
      </p:sp>
      <p:pic>
        <p:nvPicPr>
          <p:cNvPr id="39941"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426934" y="2411021"/>
            <a:ext cx="1843021" cy="116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491694" y="2377400"/>
            <a:ext cx="1932511" cy="122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AutoShape 18"/>
          <p:cNvSpPr>
            <a:spLocks noChangeArrowheads="1"/>
          </p:cNvSpPr>
          <p:nvPr/>
        </p:nvSpPr>
        <p:spPr bwMode="auto">
          <a:xfrm>
            <a:off x="5709684" y="3780533"/>
            <a:ext cx="2288713" cy="854993"/>
          </a:xfrm>
          <a:prstGeom prst="wedgeRoundRectCallout">
            <a:avLst>
              <a:gd name="adj1" fmla="val -46218"/>
              <a:gd name="adj2" fmla="val -87115"/>
              <a:gd name="adj3" fmla="val 16667"/>
            </a:avLst>
          </a:prstGeom>
          <a:solidFill>
            <a:srgbClr val="336699"/>
          </a:solidFill>
          <a:ln w="9525">
            <a:solidFill>
              <a:schemeClr val="hlink"/>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ca-ES" sz="1400" b="1" dirty="0">
                <a:solidFill>
                  <a:prstClr val="white"/>
                </a:solidFill>
                <a:latin typeface="Verdana" panose="020B0604030504040204" pitchFamily="34" charset="0"/>
              </a:rPr>
              <a:t>N.º de usuario UB</a:t>
            </a:r>
          </a:p>
          <a:p>
            <a:pPr algn="ctr"/>
            <a:r>
              <a:rPr lang="es-ES" altLang="ca-ES" sz="1400" b="1" dirty="0">
                <a:solidFill>
                  <a:prstClr val="white"/>
                </a:solidFill>
                <a:latin typeface="Verdana" panose="020B0604030504040204" pitchFamily="34" charset="0"/>
              </a:rPr>
              <a:t>(código de barras del carnet)</a:t>
            </a:r>
          </a:p>
        </p:txBody>
      </p:sp>
      <p:sp>
        <p:nvSpPr>
          <p:cNvPr id="3" name="QuadreDeText 2"/>
          <p:cNvSpPr txBox="1"/>
          <p:nvPr/>
        </p:nvSpPr>
        <p:spPr>
          <a:xfrm>
            <a:off x="1052623" y="2488019"/>
            <a:ext cx="2838893" cy="1015663"/>
          </a:xfrm>
          <a:prstGeom prst="rect">
            <a:avLst/>
          </a:prstGeom>
          <a:noFill/>
        </p:spPr>
        <p:txBody>
          <a:bodyPr wrap="square" rtlCol="0">
            <a:spAutoFit/>
          </a:bodyPr>
          <a:lstStyle/>
          <a:p>
            <a:pPr marL="457200" indent="-457200">
              <a:buFont typeface="+mj-lt"/>
              <a:buAutoNum type="arabicPeriod"/>
            </a:pPr>
            <a:r>
              <a:rPr lang="es-ES" sz="2000" dirty="0">
                <a:solidFill>
                  <a:srgbClr val="646464"/>
                </a:solidFill>
                <a:latin typeface="Verdana" panose="020B0604030504040204" pitchFamily="34" charset="0"/>
              </a:rPr>
              <a:t>Tarjeta universitaria inteligente</a:t>
            </a:r>
          </a:p>
        </p:txBody>
      </p:sp>
      <p:sp>
        <p:nvSpPr>
          <p:cNvPr id="4" name="QuadreDeText 3"/>
          <p:cNvSpPr txBox="1"/>
          <p:nvPr/>
        </p:nvSpPr>
        <p:spPr>
          <a:xfrm>
            <a:off x="1052623" y="4645195"/>
            <a:ext cx="4508205" cy="797442"/>
          </a:xfrm>
          <a:prstGeom prst="rect">
            <a:avLst/>
          </a:prstGeom>
          <a:noFill/>
        </p:spPr>
        <p:txBody>
          <a:bodyPr wrap="square" rtlCol="0">
            <a:spAutoFit/>
          </a:bodyPr>
          <a:lstStyle/>
          <a:p>
            <a:endParaRPr lang="ca-ES" dirty="0"/>
          </a:p>
        </p:txBody>
      </p:sp>
      <p:sp>
        <p:nvSpPr>
          <p:cNvPr id="5" name="Rectangle 4"/>
          <p:cNvSpPr/>
          <p:nvPr/>
        </p:nvSpPr>
        <p:spPr>
          <a:xfrm>
            <a:off x="1518942" y="3677212"/>
            <a:ext cx="4041886" cy="338554"/>
          </a:xfrm>
          <a:prstGeom prst="rect">
            <a:avLst/>
          </a:prstGeom>
        </p:spPr>
        <p:txBody>
          <a:bodyPr wrap="square">
            <a:spAutoFit/>
          </a:bodyPr>
          <a:lstStyle/>
          <a:p>
            <a:pPr>
              <a:spcBef>
                <a:spcPct val="100000"/>
              </a:spcBef>
              <a:buClr>
                <a:schemeClr val="tx1"/>
              </a:buClr>
              <a:buSzPct val="75000"/>
            </a:pPr>
            <a:r>
              <a:rPr lang="es-ES" altLang="ca-ES" sz="1600" b="1" dirty="0">
                <a:solidFill>
                  <a:srgbClr val="646464"/>
                </a:solidFill>
                <a:latin typeface="Verdana" panose="020B0604030504040204" pitchFamily="34" charset="0"/>
              </a:rPr>
              <a:t>Valídala</a:t>
            </a:r>
            <a:r>
              <a:rPr lang="es-ES" altLang="ca-ES" sz="1600" dirty="0">
                <a:solidFill>
                  <a:srgbClr val="646464"/>
                </a:solidFill>
                <a:latin typeface="Verdana" panose="020B0604030504040204" pitchFamily="34" charset="0"/>
              </a:rPr>
              <a:t> en cualquier biblioteca.</a:t>
            </a:r>
          </a:p>
        </p:txBody>
      </p:sp>
      <p:sp>
        <p:nvSpPr>
          <p:cNvPr id="6" name="QuadreDeText 5"/>
          <p:cNvSpPr txBox="1"/>
          <p:nvPr/>
        </p:nvSpPr>
        <p:spPr>
          <a:xfrm>
            <a:off x="1052623" y="4765529"/>
            <a:ext cx="2627299" cy="1600438"/>
          </a:xfrm>
          <a:prstGeom prst="rect">
            <a:avLst/>
          </a:prstGeom>
          <a:noFill/>
        </p:spPr>
        <p:txBody>
          <a:bodyPr wrap="square" rtlCol="0">
            <a:spAutoFit/>
          </a:bodyPr>
          <a:lstStyle/>
          <a:p>
            <a:pPr marL="457200" indent="-457200">
              <a:buFont typeface="+mj-lt"/>
              <a:buAutoNum type="arabicPeriod" startAt="2"/>
            </a:pPr>
            <a:r>
              <a:rPr lang="es-ES" sz="2000" dirty="0">
                <a:solidFill>
                  <a:srgbClr val="646464"/>
                </a:solidFill>
                <a:latin typeface="Verdana" panose="020B0604030504040204" pitchFamily="34" charset="0"/>
              </a:rPr>
              <a:t>Carnet digital disponible desde la app </a:t>
            </a:r>
            <a:r>
              <a:rPr lang="es-ES" sz="2000" dirty="0" err="1">
                <a:solidFill>
                  <a:srgbClr val="646464"/>
                </a:solidFill>
                <a:latin typeface="Verdana" panose="020B0604030504040204" pitchFamily="34" charset="0"/>
                <a:hlinkClick r:id="rId6"/>
              </a:rPr>
              <a:t>SocUB</a:t>
            </a:r>
            <a:endParaRPr lang="es-ES" sz="2000" dirty="0">
              <a:solidFill>
                <a:srgbClr val="646464"/>
              </a:solidFill>
              <a:latin typeface="Verdana" panose="020B0604030504040204" pitchFamily="34" charset="0"/>
            </a:endParaRPr>
          </a:p>
          <a:p>
            <a:pPr marL="285750" indent="-285750">
              <a:buFont typeface="Arial" panose="020B0604020202020204" pitchFamily="34" charset="0"/>
              <a:buChar char="•"/>
            </a:pPr>
            <a:endParaRPr lang="ca-ES" dirty="0"/>
          </a:p>
        </p:txBody>
      </p:sp>
      <p:pic>
        <p:nvPicPr>
          <p:cNvPr id="7" name="Imat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9651" y="4323543"/>
            <a:ext cx="1150304" cy="2243450"/>
          </a:xfrm>
          <a:prstGeom prst="rect">
            <a:avLst/>
          </a:prstGeom>
        </p:spPr>
      </p:pic>
    </p:spTree>
    <p:extLst>
      <p:ext uri="{BB962C8B-B14F-4D97-AF65-F5344CB8AC3E}">
        <p14:creationId xmlns:p14="http://schemas.microsoft.com/office/powerpoint/2010/main" val="2459754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B35877-83D8-4E1C-8A52-9016EED56054}" type="slidenum">
              <a:rPr lang="es-ES" altLang="en-US" smtClean="0">
                <a:solidFill>
                  <a:srgbClr val="898989"/>
                </a:solidFill>
              </a:rPr>
              <a:pPr/>
              <a:t>19</a:t>
            </a:fld>
            <a:endParaRPr lang="es-ES" altLang="en-US">
              <a:solidFill>
                <a:srgbClr val="898989"/>
              </a:solidFill>
            </a:endParaRPr>
          </a:p>
        </p:txBody>
      </p:sp>
      <p:sp>
        <p:nvSpPr>
          <p:cNvPr id="41987" name="Rectangle 7"/>
          <p:cNvSpPr>
            <a:spLocks noGrp="1" noChangeArrowheads="1"/>
          </p:cNvSpPr>
          <p:nvPr>
            <p:ph type="title" idx="4294967295"/>
          </p:nvPr>
        </p:nvSpPr>
        <p:spPr bwMode="auto">
          <a:xfrm>
            <a:off x="520098" y="841283"/>
            <a:ext cx="656650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r>
              <a:rPr lang="es-ES" altLang="ca-ES" sz="2000" b="1">
                <a:solidFill>
                  <a:srgbClr val="336699"/>
                </a:solidFill>
                <a:latin typeface="Verdana"/>
                <a:ea typeface="Verdana"/>
              </a:rPr>
              <a:t>El </a:t>
            </a:r>
            <a:r>
              <a:rPr lang="es-ES" altLang="ca-ES" sz="2000" b="1" dirty="0">
                <a:solidFill>
                  <a:srgbClr val="336699"/>
                </a:solidFill>
                <a:latin typeface="Verdana"/>
                <a:ea typeface="Verdana"/>
                <a:hlinkClick r:id="rId3"/>
              </a:rPr>
              <a:t>servicio de préstamo</a:t>
            </a:r>
            <a:r>
              <a:rPr lang="es-ES" altLang="ca-ES" sz="2000" b="1">
                <a:solidFill>
                  <a:srgbClr val="336699"/>
                </a:solidFill>
                <a:latin typeface="Verdana"/>
                <a:ea typeface="Verdana"/>
              </a:rPr>
              <a:t> de documentos </a:t>
            </a:r>
            <a:r>
              <a:rPr lang="ca-ES" altLang="ca-ES" sz="2000" b="1">
                <a:solidFill>
                  <a:srgbClr val="336699"/>
                </a:solidFill>
                <a:latin typeface="Verdana"/>
                <a:ea typeface="Verdana"/>
              </a:rPr>
              <a:t>(I)</a:t>
            </a:r>
          </a:p>
        </p:txBody>
      </p:sp>
      <p:sp>
        <p:nvSpPr>
          <p:cNvPr id="41989" name="Rectangle 3"/>
          <p:cNvSpPr>
            <a:spLocks noChangeArrowheads="1"/>
          </p:cNvSpPr>
          <p:nvPr/>
        </p:nvSpPr>
        <p:spPr bwMode="auto">
          <a:xfrm>
            <a:off x="557422" y="1579947"/>
            <a:ext cx="8351837" cy="435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s-ES" altLang="es-ES" sz="800" dirty="0">
              <a:solidFill>
                <a:srgbClr val="646464"/>
              </a:solidFill>
              <a:latin typeface="Verdana" panose="020B0604030504040204" pitchFamily="34" charset="0"/>
            </a:endParaRPr>
          </a:p>
          <a:p>
            <a:pPr algn="just"/>
            <a:r>
              <a:rPr lang="es-ES" altLang="es-ES" sz="1700" dirty="0">
                <a:solidFill>
                  <a:srgbClr val="646464"/>
                </a:solidFill>
                <a:latin typeface="Verdana" panose="020B0604030504040204" pitchFamily="34" charset="0"/>
              </a:rPr>
              <a:t>El préstamo de documentos facilita la consulta de los fondos bibliográficos del CRAI fuera de sus recintos por un periodo de tiempo determinado.</a:t>
            </a:r>
          </a:p>
          <a:p>
            <a:pPr algn="just"/>
            <a:endParaRPr lang="es-ES" altLang="es-ES" sz="1700" dirty="0">
              <a:solidFill>
                <a:srgbClr val="646464"/>
              </a:solidFill>
              <a:latin typeface="Verdana" panose="020B0604030504040204" pitchFamily="34" charset="0"/>
            </a:endParaRPr>
          </a:p>
          <a:p>
            <a:pPr algn="just"/>
            <a:r>
              <a:rPr lang="es-ES" altLang="es-ES" sz="1700" dirty="0">
                <a:solidFill>
                  <a:srgbClr val="646464"/>
                </a:solidFill>
                <a:latin typeface="Verdana" panose="020B0604030504040204" pitchFamily="34" charset="0"/>
              </a:rPr>
              <a:t>Es imprescindible disponer del </a:t>
            </a:r>
            <a:r>
              <a:rPr lang="es-ES" altLang="es-ES" sz="1700" b="1" dirty="0">
                <a:solidFill>
                  <a:srgbClr val="646464"/>
                </a:solidFill>
                <a:latin typeface="Verdana" panose="020B0604030504040204" pitchFamily="34" charset="0"/>
              </a:rPr>
              <a:t>carnet de la UB </a:t>
            </a:r>
            <a:r>
              <a:rPr lang="es-ES" altLang="es-ES" sz="1700" dirty="0">
                <a:solidFill>
                  <a:srgbClr val="646464"/>
                </a:solidFill>
                <a:latin typeface="Verdana" panose="020B0604030504040204" pitchFamily="34" charset="0"/>
              </a:rPr>
              <a:t>o de otro </a:t>
            </a:r>
            <a:r>
              <a:rPr lang="es-ES" altLang="es-ES" sz="1700" b="1" dirty="0">
                <a:solidFill>
                  <a:srgbClr val="646464"/>
                </a:solidFill>
                <a:latin typeface="Verdana" panose="020B0604030504040204" pitchFamily="34" charset="0"/>
              </a:rPr>
              <a:t>documento identificador</a:t>
            </a:r>
            <a:r>
              <a:rPr lang="es-ES" altLang="es-ES" sz="1700" dirty="0">
                <a:solidFill>
                  <a:srgbClr val="646464"/>
                </a:solidFill>
                <a:latin typeface="Verdana" panose="020B0604030504040204" pitchFamily="34" charset="0"/>
              </a:rPr>
              <a:t> que acredite el derecho a préstamo.</a:t>
            </a:r>
          </a:p>
          <a:p>
            <a:pPr algn="just"/>
            <a:endParaRPr lang="es-ES" altLang="es-ES" sz="1200" dirty="0">
              <a:solidFill>
                <a:srgbClr val="646464"/>
              </a:solidFill>
              <a:latin typeface="Verdana" panose="020B0604030504040204" pitchFamily="34" charset="0"/>
            </a:endParaRPr>
          </a:p>
          <a:p>
            <a:pPr algn="just"/>
            <a:r>
              <a:rPr lang="es-ES" altLang="es-ES" sz="1700" dirty="0">
                <a:solidFill>
                  <a:srgbClr val="646464"/>
                </a:solidFill>
                <a:latin typeface="Verdana" panose="020B0604030504040204" pitchFamily="34" charset="0"/>
                <a:hlinkClick r:id="rId4"/>
              </a:rPr>
              <a:t>Reglamento del servicio de préstamo</a:t>
            </a:r>
            <a:endParaRPr lang="es-ES" altLang="es-ES" sz="1700" dirty="0">
              <a:solidFill>
                <a:srgbClr val="646464"/>
              </a:solidFill>
              <a:latin typeface="Verdana" panose="020B0604030504040204" pitchFamily="34" charset="0"/>
            </a:endParaRPr>
          </a:p>
          <a:p>
            <a:pPr algn="just"/>
            <a:endParaRPr lang="es-ES" altLang="es-ES" sz="1200" dirty="0">
              <a:solidFill>
                <a:srgbClr val="646464"/>
              </a:solidFill>
              <a:latin typeface="Verdana" panose="020B0604030504040204" pitchFamily="34" charset="0"/>
            </a:endParaRPr>
          </a:p>
          <a:p>
            <a:pPr algn="just">
              <a:buFont typeface="Wingdings" panose="05000000000000000000" pitchFamily="2" charset="2"/>
              <a:buChar char="q"/>
            </a:pPr>
            <a:r>
              <a:rPr lang="es-ES" altLang="es-ES" sz="1700" dirty="0">
                <a:solidFill>
                  <a:srgbClr val="646464"/>
                </a:solidFill>
                <a:latin typeface="Verdana" panose="020B0604030504040204" pitchFamily="34" charset="0"/>
              </a:rPr>
              <a:t> Documentos excluidos de préstamo:</a:t>
            </a:r>
          </a:p>
          <a:p>
            <a:pPr lvl="1" algn="just">
              <a:buFont typeface="Verdana" panose="020B0604030504040204" pitchFamily="34" charset="0"/>
              <a:buChar char="―"/>
            </a:pPr>
            <a:r>
              <a:rPr lang="es-ES" altLang="es-ES" sz="1700" dirty="0">
                <a:solidFill>
                  <a:srgbClr val="646464"/>
                </a:solidFill>
                <a:latin typeface="Verdana" panose="020B0604030504040204" pitchFamily="34" charset="0"/>
              </a:rPr>
              <a:t>Revistas y obras de referencia (enciclopedias, diccionarios, etc.). Si están en línea, pueden consultarse desde fuera de la Universidad.</a:t>
            </a:r>
          </a:p>
          <a:p>
            <a:pPr lvl="1" algn="just">
              <a:buFont typeface="Verdana" panose="020B0604030504040204" pitchFamily="34" charset="0"/>
              <a:buChar char="―"/>
            </a:pPr>
            <a:r>
              <a:rPr lang="es-ES" altLang="es-ES" sz="1700" dirty="0">
                <a:solidFill>
                  <a:srgbClr val="646464"/>
                </a:solidFill>
                <a:latin typeface="Verdana" panose="020B0604030504040204" pitchFamily="34" charset="0"/>
              </a:rPr>
              <a:t>Fondo antiguo.</a:t>
            </a:r>
          </a:p>
          <a:p>
            <a:pPr lvl="1" algn="just">
              <a:buFont typeface="Verdana" panose="020B0604030504040204" pitchFamily="34" charset="0"/>
              <a:buChar char="―"/>
            </a:pPr>
            <a:r>
              <a:rPr lang="es-ES" altLang="es-ES" sz="1700" dirty="0">
                <a:solidFill>
                  <a:srgbClr val="646464"/>
                </a:solidFill>
                <a:latin typeface="Verdana" panose="020B0604030504040204" pitchFamily="34" charset="0"/>
              </a:rPr>
              <a:t>Libros identificados con un punto rojo o con la etiqueta </a:t>
            </a:r>
            <a:r>
              <a:rPr lang="es-ES" altLang="es-ES" sz="1700" i="1" dirty="0">
                <a:solidFill>
                  <a:srgbClr val="646464"/>
                </a:solidFill>
                <a:latin typeface="Verdana" panose="020B0604030504040204" pitchFamily="34" charset="0"/>
              </a:rPr>
              <a:t>Excluido de préstamo</a:t>
            </a:r>
            <a:r>
              <a:rPr lang="es-ES" altLang="es-ES" sz="1700" dirty="0">
                <a:solidFill>
                  <a:srgbClr val="646464"/>
                </a:solidFill>
                <a:latin typeface="Verdana" panose="020B0604030504040204" pitchFamily="34" charset="0"/>
              </a:rPr>
              <a:t>.</a:t>
            </a:r>
          </a:p>
          <a:p>
            <a:pPr algn="just">
              <a:spcBef>
                <a:spcPct val="20000"/>
              </a:spcBef>
              <a:buFont typeface="Wingdings" panose="05000000000000000000" pitchFamily="2" charset="2"/>
              <a:buChar char="q"/>
            </a:pPr>
            <a:r>
              <a:rPr lang="es-ES" altLang="es-ES" sz="1700" dirty="0">
                <a:solidFill>
                  <a:srgbClr val="646464"/>
                </a:solidFill>
                <a:latin typeface="Verdana" panose="020B0604030504040204" pitchFamily="34" charset="0"/>
              </a:rPr>
              <a:t> Bibliografía recomendada: </a:t>
            </a:r>
          </a:p>
          <a:p>
            <a:pPr lvl="1" algn="just">
              <a:spcBef>
                <a:spcPct val="20000"/>
              </a:spcBef>
              <a:buFont typeface="Verdana" panose="020B0604030504040204" pitchFamily="34" charset="0"/>
              <a:buChar char="―"/>
            </a:pPr>
            <a:r>
              <a:rPr lang="es-ES" altLang="es-ES" sz="1700" dirty="0">
                <a:solidFill>
                  <a:srgbClr val="646464"/>
                </a:solidFill>
                <a:latin typeface="Verdana" panose="020B0604030504040204" pitchFamily="34" charset="0"/>
              </a:rPr>
              <a:t>Préstamo de 10 días.</a:t>
            </a:r>
          </a:p>
        </p:txBody>
      </p:sp>
    </p:spTree>
    <p:extLst>
      <p:ext uri="{BB962C8B-B14F-4D97-AF65-F5344CB8AC3E}">
        <p14:creationId xmlns:p14="http://schemas.microsoft.com/office/powerpoint/2010/main" val="8268428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527090-CCAC-45BD-AFEB-08E62F5731F6}" type="slidenum">
              <a:rPr lang="es-ES" altLang="en-US" smtClean="0">
                <a:solidFill>
                  <a:srgbClr val="898989"/>
                </a:solidFill>
              </a:rPr>
              <a:pPr/>
              <a:t>2</a:t>
            </a:fld>
            <a:endParaRPr lang="es-ES" altLang="en-US">
              <a:solidFill>
                <a:srgbClr val="898989"/>
              </a:solidFill>
            </a:endParaRPr>
          </a:p>
        </p:txBody>
      </p:sp>
      <p:sp>
        <p:nvSpPr>
          <p:cNvPr id="19459" name="Rectangle 13"/>
          <p:cNvSpPr>
            <a:spLocks noGrp="1" noChangeArrowheads="1"/>
          </p:cNvSpPr>
          <p:nvPr>
            <p:ph type="title" idx="4294967295"/>
          </p:nvPr>
        </p:nvSpPr>
        <p:spPr bwMode="auto">
          <a:xfrm>
            <a:off x="542844" y="812700"/>
            <a:ext cx="815340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s-ES" altLang="ca-ES" sz="2000" b="1" dirty="0">
                <a:solidFill>
                  <a:srgbClr val="336699"/>
                </a:solidFill>
                <a:latin typeface="Verdana" panose="020B0604030504040204" pitchFamily="34" charset="0"/>
              </a:rPr>
              <a:t>El objetivo de esta sesión es: </a:t>
            </a:r>
          </a:p>
        </p:txBody>
      </p:sp>
      <p:sp>
        <p:nvSpPr>
          <p:cNvPr id="19460" name="Rectangle 14"/>
          <p:cNvSpPr>
            <a:spLocks noGrp="1" noChangeArrowheads="1"/>
          </p:cNvSpPr>
          <p:nvPr>
            <p:ph type="body" idx="4294967295"/>
          </p:nvPr>
        </p:nvSpPr>
        <p:spPr bwMode="auto">
          <a:xfrm>
            <a:off x="468313" y="2276475"/>
            <a:ext cx="8675687" cy="17543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100000"/>
              </a:spcBef>
              <a:buClr>
                <a:schemeClr val="accent2"/>
              </a:buClr>
              <a:buSzPct val="75000"/>
              <a:buFontTx/>
              <a:buNone/>
            </a:pPr>
            <a:r>
              <a:rPr lang="es-ES" altLang="ca-ES" sz="1600" dirty="0">
                <a:solidFill>
                  <a:srgbClr val="646464"/>
                </a:solidFill>
                <a:latin typeface="Verdana" panose="020B0604030504040204" pitchFamily="34" charset="0"/>
              </a:rPr>
              <a:t>Presentarte el CRAI Biblioteca de Información y Medios Audiovisuales y sus servicios:</a:t>
            </a:r>
          </a:p>
          <a:p>
            <a:pPr algn="ctr">
              <a:spcBef>
                <a:spcPts val="1200"/>
              </a:spcBef>
              <a:buClr>
                <a:schemeClr val="accent2"/>
              </a:buClr>
              <a:buSzPct val="75000"/>
              <a:buNone/>
            </a:pPr>
            <a:r>
              <a:rPr lang="es-ES" altLang="ca-ES" sz="1600" dirty="0">
                <a:solidFill>
                  <a:srgbClr val="336699"/>
                </a:solidFill>
                <a:latin typeface="Verdana" panose="020B0604030504040204" pitchFamily="34" charset="0"/>
                <a:hlinkClick r:id="rId3"/>
              </a:rPr>
              <a:t>https://crai.ub.edu/es/conoce-el-crai/bibliotecas/biblioteca-biblioteconomia</a:t>
            </a:r>
            <a:endParaRPr lang="es-ES" altLang="ca-ES" sz="1600" dirty="0">
              <a:solidFill>
                <a:srgbClr val="336699"/>
              </a:solidFill>
              <a:latin typeface="Verdana" panose="020B0604030504040204" pitchFamily="34" charset="0"/>
            </a:endParaRPr>
          </a:p>
          <a:p>
            <a:pPr algn="ctr" eaLnBrk="1" hangingPunct="1">
              <a:spcBef>
                <a:spcPct val="100000"/>
              </a:spcBef>
              <a:buClr>
                <a:srgbClr val="3366CC"/>
              </a:buClr>
              <a:buSzPct val="75000"/>
              <a:buFontTx/>
              <a:buNone/>
            </a:pPr>
            <a:r>
              <a:rPr lang="es-ES" altLang="ca-ES" sz="1600" dirty="0">
                <a:solidFill>
                  <a:srgbClr val="646464"/>
                </a:solidFill>
                <a:latin typeface="Verdana" panose="020B0604030504040204" pitchFamily="34" charset="0"/>
              </a:rPr>
              <a:t>Hablarte de los recursos y servicios que ofrece el CRAI de la UB:</a:t>
            </a:r>
          </a:p>
          <a:p>
            <a:pPr algn="ctr" eaLnBrk="1" hangingPunct="1">
              <a:spcBef>
                <a:spcPts val="1200"/>
              </a:spcBef>
              <a:buClr>
                <a:srgbClr val="3366CC"/>
              </a:buClr>
              <a:buSzPct val="75000"/>
              <a:buFontTx/>
              <a:buNone/>
            </a:pPr>
            <a:r>
              <a:rPr lang="es-ES" altLang="ca-ES" sz="1600" dirty="0">
                <a:solidFill>
                  <a:srgbClr val="646464"/>
                </a:solidFill>
                <a:latin typeface="Verdana" panose="020B0604030504040204" pitchFamily="34" charset="0"/>
                <a:hlinkClick r:id="rId4"/>
              </a:rPr>
              <a:t>https://crai.ub.edu/es</a:t>
            </a:r>
            <a:r>
              <a:rPr lang="es-ES" altLang="ca-ES" sz="1600" dirty="0">
                <a:solidFill>
                  <a:srgbClr val="646464"/>
                </a:solidFill>
                <a:latin typeface="Verdana" panose="020B0604030504040204" pitchFamily="34" charset="0"/>
              </a:rPr>
              <a:t> </a:t>
            </a:r>
            <a:endParaRPr lang="ca-ES" altLang="ca-ES" sz="1600" dirty="0">
              <a:solidFill>
                <a:srgbClr val="646464"/>
              </a:solidFill>
              <a:latin typeface="Verdana" panose="020B0604030504040204" pitchFamily="34" charset="0"/>
            </a:endParaRPr>
          </a:p>
        </p:txBody>
      </p:sp>
    </p:spTree>
    <p:extLst>
      <p:ext uri="{BB962C8B-B14F-4D97-AF65-F5344CB8AC3E}">
        <p14:creationId xmlns:p14="http://schemas.microsoft.com/office/powerpoint/2010/main" val="207613434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p:cNvSpPr>
            <a:spLocks noGrp="1"/>
          </p:cNvSpPr>
          <p:nvPr>
            <p:ph type="sldNum" sz="quarter" idx="12"/>
          </p:nvPr>
        </p:nvSpPr>
        <p:spPr/>
        <p:txBody>
          <a:bodyPr/>
          <a:lstStyle/>
          <a:p>
            <a:pPr>
              <a:defRPr/>
            </a:pPr>
            <a:fld id="{F24D69C7-FF1B-4868-A7D1-6EF043F99738}" type="slidenum">
              <a:rPr lang="es-ES" altLang="en-US" smtClean="0">
                <a:solidFill>
                  <a:prstClr val="black">
                    <a:tint val="75000"/>
                  </a:prstClr>
                </a:solidFill>
              </a:rPr>
              <a:pPr>
                <a:defRPr/>
              </a:pPr>
              <a:t>20</a:t>
            </a:fld>
            <a:endParaRPr lang="es-ES" altLang="en-US">
              <a:solidFill>
                <a:prstClr val="black">
                  <a:tint val="75000"/>
                </a:prstClr>
              </a:solidFill>
            </a:endParaRPr>
          </a:p>
        </p:txBody>
      </p:sp>
      <p:sp>
        <p:nvSpPr>
          <p:cNvPr id="3" name="Rectangle 7"/>
          <p:cNvSpPr txBox="1">
            <a:spLocks noChangeArrowheads="1"/>
          </p:cNvSpPr>
          <p:nvPr/>
        </p:nvSpPr>
        <p:spPr bwMode="auto">
          <a:xfrm>
            <a:off x="502068" y="627581"/>
            <a:ext cx="6626865"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ca-ES" sz="2000" b="1">
                <a:solidFill>
                  <a:srgbClr val="336699"/>
                </a:solidFill>
                <a:latin typeface="Verdana"/>
                <a:ea typeface="Verdana"/>
              </a:rPr>
              <a:t>El </a:t>
            </a:r>
            <a:r>
              <a:rPr lang="es-ES" altLang="ca-ES" sz="2000" b="1" dirty="0">
                <a:solidFill>
                  <a:srgbClr val="336699"/>
                </a:solidFill>
                <a:latin typeface="Verdana"/>
                <a:ea typeface="Verdana"/>
                <a:hlinkClick r:id="rId2"/>
              </a:rPr>
              <a:t>servicio de préstamo</a:t>
            </a:r>
            <a:r>
              <a:rPr lang="es-ES" altLang="ca-ES" sz="2000" b="1">
                <a:solidFill>
                  <a:srgbClr val="336699"/>
                </a:solidFill>
                <a:latin typeface="Verdana"/>
                <a:ea typeface="Verdana"/>
              </a:rPr>
              <a:t> de documentos  </a:t>
            </a:r>
            <a:r>
              <a:rPr lang="ca-ES" altLang="ca-ES" sz="2000" b="1">
                <a:solidFill>
                  <a:srgbClr val="336699"/>
                </a:solidFill>
                <a:latin typeface="Verdana"/>
                <a:ea typeface="Verdana"/>
              </a:rPr>
              <a:t>(II)</a:t>
            </a:r>
          </a:p>
        </p:txBody>
      </p:sp>
      <p:graphicFrame>
        <p:nvGraphicFramePr>
          <p:cNvPr id="5" name="Taula 4"/>
          <p:cNvGraphicFramePr>
            <a:graphicFrameLocks noGrp="1"/>
          </p:cNvGraphicFramePr>
          <p:nvPr>
            <p:extLst>
              <p:ext uri="{D42A27DB-BD31-4B8C-83A1-F6EECF244321}">
                <p14:modId xmlns:p14="http://schemas.microsoft.com/office/powerpoint/2010/main" val="3932233449"/>
              </p:ext>
            </p:extLst>
          </p:nvPr>
        </p:nvGraphicFramePr>
        <p:xfrm>
          <a:off x="584165" y="1276015"/>
          <a:ext cx="8193445" cy="4647423"/>
        </p:xfrm>
        <a:graphic>
          <a:graphicData uri="http://schemas.openxmlformats.org/drawingml/2006/table">
            <a:tbl>
              <a:tblPr firstRow="1" bandRow="1">
                <a:tableStyleId>{5C22544A-7EE6-4342-B048-85BDC9FD1C3A}</a:tableStyleId>
              </a:tblPr>
              <a:tblGrid>
                <a:gridCol w="6045235">
                  <a:extLst>
                    <a:ext uri="{9D8B030D-6E8A-4147-A177-3AD203B41FA5}">
                      <a16:colId xmlns:a16="http://schemas.microsoft.com/office/drawing/2014/main" val="3236891594"/>
                    </a:ext>
                  </a:extLst>
                </a:gridCol>
                <a:gridCol w="1388533">
                  <a:extLst>
                    <a:ext uri="{9D8B030D-6E8A-4147-A177-3AD203B41FA5}">
                      <a16:colId xmlns:a16="http://schemas.microsoft.com/office/drawing/2014/main" val="2001202228"/>
                    </a:ext>
                  </a:extLst>
                </a:gridCol>
                <a:gridCol w="759677">
                  <a:extLst>
                    <a:ext uri="{9D8B030D-6E8A-4147-A177-3AD203B41FA5}">
                      <a16:colId xmlns:a16="http://schemas.microsoft.com/office/drawing/2014/main" val="4273385813"/>
                    </a:ext>
                  </a:extLst>
                </a:gridCol>
              </a:tblGrid>
              <a:tr h="502143">
                <a:tc>
                  <a:txBody>
                    <a:bodyPr/>
                    <a:lstStyle/>
                    <a:p>
                      <a:r>
                        <a:rPr lang="es-ES" noProof="0" dirty="0"/>
                        <a:t>Usuarios</a:t>
                      </a:r>
                    </a:p>
                  </a:txBody>
                  <a:tcPr anchor="ctr"/>
                </a:tc>
                <a:tc>
                  <a:txBody>
                    <a:bodyPr/>
                    <a:lstStyle/>
                    <a:p>
                      <a:pPr algn="ctr"/>
                      <a:r>
                        <a:rPr lang="es-ES" noProof="0" dirty="0"/>
                        <a:t>Documentos</a:t>
                      </a:r>
                    </a:p>
                  </a:txBody>
                  <a:tcPr anchor="ctr"/>
                </a:tc>
                <a:tc>
                  <a:txBody>
                    <a:bodyPr/>
                    <a:lstStyle/>
                    <a:p>
                      <a:pPr algn="ctr"/>
                      <a:r>
                        <a:rPr lang="es-ES" noProof="0" dirty="0"/>
                        <a:t>Días</a:t>
                      </a:r>
                    </a:p>
                  </a:txBody>
                  <a:tcPr anchor="ctr"/>
                </a:tc>
                <a:extLst>
                  <a:ext uri="{0D108BD9-81ED-4DB2-BD59-A6C34878D82A}">
                    <a16:rowId xmlns:a16="http://schemas.microsoft.com/office/drawing/2014/main" val="970138437"/>
                  </a:ext>
                </a:extLst>
              </a:tr>
              <a:tr h="879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100" b="0" i="0" u="none" strike="noStrike" cap="none" normalizeH="0" baseline="0" noProof="0" dirty="0">
                          <a:ln>
                            <a:noFill/>
                          </a:ln>
                          <a:solidFill>
                            <a:srgbClr val="336699"/>
                          </a:solidFill>
                          <a:effectLst/>
                          <a:latin typeface="Verdana" pitchFamily="34" charset="0"/>
                        </a:rPr>
                        <a:t>Profesorado de la UB en activo, jubilado o emérito; profesorado invitado o visitante; profesorado de centros adscritos con </a:t>
                      </a:r>
                      <a:r>
                        <a:rPr kumimoji="0" lang="es-ES" altLang="ca-ES" sz="1100" b="0" i="1" u="none" strike="noStrike" cap="none" normalizeH="0" baseline="0" noProof="0" dirty="0">
                          <a:ln>
                            <a:noFill/>
                          </a:ln>
                          <a:solidFill>
                            <a:srgbClr val="336699"/>
                          </a:solidFill>
                          <a:effectLst/>
                          <a:latin typeface="Verdana" pitchFamily="34" charset="0"/>
                        </a:rPr>
                        <a:t>venia docendi;</a:t>
                      </a:r>
                      <a:r>
                        <a:rPr kumimoji="0" lang="es-ES" altLang="ca-ES" sz="1100" b="0" i="0" u="none" strike="noStrike" cap="none" normalizeH="0" baseline="0" noProof="0" dirty="0">
                          <a:ln>
                            <a:noFill/>
                          </a:ln>
                          <a:solidFill>
                            <a:srgbClr val="336699"/>
                          </a:solidFill>
                          <a:effectLst/>
                          <a:latin typeface="Verdana" pitchFamily="34" charset="0"/>
                        </a:rPr>
                        <a:t> profesorado de la EIM, de Estudios Hispánicos, de los Servicios Lingüísticos y del IDP-ICE; investigadores de departamentos o grupos de investigación de la UB; usuarios con necesidades específicas </a:t>
                      </a:r>
                      <a:endParaRPr lang="es-ES" sz="1100" b="0" noProof="0" dirty="0"/>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a-ES" altLang="ca-ES" sz="1100" b="1" i="0" u="none" strike="noStrike" cap="none" normalizeH="0" baseline="0" dirty="0">
                          <a:ln>
                            <a:noFill/>
                          </a:ln>
                          <a:solidFill>
                            <a:srgbClr val="336699"/>
                          </a:solidFill>
                          <a:effectLst/>
                          <a:latin typeface="Verdana" pitchFamily="34" charset="0"/>
                        </a:rPr>
                        <a:t>40</a:t>
                      </a:r>
                      <a:endParaRPr kumimoji="0" lang="ca-ES" altLang="ca-ES" sz="1800" b="1" i="0" u="none" strike="noStrike" cap="none" normalizeH="0" baseline="0" dirty="0">
                        <a:ln>
                          <a:noFill/>
                        </a:ln>
                        <a:solidFill>
                          <a:srgbClr val="336699"/>
                        </a:solidFill>
                        <a:effectLst/>
                        <a:latin typeface="Verdana" pitchFamily="34" charset="0"/>
                      </a:endParaRPr>
                    </a:p>
                  </a:txBody>
                  <a:tcPr anchor="ctr"/>
                </a:tc>
                <a:tc>
                  <a:txBody>
                    <a:bodyPr/>
                    <a:lstStyle/>
                    <a:p>
                      <a:pPr algn="ctr"/>
                      <a:r>
                        <a:rPr kumimoji="0" lang="ca-ES" sz="1100" b="1" i="0" u="none" strike="noStrike" kern="1200" cap="none" normalizeH="0" baseline="0" dirty="0">
                          <a:ln>
                            <a:noFill/>
                          </a:ln>
                          <a:solidFill>
                            <a:srgbClr val="336699"/>
                          </a:solidFill>
                          <a:effectLst/>
                          <a:latin typeface="Verdana" pitchFamily="34" charset="0"/>
                          <a:ea typeface="+mn-ea"/>
                          <a:cs typeface="+mn-cs"/>
                        </a:rPr>
                        <a:t>60</a:t>
                      </a:r>
                    </a:p>
                  </a:txBody>
                  <a:tcPr anchor="ctr"/>
                </a:tc>
                <a:extLst>
                  <a:ext uri="{0D108BD9-81ED-4DB2-BD59-A6C34878D82A}">
                    <a16:rowId xmlns:a16="http://schemas.microsoft.com/office/drawing/2014/main" val="4028193643"/>
                  </a:ext>
                </a:extLst>
              </a:tr>
              <a:tr h="397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100" b="0" i="0" u="none" strike="noStrike" kern="1200" cap="none" normalizeH="0" baseline="0" noProof="0" dirty="0">
                          <a:ln>
                            <a:noFill/>
                          </a:ln>
                          <a:solidFill>
                            <a:srgbClr val="336699"/>
                          </a:solidFill>
                          <a:effectLst/>
                          <a:latin typeface="Verdana" pitchFamily="34" charset="0"/>
                          <a:ea typeface="+mn-ea"/>
                          <a:cs typeface="+mn-cs"/>
                        </a:rPr>
                        <a:t>Alumnado de doctorado y de másteres oficiales, propios e interuniversitarios; PAS de la UB en activo o jubilado</a:t>
                      </a:r>
                    </a:p>
                  </a:txBody>
                  <a:tcPr/>
                </a:tc>
                <a:tc>
                  <a:txBody>
                    <a:bodyPr/>
                    <a:lstStyle/>
                    <a:p>
                      <a:pPr algn="ctr"/>
                      <a:r>
                        <a:rPr kumimoji="0" lang="ca-ES" sz="1100" b="1" i="0" u="none" strike="noStrike" kern="1200" cap="none" normalizeH="0" baseline="0" dirty="0">
                          <a:ln>
                            <a:noFill/>
                          </a:ln>
                          <a:solidFill>
                            <a:srgbClr val="336699"/>
                          </a:solidFill>
                          <a:effectLst/>
                          <a:latin typeface="Verdana" pitchFamily="34" charset="0"/>
                          <a:ea typeface="+mn-ea"/>
                          <a:cs typeface="+mn-cs"/>
                        </a:rPr>
                        <a:t>20</a:t>
                      </a:r>
                    </a:p>
                  </a:txBody>
                  <a:tcPr anchor="ctr"/>
                </a:tc>
                <a:tc>
                  <a:txBody>
                    <a:bodyPr/>
                    <a:lstStyle/>
                    <a:p>
                      <a:pPr algn="ctr"/>
                      <a:r>
                        <a:rPr kumimoji="0" lang="ca-ES" sz="1100" b="1" i="0" u="none" strike="noStrike" kern="1200" cap="none" normalizeH="0" baseline="0" dirty="0">
                          <a:ln>
                            <a:noFill/>
                          </a:ln>
                          <a:solidFill>
                            <a:srgbClr val="336699"/>
                          </a:solidFill>
                          <a:effectLst/>
                          <a:latin typeface="Verdana" pitchFamily="34" charset="0"/>
                          <a:ea typeface="+mn-ea"/>
                          <a:cs typeface="+mn-cs"/>
                        </a:rPr>
                        <a:t>30</a:t>
                      </a:r>
                    </a:p>
                  </a:txBody>
                  <a:tcPr anchor="ctr"/>
                </a:tc>
                <a:extLst>
                  <a:ext uri="{0D108BD9-81ED-4DB2-BD59-A6C34878D82A}">
                    <a16:rowId xmlns:a16="http://schemas.microsoft.com/office/drawing/2014/main" val="4016518166"/>
                  </a:ext>
                </a:extLst>
              </a:tr>
              <a:tr h="86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100" b="0" i="0" u="none" strike="noStrike" kern="1200" cap="none" normalizeH="0" baseline="0" noProof="0" dirty="0">
                          <a:ln>
                            <a:noFill/>
                          </a:ln>
                          <a:solidFill>
                            <a:srgbClr val="336699"/>
                          </a:solidFill>
                          <a:effectLst/>
                          <a:latin typeface="Verdana" pitchFamily="34" charset="0"/>
                          <a:ea typeface="+mn-ea"/>
                          <a:cs typeface="+mn-cs"/>
                        </a:rPr>
                        <a:t>Estudiantes de grado de la UB, de centros adscritos, interuniversitarios, de homologación, de movilidad nacional o internacional; estudiantes del Instituto de Formación Continua (IL3) que hagan cursos de la Universidad; estudiantes de postgrados propios; estudiantes de extensión universitaria; estudiantes de la Universidad de la Experiencia; socios de Alumni UB autorizados</a:t>
                      </a:r>
                      <a:endParaRPr lang="es-ES" sz="1100" b="0" noProof="0" dirty="0"/>
                    </a:p>
                  </a:txBody>
                  <a:tcPr/>
                </a:tc>
                <a:tc>
                  <a:txBody>
                    <a:bodyPr/>
                    <a:lstStyle/>
                    <a:p>
                      <a:pPr algn="ctr"/>
                      <a:r>
                        <a:rPr kumimoji="0" lang="ca-ES" sz="1100" b="1" i="0" u="none" strike="noStrike" kern="1200" cap="none" normalizeH="0" baseline="0" dirty="0">
                          <a:ln>
                            <a:noFill/>
                          </a:ln>
                          <a:solidFill>
                            <a:srgbClr val="336699"/>
                          </a:solidFill>
                          <a:effectLst/>
                          <a:latin typeface="Verdana" pitchFamily="34" charset="0"/>
                          <a:ea typeface="+mn-ea"/>
                          <a:cs typeface="+mn-cs"/>
                        </a:rPr>
                        <a:t>10</a:t>
                      </a:r>
                    </a:p>
                  </a:txBody>
                  <a:tcPr anchor="ctr" anchorCtr="1"/>
                </a:tc>
                <a:tc>
                  <a:txBody>
                    <a:bodyPr/>
                    <a:lstStyle/>
                    <a:p>
                      <a:pPr algn="ctr"/>
                      <a:r>
                        <a:rPr kumimoji="0" lang="ca-ES" sz="1100" b="1" i="0" u="none" strike="noStrike" kern="1200" cap="none" normalizeH="0" baseline="0" dirty="0">
                          <a:ln>
                            <a:noFill/>
                          </a:ln>
                          <a:solidFill>
                            <a:srgbClr val="336699"/>
                          </a:solidFill>
                          <a:effectLst/>
                          <a:latin typeface="Verdana" pitchFamily="34" charset="0"/>
                          <a:ea typeface="+mn-ea"/>
                          <a:cs typeface="+mn-cs"/>
                        </a:rPr>
                        <a:t>21</a:t>
                      </a:r>
                    </a:p>
                  </a:txBody>
                  <a:tcPr anchor="ctr" anchorCtr="1"/>
                </a:tc>
                <a:extLst>
                  <a:ext uri="{0D108BD9-81ED-4DB2-BD59-A6C34878D82A}">
                    <a16:rowId xmlns:a16="http://schemas.microsoft.com/office/drawing/2014/main" val="3337950277"/>
                  </a:ext>
                </a:extLst>
              </a:tr>
              <a:tr h="732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ca-ES" sz="1100" b="0" i="0" u="none" strike="noStrike" kern="1200" cap="none" normalizeH="0" baseline="0" noProof="0" dirty="0">
                          <a:ln>
                            <a:noFill/>
                          </a:ln>
                          <a:solidFill>
                            <a:srgbClr val="336699"/>
                          </a:solidFill>
                          <a:effectLst/>
                          <a:latin typeface="Verdana" pitchFamily="34" charset="0"/>
                          <a:ea typeface="+mn-ea"/>
                          <a:cs typeface="+mn-cs"/>
                        </a:rPr>
                        <a:t>Personal de hospitales docentes (Clínic, Bellvitge, Sant Joan de Déu); profesorado no UB de centros con convenio, del Grupo UB y del IDP-ICE; personal de institutos de investigación participados, adscritos, vinculados, con convenio o del Grupo UB; investigadores y becarios de investigación de GEO3BCN-CSIC</a:t>
                      </a:r>
                      <a:endParaRPr lang="es-ES" sz="1100" b="0" noProof="0" dirty="0"/>
                    </a:p>
                  </a:txBody>
                  <a:tcPr/>
                </a:tc>
                <a:tc>
                  <a:txBody>
                    <a:bodyPr/>
                    <a:lstStyle/>
                    <a:p>
                      <a:pPr algn="ctr"/>
                      <a:r>
                        <a:rPr kumimoji="0" lang="ca-ES" sz="1100" b="1" i="0" u="none" strike="noStrike" kern="1200" cap="none" normalizeH="0" baseline="0" dirty="0">
                          <a:ln>
                            <a:noFill/>
                          </a:ln>
                          <a:solidFill>
                            <a:srgbClr val="336699"/>
                          </a:solidFill>
                          <a:effectLst/>
                          <a:latin typeface="Verdana" pitchFamily="34" charset="0"/>
                          <a:ea typeface="+mn-ea"/>
                          <a:cs typeface="+mn-cs"/>
                        </a:rPr>
                        <a:t>15</a:t>
                      </a:r>
                    </a:p>
                  </a:txBody>
                  <a:tcPr anchor="ctr" anchorCtr="1"/>
                </a:tc>
                <a:tc>
                  <a:txBody>
                    <a:bodyPr/>
                    <a:lstStyle/>
                    <a:p>
                      <a:pPr algn="ctr"/>
                      <a:r>
                        <a:rPr kumimoji="0" lang="ca-ES" sz="1100" b="1" i="0" u="none" strike="noStrike" kern="1200" cap="none" normalizeH="0" baseline="0" dirty="0">
                          <a:ln>
                            <a:noFill/>
                          </a:ln>
                          <a:solidFill>
                            <a:srgbClr val="336699"/>
                          </a:solidFill>
                          <a:effectLst/>
                          <a:latin typeface="Verdana" pitchFamily="34" charset="0"/>
                          <a:ea typeface="+mn-ea"/>
                          <a:cs typeface="+mn-cs"/>
                        </a:rPr>
                        <a:t>21</a:t>
                      </a:r>
                    </a:p>
                  </a:txBody>
                  <a:tcPr anchor="ctr" anchorCtr="1"/>
                </a:tc>
                <a:extLst>
                  <a:ext uri="{0D108BD9-81ED-4DB2-BD59-A6C34878D82A}">
                    <a16:rowId xmlns:a16="http://schemas.microsoft.com/office/drawing/2014/main" val="2234053851"/>
                  </a:ext>
                </a:extLst>
              </a:tr>
              <a:tr h="785942">
                <a:tc>
                  <a:txBody>
                    <a:bodyPr/>
                    <a:lstStyle/>
                    <a:p>
                      <a:r>
                        <a:rPr kumimoji="0" lang="es-ES" sz="1100" b="0" i="0" u="none" strike="noStrike" kern="1200" cap="none" normalizeH="0" baseline="0" noProof="0" dirty="0">
                          <a:ln>
                            <a:noFill/>
                          </a:ln>
                          <a:solidFill>
                            <a:srgbClr val="336699"/>
                          </a:solidFill>
                          <a:effectLst/>
                          <a:latin typeface="Verdana" pitchFamily="34" charset="0"/>
                          <a:ea typeface="+mn-ea"/>
                          <a:cs typeface="+mn-cs"/>
                        </a:rPr>
                        <a:t>Estudiantes de centros con convenio o del Grupo UB; estudiantes de la EIM, de Estudios Hispánicos, de los Servicios Lingüísticos y del IDP-ICE; PDI, PAS y estudiantes de doctorado y máster de la Universitat d’Andorra y de la Universitat Jaume I; miembros del Claustro de Doctores de la UB; profesorado de primaria y secundaria; miembros del COBDC; miembros de fundaciones de carácter benefico-docente de la UB; usuarios autorizados por PDI de la UB o por el CRAI</a:t>
                      </a:r>
                    </a:p>
                  </a:txBody>
                  <a:tcPr/>
                </a:tc>
                <a:tc>
                  <a:txBody>
                    <a:bodyPr/>
                    <a:lstStyle/>
                    <a:p>
                      <a:pPr algn="ctr"/>
                      <a:r>
                        <a:rPr kumimoji="0" lang="ca-ES" sz="1100" b="1" i="0" u="none" strike="noStrike" kern="1200" cap="none" normalizeH="0" baseline="0" dirty="0">
                          <a:ln>
                            <a:noFill/>
                          </a:ln>
                          <a:solidFill>
                            <a:srgbClr val="336699"/>
                          </a:solidFill>
                          <a:effectLst/>
                          <a:latin typeface="Verdana" pitchFamily="34" charset="0"/>
                          <a:ea typeface="+mn-ea"/>
                          <a:cs typeface="+mn-cs"/>
                        </a:rPr>
                        <a:t>5</a:t>
                      </a:r>
                    </a:p>
                  </a:txBody>
                  <a:tcPr anchor="ctr" anchorCtr="1"/>
                </a:tc>
                <a:tc>
                  <a:txBody>
                    <a:bodyPr/>
                    <a:lstStyle/>
                    <a:p>
                      <a:pPr algn="ctr"/>
                      <a:r>
                        <a:rPr kumimoji="0" lang="ca-ES" sz="1100" b="1" i="0" u="none" strike="noStrike" kern="1200" cap="none" normalizeH="0" baseline="0" dirty="0">
                          <a:ln>
                            <a:noFill/>
                          </a:ln>
                          <a:solidFill>
                            <a:srgbClr val="336699"/>
                          </a:solidFill>
                          <a:effectLst/>
                          <a:latin typeface="Verdana" pitchFamily="34" charset="0"/>
                          <a:ea typeface="+mn-ea"/>
                          <a:cs typeface="+mn-cs"/>
                        </a:rPr>
                        <a:t>10</a:t>
                      </a:r>
                    </a:p>
                  </a:txBody>
                  <a:tcPr anchor="ctr" anchorCtr="1"/>
                </a:tc>
                <a:extLst>
                  <a:ext uri="{0D108BD9-81ED-4DB2-BD59-A6C34878D82A}">
                    <a16:rowId xmlns:a16="http://schemas.microsoft.com/office/drawing/2014/main" val="3242788529"/>
                  </a:ext>
                </a:extLst>
              </a:tr>
            </a:tbl>
          </a:graphicData>
        </a:graphic>
      </p:graphicFrame>
      <p:sp>
        <p:nvSpPr>
          <p:cNvPr id="6" name="Text Box 45"/>
          <p:cNvSpPr txBox="1">
            <a:spLocks noChangeArrowheads="1"/>
          </p:cNvSpPr>
          <p:nvPr/>
        </p:nvSpPr>
        <p:spPr bwMode="auto">
          <a:xfrm>
            <a:off x="594599" y="5902261"/>
            <a:ext cx="8163962" cy="274637"/>
          </a:xfrm>
          <a:prstGeom prst="rect">
            <a:avLst/>
          </a:prstGeom>
          <a:solidFill>
            <a:srgbClr val="EAEFF7"/>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s-ES" altLang="ca-ES" sz="1200" b="1" dirty="0">
                <a:solidFill>
                  <a:srgbClr val="336699"/>
                </a:solidFill>
                <a:latin typeface="Verdana" panose="020B0604030504040204" pitchFamily="34" charset="0"/>
              </a:rPr>
              <a:t>Préstamo de material audiovisual: 21 días</a:t>
            </a:r>
          </a:p>
        </p:txBody>
      </p:sp>
      <p:sp>
        <p:nvSpPr>
          <p:cNvPr id="7" name="Text Box 46"/>
          <p:cNvSpPr txBox="1">
            <a:spLocks noChangeArrowheads="1"/>
          </p:cNvSpPr>
          <p:nvPr/>
        </p:nvSpPr>
        <p:spPr bwMode="auto">
          <a:xfrm>
            <a:off x="594599" y="6219732"/>
            <a:ext cx="8163962" cy="498598"/>
          </a:xfrm>
          <a:prstGeom prst="rect">
            <a:avLst/>
          </a:prstGeom>
          <a:noFill/>
          <a:ln w="9525" algn="ctr">
            <a:solidFill>
              <a:srgbClr val="336699"/>
            </a:solidFill>
            <a:miter lim="800000"/>
            <a:headEnd/>
            <a:tailEnd/>
          </a:ln>
          <a:effectLst/>
          <a:extLst>
            <a:ext uri="{909E8E84-426E-40DD-AFC4-6F175D3DCCD1}">
              <a14:hiddenFill xmlns:a14="http://schemas.microsoft.com/office/drawing/2010/main">
                <a:solidFill>
                  <a:srgbClr val="B0C0E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s-ES" altLang="ca-ES" sz="1200" b="1" dirty="0">
                <a:solidFill>
                  <a:srgbClr val="336699"/>
                </a:solidFill>
                <a:latin typeface="Verdana" panose="020B0604030504040204" pitchFamily="34" charset="0"/>
              </a:rPr>
              <a:t>Bibliografía recomendada: 10 días</a:t>
            </a:r>
          </a:p>
          <a:p>
            <a:pPr algn="ctr">
              <a:spcBef>
                <a:spcPct val="20000"/>
              </a:spcBef>
            </a:pPr>
            <a:r>
              <a:rPr lang="es-ES" altLang="ca-ES" sz="1200" b="1" dirty="0">
                <a:solidFill>
                  <a:srgbClr val="336699"/>
                </a:solidFill>
                <a:latin typeface="Verdana" panose="020B0604030504040204" pitchFamily="34" charset="0"/>
              </a:rPr>
              <a:t>Bibliografía recomendada de fin de semana (de viernes a lunes): 3 días</a:t>
            </a:r>
          </a:p>
        </p:txBody>
      </p:sp>
    </p:spTree>
    <p:extLst>
      <p:ext uri="{BB962C8B-B14F-4D97-AF65-F5344CB8AC3E}">
        <p14:creationId xmlns:p14="http://schemas.microsoft.com/office/powerpoint/2010/main" val="1765655815"/>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0DB78A-56C9-4AE1-B9CC-BD1577AA1795}" type="slidenum">
              <a:rPr lang="ca-ES" altLang="en-US" smtClean="0">
                <a:solidFill>
                  <a:srgbClr val="898989"/>
                </a:solidFill>
              </a:rPr>
              <a:pPr/>
              <a:t>21</a:t>
            </a:fld>
            <a:endParaRPr lang="ca-ES" altLang="en-US">
              <a:solidFill>
                <a:srgbClr val="898989"/>
              </a:solidFill>
            </a:endParaRPr>
          </a:p>
        </p:txBody>
      </p:sp>
      <p:sp>
        <p:nvSpPr>
          <p:cNvPr id="46083" name="Rectangle 9"/>
          <p:cNvSpPr>
            <a:spLocks noChangeArrowheads="1"/>
          </p:cNvSpPr>
          <p:nvPr/>
        </p:nvSpPr>
        <p:spPr bwMode="auto">
          <a:xfrm>
            <a:off x="5090954" y="3919020"/>
            <a:ext cx="122237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a-ES" altLang="ca-ES" sz="1700" b="1" dirty="0">
                <a:solidFill>
                  <a:srgbClr val="336699"/>
                </a:solidFill>
                <a:latin typeface="Verdana" panose="020B0604030504040204" pitchFamily="34" charset="0"/>
              </a:rPr>
              <a:t>Historial</a:t>
            </a:r>
          </a:p>
        </p:txBody>
      </p:sp>
      <p:sp>
        <p:nvSpPr>
          <p:cNvPr id="88094" name="Rectangle 6"/>
          <p:cNvSpPr>
            <a:spLocks noChangeArrowheads="1"/>
          </p:cNvSpPr>
          <p:nvPr/>
        </p:nvSpPr>
        <p:spPr bwMode="auto">
          <a:xfrm>
            <a:off x="5078448" y="4273032"/>
            <a:ext cx="3835400"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defRPr/>
            </a:pP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Puedes ver la </a:t>
            </a:r>
            <a:r>
              <a:rPr lang="es-ES"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lista de los documentos </a:t>
            </a: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que has sacado en préstamo a lo largo de tus estudios en la UB en la pestaña </a:t>
            </a:r>
            <a:r>
              <a:rPr lang="es-ES" altLang="ca-ES" sz="1700" i="1" dirty="0">
                <a:solidFill>
                  <a:srgbClr val="646464"/>
                </a:solidFill>
                <a:latin typeface="Verdana" panose="020B0604030504040204" pitchFamily="34" charset="0"/>
                <a:ea typeface="Verdana" panose="020B0604030504040204" pitchFamily="34" charset="0"/>
                <a:cs typeface="Verdana" panose="020B0604030504040204" pitchFamily="34" charset="0"/>
              </a:rPr>
              <a:t>Préstamos</a:t>
            </a: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 dentro de </a:t>
            </a:r>
            <a:r>
              <a:rPr lang="es-ES" altLang="ca-ES" sz="1700" i="1" dirty="0">
                <a:solidFill>
                  <a:srgbClr val="646464"/>
                </a:solidFill>
                <a:latin typeface="Verdana" panose="020B0604030504040204" pitchFamily="34" charset="0"/>
                <a:ea typeface="Verdana" panose="020B0604030504040204" pitchFamily="34" charset="0"/>
                <a:cs typeface="Verdana" panose="020B0604030504040204" pitchFamily="34" charset="0"/>
              </a:rPr>
              <a:t>Mi cuenta.</a:t>
            </a: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 </a:t>
            </a:r>
          </a:p>
        </p:txBody>
      </p:sp>
      <p:sp>
        <p:nvSpPr>
          <p:cNvPr id="88095" name="Rectangle 10"/>
          <p:cNvSpPr>
            <a:spLocks noChangeArrowheads="1"/>
          </p:cNvSpPr>
          <p:nvPr/>
        </p:nvSpPr>
        <p:spPr bwMode="auto">
          <a:xfrm>
            <a:off x="5094514" y="1878722"/>
            <a:ext cx="37272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defRPr/>
            </a:pP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Se permiten </a:t>
            </a:r>
            <a:r>
              <a:rPr lang="es-ES"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hasta 8 reservas </a:t>
            </a: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simultáneas, que se pueden activar desde </a:t>
            </a:r>
            <a:r>
              <a:rPr lang="es-ES" altLang="ca-ES" sz="1700" b="1" i="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Mi cuenta</a:t>
            </a:r>
            <a:r>
              <a:rPr lang="es-ES" altLang="ca-ES" sz="1700" i="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 </a:t>
            </a: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o desde los mostradores. </a:t>
            </a:r>
          </a:p>
        </p:txBody>
      </p:sp>
      <p:sp>
        <p:nvSpPr>
          <p:cNvPr id="46086" name="Rectangle 9"/>
          <p:cNvSpPr>
            <a:spLocks noChangeArrowheads="1"/>
          </p:cNvSpPr>
          <p:nvPr/>
        </p:nvSpPr>
        <p:spPr bwMode="auto">
          <a:xfrm>
            <a:off x="5118963" y="1507456"/>
            <a:ext cx="129875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1700" b="1" dirty="0">
                <a:solidFill>
                  <a:srgbClr val="336699"/>
                </a:solidFill>
                <a:latin typeface="Verdana" panose="020B0604030504040204" pitchFamily="34" charset="0"/>
              </a:rPr>
              <a:t>Reservas</a:t>
            </a:r>
          </a:p>
        </p:txBody>
      </p:sp>
      <p:sp>
        <p:nvSpPr>
          <p:cNvPr id="46087" name="Rectangle 8"/>
          <p:cNvSpPr>
            <a:spLocks noChangeArrowheads="1"/>
          </p:cNvSpPr>
          <p:nvPr/>
        </p:nvSpPr>
        <p:spPr bwMode="auto">
          <a:xfrm>
            <a:off x="569516" y="4273032"/>
            <a:ext cx="4390394"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600"/>
              </a:spcAft>
            </a:pPr>
            <a:r>
              <a:rPr lang="es-ES" altLang="ca-ES" sz="1700" dirty="0">
                <a:solidFill>
                  <a:srgbClr val="646464"/>
                </a:solidFill>
                <a:latin typeface="Verdana" panose="020B0604030504040204" pitchFamily="34" charset="0"/>
              </a:rPr>
              <a:t>No devolver a tiempo los documentos prestados comporta una suspensión del servicio, </a:t>
            </a:r>
            <a:r>
              <a:rPr lang="es-ES" altLang="ca-ES" sz="1700" b="1" dirty="0">
                <a:solidFill>
                  <a:srgbClr val="7F7F7F"/>
                </a:solidFill>
                <a:latin typeface="Verdana" panose="020B0604030504040204" pitchFamily="34" charset="0"/>
              </a:rPr>
              <a:t>según los días de retraso y el tipo de documento</a:t>
            </a:r>
            <a:r>
              <a:rPr lang="es-ES" altLang="ca-ES" sz="1700" dirty="0">
                <a:solidFill>
                  <a:srgbClr val="646464"/>
                </a:solidFill>
                <a:latin typeface="Verdana" panose="020B0604030504040204" pitchFamily="34" charset="0"/>
              </a:rPr>
              <a:t>:</a:t>
            </a:r>
          </a:p>
          <a:p>
            <a:r>
              <a:rPr lang="es-ES" altLang="ca-ES" sz="1400" dirty="0">
                <a:solidFill>
                  <a:srgbClr val="336699"/>
                </a:solidFill>
                <a:latin typeface="Verdana" panose="020B0604030504040204" pitchFamily="34" charset="0"/>
              </a:rPr>
              <a:t>Préstamo normal y material audiovisual:</a:t>
            </a:r>
            <a:r>
              <a:rPr lang="es-ES" altLang="ca-ES" sz="1400" b="1" dirty="0">
                <a:solidFill>
                  <a:prstClr val="black"/>
                </a:solidFill>
                <a:latin typeface="Verdana" panose="020B0604030504040204" pitchFamily="34" charset="0"/>
              </a:rPr>
              <a:t> </a:t>
            </a:r>
            <a:r>
              <a:rPr lang="es-ES" altLang="ca-ES" sz="1400" b="1" dirty="0">
                <a:solidFill>
                  <a:srgbClr val="7F7F7F"/>
                </a:solidFill>
                <a:latin typeface="Verdana" panose="020B0604030504040204" pitchFamily="34" charset="0"/>
              </a:rPr>
              <a:t>1 día</a:t>
            </a:r>
            <a:r>
              <a:rPr lang="es-ES" altLang="ca-ES" sz="1400" dirty="0">
                <a:solidFill>
                  <a:srgbClr val="7F7F7F"/>
                </a:solidFill>
                <a:latin typeface="Verdana" panose="020B0604030504040204" pitchFamily="34" charset="0"/>
              </a:rPr>
              <a:t> </a:t>
            </a:r>
          </a:p>
          <a:p>
            <a:r>
              <a:rPr lang="es-ES" altLang="ca-ES" sz="1400" dirty="0">
                <a:solidFill>
                  <a:srgbClr val="336699"/>
                </a:solidFill>
                <a:latin typeface="Verdana" panose="020B0604030504040204" pitchFamily="34" charset="0"/>
              </a:rPr>
              <a:t>Préstamo de bibliografía recomendada:</a:t>
            </a:r>
            <a:r>
              <a:rPr lang="es-ES" altLang="ca-ES" sz="1400" dirty="0">
                <a:solidFill>
                  <a:prstClr val="black"/>
                </a:solidFill>
                <a:latin typeface="Verdana" panose="020B0604030504040204" pitchFamily="34" charset="0"/>
              </a:rPr>
              <a:t> </a:t>
            </a:r>
            <a:r>
              <a:rPr lang="es-ES" altLang="ca-ES" sz="1400" b="1" dirty="0">
                <a:solidFill>
                  <a:srgbClr val="7F7F7F"/>
                </a:solidFill>
                <a:latin typeface="Verdana" panose="020B0604030504040204" pitchFamily="34" charset="0"/>
              </a:rPr>
              <a:t>4 días</a:t>
            </a:r>
            <a:r>
              <a:rPr lang="es-ES" altLang="ca-ES" sz="1400" dirty="0">
                <a:solidFill>
                  <a:srgbClr val="7F7F7F"/>
                </a:solidFill>
                <a:latin typeface="Verdana" panose="020B0604030504040204" pitchFamily="34" charset="0"/>
              </a:rPr>
              <a:t> </a:t>
            </a:r>
          </a:p>
          <a:p>
            <a:r>
              <a:rPr lang="es-ES" altLang="ca-ES" sz="1400" dirty="0">
                <a:solidFill>
                  <a:srgbClr val="336699"/>
                </a:solidFill>
                <a:latin typeface="Verdana" panose="020B0604030504040204" pitchFamily="34" charset="0"/>
              </a:rPr>
              <a:t>Préstamo de BR de fin de semana:</a:t>
            </a:r>
            <a:r>
              <a:rPr lang="es-ES" altLang="ca-ES" sz="1400" b="1" dirty="0">
                <a:solidFill>
                  <a:srgbClr val="336699"/>
                </a:solidFill>
                <a:latin typeface="Verdana" panose="020B0604030504040204" pitchFamily="34" charset="0"/>
              </a:rPr>
              <a:t> </a:t>
            </a:r>
            <a:r>
              <a:rPr lang="es-ES" altLang="ca-ES" sz="1400" b="1" dirty="0">
                <a:solidFill>
                  <a:srgbClr val="7F7F7F"/>
                </a:solidFill>
                <a:latin typeface="Verdana" panose="020B0604030504040204" pitchFamily="34" charset="0"/>
              </a:rPr>
              <a:t>6 días</a:t>
            </a:r>
          </a:p>
        </p:txBody>
      </p:sp>
      <p:sp>
        <p:nvSpPr>
          <p:cNvPr id="46088" name="Rectangle 7"/>
          <p:cNvSpPr>
            <a:spLocks noChangeArrowheads="1"/>
          </p:cNvSpPr>
          <p:nvPr/>
        </p:nvSpPr>
        <p:spPr bwMode="auto">
          <a:xfrm>
            <a:off x="563360" y="3890056"/>
            <a:ext cx="142218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1700" b="1" dirty="0">
                <a:solidFill>
                  <a:srgbClr val="336699"/>
                </a:solidFill>
                <a:latin typeface="Verdana" panose="020B0604030504040204" pitchFamily="34" charset="0"/>
              </a:rPr>
              <a:t>Sanciones</a:t>
            </a:r>
          </a:p>
        </p:txBody>
      </p:sp>
      <p:sp>
        <p:nvSpPr>
          <p:cNvPr id="46089" name="Rectangle 5"/>
          <p:cNvSpPr>
            <a:spLocks noChangeArrowheads="1"/>
          </p:cNvSpPr>
          <p:nvPr/>
        </p:nvSpPr>
        <p:spPr bwMode="auto">
          <a:xfrm>
            <a:off x="522861" y="1488794"/>
            <a:ext cx="1871025"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1700" b="1" dirty="0">
                <a:solidFill>
                  <a:srgbClr val="336699"/>
                </a:solidFill>
                <a:latin typeface="Verdana" panose="020B0604030504040204" pitchFamily="34" charset="0"/>
              </a:rPr>
              <a:t>Renovaciones</a:t>
            </a:r>
          </a:p>
        </p:txBody>
      </p:sp>
      <p:sp>
        <p:nvSpPr>
          <p:cNvPr id="88100" name="Rectangle 6"/>
          <p:cNvSpPr>
            <a:spLocks noChangeArrowheads="1"/>
          </p:cNvSpPr>
          <p:nvPr/>
        </p:nvSpPr>
        <p:spPr bwMode="auto">
          <a:xfrm>
            <a:off x="522861" y="1839319"/>
            <a:ext cx="4249738"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defRPr/>
            </a:pP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Puedes renovar el préstamo de los documentos </a:t>
            </a:r>
            <a:r>
              <a:rPr lang="es-ES" altLang="ca-ES" sz="1700" b="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tantas veces como desees</a:t>
            </a: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 siempre que el documento no haya sido reservado. Puedes solicitar la renovación en el </a:t>
            </a:r>
            <a:r>
              <a:rPr lang="es-ES" altLang="ca-ES" sz="1700" b="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mostrador</a:t>
            </a: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 por </a:t>
            </a:r>
            <a:r>
              <a:rPr lang="es-ES" altLang="ca-ES" sz="1700" b="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teléfono</a:t>
            </a:r>
            <a:r>
              <a:rPr lang="es-ES" altLang="ca-ES" sz="17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 </a:t>
            </a: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o bien vía web, desde la opción </a:t>
            </a:r>
            <a:r>
              <a:rPr lang="es-ES" altLang="ca-ES" sz="1700" b="1" i="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Mi cuenta</a:t>
            </a: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a:t>
            </a:r>
            <a:r>
              <a:rPr lang="es-ES"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 </a:t>
            </a:r>
            <a:endParaRPr lang="es-ES" altLang="ca-ES" sz="1700" dirty="0">
              <a:solidFill>
                <a:srgbClr val="E7E6E6"/>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7"/>
          <p:cNvSpPr txBox="1">
            <a:spLocks noChangeArrowheads="1"/>
          </p:cNvSpPr>
          <p:nvPr/>
        </p:nvSpPr>
        <p:spPr bwMode="auto">
          <a:xfrm>
            <a:off x="483945" y="737728"/>
            <a:ext cx="7305388"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ca-ES" sz="2000" b="1">
                <a:solidFill>
                  <a:srgbClr val="336699"/>
                </a:solidFill>
                <a:latin typeface="Verdana"/>
                <a:ea typeface="Verdana"/>
              </a:rPr>
              <a:t>El </a:t>
            </a:r>
            <a:r>
              <a:rPr lang="es-ES" altLang="ca-ES" sz="2000" b="1" dirty="0">
                <a:solidFill>
                  <a:srgbClr val="336699"/>
                </a:solidFill>
                <a:latin typeface="Verdana"/>
                <a:ea typeface="Verdana"/>
                <a:hlinkClick r:id="rId3"/>
              </a:rPr>
              <a:t>servicio de préstamo</a:t>
            </a:r>
            <a:r>
              <a:rPr lang="es-ES" altLang="ca-ES" sz="2000" b="1">
                <a:solidFill>
                  <a:srgbClr val="336699"/>
                </a:solidFill>
                <a:latin typeface="Verdana"/>
                <a:ea typeface="Verdana"/>
              </a:rPr>
              <a:t> de documentos </a:t>
            </a:r>
            <a:r>
              <a:rPr lang="ca-ES" altLang="ca-ES" sz="2000" b="1">
                <a:solidFill>
                  <a:srgbClr val="336699"/>
                </a:solidFill>
                <a:latin typeface="Verdana"/>
                <a:ea typeface="Verdana"/>
              </a:rPr>
              <a:t>(III)</a:t>
            </a:r>
          </a:p>
        </p:txBody>
      </p:sp>
    </p:spTree>
    <p:extLst>
      <p:ext uri="{BB962C8B-B14F-4D97-AF65-F5344CB8AC3E}">
        <p14:creationId xmlns:p14="http://schemas.microsoft.com/office/powerpoint/2010/main" val="413548076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0DB78A-56C9-4AE1-B9CC-BD1577AA1795}" type="slidenum">
              <a:rPr lang="ca-ES" altLang="en-US" smtClean="0">
                <a:solidFill>
                  <a:srgbClr val="898989"/>
                </a:solidFill>
              </a:rPr>
              <a:pPr/>
              <a:t>22</a:t>
            </a:fld>
            <a:endParaRPr lang="ca-ES" altLang="en-US">
              <a:solidFill>
                <a:srgbClr val="898989"/>
              </a:solidFill>
            </a:endParaRPr>
          </a:p>
        </p:txBody>
      </p:sp>
      <p:sp>
        <p:nvSpPr>
          <p:cNvPr id="12" name="Rectangle 7"/>
          <p:cNvSpPr txBox="1">
            <a:spLocks noChangeArrowheads="1"/>
          </p:cNvSpPr>
          <p:nvPr/>
        </p:nvSpPr>
        <p:spPr bwMode="auto">
          <a:xfrm>
            <a:off x="483945" y="737728"/>
            <a:ext cx="5974005"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altLang="ca-ES" sz="2000" b="1" dirty="0">
                <a:solidFill>
                  <a:srgbClr val="0070C0"/>
                </a:solidFill>
                <a:latin typeface="Verdana"/>
                <a:ea typeface="Verdana"/>
                <a:hlinkClick r:id="rId3">
                  <a:extLst>
                    <a:ext uri="{A12FA001-AC4F-418D-AE19-62706E023703}">
                      <ahyp:hlinkClr xmlns:ahyp="http://schemas.microsoft.com/office/drawing/2018/hyperlinkcolor" xmlns="" val="tx"/>
                    </a:ext>
                  </a:extLst>
                </a:hlinkClick>
              </a:rPr>
              <a:t>App SocUB</a:t>
            </a:r>
            <a:endParaRPr lang="ca-ES" altLang="ca-ES" sz="2000" b="1" dirty="0">
              <a:solidFill>
                <a:srgbClr val="0070C0"/>
              </a:solidFill>
              <a:latin typeface="Verdana"/>
              <a:ea typeface="Verdana"/>
            </a:endParaRPr>
          </a:p>
        </p:txBody>
      </p:sp>
      <p:pic>
        <p:nvPicPr>
          <p:cNvPr id="2" name="Imat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6089" y="1281390"/>
            <a:ext cx="2205282" cy="4900627"/>
          </a:xfrm>
          <a:prstGeom prst="rect">
            <a:avLst/>
          </a:prstGeom>
        </p:spPr>
      </p:pic>
      <p:sp>
        <p:nvSpPr>
          <p:cNvPr id="16" name="Rectangle arrodonit 15"/>
          <p:cNvSpPr/>
          <p:nvPr/>
        </p:nvSpPr>
        <p:spPr>
          <a:xfrm>
            <a:off x="7051430" y="1907930"/>
            <a:ext cx="1881553" cy="2795954"/>
          </a:xfrm>
          <a:prstGeom prst="roundRect">
            <a:avLst/>
          </a:prstGeom>
          <a:solidFill>
            <a:srgbClr val="0563C1"/>
          </a:solidFill>
          <a:ln>
            <a:solidFill>
              <a:srgbClr val="0563C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s-ES_tradnl" sz="1200" b="1" dirty="0" err="1">
                <a:latin typeface="Verdana"/>
                <a:ea typeface="Verdana"/>
              </a:rPr>
              <a:t>SocUB</a:t>
            </a:r>
            <a:r>
              <a:rPr lang="es-ES_tradnl" sz="1200" dirty="0">
                <a:latin typeface="Verdana"/>
                <a:ea typeface="Verdana"/>
              </a:rPr>
              <a:t> es la aplicación gratuita de la UB. Entre otras prestaciones, podéis acceder a vuestra cuenta, gestionar vuestras reservas y renovar los préstamos... También podéis consultar los horarios de las bibliotecas. </a:t>
            </a:r>
            <a:endParaRPr lang="es-ES_tradnl" dirty="0">
              <a:cs typeface="Calibri" panose="020F0502020204030204"/>
            </a:endParaRPr>
          </a:p>
        </p:txBody>
      </p:sp>
      <p:sp>
        <p:nvSpPr>
          <p:cNvPr id="4" name="QuadreDeText 3"/>
          <p:cNvSpPr txBox="1"/>
          <p:nvPr/>
        </p:nvSpPr>
        <p:spPr>
          <a:xfrm>
            <a:off x="6879980" y="5437311"/>
            <a:ext cx="1635370" cy="738664"/>
          </a:xfrm>
          <a:prstGeom prst="rect">
            <a:avLst/>
          </a:prstGeom>
          <a:noFill/>
        </p:spPr>
        <p:txBody>
          <a:bodyPr wrap="square" lIns="91440" tIns="45720" rIns="91440" bIns="45720" rtlCol="0" anchor="t">
            <a:spAutoFit/>
          </a:bodyPr>
          <a:lstStyle/>
          <a:p>
            <a:r>
              <a:rPr lang="es-ES_tradnl" sz="1400" dirty="0"/>
              <a:t>Mas información: </a:t>
            </a:r>
            <a:endParaRPr lang="es-ES_tradnl" sz="1400" dirty="0">
              <a:cs typeface="Calibri"/>
            </a:endParaRPr>
          </a:p>
          <a:p>
            <a:pPr marL="285750" indent="-285750">
              <a:buFont typeface="Arial" panose="020B0604020202020204" pitchFamily="34" charset="0"/>
              <a:buChar char="•"/>
            </a:pPr>
            <a:r>
              <a:rPr lang="es-ES_tradnl" sz="1400" dirty="0">
                <a:hlinkClick r:id="rId5"/>
              </a:rPr>
              <a:t>Noticia CRAI</a:t>
            </a:r>
            <a:endParaRPr lang="es-ES_tradnl" sz="1400" dirty="0">
              <a:cs typeface="Calibri"/>
            </a:endParaRPr>
          </a:p>
          <a:p>
            <a:pPr marL="285750" indent="-285750">
              <a:buFont typeface="Arial" panose="020B0604020202020204" pitchFamily="34" charset="0"/>
              <a:buChar char="•"/>
            </a:pPr>
            <a:r>
              <a:rPr lang="es-ES_tradnl" sz="1400" dirty="0">
                <a:hlinkClick r:id="rId6"/>
              </a:rPr>
              <a:t>Noticia UB</a:t>
            </a:r>
            <a:endParaRPr lang="es-ES_tradnl" sz="1400" dirty="0">
              <a:cs typeface="Calibri"/>
            </a:endParaRPr>
          </a:p>
        </p:txBody>
      </p:sp>
      <p:pic>
        <p:nvPicPr>
          <p:cNvPr id="5" name="Imat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0732" y="1281390"/>
            <a:ext cx="2303584" cy="4636066"/>
          </a:xfrm>
          <a:prstGeom prst="rect">
            <a:avLst/>
          </a:prstGeom>
        </p:spPr>
      </p:pic>
    </p:spTree>
    <p:extLst>
      <p:ext uri="{BB962C8B-B14F-4D97-AF65-F5344CB8AC3E}">
        <p14:creationId xmlns:p14="http://schemas.microsoft.com/office/powerpoint/2010/main" val="26224466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178AE1-5024-4255-8A52-FE51B1EF48E7}" type="slidenum">
              <a:rPr lang="es-ES" altLang="en-US" smtClean="0">
                <a:solidFill>
                  <a:srgbClr val="898989"/>
                </a:solidFill>
              </a:rPr>
              <a:pPr/>
              <a:t>23</a:t>
            </a:fld>
            <a:endParaRPr lang="es-ES" altLang="en-US">
              <a:solidFill>
                <a:srgbClr val="898989"/>
              </a:solidFill>
            </a:endParaRPr>
          </a:p>
        </p:txBody>
      </p:sp>
      <p:sp>
        <p:nvSpPr>
          <p:cNvPr id="48134" name="Rectangle 7"/>
          <p:cNvSpPr>
            <a:spLocks noGrp="1" noChangeArrowheads="1"/>
          </p:cNvSpPr>
          <p:nvPr>
            <p:ph type="title" idx="4294967295"/>
          </p:nvPr>
        </p:nvSpPr>
        <p:spPr bwMode="auto">
          <a:xfrm>
            <a:off x="473075" y="784120"/>
            <a:ext cx="738019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r>
              <a:rPr lang="es-ES" altLang="ca-ES" sz="2000" b="1" dirty="0">
                <a:solidFill>
                  <a:srgbClr val="0070C0"/>
                </a:solidFill>
                <a:latin typeface="Verdana"/>
                <a:ea typeface="Verdana"/>
              </a:rPr>
              <a:t>Préstamo con otras bibliotecas de la UB</a:t>
            </a:r>
          </a:p>
        </p:txBody>
      </p:sp>
      <p:sp>
        <p:nvSpPr>
          <p:cNvPr id="48131" name="AutoShape 2"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48132" name="AutoShape 4"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48133" name="AutoShape 6"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15369" name="Rectangle 11"/>
          <p:cNvSpPr>
            <a:spLocks noChangeArrowheads="1"/>
          </p:cNvSpPr>
          <p:nvPr/>
        </p:nvSpPr>
        <p:spPr bwMode="auto">
          <a:xfrm>
            <a:off x="625475" y="1744306"/>
            <a:ext cx="4824412"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s-ES"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rPr>
              <a:t>Si necesitas un documento que está en </a:t>
            </a:r>
            <a:r>
              <a:rPr lang="es-ES" altLang="ca-ES" sz="1900" b="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otra biblioteca</a:t>
            </a:r>
            <a:r>
              <a:rPr lang="es-ES" altLang="ca-ES" sz="19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 </a:t>
            </a:r>
            <a:r>
              <a:rPr lang="es-ES"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rPr>
              <a:t>de la UB puedes: </a:t>
            </a:r>
          </a:p>
          <a:p>
            <a:pPr algn="just" eaLnBrk="1" hangingPunct="1">
              <a:defRPr/>
            </a:pPr>
            <a:endParaRPr lang="es-ES"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defRPr/>
            </a:pPr>
            <a:r>
              <a:rPr lang="es-ES" altLang="ca-ES" sz="1900" i="1" dirty="0">
                <a:solidFill>
                  <a:srgbClr val="336699"/>
                </a:solidFill>
                <a:latin typeface="Verdana" panose="020B0604030504040204" pitchFamily="34" charset="0"/>
                <a:ea typeface="Verdana" panose="020B0604030504040204" pitchFamily="34" charset="0"/>
                <a:cs typeface="Verdana" panose="020B0604030504040204" pitchFamily="34" charset="0"/>
              </a:rPr>
              <a:t>a</a:t>
            </a:r>
            <a:r>
              <a:rPr lang="es-ES" altLang="ca-ES" sz="1900" dirty="0">
                <a:solidFill>
                  <a:srgbClr val="336699"/>
                </a:solidFill>
                <a:latin typeface="Verdana" panose="020B0604030504040204" pitchFamily="34" charset="0"/>
                <a:ea typeface="Verdana" panose="020B0604030504040204" pitchFamily="34" charset="0"/>
                <a:cs typeface="Verdana" panose="020B0604030504040204" pitchFamily="34" charset="0"/>
              </a:rPr>
              <a:t>)</a:t>
            </a:r>
            <a:r>
              <a:rPr lang="es-ES" altLang="ca-ES" sz="1900" dirty="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s-ES" altLang="ca-ES" sz="1900" b="1" dirty="0">
                <a:solidFill>
                  <a:prstClr val="white">
                    <a:lumMod val="50000"/>
                  </a:prstClr>
                </a:solidFill>
                <a:latin typeface="Verdana" panose="020B0604030504040204" pitchFamily="34" charset="0"/>
                <a:ea typeface="Verdana" panose="020B0604030504040204" pitchFamily="34" charset="0"/>
              </a:rPr>
              <a:t>i</a:t>
            </a:r>
            <a:r>
              <a:rPr lang="es-ES" altLang="ca-ES" sz="1900" b="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r a la biblioteca donde se encuentra</a:t>
            </a:r>
            <a:r>
              <a:rPr lang="es-ES" altLang="ca-ES" sz="19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 y</a:t>
            </a:r>
            <a:r>
              <a:rPr lang="es-ES"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rPr>
              <a:t> formalizar el préstamo, </a:t>
            </a:r>
          </a:p>
          <a:p>
            <a:pPr algn="just" eaLnBrk="1" hangingPunct="1">
              <a:defRPr/>
            </a:pPr>
            <a:endParaRPr lang="es-ES"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defRPr/>
            </a:pPr>
            <a:r>
              <a:rPr lang="es-ES" altLang="ca-ES" sz="1900" i="1" dirty="0">
                <a:solidFill>
                  <a:srgbClr val="336699"/>
                </a:solidFill>
                <a:latin typeface="Verdana" panose="020B0604030504040204" pitchFamily="34" charset="0"/>
                <a:ea typeface="Verdana" panose="020B0604030504040204" pitchFamily="34" charset="0"/>
                <a:cs typeface="Verdana" panose="020B0604030504040204" pitchFamily="34" charset="0"/>
              </a:rPr>
              <a:t>b</a:t>
            </a:r>
            <a:r>
              <a:rPr lang="es-ES" altLang="ca-ES" sz="1900" dirty="0">
                <a:solidFill>
                  <a:srgbClr val="336699"/>
                </a:solidFill>
                <a:latin typeface="Verdana" panose="020B0604030504040204" pitchFamily="34" charset="0"/>
                <a:ea typeface="Verdana" panose="020B0604030504040204" pitchFamily="34" charset="0"/>
                <a:cs typeface="Verdana" panose="020B0604030504040204" pitchFamily="34" charset="0"/>
              </a:rPr>
              <a:t>)</a:t>
            </a:r>
            <a:r>
              <a:rPr lang="es-ES" altLang="ca-ES" sz="1900" dirty="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s-ES"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rPr>
              <a:t>solicitar en el mostrador de tu biblioteca </a:t>
            </a:r>
            <a:r>
              <a:rPr lang="es-ES" altLang="ca-ES" sz="1900" b="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que te lo traigan</a:t>
            </a:r>
            <a:r>
              <a:rPr lang="es-ES"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rPr>
              <a:t>. Lo recibirás al cabo de 2 o 3 días,</a:t>
            </a:r>
          </a:p>
          <a:p>
            <a:pPr algn="just" eaLnBrk="1" hangingPunct="1">
              <a:defRPr/>
            </a:pPr>
            <a:endParaRPr lang="es-ES"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defRPr/>
            </a:pPr>
            <a:r>
              <a:rPr lang="es-ES" altLang="ca-ES" sz="1900" dirty="0">
                <a:solidFill>
                  <a:srgbClr val="336699"/>
                </a:solidFill>
                <a:latin typeface="Verdana" panose="020B0604030504040204" pitchFamily="34" charset="0"/>
                <a:ea typeface="Verdana" panose="020B0604030504040204" pitchFamily="34" charset="0"/>
                <a:cs typeface="Verdana" panose="020B0604030504040204" pitchFamily="34" charset="0"/>
              </a:rPr>
              <a:t>c)</a:t>
            </a:r>
            <a:r>
              <a:rPr lang="es-ES" altLang="ca-ES" sz="1900" dirty="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s-ES"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rPr>
              <a:t>pedirlo directamente des de </a:t>
            </a:r>
            <a:r>
              <a:rPr lang="es-ES" altLang="ca-ES" sz="1900" b="1" i="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Mi cuenta</a:t>
            </a:r>
            <a:r>
              <a:rPr lang="ca-ES" altLang="ca-ES" sz="1900" b="1" i="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a:t>
            </a:r>
            <a:endParaRPr lang="ca-ES" altLang="ca-ES" sz="1900" i="1"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defRPr/>
            </a:pPr>
            <a:endParaRPr lang="ca-ES"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defRPr/>
            </a:pPr>
            <a:endParaRPr lang="ca-ES" altLang="ca-ES" sz="1900" dirty="0">
              <a:solidFill>
                <a:prstClr val="black"/>
              </a:solidFill>
              <a:latin typeface="Verdana" pitchFamily="34" charset="0"/>
              <a:ea typeface="Verdana" panose="020B0604030504040204" pitchFamily="34" charset="0"/>
              <a:cs typeface="Verdana" panose="020B060403050404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rcRect/>
          <a:stretch/>
        </p:blipFill>
        <p:spPr>
          <a:xfrm>
            <a:off x="6062565" y="1871133"/>
            <a:ext cx="2057400" cy="3975736"/>
          </a:xfrm>
          <a:prstGeom prst="rect">
            <a:avLst/>
          </a:prstGeom>
        </p:spPr>
      </p:pic>
    </p:spTree>
    <p:extLst>
      <p:ext uri="{BB962C8B-B14F-4D97-AF65-F5344CB8AC3E}">
        <p14:creationId xmlns:p14="http://schemas.microsoft.com/office/powerpoint/2010/main" val="299139441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Contenidor de número de diapositiva 5">
            <a:extLst>
              <a:ext uri="{FF2B5EF4-FFF2-40B4-BE49-F238E27FC236}">
                <a16:creationId xmlns:a16="http://schemas.microsoft.com/office/drawing/2014/main" id="{9C488850-2EAD-4CC4-81AA-46122D2D79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452D3C-3FA1-40A0-9B91-6C1E5F4A8E52}" type="slidenum">
              <a:rPr lang="ca-ES" altLang="en-US">
                <a:solidFill>
                  <a:srgbClr val="898989"/>
                </a:solidFill>
              </a:rPr>
              <a:pPr eaLnBrk="1" hangingPunct="1"/>
              <a:t>24</a:t>
            </a:fld>
            <a:endParaRPr lang="ca-ES" altLang="en-US">
              <a:solidFill>
                <a:srgbClr val="898989"/>
              </a:solidFill>
            </a:endParaRPr>
          </a:p>
        </p:txBody>
      </p:sp>
      <p:sp>
        <p:nvSpPr>
          <p:cNvPr id="56323" name="AutoShape 2" descr="https://mail-attachment.googleusercontent.com/attachment/?ui=2&amp;ik=85f28c904c&amp;view=att&amp;th=14111dfdec0e1532&amp;attid=0.1&amp;disp=inline&amp;safe=1&amp;zw&amp;saduie=AG9B_P-ZQDHWvFpiA_Hxpb2vDqTU&amp;sadet=1378998869777&amp;sads=WdZmcVl5UGRuyw7acasT7TpovtQ&amp;sadssc=1">
            <a:extLst>
              <a:ext uri="{FF2B5EF4-FFF2-40B4-BE49-F238E27FC236}">
                <a16:creationId xmlns:a16="http://schemas.microsoft.com/office/drawing/2014/main" id="{110918DA-DF65-4C8B-BE76-C84B6577C735}"/>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a-ES" altLang="ca-ES"/>
          </a:p>
        </p:txBody>
      </p:sp>
      <p:sp>
        <p:nvSpPr>
          <p:cNvPr id="56324" name="AutoShape 4" descr="https://mail-attachment.googleusercontent.com/attachment/?ui=2&amp;ik=85f28c904c&amp;view=att&amp;th=14111dfdec0e1532&amp;attid=0.1&amp;disp=inline&amp;safe=1&amp;zw&amp;saduie=AG9B_P-ZQDHWvFpiA_Hxpb2vDqTU&amp;sadet=1378998869777&amp;sads=WdZmcVl5UGRuyw7acasT7TpovtQ&amp;sadssc=1">
            <a:extLst>
              <a:ext uri="{FF2B5EF4-FFF2-40B4-BE49-F238E27FC236}">
                <a16:creationId xmlns:a16="http://schemas.microsoft.com/office/drawing/2014/main" id="{215AF21E-AA75-4049-BF96-0D227A10A385}"/>
              </a:ext>
            </a:extLst>
          </p:cNvPr>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a-ES" altLang="ca-ES"/>
          </a:p>
        </p:txBody>
      </p:sp>
      <p:sp>
        <p:nvSpPr>
          <p:cNvPr id="56325" name="AutoShape 6" descr="https://mail-attachment.googleusercontent.com/attachment/?ui=2&amp;ik=85f28c904c&amp;view=att&amp;th=14111dfdec0e1532&amp;attid=0.1&amp;disp=inline&amp;safe=1&amp;zw&amp;saduie=AG9B_P-ZQDHWvFpiA_Hxpb2vDqTU&amp;sadet=1378998869777&amp;sads=WdZmcVl5UGRuyw7acasT7TpovtQ&amp;sadssc=1">
            <a:extLst>
              <a:ext uri="{FF2B5EF4-FFF2-40B4-BE49-F238E27FC236}">
                <a16:creationId xmlns:a16="http://schemas.microsoft.com/office/drawing/2014/main" id="{6C64079E-2EF4-467F-9D5A-7AD341F6335D}"/>
              </a:ext>
            </a:extLst>
          </p:cNvPr>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a-ES" altLang="ca-ES"/>
          </a:p>
        </p:txBody>
      </p:sp>
      <p:sp>
        <p:nvSpPr>
          <p:cNvPr id="56326" name="Rectangle 7">
            <a:extLst>
              <a:ext uri="{FF2B5EF4-FFF2-40B4-BE49-F238E27FC236}">
                <a16:creationId xmlns:a16="http://schemas.microsoft.com/office/drawing/2014/main" id="{82EFD414-9F74-401A-9601-F1FE84938FE8}"/>
              </a:ext>
            </a:extLst>
          </p:cNvPr>
          <p:cNvSpPr>
            <a:spLocks noGrp="1" noChangeArrowheads="1"/>
          </p:cNvSpPr>
          <p:nvPr>
            <p:ph type="title" idx="4294967295"/>
          </p:nvPr>
        </p:nvSpPr>
        <p:spPr>
          <a:xfrm>
            <a:off x="622300" y="860364"/>
            <a:ext cx="8677275" cy="400110"/>
          </a:xfrm>
        </p:spPr>
        <p:txBody>
          <a:bodyPr>
            <a:spAutoFit/>
          </a:bodyPr>
          <a:lstStyle/>
          <a:p>
            <a:pPr>
              <a:lnSpc>
                <a:spcPct val="100000"/>
              </a:lnSpc>
            </a:pPr>
            <a:r>
              <a:rPr lang="ca-ES" altLang="ca-ES" sz="2000" b="1" u="sng" dirty="0">
                <a:solidFill>
                  <a:srgbClr val="0070C0"/>
                </a:solidFill>
                <a:latin typeface="Verdana" panose="020B0604030504040204" pitchFamily="34" charset="0"/>
                <a:ea typeface="Verdana" panose="020B0604030504040204" pitchFamily="34" charset="0"/>
                <a:cs typeface="Verdana" panose="020B0604030504040204" pitchFamily="34" charset="0"/>
                <a:hlinkClick r:id="rId3"/>
              </a:rPr>
              <a:t>Uso de </a:t>
            </a:r>
            <a:r>
              <a:rPr lang="ca-ES" altLang="ca-ES" sz="2000" b="1" u="sng" dirty="0" err="1">
                <a:solidFill>
                  <a:srgbClr val="0070C0"/>
                </a:solidFill>
                <a:latin typeface="Verdana" panose="020B0604030504040204" pitchFamily="34" charset="0"/>
                <a:ea typeface="Verdana" panose="020B0604030504040204" pitchFamily="34" charset="0"/>
                <a:cs typeface="Verdana" panose="020B0604030504040204" pitchFamily="34" charset="0"/>
                <a:hlinkClick r:id="rId3"/>
              </a:rPr>
              <a:t>salas</a:t>
            </a:r>
            <a:r>
              <a:rPr lang="ca-ES" altLang="ca-ES" sz="2000" b="1" u="sng" dirty="0">
                <a:solidFill>
                  <a:srgbClr val="0070C0"/>
                </a:solidFill>
                <a:latin typeface="Verdana" panose="020B0604030504040204" pitchFamily="34" charset="0"/>
                <a:ea typeface="Verdana" panose="020B0604030504040204" pitchFamily="34" charset="0"/>
                <a:cs typeface="Verdana" panose="020B0604030504040204" pitchFamily="34" charset="0"/>
                <a:hlinkClick r:id="rId3"/>
              </a:rPr>
              <a:t> de </a:t>
            </a:r>
            <a:r>
              <a:rPr lang="ca-ES" altLang="ca-ES" sz="2000" b="1" u="sng" dirty="0" err="1">
                <a:solidFill>
                  <a:srgbClr val="0070C0"/>
                </a:solidFill>
                <a:latin typeface="Verdana" panose="020B0604030504040204" pitchFamily="34" charset="0"/>
                <a:ea typeface="Verdana" panose="020B0604030504040204" pitchFamily="34" charset="0"/>
                <a:cs typeface="Verdana" panose="020B0604030504040204" pitchFamily="34" charset="0"/>
                <a:hlinkClick r:id="rId3"/>
              </a:rPr>
              <a:t>tr</a:t>
            </a:r>
            <a:r>
              <a:rPr lang="ca-ES" altLang="ca-ES" sz="2000" b="1" u="sng" dirty="0" err="1">
                <a:solidFill>
                  <a:srgbClr val="0070C0"/>
                </a:solidFill>
                <a:latin typeface="Verdana" panose="020B0604030504040204" pitchFamily="34" charset="0"/>
                <a:ea typeface="Verdana" panose="020B0604030504040204" pitchFamily="34" charset="0"/>
                <a:cs typeface="Verdana" panose="020B0604030504040204" pitchFamily="34" charset="0"/>
              </a:rPr>
              <a:t>abajo</a:t>
            </a:r>
            <a:endParaRPr lang="ca-ES" altLang="ca-ES" sz="20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56327" name="Rectangle 11">
            <a:extLst>
              <a:ext uri="{FF2B5EF4-FFF2-40B4-BE49-F238E27FC236}">
                <a16:creationId xmlns:a16="http://schemas.microsoft.com/office/drawing/2014/main" id="{777C3CD6-B1DC-46DA-8066-804DA7CD6880}"/>
              </a:ext>
            </a:extLst>
          </p:cNvPr>
          <p:cNvSpPr>
            <a:spLocks noChangeArrowheads="1"/>
          </p:cNvSpPr>
          <p:nvPr/>
        </p:nvSpPr>
        <p:spPr bwMode="auto">
          <a:xfrm>
            <a:off x="622300" y="1471002"/>
            <a:ext cx="8218488" cy="188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s-ES_tradnl" altLang="ca-ES" sz="1600" dirty="0">
                <a:latin typeface="Verdana"/>
                <a:ea typeface="Verdana"/>
                <a:cs typeface="Arial"/>
              </a:rPr>
              <a:t>Este servicio tiene el objetivo de facilitar el uso de las salas de trabajo de las bibliotecas del CRAI para que podáis disfrutar de un espacio donde poder elaborar trabajos individualmente o en grupo. Las reservas se hacen desde </a:t>
            </a:r>
            <a:r>
              <a:rPr lang="es-ES_tradnl" altLang="ca-ES" sz="1600" dirty="0" err="1">
                <a:latin typeface="Verdana"/>
                <a:ea typeface="Verdana"/>
                <a:cs typeface="Arial"/>
              </a:rPr>
              <a:t>Cercabib</a:t>
            </a:r>
            <a:r>
              <a:rPr lang="es-ES_tradnl" altLang="ca-ES" sz="1600" dirty="0">
                <a:latin typeface="Verdana"/>
                <a:ea typeface="Verdana"/>
                <a:cs typeface="Arial"/>
              </a:rPr>
              <a:t> y se requiere identificación previa. </a:t>
            </a:r>
          </a:p>
          <a:p>
            <a:pPr algn="just">
              <a:lnSpc>
                <a:spcPct val="150000"/>
              </a:lnSpc>
            </a:pPr>
            <a:r>
              <a:rPr lang="es-ES_tradnl" altLang="ca-ES" sz="1600" dirty="0">
                <a:latin typeface="Verdana"/>
                <a:ea typeface="Verdana"/>
                <a:cs typeface="Arial"/>
                <a:hlinkClick r:id="rId4"/>
              </a:rPr>
              <a:t>Instrucciones de uso de las salas de trabajo</a:t>
            </a:r>
          </a:p>
        </p:txBody>
      </p:sp>
      <p:pic>
        <p:nvPicPr>
          <p:cNvPr id="56328" name="Imatge 2">
            <a:extLst>
              <a:ext uri="{FF2B5EF4-FFF2-40B4-BE49-F238E27FC236}">
                <a16:creationId xmlns:a16="http://schemas.microsoft.com/office/drawing/2014/main" id="{1F41D68A-9D22-4251-8744-19C2841193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081" y="3476992"/>
            <a:ext cx="3954463"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Imatge 3">
            <a:extLst>
              <a:ext uri="{FF2B5EF4-FFF2-40B4-BE49-F238E27FC236}">
                <a16:creationId xmlns:a16="http://schemas.microsoft.com/office/drawing/2014/main" id="{C2C090C3-F630-4C9B-9CF1-9F7172B354A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60937" y="3470642"/>
            <a:ext cx="381952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40051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009D6E1D-F591-42DA-BD69-8CA54270923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20EAA2-A058-4184-9566-AD95284E2D7B}" type="slidenum">
              <a:rPr lang="es-ES" altLang="en-US">
                <a:solidFill>
                  <a:srgbClr val="898989"/>
                </a:solidFill>
                <a:latin typeface="Calibri" panose="020F0502020204030204" pitchFamily="34" charset="0"/>
              </a:rPr>
              <a:pPr eaLnBrk="1" hangingPunct="1"/>
              <a:t>25</a:t>
            </a:fld>
            <a:endParaRPr lang="es-ES" altLang="en-US">
              <a:solidFill>
                <a:srgbClr val="898989"/>
              </a:solidFill>
              <a:latin typeface="Calibri" panose="020F0502020204030204" pitchFamily="34" charset="0"/>
            </a:endParaRPr>
          </a:p>
        </p:txBody>
      </p:sp>
      <p:sp>
        <p:nvSpPr>
          <p:cNvPr id="57347" name="Rectangle 3">
            <a:extLst>
              <a:ext uri="{FF2B5EF4-FFF2-40B4-BE49-F238E27FC236}">
                <a16:creationId xmlns:a16="http://schemas.microsoft.com/office/drawing/2014/main" id="{C7F7E53F-1377-4973-9E24-6F5CEF7D7B0D}"/>
              </a:ext>
            </a:extLst>
          </p:cNvPr>
          <p:cNvSpPr>
            <a:spLocks noChangeArrowheads="1"/>
          </p:cNvSpPr>
          <p:nvPr/>
        </p:nvSpPr>
        <p:spPr bwMode="auto">
          <a:xfrm>
            <a:off x="668337" y="825713"/>
            <a:ext cx="8439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_tradnl" altLang="ca-ES" sz="2000" b="1" dirty="0">
                <a:solidFill>
                  <a:srgbClr val="336699"/>
                </a:solidFill>
                <a:latin typeface="Verdana"/>
                <a:ea typeface="Verdana"/>
                <a:cs typeface="Arial"/>
                <a:hlinkClick r:id="rId3"/>
              </a:rPr>
              <a:t>Préstamo</a:t>
            </a:r>
            <a:r>
              <a:rPr lang="es-ES_tradnl" altLang="ca-ES" sz="2000" b="1" dirty="0">
                <a:solidFill>
                  <a:srgbClr val="336699"/>
                </a:solidFill>
                <a:latin typeface="Verdana"/>
                <a:ea typeface="Verdana"/>
                <a:cs typeface="Arial"/>
              </a:rPr>
              <a:t> de portátiles, salas de trabajo y otros equipamientos</a:t>
            </a:r>
          </a:p>
        </p:txBody>
      </p:sp>
      <p:grpSp>
        <p:nvGrpSpPr>
          <p:cNvPr id="57348" name="Group 5">
            <a:extLst>
              <a:ext uri="{FF2B5EF4-FFF2-40B4-BE49-F238E27FC236}">
                <a16:creationId xmlns:a16="http://schemas.microsoft.com/office/drawing/2014/main" id="{20BB92D4-8070-4A55-9EB0-8307A2C875D5}"/>
              </a:ext>
            </a:extLst>
          </p:cNvPr>
          <p:cNvGrpSpPr>
            <a:grpSpLocks/>
          </p:cNvGrpSpPr>
          <p:nvPr/>
        </p:nvGrpSpPr>
        <p:grpSpPr bwMode="auto">
          <a:xfrm>
            <a:off x="771525" y="2368550"/>
            <a:ext cx="7962900" cy="307975"/>
            <a:chOff x="2953" y="721"/>
            <a:chExt cx="5279" cy="194"/>
          </a:xfrm>
        </p:grpSpPr>
        <p:sp>
          <p:nvSpPr>
            <p:cNvPr id="57359" name="Line 6">
              <a:extLst>
                <a:ext uri="{FF2B5EF4-FFF2-40B4-BE49-F238E27FC236}">
                  <a16:creationId xmlns:a16="http://schemas.microsoft.com/office/drawing/2014/main" id="{8C6CA9B1-BF92-4C95-8F3F-CB20591428F7}"/>
                </a:ext>
              </a:extLst>
            </p:cNvPr>
            <p:cNvSpPr>
              <a:spLocks noChangeShapeType="1"/>
            </p:cNvSpPr>
            <p:nvPr/>
          </p:nvSpPr>
          <p:spPr bwMode="auto">
            <a:xfrm>
              <a:off x="2953" y="854"/>
              <a:ext cx="181" cy="0"/>
            </a:xfrm>
            <a:prstGeom prst="line">
              <a:avLst/>
            </a:prstGeom>
            <a:noFill/>
            <a:ln w="12700">
              <a:solidFill>
                <a:srgbClr val="336699"/>
              </a:solidFill>
              <a:prstDash val="sysDot"/>
              <a:round/>
              <a:headEnd/>
              <a:tailEnd type="arrow" w="med" len="med"/>
            </a:ln>
            <a:extLst>
              <a:ext uri="{909E8E84-426E-40DD-AFC4-6F175D3DCCD1}">
                <a14:hiddenFill xmlns:a14="http://schemas.microsoft.com/office/drawing/2010/main">
                  <a:noFill/>
                </a14:hiddenFill>
              </a:ext>
            </a:extLst>
          </p:spPr>
          <p:txBody>
            <a:bodyPr/>
            <a:lstStyle/>
            <a:p>
              <a:endParaRPr lang="ca-ES"/>
            </a:p>
          </p:txBody>
        </p:sp>
        <p:sp>
          <p:nvSpPr>
            <p:cNvPr id="57360" name="Rectangle 7">
              <a:extLst>
                <a:ext uri="{FF2B5EF4-FFF2-40B4-BE49-F238E27FC236}">
                  <a16:creationId xmlns:a16="http://schemas.microsoft.com/office/drawing/2014/main" id="{92335FAF-29A8-4D3E-80B6-B93E2F6DF54D}"/>
                </a:ext>
              </a:extLst>
            </p:cNvPr>
            <p:cNvSpPr>
              <a:spLocks noChangeArrowheads="1"/>
            </p:cNvSpPr>
            <p:nvPr/>
          </p:nvSpPr>
          <p:spPr bwMode="auto">
            <a:xfrm>
              <a:off x="3152" y="721"/>
              <a:ext cx="50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a-ES" altLang="ca-ES" sz="1400" dirty="0">
                  <a:latin typeface="Verdana" panose="020B0604030504040204" pitchFamily="34" charset="0"/>
                  <a:hlinkClick r:id="rId4"/>
                </a:rPr>
                <a:t>Firmar el </a:t>
              </a:r>
              <a:r>
                <a:rPr lang="ca-ES" altLang="ca-ES" sz="1400" dirty="0" err="1">
                  <a:latin typeface="Verdana" panose="020B0604030504040204" pitchFamily="34" charset="0"/>
                  <a:hlinkClick r:id="rId4"/>
                </a:rPr>
                <a:t>contrato</a:t>
              </a:r>
              <a:r>
                <a:rPr lang="ca-ES" altLang="ca-ES" sz="1400" dirty="0">
                  <a:latin typeface="Verdana" panose="020B0604030504040204" pitchFamily="34" charset="0"/>
                  <a:hlinkClick r:id="rId4"/>
                </a:rPr>
                <a:t> de </a:t>
              </a:r>
              <a:r>
                <a:rPr lang="ca-ES" altLang="ca-ES" sz="1400" dirty="0" err="1">
                  <a:latin typeface="Verdana" panose="020B0604030504040204" pitchFamily="34" charset="0"/>
                  <a:hlinkClick r:id="rId4"/>
                </a:rPr>
                <a:t>aceptación</a:t>
              </a:r>
              <a:r>
                <a:rPr lang="ca-ES" altLang="ca-ES" sz="1400" dirty="0">
                  <a:latin typeface="Verdana" panose="020B0604030504040204" pitchFamily="34" charset="0"/>
                  <a:hlinkClick r:id="rId4"/>
                </a:rPr>
                <a:t> del Servicio de </a:t>
              </a:r>
              <a:r>
                <a:rPr lang="ca-ES" altLang="ca-ES" sz="1400" dirty="0" err="1">
                  <a:latin typeface="Verdana" panose="020B0604030504040204" pitchFamily="34" charset="0"/>
                  <a:hlinkClick r:id="rId4"/>
                </a:rPr>
                <a:t>préstamo</a:t>
              </a:r>
              <a:r>
                <a:rPr lang="ca-ES" altLang="ca-ES" sz="1400" dirty="0">
                  <a:latin typeface="Verdana" panose="020B0604030504040204" pitchFamily="34" charset="0"/>
                  <a:hlinkClick r:id="rId4"/>
                </a:rPr>
                <a:t> de </a:t>
              </a:r>
              <a:r>
                <a:rPr lang="ca-ES" altLang="ca-ES" sz="1400" dirty="0" err="1">
                  <a:latin typeface="Verdana" panose="020B0604030504040204" pitchFamily="34" charset="0"/>
                  <a:hlinkClick r:id="rId4"/>
                </a:rPr>
                <a:t>equipamientos</a:t>
              </a:r>
              <a:endParaRPr lang="es-ES" altLang="ca-ES" sz="1400" dirty="0">
                <a:latin typeface="Verdana" panose="020B0604030504040204" pitchFamily="34" charset="0"/>
              </a:endParaRPr>
            </a:p>
          </p:txBody>
        </p:sp>
      </p:grpSp>
      <p:grpSp>
        <p:nvGrpSpPr>
          <p:cNvPr id="57349" name="Group 9">
            <a:extLst>
              <a:ext uri="{FF2B5EF4-FFF2-40B4-BE49-F238E27FC236}">
                <a16:creationId xmlns:a16="http://schemas.microsoft.com/office/drawing/2014/main" id="{603DD004-6356-4827-AC1E-8AB924B2866B}"/>
              </a:ext>
            </a:extLst>
          </p:cNvPr>
          <p:cNvGrpSpPr>
            <a:grpSpLocks/>
          </p:cNvGrpSpPr>
          <p:nvPr/>
        </p:nvGrpSpPr>
        <p:grpSpPr bwMode="auto">
          <a:xfrm>
            <a:off x="771525" y="2738071"/>
            <a:ext cx="5686425" cy="336550"/>
            <a:chOff x="2962" y="711"/>
            <a:chExt cx="3770" cy="212"/>
          </a:xfrm>
        </p:grpSpPr>
        <p:sp>
          <p:nvSpPr>
            <p:cNvPr id="57357" name="Line 10">
              <a:extLst>
                <a:ext uri="{FF2B5EF4-FFF2-40B4-BE49-F238E27FC236}">
                  <a16:creationId xmlns:a16="http://schemas.microsoft.com/office/drawing/2014/main" id="{C3E4E6D3-310B-404E-9360-339C1D5F3A3F}"/>
                </a:ext>
              </a:extLst>
            </p:cNvPr>
            <p:cNvSpPr>
              <a:spLocks noChangeShapeType="1"/>
            </p:cNvSpPr>
            <p:nvPr/>
          </p:nvSpPr>
          <p:spPr bwMode="auto">
            <a:xfrm>
              <a:off x="2962" y="825"/>
              <a:ext cx="189" cy="0"/>
            </a:xfrm>
            <a:prstGeom prst="line">
              <a:avLst/>
            </a:prstGeom>
            <a:noFill/>
            <a:ln w="12700">
              <a:solidFill>
                <a:srgbClr val="336699"/>
              </a:solidFill>
              <a:prstDash val="sysDot"/>
              <a:round/>
              <a:headEnd/>
              <a:tailEnd type="arrow" w="med" len="med"/>
            </a:ln>
            <a:extLst>
              <a:ext uri="{909E8E84-426E-40DD-AFC4-6F175D3DCCD1}">
                <a14:hiddenFill xmlns:a14="http://schemas.microsoft.com/office/drawing/2010/main">
                  <a:noFill/>
                </a14:hiddenFill>
              </a:ext>
            </a:extLst>
          </p:spPr>
          <p:txBody>
            <a:bodyPr/>
            <a:lstStyle/>
            <a:p>
              <a:endParaRPr lang="ca-ES"/>
            </a:p>
          </p:txBody>
        </p:sp>
        <p:sp>
          <p:nvSpPr>
            <p:cNvPr id="57358" name="Rectangle 11">
              <a:extLst>
                <a:ext uri="{FF2B5EF4-FFF2-40B4-BE49-F238E27FC236}">
                  <a16:creationId xmlns:a16="http://schemas.microsoft.com/office/drawing/2014/main" id="{A8BB0724-D30D-438C-8D42-28970D6431C5}"/>
                </a:ext>
              </a:extLst>
            </p:cNvPr>
            <p:cNvSpPr>
              <a:spLocks noChangeArrowheads="1"/>
            </p:cNvSpPr>
            <p:nvPr/>
          </p:nvSpPr>
          <p:spPr bwMode="auto">
            <a:xfrm>
              <a:off x="3142" y="711"/>
              <a:ext cx="359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_tradnl" altLang="ca-ES" sz="1400" dirty="0">
                  <a:latin typeface="Verdana"/>
                  <a:ea typeface="Verdana"/>
                  <a:cs typeface="Arial"/>
                </a:rPr>
                <a:t>Tener el</a:t>
              </a:r>
              <a:r>
                <a:rPr lang="es-ES_tradnl" altLang="ca-ES" sz="1400" dirty="0">
                  <a:solidFill>
                    <a:srgbClr val="595959"/>
                  </a:solidFill>
                  <a:latin typeface="Verdana"/>
                  <a:ea typeface="Verdana"/>
                  <a:cs typeface="Arial"/>
                </a:rPr>
                <a:t> </a:t>
              </a:r>
              <a:r>
                <a:rPr lang="es-ES_tradnl" altLang="ca-ES" sz="1400" dirty="0">
                  <a:latin typeface="Verdana"/>
                  <a:ea typeface="Verdana"/>
                  <a:cs typeface="Arial"/>
                </a:rPr>
                <a:t>carnet UB actualizado</a:t>
              </a:r>
              <a:r>
                <a:rPr lang="ca-ES" altLang="ca-ES" sz="1600" dirty="0">
                  <a:solidFill>
                    <a:srgbClr val="595959"/>
                  </a:solidFill>
                  <a:latin typeface="Verdana"/>
                  <a:ea typeface="Verdana"/>
                  <a:cs typeface="Arial"/>
                </a:rPr>
                <a:t>.</a:t>
              </a:r>
            </a:p>
          </p:txBody>
        </p:sp>
      </p:grpSp>
      <p:grpSp>
        <p:nvGrpSpPr>
          <p:cNvPr id="57350" name="Group 12">
            <a:extLst>
              <a:ext uri="{FF2B5EF4-FFF2-40B4-BE49-F238E27FC236}">
                <a16:creationId xmlns:a16="http://schemas.microsoft.com/office/drawing/2014/main" id="{71CCC52E-28A7-402E-8EA0-17CBFDB31635}"/>
              </a:ext>
            </a:extLst>
          </p:cNvPr>
          <p:cNvGrpSpPr>
            <a:grpSpLocks/>
          </p:cNvGrpSpPr>
          <p:nvPr/>
        </p:nvGrpSpPr>
        <p:grpSpPr bwMode="auto">
          <a:xfrm>
            <a:off x="771525" y="3121025"/>
            <a:ext cx="8295648" cy="523875"/>
            <a:chOff x="2951" y="672"/>
            <a:chExt cx="6118" cy="330"/>
          </a:xfrm>
        </p:grpSpPr>
        <p:sp>
          <p:nvSpPr>
            <p:cNvPr id="57355" name="Line 13">
              <a:extLst>
                <a:ext uri="{FF2B5EF4-FFF2-40B4-BE49-F238E27FC236}">
                  <a16:creationId xmlns:a16="http://schemas.microsoft.com/office/drawing/2014/main" id="{466C1413-78F4-427E-93CD-68DD55FE7823}"/>
                </a:ext>
              </a:extLst>
            </p:cNvPr>
            <p:cNvSpPr>
              <a:spLocks noChangeShapeType="1"/>
            </p:cNvSpPr>
            <p:nvPr/>
          </p:nvSpPr>
          <p:spPr bwMode="auto">
            <a:xfrm>
              <a:off x="2951" y="775"/>
              <a:ext cx="200" cy="10"/>
            </a:xfrm>
            <a:prstGeom prst="line">
              <a:avLst/>
            </a:prstGeom>
            <a:noFill/>
            <a:ln w="12700">
              <a:solidFill>
                <a:srgbClr val="336699"/>
              </a:solidFill>
              <a:prstDash val="sysDot"/>
              <a:round/>
              <a:headEnd/>
              <a:tailEnd type="arrow" w="med" len="med"/>
            </a:ln>
            <a:extLst>
              <a:ext uri="{909E8E84-426E-40DD-AFC4-6F175D3DCCD1}">
                <a14:hiddenFill xmlns:a14="http://schemas.microsoft.com/office/drawing/2010/main">
                  <a:noFill/>
                </a14:hiddenFill>
              </a:ext>
            </a:extLst>
          </p:spPr>
          <p:txBody>
            <a:bodyPr/>
            <a:lstStyle/>
            <a:p>
              <a:endParaRPr lang="ca-ES"/>
            </a:p>
          </p:txBody>
        </p:sp>
        <p:sp>
          <p:nvSpPr>
            <p:cNvPr id="57356" name="Rectangle 14">
              <a:extLst>
                <a:ext uri="{FF2B5EF4-FFF2-40B4-BE49-F238E27FC236}">
                  <a16:creationId xmlns:a16="http://schemas.microsoft.com/office/drawing/2014/main" id="{D26505ED-422B-47FF-A8D8-5E192F2EB369}"/>
                </a:ext>
              </a:extLst>
            </p:cNvPr>
            <p:cNvSpPr>
              <a:spLocks noChangeArrowheads="1"/>
            </p:cNvSpPr>
            <p:nvPr/>
          </p:nvSpPr>
          <p:spPr bwMode="auto">
            <a:xfrm>
              <a:off x="3161" y="672"/>
              <a:ext cx="590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ca-ES" sz="1400" dirty="0">
                  <a:latin typeface="Verdana" panose="020B0604030504040204" pitchFamily="34" charset="0"/>
                </a:rPr>
                <a:t>No tener</a:t>
              </a:r>
              <a:r>
                <a:rPr lang="es-ES" altLang="ca-ES" sz="1400" dirty="0">
                  <a:solidFill>
                    <a:srgbClr val="595959"/>
                  </a:solidFill>
                  <a:latin typeface="Verdana" panose="020B0604030504040204" pitchFamily="34" charset="0"/>
                </a:rPr>
                <a:t> </a:t>
              </a:r>
              <a:r>
                <a:rPr lang="es-ES" altLang="ca-ES" sz="1400" dirty="0">
                  <a:latin typeface="Verdana" panose="020B0604030504040204" pitchFamily="34" charset="0"/>
                </a:rPr>
                <a:t>ninguna sanción por retraso en la devolución de documentos en el momento del préstamo.</a:t>
              </a:r>
            </a:p>
          </p:txBody>
        </p:sp>
      </p:grpSp>
      <p:sp>
        <p:nvSpPr>
          <p:cNvPr id="57352" name="QuadreDeText 16">
            <a:extLst>
              <a:ext uri="{FF2B5EF4-FFF2-40B4-BE49-F238E27FC236}">
                <a16:creationId xmlns:a16="http://schemas.microsoft.com/office/drawing/2014/main" id="{F4346CA1-610B-45F1-A1AF-AACF57D9CA28}"/>
              </a:ext>
            </a:extLst>
          </p:cNvPr>
          <p:cNvSpPr txBox="1">
            <a:spLocks noChangeArrowheads="1"/>
          </p:cNvSpPr>
          <p:nvPr/>
        </p:nvSpPr>
        <p:spPr bwMode="auto">
          <a:xfrm>
            <a:off x="668337" y="1589406"/>
            <a:ext cx="76755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
            </a:pPr>
            <a:r>
              <a:rPr lang="es-ES_tradnl" altLang="ca-ES" sz="1400" dirty="0">
                <a:latin typeface="Verdana"/>
                <a:ea typeface="Verdana"/>
                <a:cs typeface="Arial"/>
              </a:rPr>
              <a:t>Portátiles: préstamo por un máximo de 4h, dentro de la Biblioteca y no se pueden reservar</a:t>
            </a:r>
            <a:r>
              <a:rPr lang="es-ES_tradnl" altLang="ca-ES" sz="1400" dirty="0">
                <a:solidFill>
                  <a:srgbClr val="646464"/>
                </a:solidFill>
                <a:latin typeface="Verdana"/>
                <a:ea typeface="Verdana"/>
                <a:cs typeface="Arial"/>
              </a:rPr>
              <a:t> </a:t>
            </a:r>
            <a:endParaRPr lang="es-ES_tradnl" altLang="ca-ES" sz="1400" dirty="0">
              <a:solidFill>
                <a:srgbClr val="646464"/>
              </a:solidFill>
              <a:latin typeface="Verdana" panose="020B0604030504040204" pitchFamily="34" charset="0"/>
              <a:ea typeface="Verdana"/>
            </a:endParaRPr>
          </a:p>
          <a:p>
            <a:pPr eaLnBrk="1" hangingPunct="1">
              <a:buFont typeface="Wingdings" panose="05000000000000000000" pitchFamily="2" charset="2"/>
              <a:buChar char="§"/>
            </a:pPr>
            <a:r>
              <a:rPr lang="es-ES_tradnl" altLang="ca-ES" sz="1400" dirty="0">
                <a:latin typeface="Verdana"/>
                <a:ea typeface="Verdana"/>
                <a:cs typeface="Arial"/>
              </a:rPr>
              <a:t>Para acceder al servicio de préstamo de estos equipamientos se debe: </a:t>
            </a:r>
            <a:endParaRPr lang="es-ES_tradnl" altLang="ca-ES" sz="1400" dirty="0">
              <a:latin typeface="Verdana" panose="020B0604030504040204" pitchFamily="34" charset="0"/>
              <a:ea typeface="Verdana"/>
            </a:endParaRPr>
          </a:p>
        </p:txBody>
      </p:sp>
      <p:sp>
        <p:nvSpPr>
          <p:cNvPr id="57354" name="QuadreDeText 18">
            <a:extLst>
              <a:ext uri="{FF2B5EF4-FFF2-40B4-BE49-F238E27FC236}">
                <a16:creationId xmlns:a16="http://schemas.microsoft.com/office/drawing/2014/main" id="{39702A4E-850D-4DE9-9D76-AF705660C064}"/>
              </a:ext>
            </a:extLst>
          </p:cNvPr>
          <p:cNvSpPr txBox="1">
            <a:spLocks noChangeArrowheads="1"/>
          </p:cNvSpPr>
          <p:nvPr/>
        </p:nvSpPr>
        <p:spPr bwMode="auto">
          <a:xfrm>
            <a:off x="668337" y="5840413"/>
            <a:ext cx="83261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r>
              <a:rPr lang="es-ES_tradnl" altLang="ca-ES" sz="1400" dirty="0">
                <a:latin typeface="Verdana"/>
                <a:ea typeface="Verdana"/>
                <a:cs typeface="Arial"/>
              </a:rPr>
              <a:t>La primera vez que utilicéis el servicio tendréis que validar el contrato en el CRAI Biblioteca que hayáis seleccionado. En el caso del contrato de cámaras tenéis que seleccionar el </a:t>
            </a:r>
            <a:r>
              <a:rPr lang="es-ES_tradnl" altLang="ca-ES" sz="1400" dirty="0">
                <a:latin typeface="Verdana"/>
                <a:ea typeface="Verdana"/>
                <a:cs typeface="Arial"/>
                <a:hlinkClick r:id="rId5"/>
              </a:rPr>
              <a:t>CRAI Biblioteca de Información y Medios Audiovisuales</a:t>
            </a:r>
            <a:r>
              <a:rPr lang="es-ES_tradnl" altLang="ca-ES" sz="1400" dirty="0">
                <a:latin typeface="Verdana"/>
                <a:ea typeface="Verdana"/>
                <a:cs typeface="Arial"/>
              </a:rPr>
              <a:t>.</a:t>
            </a:r>
          </a:p>
        </p:txBody>
      </p:sp>
      <p:pic>
        <p:nvPicPr>
          <p:cNvPr id="3" name="Imatge 2"/>
          <p:cNvPicPr>
            <a:picLocks noChangeAspect="1"/>
          </p:cNvPicPr>
          <p:nvPr/>
        </p:nvPicPr>
        <p:blipFill>
          <a:blip r:embed="rId6"/>
          <a:stretch>
            <a:fillRect/>
          </a:stretch>
        </p:blipFill>
        <p:spPr>
          <a:xfrm>
            <a:off x="1728516" y="3579208"/>
            <a:ext cx="4276631" cy="2326897"/>
          </a:xfrm>
          <a:prstGeom prst="rect">
            <a:avLst/>
          </a:prstGeom>
        </p:spPr>
      </p:pic>
    </p:spTree>
    <p:extLst>
      <p:ext uri="{BB962C8B-B14F-4D97-AF65-F5344CB8AC3E}">
        <p14:creationId xmlns:p14="http://schemas.microsoft.com/office/powerpoint/2010/main" val="1595315664"/>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6000" y="1972292"/>
            <a:ext cx="3543120" cy="317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79"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E9DDFE-0367-4966-BCF8-DC4692717881}" type="slidenum">
              <a:rPr lang="es-ES" altLang="en-US" smtClean="0">
                <a:solidFill>
                  <a:srgbClr val="898989"/>
                </a:solidFill>
              </a:rPr>
              <a:pPr/>
              <a:t>26</a:t>
            </a:fld>
            <a:endParaRPr lang="es-ES" altLang="en-US">
              <a:solidFill>
                <a:srgbClr val="898989"/>
              </a:solidFill>
            </a:endParaRPr>
          </a:p>
        </p:txBody>
      </p:sp>
      <p:sp>
        <p:nvSpPr>
          <p:cNvPr id="50180" name="Rectangle 5"/>
          <p:cNvSpPr>
            <a:spLocks noGrp="1" noChangeArrowheads="1"/>
          </p:cNvSpPr>
          <p:nvPr>
            <p:ph type="title" idx="4294967295"/>
          </p:nvPr>
        </p:nvSpPr>
        <p:spPr bwMode="auto">
          <a:xfrm>
            <a:off x="513179" y="800364"/>
            <a:ext cx="7231224" cy="12003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ca-ES" altLang="ca-ES" sz="2000" b="1" dirty="0">
                <a:solidFill>
                  <a:srgbClr val="336699"/>
                </a:solidFill>
                <a:latin typeface="Verdana"/>
                <a:ea typeface="Verdana"/>
              </a:rPr>
              <a:t>¿</a:t>
            </a:r>
            <a:r>
              <a:rPr lang="es-ES" altLang="ca-ES" sz="2000" b="1" dirty="0">
                <a:solidFill>
                  <a:srgbClr val="336699"/>
                </a:solidFill>
                <a:latin typeface="Verdana"/>
                <a:ea typeface="Verdana"/>
              </a:rPr>
              <a:t>Qué tienes en préstamo</a:t>
            </a:r>
            <a:r>
              <a:rPr lang="ca-ES" altLang="ca-ES" sz="2000" b="1" dirty="0">
                <a:solidFill>
                  <a:srgbClr val="336699"/>
                </a:solidFill>
                <a:latin typeface="Verdana"/>
                <a:ea typeface="Verdana"/>
              </a:rPr>
              <a:t>? </a:t>
            </a:r>
            <a:r>
              <a:rPr lang="ca-ES" altLang="ca-ES" sz="2000" b="1" i="1" dirty="0">
                <a:solidFill>
                  <a:srgbClr val="336699"/>
                </a:solidFill>
                <a:latin typeface="Verdana"/>
                <a:ea typeface="Verdana"/>
              </a:rPr>
              <a:t>Mi </a:t>
            </a:r>
            <a:r>
              <a:rPr lang="ca-ES" altLang="ca-ES" sz="2000" b="1" i="1" dirty="0" err="1">
                <a:solidFill>
                  <a:srgbClr val="336699"/>
                </a:solidFill>
                <a:latin typeface="Verdana"/>
                <a:ea typeface="Verdana"/>
              </a:rPr>
              <a:t>cuenta</a:t>
            </a:r>
            <a:r>
              <a:rPr lang="ca-ES" altLang="ca-ES" sz="2000" b="1" i="1" dirty="0">
                <a:latin typeface="Verdana" panose="020B0604030504040204" pitchFamily="34" charset="0"/>
              </a:rPr>
              <a:t/>
            </a:r>
            <a:br>
              <a:rPr lang="ca-ES" altLang="ca-ES" sz="2000" b="1" i="1" dirty="0">
                <a:latin typeface="Verdana" panose="020B0604030504040204" pitchFamily="34" charset="0"/>
              </a:rPr>
            </a:br>
            <a:r>
              <a:rPr lang="ca-ES" altLang="ca-ES" sz="2000" b="1" i="1" dirty="0">
                <a:solidFill>
                  <a:srgbClr val="336699"/>
                </a:solidFill>
                <a:latin typeface="Verdana"/>
                <a:ea typeface="Verdana"/>
              </a:rPr>
              <a:t> </a:t>
            </a:r>
            <a:r>
              <a:rPr lang="ca-ES" altLang="es-ES" sz="1600" dirty="0">
                <a:latin typeface="Verdana" panose="020B0604030504040204" pitchFamily="34" charset="0"/>
              </a:rPr>
              <a:t/>
            </a:r>
            <a:br>
              <a:rPr lang="ca-ES" altLang="es-ES" sz="1600" dirty="0">
                <a:latin typeface="Verdana" panose="020B0604030504040204" pitchFamily="34" charset="0"/>
              </a:rPr>
            </a:br>
            <a:r>
              <a:rPr lang="es-ES" altLang="es-ES" sz="2000" dirty="0">
                <a:latin typeface="Verdana" panose="020B0604030504040204" pitchFamily="34" charset="0"/>
              </a:rPr>
              <a:t/>
            </a:r>
            <a:br>
              <a:rPr lang="es-ES" altLang="es-ES" sz="2000" dirty="0">
                <a:latin typeface="Verdana" panose="020B0604030504040204" pitchFamily="34" charset="0"/>
              </a:rPr>
            </a:br>
            <a:endParaRPr lang="ca-ES" altLang="ca-ES" sz="2000" b="1" dirty="0">
              <a:solidFill>
                <a:srgbClr val="336699"/>
              </a:solidFill>
              <a:latin typeface="Verdana" panose="020B0604030504040204" pitchFamily="34" charset="0"/>
            </a:endParaRPr>
          </a:p>
        </p:txBody>
      </p:sp>
      <p:sp>
        <p:nvSpPr>
          <p:cNvPr id="8" name="Text Box 3"/>
          <p:cNvSpPr txBox="1">
            <a:spLocks noChangeArrowheads="1"/>
          </p:cNvSpPr>
          <p:nvPr/>
        </p:nvSpPr>
        <p:spPr bwMode="auto">
          <a:xfrm>
            <a:off x="5559994" y="1407265"/>
            <a:ext cx="273800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100000"/>
              </a:spcBef>
            </a:pPr>
            <a:r>
              <a:rPr lang="es-ES" altLang="es-ES" sz="1600" dirty="0">
                <a:solidFill>
                  <a:srgbClr val="646464"/>
                </a:solidFill>
                <a:latin typeface="Verdana" panose="020B0604030504040204" pitchFamily="34" charset="0"/>
              </a:rPr>
              <a:t>Este servicio te permite acceder a tu </a:t>
            </a:r>
            <a:r>
              <a:rPr lang="es-ES" altLang="es-ES" sz="1600" b="1" dirty="0">
                <a:solidFill>
                  <a:srgbClr val="646464"/>
                </a:solidFill>
                <a:latin typeface="Verdana" panose="020B0604030504040204" pitchFamily="34" charset="0"/>
              </a:rPr>
              <a:t>registro de usuario</a:t>
            </a:r>
            <a:r>
              <a:rPr lang="es-ES" altLang="es-ES" sz="1600" dirty="0">
                <a:solidFill>
                  <a:srgbClr val="646464"/>
                </a:solidFill>
                <a:latin typeface="Verdana" panose="020B0604030504040204" pitchFamily="34" charset="0"/>
              </a:rPr>
              <a:t> del CRAI. </a:t>
            </a:r>
          </a:p>
          <a:p>
            <a:pPr algn="just">
              <a:spcBef>
                <a:spcPct val="100000"/>
              </a:spcBef>
            </a:pPr>
            <a:r>
              <a:rPr lang="es-ES" altLang="es-ES" sz="1600" dirty="0">
                <a:solidFill>
                  <a:srgbClr val="646464"/>
                </a:solidFill>
                <a:latin typeface="Verdana" panose="020B0604030504040204" pitchFamily="34" charset="0"/>
              </a:rPr>
              <a:t>Una vez identificado, puedes ver y renovar tus préstamos, reservar documentos o crear listas de registros, entre otros servicios.</a:t>
            </a:r>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825395" y="4122000"/>
            <a:ext cx="2135924" cy="215828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1" name="Imatge 1">
            <a:extLst>
              <a:ext uri="{FF2B5EF4-FFF2-40B4-BE49-F238E27FC236}">
                <a16:creationId xmlns:a16="http://schemas.microsoft.com/office/drawing/2014/main" id="{5819A87C-982D-416C-AFD4-17FA43ECA171}"/>
              </a:ext>
            </a:extLst>
          </p:cNvPr>
          <p:cNvPicPr>
            <a:picLocks noChangeAspect="1"/>
          </p:cNvPicPr>
          <p:nvPr/>
        </p:nvPicPr>
        <p:blipFill>
          <a:blip r:embed="rId4"/>
          <a:stretch>
            <a:fillRect/>
          </a:stretch>
        </p:blipFill>
        <p:spPr>
          <a:xfrm>
            <a:off x="694028" y="1491393"/>
            <a:ext cx="4396718" cy="3991381"/>
          </a:xfrm>
          <a:prstGeom prst="rect">
            <a:avLst/>
          </a:prstGeom>
        </p:spPr>
      </p:pic>
      <p:sp>
        <p:nvSpPr>
          <p:cNvPr id="7" name="7 Flecha derecha"/>
          <p:cNvSpPr/>
          <p:nvPr/>
        </p:nvSpPr>
        <p:spPr>
          <a:xfrm rot="8169123">
            <a:off x="4386234" y="3839458"/>
            <a:ext cx="707399" cy="244704"/>
          </a:xfrm>
          <a:prstGeom prst="rightArrow">
            <a:avLst>
              <a:gd name="adj1" fmla="val 52625"/>
              <a:gd name="adj2" fmla="val 50000"/>
            </a:avLst>
          </a:prstGeom>
          <a:solidFill>
            <a:srgbClr val="3366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285201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bwMode="auto">
          <a:xfrm>
            <a:off x="518883" y="908818"/>
            <a:ext cx="8281988" cy="590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a:r>
              <a:rPr lang="es-ES" altLang="ca-ES" sz="2000" b="1" dirty="0">
                <a:solidFill>
                  <a:srgbClr val="336699"/>
                </a:solidFill>
                <a:latin typeface="Verdana"/>
                <a:ea typeface="Verdana"/>
                <a:hlinkClick r:id="rId3"/>
              </a:rPr>
              <a:t>Servicio de préstamo consorciado (PUC)</a:t>
            </a:r>
            <a:r>
              <a:rPr lang="es-ES" altLang="ca-ES" sz="2000" b="1" dirty="0">
                <a:latin typeface="Verdana" panose="020B0604030504040204" pitchFamily="34" charset="0"/>
              </a:rPr>
              <a:t/>
            </a:r>
            <a:br>
              <a:rPr lang="es-ES" altLang="ca-ES" sz="2000" b="1" dirty="0">
                <a:latin typeface="Verdana" panose="020B0604030504040204" pitchFamily="34" charset="0"/>
              </a:rPr>
            </a:br>
            <a:endParaRPr lang="ca-ES" altLang="ca-ES" sz="1600">
              <a:solidFill>
                <a:srgbClr val="336699"/>
              </a:solidFill>
              <a:latin typeface="Verdana" panose="020B0604030504040204" pitchFamily="34" charset="0"/>
              <a:ea typeface="Verdana"/>
            </a:endParaRPr>
          </a:p>
        </p:txBody>
      </p:sp>
      <p:sp>
        <p:nvSpPr>
          <p:cNvPr id="52229"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5CD85B-F6B6-4DDE-99B3-A5335D57E777}" type="slidenum">
              <a:rPr lang="ca-ES" altLang="en-US" smtClean="0">
                <a:solidFill>
                  <a:srgbClr val="898989"/>
                </a:solidFill>
              </a:rPr>
              <a:pPr/>
              <a:t>27</a:t>
            </a:fld>
            <a:endParaRPr lang="ca-ES" altLang="en-US">
              <a:solidFill>
                <a:srgbClr val="898989"/>
              </a:solidFill>
            </a:endParaRPr>
          </a:p>
        </p:txBody>
      </p:sp>
      <p:sp>
        <p:nvSpPr>
          <p:cNvPr id="23558" name="4 Subtítulo"/>
          <p:cNvSpPr>
            <a:spLocks/>
          </p:cNvSpPr>
          <p:nvPr/>
        </p:nvSpPr>
        <p:spPr bwMode="auto">
          <a:xfrm>
            <a:off x="535884" y="1631516"/>
            <a:ext cx="6337300" cy="443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marL="0" indent="0" algn="just" eaLnBrk="1" hangingPunct="1">
              <a:defRPr/>
            </a:pP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El PUC es un servicio de préstamo consorciado </a:t>
            </a:r>
            <a:r>
              <a:rPr lang="es-ES"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gratuito</a:t>
            </a: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 que permite a los usuarios solicitar y tener en préstamo documentos de otra biblioteca del Consorcio de Servicios Universitarios de Cataluña (CSUC). </a:t>
            </a:r>
          </a:p>
          <a:p>
            <a:pPr algn="just" eaLnBrk="1" hangingPunct="1">
              <a:spcBef>
                <a:spcPct val="20000"/>
              </a:spcBef>
              <a:defRPr/>
            </a:pPr>
            <a:endPar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spcBef>
                <a:spcPct val="20000"/>
              </a:spcBef>
              <a:defRPr/>
            </a:pPr>
            <a:r>
              <a:rPr lang="es-ES"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¿Cómo se solicitan los documentos?</a:t>
            </a:r>
          </a:p>
          <a:p>
            <a:pPr marL="0" indent="0" algn="just" eaLnBrk="1" hangingPunct="1">
              <a:spcBef>
                <a:spcPct val="20000"/>
              </a:spcBef>
              <a:defRPr/>
            </a:pPr>
            <a:r>
              <a:rPr lang="es-ES" altLang="ca-ES" sz="1700" i="1" dirty="0">
                <a:solidFill>
                  <a:srgbClr val="646464"/>
                </a:solidFill>
                <a:latin typeface="Verdana" panose="020B0604030504040204" pitchFamily="34" charset="0"/>
                <a:ea typeface="Verdana" panose="020B0604030504040204" pitchFamily="34" charset="0"/>
                <a:cs typeface="Verdana" panose="020B0604030504040204" pitchFamily="34" charset="0"/>
              </a:rPr>
              <a:t>a</a:t>
            </a: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 Presencialmente, en la biblioteca donde están depositados: </a:t>
            </a:r>
            <a:r>
              <a:rPr lang="es-ES"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PUC </a:t>
            </a:r>
            <a:r>
              <a:rPr lang="es-ES" altLang="ca-ES" sz="1700" b="1" i="1" dirty="0">
                <a:solidFill>
                  <a:srgbClr val="646464"/>
                </a:solidFill>
                <a:latin typeface="Verdana" panose="020B0604030504040204" pitchFamily="34" charset="0"/>
                <a:ea typeface="Verdana" panose="020B0604030504040204" pitchFamily="34" charset="0"/>
                <a:cs typeface="Verdana" panose="020B0604030504040204" pitchFamily="34" charset="0"/>
              </a:rPr>
              <a:t>in situ</a:t>
            </a: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a:t>
            </a:r>
          </a:p>
          <a:p>
            <a:pPr marL="0" indent="0" algn="just" eaLnBrk="1" hangingPunct="1">
              <a:spcBef>
                <a:spcPct val="20000"/>
              </a:spcBef>
              <a:defRPr/>
            </a:pPr>
            <a:r>
              <a:rPr lang="es-ES" altLang="ca-ES" sz="1700" i="1" dirty="0">
                <a:solidFill>
                  <a:srgbClr val="646464"/>
                </a:solidFill>
                <a:latin typeface="Verdana" panose="020B0604030504040204" pitchFamily="34" charset="0"/>
                <a:ea typeface="Verdana" panose="020B0604030504040204" pitchFamily="34" charset="0"/>
                <a:cs typeface="Verdana" panose="020B0604030504040204" pitchFamily="34" charset="0"/>
              </a:rPr>
              <a:t>b</a:t>
            </a: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 Remotamente, mediante la interfaz del </a:t>
            </a:r>
            <a:r>
              <a:rPr lang="es-ES"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PUC vía web</a:t>
            </a: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a:t>
            </a:r>
            <a:r>
              <a:rPr lang="es-ES"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 </a:t>
            </a:r>
          </a:p>
          <a:p>
            <a:pPr algn="just" eaLnBrk="1" hangingPunct="1">
              <a:spcBef>
                <a:spcPct val="20000"/>
              </a:spcBef>
              <a:buFontTx/>
              <a:buAutoNum type="alphaLcParenR"/>
              <a:defRPr/>
            </a:pPr>
            <a:endParaRPr lang="es-ES"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spcBef>
                <a:spcPct val="20000"/>
              </a:spcBef>
              <a:defRPr/>
            </a:pPr>
            <a:r>
              <a:rPr lang="es-ES"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¿Dónde se devuelven los documentos?</a:t>
            </a:r>
          </a:p>
          <a:p>
            <a:pPr marL="0" indent="0" eaLnBrk="1" hangingPunct="1">
              <a:spcBef>
                <a:spcPct val="20000"/>
              </a:spcBef>
              <a:defRPr/>
            </a:pPr>
            <a:r>
              <a:rPr lang="es-ES" altLang="ca-ES" sz="1700" i="1" dirty="0">
                <a:solidFill>
                  <a:srgbClr val="646464"/>
                </a:solidFill>
                <a:latin typeface="Verdana" panose="020B0604030504040204" pitchFamily="34" charset="0"/>
                <a:ea typeface="Verdana" panose="020B0604030504040204" pitchFamily="34" charset="0"/>
                <a:cs typeface="Verdana" panose="020B0604030504040204" pitchFamily="34" charset="0"/>
              </a:rPr>
              <a:t>a</a:t>
            </a:r>
            <a:r>
              <a:rPr lang="es-ES"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 En cualquiera de las bibliotecas del CRAI de la UB.</a:t>
            </a:r>
          </a:p>
          <a:p>
            <a:pPr marL="0" indent="0" eaLnBrk="1" hangingPunct="1">
              <a:spcBef>
                <a:spcPct val="20000"/>
              </a:spcBef>
              <a:defRPr/>
            </a:pPr>
            <a:r>
              <a:rPr lang="es-ES" altLang="ca-ES" sz="1700" i="1" dirty="0">
                <a:solidFill>
                  <a:srgbClr val="646464"/>
                </a:solidFill>
                <a:latin typeface="Verdana"/>
                <a:ea typeface="Verdana"/>
                <a:cs typeface="Verdana" panose="020B0604030504040204" pitchFamily="34" charset="0"/>
              </a:rPr>
              <a:t>b</a:t>
            </a:r>
            <a:r>
              <a:rPr lang="es-ES" altLang="ca-ES" sz="1700" dirty="0">
                <a:solidFill>
                  <a:srgbClr val="646464"/>
                </a:solidFill>
                <a:latin typeface="Verdana"/>
                <a:ea typeface="Verdana"/>
                <a:cs typeface="Verdana" panose="020B0604030504040204" pitchFamily="34" charset="0"/>
              </a:rPr>
              <a:t>) En cualquiera de las bibliotecas de la institución a la que pertenece el documento.</a:t>
            </a:r>
          </a:p>
        </p:txBody>
      </p:sp>
      <p:grpSp>
        <p:nvGrpSpPr>
          <p:cNvPr id="52228" name="Agrupa 7"/>
          <p:cNvGrpSpPr>
            <a:grpSpLocks/>
          </p:cNvGrpSpPr>
          <p:nvPr/>
        </p:nvGrpSpPr>
        <p:grpSpPr bwMode="auto">
          <a:xfrm>
            <a:off x="7137237" y="1587071"/>
            <a:ext cx="1462088" cy="4359275"/>
            <a:chOff x="6715125" y="1289050"/>
            <a:chExt cx="2012950" cy="5072063"/>
          </a:xfrm>
        </p:grpSpPr>
        <p:pic>
          <p:nvPicPr>
            <p:cNvPr id="52230" name="Picture 14" descr="Logo U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5313" y="1289050"/>
              <a:ext cx="1454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16" descr="http://www.upf.edu/marca/_img/_marca/simbol.png"/>
            <p:cNvPicPr>
              <a:picLocks noChangeAspect="1" noChangeArrowheads="1"/>
            </p:cNvPicPr>
            <p:nvPr/>
          </p:nvPicPr>
          <p:blipFill>
            <a:blip r:embed="rId5" cstate="print">
              <a:extLst>
                <a:ext uri="{28A0092B-C50C-407E-A947-70E740481C1C}">
                  <a14:useLocalDpi xmlns:a14="http://schemas.microsoft.com/office/drawing/2010/main" val="0"/>
                </a:ext>
              </a:extLst>
            </a:blip>
            <a:srcRect l="17815" t="17960" r="15746" b="12088"/>
            <a:stretch>
              <a:fillRect/>
            </a:stretch>
          </p:blipFill>
          <p:spPr bwMode="auto">
            <a:xfrm>
              <a:off x="7942263" y="189865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18" descr="https://upload.wikimedia.org/wikipedia/ca/thumb/b/b5/Logo_upc.svg/1024px-Logo_upc.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1813" y="1987550"/>
              <a:ext cx="69691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20" descr="https://static.udg.edu/0/media/noticies/d384933b-f267-4b96-936e-9ac5777876d1_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2749550"/>
              <a:ext cx="8366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22" descr="https://upload.wikimedia.org/wikipedia/ca/thumb/4/48/Logo_UdL.svg/1280px-Logo_UdL.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6413" y="2935288"/>
              <a:ext cx="7175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24" descr="http://www.urv.cat/media/upload/arxius/logos/A-color.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0025" y="3692525"/>
              <a:ext cx="908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30" descr="http://www.uoc.edu/portal/_resources/common/imatges/marca_UOC/marca_UOC_negre_paper.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5125" y="3925888"/>
              <a:ext cx="9572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32" descr="http://www.recercat.cat/bitstream/id/48588/?sequence=-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39075" y="4662488"/>
              <a:ext cx="865188"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36" descr="http://uvic-ucc.cat/sites/all/themes/zen/UVic1/logo.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21488" y="4802188"/>
              <a:ext cx="8001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38" descr="http://www.cccb.org/rcs_gene/Logo_Biblio_Cat_web_CCCB.png"/>
            <p:cNvPicPr>
              <a:picLocks noChangeAspect="1" noChangeArrowheads="1"/>
            </p:cNvPicPr>
            <p:nvPr/>
          </p:nvPicPr>
          <p:blipFill>
            <a:blip r:embed="rId13" cstate="print">
              <a:extLst>
                <a:ext uri="{28A0092B-C50C-407E-A947-70E740481C1C}">
                  <a14:useLocalDpi xmlns:a14="http://schemas.microsoft.com/office/drawing/2010/main" val="0"/>
                </a:ext>
              </a:extLst>
            </a:blip>
            <a:srcRect l="-2097" t="18971" r="2097" b="24113"/>
            <a:stretch>
              <a:fillRect/>
            </a:stretch>
          </p:blipFill>
          <p:spPr bwMode="auto">
            <a:xfrm>
              <a:off x="7019925" y="5788025"/>
              <a:ext cx="148431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5291368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bwMode="auto">
          <a:xfrm>
            <a:off x="519013" y="950834"/>
            <a:ext cx="7346691" cy="590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a:r>
              <a:rPr lang="es-ES" altLang="ca-ES" sz="2000" b="1" dirty="0">
                <a:solidFill>
                  <a:srgbClr val="336699"/>
                </a:solidFill>
                <a:latin typeface="Verdana" panose="020B0604030504040204" pitchFamily="34" charset="0"/>
              </a:rPr>
              <a:t>PUC </a:t>
            </a:r>
            <a:r>
              <a:rPr lang="es-ES" altLang="ca-ES" sz="2000" b="1" dirty="0">
                <a:solidFill>
                  <a:srgbClr val="336699"/>
                </a:solidFill>
                <a:latin typeface="Verdana" panose="020B0604030504040204" pitchFamily="34" charset="0"/>
                <a:hlinkClick r:id="rId3"/>
              </a:rPr>
              <a:t>vía web</a:t>
            </a:r>
            <a:r>
              <a:rPr lang="ca-ES" altLang="ca-ES" sz="2000" b="1" dirty="0">
                <a:solidFill>
                  <a:srgbClr val="336699"/>
                </a:solidFill>
                <a:latin typeface="Verdana" panose="020B0604030504040204" pitchFamily="34" charset="0"/>
              </a:rPr>
              <a:t/>
            </a:r>
            <a:br>
              <a:rPr lang="ca-ES" altLang="ca-ES" sz="2000" b="1" dirty="0">
                <a:solidFill>
                  <a:srgbClr val="336699"/>
                </a:solidFill>
                <a:latin typeface="Verdana" panose="020B0604030504040204" pitchFamily="34" charset="0"/>
              </a:rPr>
            </a:br>
            <a:endParaRPr lang="ca-ES" altLang="ca-ES" sz="1600" dirty="0">
              <a:solidFill>
                <a:srgbClr val="336699"/>
              </a:solidFill>
              <a:latin typeface="Verdana" panose="020B0604030504040204" pitchFamily="34" charset="0"/>
            </a:endParaRPr>
          </a:p>
        </p:txBody>
      </p:sp>
      <p:sp>
        <p:nvSpPr>
          <p:cNvPr id="54276"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BA77CE-B271-4371-AE57-BFE703285D58}" type="slidenum">
              <a:rPr lang="ca-ES" altLang="en-US" smtClean="0">
                <a:solidFill>
                  <a:srgbClr val="898989"/>
                </a:solidFill>
              </a:rPr>
              <a:pPr/>
              <a:t>28</a:t>
            </a:fld>
            <a:endParaRPr lang="ca-ES" altLang="en-US">
              <a:solidFill>
                <a:srgbClr val="898989"/>
              </a:solidFill>
            </a:endParaRPr>
          </a:p>
        </p:txBody>
      </p:sp>
      <p:sp>
        <p:nvSpPr>
          <p:cNvPr id="54275" name="4 Marcador de contenido"/>
          <p:cNvSpPr>
            <a:spLocks/>
          </p:cNvSpPr>
          <p:nvPr/>
        </p:nvSpPr>
        <p:spPr bwMode="auto">
          <a:xfrm>
            <a:off x="519013" y="1704588"/>
            <a:ext cx="8107729"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5275"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buClr>
                <a:prstClr val="black"/>
              </a:buClr>
              <a:buFont typeface="Wingdings" panose="05000000000000000000" pitchFamily="2" charset="2"/>
              <a:buChar char="q"/>
            </a:pPr>
            <a:r>
              <a:rPr lang="es-ES" altLang="ca-ES" sz="1700" dirty="0">
                <a:solidFill>
                  <a:srgbClr val="646464"/>
                </a:solidFill>
                <a:latin typeface="Verdana" panose="020B0604030504040204" pitchFamily="34" charset="0"/>
              </a:rPr>
              <a:t>Requisitos:</a:t>
            </a:r>
          </a:p>
          <a:p>
            <a:pPr lvl="1" algn="just">
              <a:spcBef>
                <a:spcPts val="600"/>
              </a:spcBef>
              <a:spcAft>
                <a:spcPts val="600"/>
              </a:spcAft>
              <a:buClr>
                <a:prstClr val="black"/>
              </a:buClr>
              <a:buFont typeface="Verdana" panose="020B0604030504040204" pitchFamily="34" charset="0"/>
              <a:buChar char="—"/>
            </a:pPr>
            <a:r>
              <a:rPr lang="es-ES" altLang="ca-ES" sz="1700" dirty="0">
                <a:solidFill>
                  <a:srgbClr val="646464"/>
                </a:solidFill>
                <a:latin typeface="Verdana" panose="020B0604030504040204" pitchFamily="34" charset="0"/>
              </a:rPr>
              <a:t>Tienes que estar </a:t>
            </a:r>
            <a:r>
              <a:rPr lang="es-ES" altLang="ca-ES" sz="1700" b="1" dirty="0">
                <a:solidFill>
                  <a:srgbClr val="646464"/>
                </a:solidFill>
                <a:latin typeface="Verdana" panose="020B0604030504040204" pitchFamily="34" charset="0"/>
              </a:rPr>
              <a:t>dado de alta </a:t>
            </a:r>
            <a:r>
              <a:rPr lang="es-ES" altLang="ca-ES" sz="1700" dirty="0">
                <a:solidFill>
                  <a:srgbClr val="646464"/>
                </a:solidFill>
                <a:latin typeface="Verdana" panose="020B0604030504040204" pitchFamily="34" charset="0"/>
              </a:rPr>
              <a:t>en la base de datos de usuarios de la biblioteca de tu institución.</a:t>
            </a:r>
          </a:p>
          <a:p>
            <a:pPr lvl="1" algn="just">
              <a:spcBef>
                <a:spcPts val="600"/>
              </a:spcBef>
              <a:spcAft>
                <a:spcPts val="600"/>
              </a:spcAft>
              <a:buClr>
                <a:prstClr val="black"/>
              </a:buClr>
              <a:buFont typeface="Verdana" panose="020B0604030504040204" pitchFamily="34" charset="0"/>
              <a:buChar char="—"/>
            </a:pPr>
            <a:r>
              <a:rPr lang="es-ES" altLang="ca-ES" sz="1700" dirty="0">
                <a:solidFill>
                  <a:srgbClr val="646464"/>
                </a:solidFill>
                <a:latin typeface="Verdana" panose="020B0604030504040204" pitchFamily="34" charset="0"/>
              </a:rPr>
              <a:t>No puedes tener préstamos </a:t>
            </a:r>
            <a:r>
              <a:rPr lang="es-ES" altLang="ca-ES" sz="1700" b="1" dirty="0">
                <a:solidFill>
                  <a:srgbClr val="646464"/>
                </a:solidFill>
                <a:latin typeface="Verdana" panose="020B0604030504040204" pitchFamily="34" charset="0"/>
              </a:rPr>
              <a:t>vencidos</a:t>
            </a:r>
            <a:r>
              <a:rPr lang="es-ES" altLang="ca-ES" sz="1700" dirty="0">
                <a:solidFill>
                  <a:srgbClr val="646464"/>
                </a:solidFill>
                <a:latin typeface="Verdana" panose="020B0604030504040204" pitchFamily="34" charset="0"/>
              </a:rPr>
              <a:t> en tu institución.</a:t>
            </a:r>
          </a:p>
          <a:p>
            <a:pPr lvl="1" algn="just">
              <a:spcBef>
                <a:spcPts val="600"/>
              </a:spcBef>
              <a:spcAft>
                <a:spcPts val="600"/>
              </a:spcAft>
              <a:buClr>
                <a:prstClr val="black"/>
              </a:buClr>
              <a:buFont typeface="Verdana" panose="020B0604030504040204" pitchFamily="34" charset="0"/>
              <a:buChar char="—"/>
            </a:pPr>
            <a:r>
              <a:rPr lang="es-ES" altLang="ca-ES" sz="1700" dirty="0">
                <a:solidFill>
                  <a:srgbClr val="646464"/>
                </a:solidFill>
                <a:latin typeface="Verdana" panose="020B0604030504040204" pitchFamily="34" charset="0"/>
              </a:rPr>
              <a:t>No puedes estar </a:t>
            </a:r>
            <a:r>
              <a:rPr lang="es-ES" altLang="ca-ES" sz="1700" b="1" dirty="0">
                <a:solidFill>
                  <a:srgbClr val="646464"/>
                </a:solidFill>
                <a:latin typeface="Verdana" panose="020B0604030504040204" pitchFamily="34" charset="0"/>
              </a:rPr>
              <a:t>bloqueado</a:t>
            </a:r>
            <a:r>
              <a:rPr lang="es-ES" altLang="ca-ES" sz="1700" dirty="0">
                <a:solidFill>
                  <a:srgbClr val="646464"/>
                </a:solidFill>
                <a:latin typeface="Verdana" panose="020B0604030504040204" pitchFamily="34" charset="0"/>
              </a:rPr>
              <a:t> en tu institución.</a:t>
            </a:r>
          </a:p>
          <a:p>
            <a:pPr>
              <a:spcBef>
                <a:spcPts val="600"/>
              </a:spcBef>
              <a:buClr>
                <a:prstClr val="black"/>
              </a:buClr>
            </a:pPr>
            <a:r>
              <a:rPr lang="es-ES" altLang="ca-ES" sz="1700" dirty="0">
                <a:solidFill>
                  <a:srgbClr val="646464"/>
                </a:solidFill>
                <a:latin typeface="Verdana" panose="020B0604030504040204" pitchFamily="34" charset="0"/>
              </a:rPr>
              <a:t>1 </a:t>
            </a:r>
            <a:r>
              <a:rPr lang="es-ES" altLang="ca-ES" sz="1700" b="1" dirty="0">
                <a:solidFill>
                  <a:srgbClr val="646464"/>
                </a:solidFill>
                <a:latin typeface="Verdana" panose="020B0604030504040204" pitchFamily="34" charset="0"/>
              </a:rPr>
              <a:t>Conéctate </a:t>
            </a:r>
            <a:r>
              <a:rPr lang="es-ES" altLang="ca-ES" sz="1700" dirty="0">
                <a:solidFill>
                  <a:srgbClr val="646464"/>
                </a:solidFill>
                <a:latin typeface="Verdana" panose="020B0604030504040204" pitchFamily="34" charset="0"/>
              </a:rPr>
              <a:t>al </a:t>
            </a:r>
            <a:r>
              <a:rPr lang="es-ES" altLang="ca-ES" sz="1700" dirty="0">
                <a:solidFill>
                  <a:srgbClr val="646464"/>
                </a:solidFill>
                <a:latin typeface="Verdana" panose="020B0604030504040204" pitchFamily="34" charset="0"/>
                <a:hlinkClick r:id="rId4"/>
              </a:rPr>
              <a:t>Catálogo Colectivo de las Universidades de Cataluña</a:t>
            </a:r>
            <a:r>
              <a:rPr lang="es-ES" altLang="ca-ES" sz="1700" dirty="0">
                <a:solidFill>
                  <a:srgbClr val="646464"/>
                </a:solidFill>
                <a:latin typeface="Verdana" panose="020B0604030504040204" pitchFamily="34" charset="0"/>
              </a:rPr>
              <a:t>    (CCUC)</a:t>
            </a:r>
          </a:p>
          <a:p>
            <a:pPr>
              <a:spcBef>
                <a:spcPts val="600"/>
              </a:spcBef>
              <a:buClr>
                <a:prstClr val="black"/>
              </a:buClr>
            </a:pPr>
            <a:r>
              <a:rPr lang="es-ES" altLang="ca-ES" sz="1700" dirty="0">
                <a:solidFill>
                  <a:srgbClr val="646464"/>
                </a:solidFill>
                <a:latin typeface="Verdana" panose="020B0604030504040204" pitchFamily="34" charset="0"/>
              </a:rPr>
              <a:t>2 Busca si el documento está disponible y selecciónalo para </a:t>
            </a:r>
            <a:r>
              <a:rPr lang="es-ES" altLang="ca-ES" sz="1700" b="1" dirty="0">
                <a:solidFill>
                  <a:srgbClr val="646464"/>
                </a:solidFill>
                <a:latin typeface="Verdana" panose="020B0604030504040204" pitchFamily="34" charset="0"/>
              </a:rPr>
              <a:t>solicitarlo</a:t>
            </a:r>
            <a:r>
              <a:rPr lang="es-ES" altLang="ca-ES" sz="1700" dirty="0">
                <a:solidFill>
                  <a:srgbClr val="646464"/>
                </a:solidFill>
                <a:latin typeface="Verdana" panose="020B0604030504040204" pitchFamily="34" charset="0"/>
              </a:rPr>
              <a:t>. Identifícate y elige dónde quieres recogerlo.</a:t>
            </a:r>
          </a:p>
          <a:p>
            <a:pPr>
              <a:spcBef>
                <a:spcPts val="600"/>
              </a:spcBef>
              <a:buClr>
                <a:prstClr val="black"/>
              </a:buClr>
            </a:pPr>
            <a:r>
              <a:rPr lang="es-ES" altLang="ca-ES" sz="1700" dirty="0">
                <a:solidFill>
                  <a:srgbClr val="646464"/>
                </a:solidFill>
                <a:latin typeface="Verdana" panose="020B0604030504040204" pitchFamily="34" charset="0"/>
              </a:rPr>
              <a:t>3 Cuando el documento llegue a la biblioteca seleccionada, recibirás un </a:t>
            </a:r>
            <a:r>
              <a:rPr lang="es-ES" altLang="ca-ES" sz="1700" b="1" dirty="0">
                <a:solidFill>
                  <a:srgbClr val="646464"/>
                </a:solidFill>
                <a:latin typeface="Verdana" panose="020B0604030504040204" pitchFamily="34" charset="0"/>
              </a:rPr>
              <a:t>aviso</a:t>
            </a:r>
            <a:r>
              <a:rPr lang="es-ES" altLang="ca-ES" sz="1700" dirty="0">
                <a:solidFill>
                  <a:srgbClr val="646464"/>
                </a:solidFill>
                <a:latin typeface="Verdana" panose="020B0604030504040204" pitchFamily="34" charset="0"/>
              </a:rPr>
              <a:t> por </a:t>
            </a:r>
            <a:r>
              <a:rPr lang="es-ES" altLang="ca-ES" sz="1700" b="1" dirty="0">
                <a:solidFill>
                  <a:srgbClr val="646464"/>
                </a:solidFill>
                <a:latin typeface="Verdana" panose="020B0604030504040204" pitchFamily="34" charset="0"/>
              </a:rPr>
              <a:t>correo electrónico</a:t>
            </a:r>
            <a:r>
              <a:rPr lang="es-ES" altLang="ca-ES" sz="1700" dirty="0">
                <a:solidFill>
                  <a:srgbClr val="646464"/>
                </a:solidFill>
                <a:latin typeface="Verdana" panose="020B0604030504040204" pitchFamily="34" charset="0"/>
              </a:rPr>
              <a:t>.</a:t>
            </a:r>
          </a:p>
          <a:p>
            <a:pPr>
              <a:spcBef>
                <a:spcPts val="600"/>
              </a:spcBef>
              <a:buClr>
                <a:prstClr val="black"/>
              </a:buClr>
            </a:pPr>
            <a:r>
              <a:rPr lang="es-ES" altLang="ca-ES" sz="1700" dirty="0">
                <a:solidFill>
                  <a:srgbClr val="646464"/>
                </a:solidFill>
                <a:latin typeface="Verdana" panose="020B0604030504040204" pitchFamily="34" charset="0"/>
              </a:rPr>
              <a:t>4 Puedes </a:t>
            </a:r>
            <a:r>
              <a:rPr lang="es-ES" altLang="ca-ES" sz="1700" b="1" dirty="0">
                <a:solidFill>
                  <a:srgbClr val="646464"/>
                </a:solidFill>
                <a:latin typeface="Verdana" panose="020B0604030504040204" pitchFamily="34" charset="0"/>
              </a:rPr>
              <a:t>devolver</a:t>
            </a:r>
            <a:r>
              <a:rPr lang="es-ES" altLang="ca-ES" sz="1700" dirty="0">
                <a:solidFill>
                  <a:srgbClr val="646464"/>
                </a:solidFill>
                <a:latin typeface="Verdana" panose="020B0604030504040204" pitchFamily="34" charset="0"/>
              </a:rPr>
              <a:t> el documento en cualquier biblioteca de tu institución o de la institución a la que pertenece.</a:t>
            </a:r>
          </a:p>
        </p:txBody>
      </p:sp>
    </p:spTree>
    <p:extLst>
      <p:ext uri="{BB962C8B-B14F-4D97-AF65-F5344CB8AC3E}">
        <p14:creationId xmlns:p14="http://schemas.microsoft.com/office/powerpoint/2010/main" val="264780894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bwMode="auto">
          <a:xfrm>
            <a:off x="468312" y="803751"/>
            <a:ext cx="8135937" cy="369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eaLnBrk="1" hangingPunct="1"/>
            <a:r>
              <a:rPr lang="es-ES" altLang="ca-ES" sz="2000" b="1" dirty="0">
                <a:solidFill>
                  <a:srgbClr val="336699"/>
                </a:solidFill>
                <a:latin typeface="Verdana" panose="020B0604030504040204" pitchFamily="34" charset="0"/>
              </a:rPr>
              <a:t>Condiciones de préstamo del PUC</a:t>
            </a:r>
          </a:p>
        </p:txBody>
      </p:sp>
      <p:sp>
        <p:nvSpPr>
          <p:cNvPr id="56367"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63E8E7-B058-4CEF-8238-F719ACEE8008}" type="slidenum">
              <a:rPr lang="ca-ES" altLang="en-US" smtClean="0">
                <a:solidFill>
                  <a:srgbClr val="898989"/>
                </a:solidFill>
              </a:rPr>
              <a:pPr/>
              <a:t>29</a:t>
            </a:fld>
            <a:endParaRPr lang="ca-ES" altLang="en-US">
              <a:solidFill>
                <a:srgbClr val="898989"/>
              </a:solidFill>
            </a:endParaRPr>
          </a:p>
        </p:txBody>
      </p:sp>
      <p:graphicFrame>
        <p:nvGraphicFramePr>
          <p:cNvPr id="3" name="Taula 2"/>
          <p:cNvGraphicFramePr>
            <a:graphicFrameLocks noGrp="1"/>
          </p:cNvGraphicFramePr>
          <p:nvPr>
            <p:extLst>
              <p:ext uri="{D42A27DB-BD31-4B8C-83A1-F6EECF244321}">
                <p14:modId xmlns:p14="http://schemas.microsoft.com/office/powerpoint/2010/main" val="3909811421"/>
              </p:ext>
            </p:extLst>
          </p:nvPr>
        </p:nvGraphicFramePr>
        <p:xfrm>
          <a:off x="581025" y="1654172"/>
          <a:ext cx="7667625" cy="4327527"/>
        </p:xfrm>
        <a:graphic>
          <a:graphicData uri="http://schemas.openxmlformats.org/drawingml/2006/table">
            <a:tbl>
              <a:tblPr firstRow="1" bandRow="1">
                <a:tableStyleId>{5C22544A-7EE6-4342-B048-85BDC9FD1C3A}</a:tableStyleId>
              </a:tblPr>
              <a:tblGrid>
                <a:gridCol w="2958042">
                  <a:extLst>
                    <a:ext uri="{9D8B030D-6E8A-4147-A177-3AD203B41FA5}">
                      <a16:colId xmlns:a16="http://schemas.microsoft.com/office/drawing/2014/main" val="14957583"/>
                    </a:ext>
                  </a:extLst>
                </a:gridCol>
                <a:gridCol w="1642533">
                  <a:extLst>
                    <a:ext uri="{9D8B030D-6E8A-4147-A177-3AD203B41FA5}">
                      <a16:colId xmlns:a16="http://schemas.microsoft.com/office/drawing/2014/main" val="257751439"/>
                    </a:ext>
                  </a:extLst>
                </a:gridCol>
                <a:gridCol w="1752600">
                  <a:extLst>
                    <a:ext uri="{9D8B030D-6E8A-4147-A177-3AD203B41FA5}">
                      <a16:colId xmlns:a16="http://schemas.microsoft.com/office/drawing/2014/main" val="2768964525"/>
                    </a:ext>
                  </a:extLst>
                </a:gridCol>
                <a:gridCol w="1314450">
                  <a:extLst>
                    <a:ext uri="{9D8B030D-6E8A-4147-A177-3AD203B41FA5}">
                      <a16:colId xmlns:a16="http://schemas.microsoft.com/office/drawing/2014/main" val="3304560716"/>
                    </a:ext>
                  </a:extLst>
                </a:gridCol>
              </a:tblGrid>
              <a:tr h="1110505">
                <a:tc>
                  <a:txBody>
                    <a:bodyPr/>
                    <a:lstStyle/>
                    <a:p>
                      <a:r>
                        <a:rPr lang="es-ES" sz="1600" noProof="0" dirty="0">
                          <a:latin typeface="Verdana" panose="020B0604030504040204" pitchFamily="34" charset="0"/>
                          <a:ea typeface="Verdana" panose="020B0604030504040204" pitchFamily="34" charset="0"/>
                        </a:rPr>
                        <a:t>Tipo de usuario</a:t>
                      </a:r>
                    </a:p>
                  </a:txBody>
                  <a:tcPr anchor="ctr"/>
                </a:tc>
                <a:tc>
                  <a:txBody>
                    <a:bodyPr/>
                    <a:lstStyle/>
                    <a:p>
                      <a:r>
                        <a:rPr lang="es-ES" sz="1600" noProof="0" dirty="0">
                          <a:latin typeface="Verdana" panose="020B0604030504040204" pitchFamily="34" charset="0"/>
                          <a:ea typeface="Verdana" panose="020B0604030504040204" pitchFamily="34" charset="0"/>
                        </a:rPr>
                        <a:t>Número de documentos</a:t>
                      </a:r>
                    </a:p>
                  </a:txBody>
                  <a:tcPr anchor="ctr" anchorCtr="1"/>
                </a:tc>
                <a:tc>
                  <a:txBody>
                    <a:bodyPr/>
                    <a:lstStyle/>
                    <a:p>
                      <a:r>
                        <a:rPr lang="es-ES" sz="1600" noProof="0" dirty="0">
                          <a:latin typeface="Verdana" panose="020B0604030504040204" pitchFamily="34" charset="0"/>
                          <a:ea typeface="Verdana" panose="020B0604030504040204" pitchFamily="34" charset="0"/>
                        </a:rPr>
                        <a:t>Número de renovaciones</a:t>
                      </a:r>
                    </a:p>
                  </a:txBody>
                  <a:tcPr anchor="ctr" anchorCtr="1"/>
                </a:tc>
                <a:tc>
                  <a:txBody>
                    <a:bodyPr/>
                    <a:lstStyle/>
                    <a:p>
                      <a:r>
                        <a:rPr lang="es-ES" sz="1600" noProof="0" dirty="0">
                          <a:latin typeface="Verdana" panose="020B0604030504040204" pitchFamily="34" charset="0"/>
                          <a:ea typeface="Verdana" panose="020B0604030504040204" pitchFamily="34" charset="0"/>
                        </a:rPr>
                        <a:t>Días de préstamo</a:t>
                      </a:r>
                    </a:p>
                  </a:txBody>
                  <a:tcPr anchor="ctr" anchorCtr="1"/>
                </a:tc>
                <a:extLst>
                  <a:ext uri="{0D108BD9-81ED-4DB2-BD59-A6C34878D82A}">
                    <a16:rowId xmlns:a16="http://schemas.microsoft.com/office/drawing/2014/main" val="2470359356"/>
                  </a:ext>
                </a:extLst>
              </a:tr>
              <a:tr h="3217022">
                <a:tc>
                  <a:txBody>
                    <a:bodyPr/>
                    <a:lstStyle/>
                    <a:p>
                      <a:endParaRPr lang="ca-ES" sz="1600" dirty="0">
                        <a:solidFill>
                          <a:srgbClr val="336699"/>
                        </a:solidFill>
                        <a:latin typeface="Verdana" panose="020B0604030504040204" pitchFamily="34" charset="0"/>
                        <a:ea typeface="Verdana" panose="020B0604030504040204" pitchFamily="34" charset="0"/>
                      </a:endParaRPr>
                    </a:p>
                    <a:p>
                      <a:r>
                        <a:rPr lang="es-ES" sz="1600" noProof="0" dirty="0">
                          <a:solidFill>
                            <a:srgbClr val="336699"/>
                          </a:solidFill>
                          <a:latin typeface="Verdana" panose="020B0604030504040204" pitchFamily="34" charset="0"/>
                          <a:ea typeface="Verdana" panose="020B0604030504040204" pitchFamily="34" charset="0"/>
                        </a:rPr>
                        <a:t>Estudiantes de grado</a:t>
                      </a:r>
                    </a:p>
                    <a:p>
                      <a:r>
                        <a:rPr lang="es-ES" sz="1600" noProof="0" dirty="0">
                          <a:solidFill>
                            <a:srgbClr val="336699"/>
                          </a:solidFill>
                          <a:latin typeface="Verdana" panose="020B0604030504040204" pitchFamily="34" charset="0"/>
                          <a:ea typeface="Verdana" panose="020B0604030504040204" pitchFamily="34" charset="0"/>
                        </a:rPr>
                        <a:t>y Alumni</a:t>
                      </a:r>
                      <a:r>
                        <a:rPr lang="es-ES" sz="1600" baseline="0" noProof="0" dirty="0">
                          <a:solidFill>
                            <a:srgbClr val="336699"/>
                          </a:solidFill>
                          <a:latin typeface="Verdana" panose="020B0604030504040204" pitchFamily="34" charset="0"/>
                          <a:ea typeface="Verdana" panose="020B0604030504040204" pitchFamily="34" charset="0"/>
                        </a:rPr>
                        <a:t> UB autorizados</a:t>
                      </a:r>
                    </a:p>
                    <a:p>
                      <a:endParaRPr lang="es-ES" sz="1600" baseline="0" noProof="0" dirty="0">
                        <a:solidFill>
                          <a:srgbClr val="336699"/>
                        </a:solidFill>
                        <a:latin typeface="Verdana" panose="020B0604030504040204" pitchFamily="34" charset="0"/>
                        <a:ea typeface="Verdana" panose="020B0604030504040204" pitchFamily="34" charset="0"/>
                      </a:endParaRPr>
                    </a:p>
                    <a:p>
                      <a:r>
                        <a:rPr lang="es-ES" sz="1600" baseline="0" noProof="0" dirty="0">
                          <a:solidFill>
                            <a:srgbClr val="336699"/>
                          </a:solidFill>
                          <a:latin typeface="Verdana" panose="020B0604030504040204" pitchFamily="34" charset="0"/>
                          <a:ea typeface="Verdana" panose="020B0604030504040204" pitchFamily="34" charset="0"/>
                        </a:rPr>
                        <a:t>Estudiantes de postgrado, máster y doctorado</a:t>
                      </a:r>
                    </a:p>
                    <a:p>
                      <a:endParaRPr lang="es-ES" sz="1600" baseline="0" noProof="0" dirty="0">
                        <a:solidFill>
                          <a:srgbClr val="336699"/>
                        </a:solidFill>
                        <a:latin typeface="Verdana" panose="020B0604030504040204" pitchFamily="34" charset="0"/>
                        <a:ea typeface="Verdana" panose="020B0604030504040204" pitchFamily="34" charset="0"/>
                      </a:endParaRPr>
                    </a:p>
                    <a:p>
                      <a:r>
                        <a:rPr lang="es-ES" sz="1600" baseline="0" noProof="0" dirty="0">
                          <a:solidFill>
                            <a:srgbClr val="336699"/>
                          </a:solidFill>
                          <a:latin typeface="Verdana" panose="020B0604030504040204" pitchFamily="34" charset="0"/>
                          <a:ea typeface="Verdana" panose="020B0604030504040204" pitchFamily="34" charset="0"/>
                        </a:rPr>
                        <a:t>Personal docente</a:t>
                      </a:r>
                    </a:p>
                    <a:p>
                      <a:r>
                        <a:rPr lang="es-ES" sz="1600" baseline="0" noProof="0" dirty="0">
                          <a:solidFill>
                            <a:srgbClr val="336699"/>
                          </a:solidFill>
                          <a:latin typeface="Verdana" panose="020B0604030504040204" pitchFamily="34" charset="0"/>
                          <a:ea typeface="Verdana" panose="020B0604030504040204" pitchFamily="34" charset="0"/>
                        </a:rPr>
                        <a:t>e investigador</a:t>
                      </a:r>
                    </a:p>
                    <a:p>
                      <a:endParaRPr lang="es-ES" sz="1600" baseline="0" noProof="0" dirty="0">
                        <a:solidFill>
                          <a:srgbClr val="336699"/>
                        </a:solidFill>
                        <a:latin typeface="Verdana" panose="020B0604030504040204" pitchFamily="34" charset="0"/>
                        <a:ea typeface="Verdana" panose="020B0604030504040204" pitchFamily="34" charset="0"/>
                      </a:endParaRPr>
                    </a:p>
                    <a:p>
                      <a:r>
                        <a:rPr lang="es-ES" sz="1600" baseline="0" noProof="0" dirty="0">
                          <a:solidFill>
                            <a:srgbClr val="336699"/>
                          </a:solidFill>
                          <a:latin typeface="Verdana" panose="020B0604030504040204" pitchFamily="34" charset="0"/>
                          <a:ea typeface="Verdana" panose="020B0604030504040204" pitchFamily="34" charset="0"/>
                        </a:rPr>
                        <a:t>Personal de administración</a:t>
                      </a:r>
                    </a:p>
                    <a:p>
                      <a:r>
                        <a:rPr lang="es-ES" sz="1600" baseline="0" noProof="0" dirty="0">
                          <a:solidFill>
                            <a:srgbClr val="336699"/>
                          </a:solidFill>
                          <a:latin typeface="Verdana" panose="020B0604030504040204" pitchFamily="34" charset="0"/>
                          <a:ea typeface="Verdana" panose="020B0604030504040204" pitchFamily="34" charset="0"/>
                        </a:rPr>
                        <a:t>y servicios</a:t>
                      </a:r>
                      <a:endParaRPr lang="es-ES" sz="1600" noProof="0" dirty="0">
                        <a:solidFill>
                          <a:srgbClr val="336699"/>
                        </a:solidFill>
                        <a:latin typeface="Verdana" panose="020B0604030504040204" pitchFamily="34" charset="0"/>
                        <a:ea typeface="Verdana" panose="020B0604030504040204" pitchFamily="34" charset="0"/>
                      </a:endParaRPr>
                    </a:p>
                  </a:txBody>
                  <a:tcPr/>
                </a:tc>
                <a:tc>
                  <a:txBody>
                    <a:bodyPr/>
                    <a:lstStyle/>
                    <a:p>
                      <a:r>
                        <a:rPr lang="ca-ES" sz="1600" kern="1200" baseline="0" dirty="0">
                          <a:solidFill>
                            <a:srgbClr val="336699"/>
                          </a:solidFill>
                          <a:latin typeface="Verdana" panose="020B0604030504040204" pitchFamily="34" charset="0"/>
                          <a:ea typeface="Verdana" panose="020B0604030504040204" pitchFamily="34" charset="0"/>
                          <a:cs typeface="+mn-cs"/>
                        </a:rPr>
                        <a:t>10</a:t>
                      </a:r>
                    </a:p>
                  </a:txBody>
                  <a:tcPr anchor="ctr" anchorCtr="1"/>
                </a:tc>
                <a:tc>
                  <a:txBody>
                    <a:bodyPr/>
                    <a:lstStyle/>
                    <a:p>
                      <a:r>
                        <a:rPr lang="ca-ES" sz="1600" kern="1200" baseline="0" dirty="0">
                          <a:solidFill>
                            <a:srgbClr val="336699"/>
                          </a:solidFill>
                          <a:latin typeface="Verdana" panose="020B0604030504040204" pitchFamily="34" charset="0"/>
                          <a:ea typeface="Verdana" panose="020B0604030504040204" pitchFamily="34" charset="0"/>
                          <a:cs typeface="+mn-cs"/>
                        </a:rPr>
                        <a:t>6</a:t>
                      </a:r>
                    </a:p>
                  </a:txBody>
                  <a:tcPr anchor="ctr" anchorCtr="1"/>
                </a:tc>
                <a:tc>
                  <a:txBody>
                    <a:bodyPr/>
                    <a:lstStyle/>
                    <a:p>
                      <a:r>
                        <a:rPr lang="ca-ES" sz="1600" kern="1200" baseline="0" dirty="0">
                          <a:solidFill>
                            <a:srgbClr val="336699"/>
                          </a:solidFill>
                          <a:latin typeface="Verdana" panose="020B0604030504040204" pitchFamily="34" charset="0"/>
                          <a:ea typeface="Verdana" panose="020B0604030504040204" pitchFamily="34" charset="0"/>
                          <a:cs typeface="+mn-cs"/>
                        </a:rPr>
                        <a:t>21</a:t>
                      </a:r>
                    </a:p>
                  </a:txBody>
                  <a:tcPr anchor="ctr" anchorCtr="1"/>
                </a:tc>
                <a:extLst>
                  <a:ext uri="{0D108BD9-81ED-4DB2-BD59-A6C34878D82A}">
                    <a16:rowId xmlns:a16="http://schemas.microsoft.com/office/drawing/2014/main" val="303054177"/>
                  </a:ext>
                </a:extLst>
              </a:tr>
            </a:tbl>
          </a:graphicData>
        </a:graphic>
      </p:graphicFrame>
    </p:spTree>
    <p:extLst>
      <p:ext uri="{BB962C8B-B14F-4D97-AF65-F5344CB8AC3E}">
        <p14:creationId xmlns:p14="http://schemas.microsoft.com/office/powerpoint/2010/main" val="41930523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97AD82-BA87-4C7D-A04B-8568B3F1B026}" type="slidenum">
              <a:rPr lang="es-ES" altLang="en-US" smtClean="0">
                <a:solidFill>
                  <a:srgbClr val="898989"/>
                </a:solidFill>
              </a:rPr>
              <a:pPr/>
              <a:t>3</a:t>
            </a:fld>
            <a:endParaRPr lang="es-ES" altLang="en-US">
              <a:solidFill>
                <a:srgbClr val="898989"/>
              </a:solidFill>
            </a:endParaRPr>
          </a:p>
        </p:txBody>
      </p:sp>
      <p:sp>
        <p:nvSpPr>
          <p:cNvPr id="21507" name="Rectangle 17"/>
          <p:cNvSpPr>
            <a:spLocks noGrp="1" noChangeArrowheads="1"/>
          </p:cNvSpPr>
          <p:nvPr>
            <p:ph type="title" idx="4294967295"/>
          </p:nvPr>
        </p:nvSpPr>
        <p:spPr bwMode="auto">
          <a:xfrm>
            <a:off x="528767" y="871152"/>
            <a:ext cx="822960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a-ES" sz="2000" b="1" dirty="0">
                <a:solidFill>
                  <a:srgbClr val="336699"/>
                </a:solidFill>
                <a:latin typeface="Verdana"/>
                <a:ea typeface="Verdana"/>
              </a:rPr>
              <a:t>CRAI Biblioteca de </a:t>
            </a:r>
            <a:r>
              <a:rPr lang="ca-ES" sz="2000" b="1" dirty="0" err="1">
                <a:solidFill>
                  <a:srgbClr val="336699"/>
                </a:solidFill>
                <a:latin typeface="Verdana"/>
                <a:ea typeface="Verdana"/>
              </a:rPr>
              <a:t>Información</a:t>
            </a:r>
            <a:r>
              <a:rPr lang="ca-ES" sz="2000" b="1" dirty="0">
                <a:solidFill>
                  <a:srgbClr val="336699"/>
                </a:solidFill>
                <a:latin typeface="Verdana"/>
                <a:ea typeface="Verdana"/>
              </a:rPr>
              <a:t> y </a:t>
            </a:r>
            <a:r>
              <a:rPr lang="ca-ES" sz="2000" b="1" dirty="0" err="1">
                <a:solidFill>
                  <a:srgbClr val="336699"/>
                </a:solidFill>
                <a:latin typeface="Verdana"/>
                <a:ea typeface="Verdana"/>
              </a:rPr>
              <a:t>Medios</a:t>
            </a:r>
            <a:r>
              <a:rPr lang="ca-ES" sz="2000" b="1" dirty="0">
                <a:solidFill>
                  <a:srgbClr val="336699"/>
                </a:solidFill>
                <a:latin typeface="Verdana"/>
                <a:ea typeface="Verdana"/>
              </a:rPr>
              <a:t> </a:t>
            </a:r>
            <a:r>
              <a:rPr lang="ca-ES" sz="2000" b="1" dirty="0" err="1">
                <a:solidFill>
                  <a:srgbClr val="336699"/>
                </a:solidFill>
                <a:latin typeface="Verdana"/>
                <a:ea typeface="Verdana"/>
              </a:rPr>
              <a:t>Audiovisuales</a:t>
            </a:r>
            <a:endParaRPr lang="es-ES" altLang="ca-ES" sz="2000" b="1" dirty="0">
              <a:solidFill>
                <a:srgbClr val="336699"/>
              </a:solidFill>
              <a:latin typeface="Verdana"/>
              <a:ea typeface="Verdana"/>
            </a:endParaRPr>
          </a:p>
        </p:txBody>
      </p:sp>
      <p:sp>
        <p:nvSpPr>
          <p:cNvPr id="21508" name="Rectangle 18"/>
          <p:cNvSpPr>
            <a:spLocks noGrp="1" noChangeArrowheads="1"/>
          </p:cNvSpPr>
          <p:nvPr>
            <p:ph type="body" idx="4294967295"/>
          </p:nvPr>
        </p:nvSpPr>
        <p:spPr bwMode="auto">
          <a:xfrm>
            <a:off x="325314" y="1764327"/>
            <a:ext cx="5259869" cy="4514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marL="0" indent="0" algn="just" fontAlgn="base">
              <a:lnSpc>
                <a:spcPct val="100000"/>
              </a:lnSpc>
              <a:spcBef>
                <a:spcPts val="0"/>
              </a:spcBef>
              <a:buNone/>
            </a:pPr>
            <a:r>
              <a:rPr lang="es-ES" sz="1600" dirty="0">
                <a:latin typeface="Verdana"/>
                <a:ea typeface="Verdana"/>
              </a:rPr>
              <a:t>Inició su actividad en 1920 como biblioteca de la </a:t>
            </a:r>
            <a:r>
              <a:rPr lang="es-ES" sz="1600" b="1" dirty="0">
                <a:latin typeface="Verdana"/>
                <a:ea typeface="Verdana"/>
              </a:rPr>
              <a:t>Escola Superior de </a:t>
            </a:r>
            <a:r>
              <a:rPr lang="es-ES" sz="1600" b="1" dirty="0" err="1">
                <a:latin typeface="Verdana"/>
                <a:ea typeface="Verdana"/>
              </a:rPr>
              <a:t>Bibliotecàries</a:t>
            </a:r>
            <a:r>
              <a:rPr lang="es-ES" sz="1600" dirty="0">
                <a:latin typeface="Verdana"/>
                <a:ea typeface="Verdana"/>
              </a:rPr>
              <a:t>, creada en 1915 por la </a:t>
            </a:r>
            <a:r>
              <a:rPr lang="es-ES" sz="1600" dirty="0" err="1">
                <a:latin typeface="Verdana"/>
                <a:ea typeface="Verdana"/>
              </a:rPr>
              <a:t>Mancomunitat</a:t>
            </a:r>
            <a:r>
              <a:rPr lang="es-ES" sz="1600" dirty="0">
                <a:latin typeface="Verdana"/>
                <a:ea typeface="Verdana"/>
              </a:rPr>
              <a:t> de Catalunya. Podéis ver aquí su </a:t>
            </a:r>
            <a:r>
              <a:rPr lang="es-ES" sz="1600" dirty="0">
                <a:latin typeface="Verdana"/>
                <a:ea typeface="Verdana"/>
                <a:hlinkClick r:id="rId3"/>
              </a:rPr>
              <a:t>historia</a:t>
            </a:r>
            <a:r>
              <a:rPr lang="es-ES" sz="1600" dirty="0">
                <a:latin typeface="Verdana"/>
                <a:ea typeface="Verdana"/>
              </a:rPr>
              <a:t>. </a:t>
            </a:r>
            <a:endParaRPr lang="es-ES" sz="1600" dirty="0">
              <a:latin typeface="Verdana" panose="020B0604030504040204" pitchFamily="34" charset="0"/>
              <a:ea typeface="Verdana" panose="020B0604030504040204" pitchFamily="34" charset="0"/>
            </a:endParaRPr>
          </a:p>
          <a:p>
            <a:pPr marL="0" indent="0" algn="just" fontAlgn="base">
              <a:lnSpc>
                <a:spcPct val="100000"/>
              </a:lnSpc>
              <a:spcBef>
                <a:spcPts val="0"/>
              </a:spcBef>
              <a:buNone/>
            </a:pPr>
            <a:endParaRPr lang="es-ES" sz="1600" b="1" dirty="0">
              <a:latin typeface="Verdana"/>
              <a:ea typeface="Verdana"/>
            </a:endParaRPr>
          </a:p>
          <a:p>
            <a:pPr marL="0" indent="0" algn="just">
              <a:lnSpc>
                <a:spcPct val="100000"/>
              </a:lnSpc>
              <a:spcBef>
                <a:spcPts val="0"/>
              </a:spcBef>
              <a:buNone/>
            </a:pPr>
            <a:r>
              <a:rPr lang="es-ES" sz="1600" b="1" dirty="0">
                <a:latin typeface="Verdana"/>
                <a:ea typeface="Verdana"/>
              </a:rPr>
              <a:t>Contacto</a:t>
            </a:r>
            <a:r>
              <a:rPr lang="es-ES" sz="1600" dirty="0">
                <a:latin typeface="Verdana"/>
                <a:ea typeface="Verdana"/>
              </a:rPr>
              <a:t>: </a:t>
            </a:r>
            <a:r>
              <a:rPr lang="es-ES" sz="1600" dirty="0">
                <a:solidFill>
                  <a:srgbClr val="336699"/>
                </a:solidFill>
                <a:latin typeface="Verdana"/>
                <a:ea typeface="Verdana"/>
                <a:hlinkClick r:id="rId4"/>
              </a:rPr>
              <a:t>bib.informacio.audiovisuals@ub.edu​</a:t>
            </a:r>
            <a:endParaRPr lang="es-ES" sz="1600">
              <a:solidFill>
                <a:srgbClr val="336699"/>
              </a:solidFill>
              <a:latin typeface="Verdana" panose="020B0604030504040204" pitchFamily="34" charset="0"/>
              <a:ea typeface="Verdana"/>
            </a:endParaRPr>
          </a:p>
          <a:p>
            <a:pPr marL="0" indent="0" algn="just">
              <a:lnSpc>
                <a:spcPct val="100000"/>
              </a:lnSpc>
              <a:spcBef>
                <a:spcPts val="0"/>
              </a:spcBef>
              <a:buNone/>
            </a:pPr>
            <a:endParaRPr lang="es-ES" sz="1600" dirty="0">
              <a:solidFill>
                <a:srgbClr val="336699"/>
              </a:solidFill>
              <a:latin typeface="Verdana"/>
              <a:ea typeface="Verdana"/>
            </a:endParaRPr>
          </a:p>
          <a:p>
            <a:pPr marL="0" indent="0" algn="just" fontAlgn="base">
              <a:lnSpc>
                <a:spcPct val="100000"/>
              </a:lnSpc>
              <a:spcBef>
                <a:spcPts val="0"/>
              </a:spcBef>
              <a:buNone/>
            </a:pPr>
            <a:r>
              <a:rPr lang="es-ES" sz="1600" dirty="0">
                <a:latin typeface="Verdana" panose="020B0604030504040204" pitchFamily="34" charset="0"/>
                <a:ea typeface="Verdana" panose="020B0604030504040204" pitchFamily="34" charset="0"/>
              </a:rPr>
              <a:t>​</a:t>
            </a:r>
            <a:r>
              <a:rPr lang="es-ES" sz="1600" b="1" dirty="0">
                <a:latin typeface="Verdana" panose="020B0604030504040204" pitchFamily="34" charset="0"/>
                <a:ea typeface="Verdana" panose="020B0604030504040204" pitchFamily="34" charset="0"/>
              </a:rPr>
              <a:t>Horario:</a:t>
            </a:r>
            <a:r>
              <a:rPr lang="es-ES" sz="1600" dirty="0">
                <a:latin typeface="Verdana" panose="020B0604030504040204" pitchFamily="34" charset="0"/>
                <a:ea typeface="Verdana" panose="020B0604030504040204" pitchFamily="34" charset="0"/>
              </a:rPr>
              <a:t> 8:30 a 20:30h de lunes a viernes. ​</a:t>
            </a:r>
          </a:p>
          <a:p>
            <a:pPr marL="0" indent="0" algn="just" fontAlgn="base">
              <a:lnSpc>
                <a:spcPct val="100000"/>
              </a:lnSpc>
              <a:spcBef>
                <a:spcPts val="0"/>
              </a:spcBef>
              <a:buNone/>
            </a:pPr>
            <a:endParaRPr lang="es-ES" sz="1600" dirty="0">
              <a:latin typeface="Verdana" panose="020B0604030504040204" pitchFamily="34" charset="0"/>
              <a:ea typeface="Verdana" panose="020B0604030504040204" pitchFamily="34" charset="0"/>
            </a:endParaRPr>
          </a:p>
          <a:p>
            <a:pPr algn="just" fontAlgn="base">
              <a:lnSpc>
                <a:spcPct val="100000"/>
              </a:lnSpc>
              <a:spcBef>
                <a:spcPts val="0"/>
              </a:spcBef>
            </a:pPr>
            <a:r>
              <a:rPr lang="es-ES" sz="1600" u="sng" dirty="0">
                <a:latin typeface="Verdana" panose="020B0604030504040204" pitchFamily="34" charset="0"/>
                <a:ea typeface="Verdana" panose="020B0604030504040204" pitchFamily="34" charset="0"/>
                <a:hlinkClick r:id="rId5"/>
              </a:rPr>
              <a:t>Carta de Servicios del CRAI UB</a:t>
            </a:r>
            <a:r>
              <a:rPr lang="es-ES" sz="1600" dirty="0">
                <a:latin typeface="Verdana" panose="020B0604030504040204" pitchFamily="34" charset="0"/>
                <a:ea typeface="Verdana" panose="020B0604030504040204" pitchFamily="34" charset="0"/>
              </a:rPr>
              <a:t>​</a:t>
            </a:r>
          </a:p>
          <a:p>
            <a:pPr algn="just" fontAlgn="base">
              <a:lnSpc>
                <a:spcPct val="100000"/>
              </a:lnSpc>
              <a:spcBef>
                <a:spcPts val="0"/>
              </a:spcBef>
            </a:pPr>
            <a:r>
              <a:rPr lang="es-ES" sz="1600" u="sng" dirty="0">
                <a:latin typeface="Verdana" panose="020B0604030504040204" pitchFamily="34" charset="0"/>
                <a:ea typeface="Verdana" panose="020B0604030504040204" pitchFamily="34" charset="0"/>
                <a:hlinkClick r:id="rId6"/>
              </a:rPr>
              <a:t>Direcciones de otras bibliotecas</a:t>
            </a:r>
            <a:endParaRPr lang="es-ES" sz="1600" dirty="0">
              <a:latin typeface="Verdana" panose="020B0604030504040204" pitchFamily="34" charset="0"/>
              <a:ea typeface="Verdana" panose="020B0604030504040204" pitchFamily="34" charset="0"/>
            </a:endParaRPr>
          </a:p>
          <a:p>
            <a:pPr algn="just" fontAlgn="base">
              <a:lnSpc>
                <a:spcPct val="100000"/>
              </a:lnSpc>
              <a:spcBef>
                <a:spcPts val="0"/>
              </a:spcBef>
            </a:pPr>
            <a:r>
              <a:rPr lang="es-ES" sz="1600" u="sng" dirty="0">
                <a:latin typeface="Verdana"/>
                <a:ea typeface="Verdana"/>
                <a:hlinkClick r:id="rId7"/>
              </a:rPr>
              <a:t>Horarios especiales en periodos de exámenes y fines de semana</a:t>
            </a:r>
            <a:r>
              <a:rPr lang="es-ES" sz="1600" dirty="0">
                <a:latin typeface="Verdana"/>
                <a:ea typeface="Verdana"/>
                <a:hlinkClick r:id="rId7"/>
              </a:rPr>
              <a:t>​</a:t>
            </a:r>
            <a:endParaRPr lang="es-ES" sz="1600" dirty="0">
              <a:latin typeface="Verdana"/>
              <a:ea typeface="Verdana"/>
            </a:endParaRPr>
          </a:p>
          <a:p>
            <a:pPr algn="just" fontAlgn="base">
              <a:lnSpc>
                <a:spcPct val="100000"/>
              </a:lnSpc>
              <a:spcBef>
                <a:spcPts val="0"/>
              </a:spcBef>
            </a:pPr>
            <a:r>
              <a:rPr lang="es-ES" sz="1600" u="sng" dirty="0">
                <a:latin typeface="Verdana" panose="020B0604030504040204" pitchFamily="34" charset="0"/>
                <a:ea typeface="Verdana" panose="020B0604030504040204" pitchFamily="34" charset="0"/>
                <a:hlinkClick r:id="rId8"/>
              </a:rPr>
              <a:t>Reglamento del CRAI Bibliotecas</a:t>
            </a:r>
            <a:endParaRPr lang="es-ES" sz="1600" dirty="0">
              <a:latin typeface="Verdana" panose="020B0604030504040204" pitchFamily="34" charset="0"/>
              <a:ea typeface="Verdana" panose="020B0604030504040204" pitchFamily="34" charset="0"/>
            </a:endParaRPr>
          </a:p>
        </p:txBody>
      </p:sp>
      <p:pic>
        <p:nvPicPr>
          <p:cNvPr id="2" name="Imatge 1"/>
          <p:cNvPicPr>
            <a:picLocks noChangeAspect="1"/>
          </p:cNvPicPr>
          <p:nvPr/>
        </p:nvPicPr>
        <p:blipFill>
          <a:blip r:embed="rId9"/>
          <a:stretch>
            <a:fillRect/>
          </a:stretch>
        </p:blipFill>
        <p:spPr>
          <a:xfrm>
            <a:off x="5587640" y="1764327"/>
            <a:ext cx="3175360" cy="2264213"/>
          </a:xfrm>
          <a:prstGeom prst="rect">
            <a:avLst/>
          </a:prstGeom>
        </p:spPr>
      </p:pic>
      <p:pic>
        <p:nvPicPr>
          <p:cNvPr id="4" name="Imagen 4">
            <a:extLst>
              <a:ext uri="{FF2B5EF4-FFF2-40B4-BE49-F238E27FC236}">
                <a16:creationId xmlns:a16="http://schemas.microsoft.com/office/drawing/2014/main" id="{DAFD0C56-8DA4-4B84-AE7A-A0F67130924C}"/>
              </a:ext>
            </a:extLst>
          </p:cNvPr>
          <p:cNvPicPr>
            <a:picLocks noChangeAspect="1"/>
          </p:cNvPicPr>
          <p:nvPr/>
        </p:nvPicPr>
        <p:blipFill>
          <a:blip r:embed="rId10"/>
          <a:stretch>
            <a:fillRect/>
          </a:stretch>
        </p:blipFill>
        <p:spPr>
          <a:xfrm>
            <a:off x="5585012" y="4148418"/>
            <a:ext cx="3173506" cy="2182906"/>
          </a:xfrm>
          <a:prstGeom prst="rect">
            <a:avLst/>
          </a:prstGeom>
        </p:spPr>
      </p:pic>
    </p:spTree>
    <p:extLst>
      <p:ext uri="{BB962C8B-B14F-4D97-AF65-F5344CB8AC3E}">
        <p14:creationId xmlns:p14="http://schemas.microsoft.com/office/powerpoint/2010/main" val="113759378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BB8590-CFFE-4032-B282-50D00CEFD67C}" type="slidenum">
              <a:rPr lang="ca-ES" altLang="en-US" smtClean="0">
                <a:solidFill>
                  <a:srgbClr val="898989"/>
                </a:solidFill>
              </a:rPr>
              <a:pPr/>
              <a:t>30</a:t>
            </a:fld>
            <a:endParaRPr lang="ca-ES" altLang="en-US">
              <a:solidFill>
                <a:srgbClr val="898989"/>
              </a:solidFill>
            </a:endParaRPr>
          </a:p>
        </p:txBody>
      </p:sp>
      <p:sp>
        <p:nvSpPr>
          <p:cNvPr id="58374" name="Rectangle 7"/>
          <p:cNvSpPr>
            <a:spLocks noGrp="1" noChangeArrowheads="1"/>
          </p:cNvSpPr>
          <p:nvPr>
            <p:ph type="title" idx="4294967295"/>
          </p:nvPr>
        </p:nvSpPr>
        <p:spPr bwMode="auto">
          <a:xfrm>
            <a:off x="466725" y="894637"/>
            <a:ext cx="8677275" cy="5909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ca-ES" sz="2000" b="1" dirty="0">
                <a:solidFill>
                  <a:srgbClr val="336699"/>
                </a:solidFill>
                <a:latin typeface="Verdana" panose="020B0604030504040204" pitchFamily="34" charset="0"/>
                <a:hlinkClick r:id="rId3"/>
              </a:rPr>
              <a:t>Préstamo interbibliotecario</a:t>
            </a:r>
            <a:r>
              <a:rPr lang="ca-ES" altLang="ca-ES" sz="2000" b="1" dirty="0">
                <a:solidFill>
                  <a:srgbClr val="336699"/>
                </a:solidFill>
                <a:latin typeface="Verdana" panose="020B0604030504040204" pitchFamily="34" charset="0"/>
              </a:rPr>
              <a:t/>
            </a:r>
            <a:br>
              <a:rPr lang="ca-ES" altLang="ca-ES" sz="2000" b="1" dirty="0">
                <a:solidFill>
                  <a:srgbClr val="336699"/>
                </a:solidFill>
                <a:latin typeface="Verdana" panose="020B0604030504040204" pitchFamily="34" charset="0"/>
              </a:rPr>
            </a:br>
            <a:endParaRPr lang="ca-ES" altLang="ca-ES" sz="1600" dirty="0">
              <a:solidFill>
                <a:srgbClr val="336699"/>
              </a:solidFill>
              <a:latin typeface="Verdana" panose="020B0604030504040204" pitchFamily="34" charset="0"/>
              <a:ea typeface="Verdana" panose="020B0604030504040204" pitchFamily="34" charset="0"/>
              <a:cs typeface="Verdana" panose="020B0604030504040204" pitchFamily="34" charset="0"/>
            </a:endParaRPr>
          </a:p>
        </p:txBody>
      </p:sp>
      <p:sp>
        <p:nvSpPr>
          <p:cNvPr id="58371" name="AutoShape 2"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58372" name="AutoShape 4"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58373" name="AutoShape 6"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58375" name="Rectangle 11"/>
          <p:cNvSpPr>
            <a:spLocks noChangeArrowheads="1"/>
          </p:cNvSpPr>
          <p:nvPr/>
        </p:nvSpPr>
        <p:spPr bwMode="auto">
          <a:xfrm>
            <a:off x="473075" y="1675503"/>
            <a:ext cx="78978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ES" altLang="ca-ES" dirty="0">
                <a:solidFill>
                  <a:srgbClr val="646464"/>
                </a:solidFill>
                <a:latin typeface="Verdana"/>
                <a:ea typeface="Verdana"/>
                <a:cs typeface="Arial"/>
              </a:rPr>
              <a:t>El servicio de préstamo interbibliotecario tiene por objetivo localizar y obtener el original o la copia de cualquier tipo de documento que no se encuentre en el CRAI de la UB y que tampoco esté disponible en otras universidades catalanas a través del </a:t>
            </a:r>
            <a:r>
              <a:rPr lang="es-ES" altLang="ca-ES" dirty="0">
                <a:solidFill>
                  <a:srgbClr val="646464"/>
                </a:solidFill>
                <a:latin typeface="Verdana"/>
                <a:ea typeface="Verdana"/>
                <a:cs typeface="Arial"/>
                <a:hlinkClick r:id="rId4" tooltip="PUC"/>
              </a:rPr>
              <a:t>PUC</a:t>
            </a:r>
            <a:r>
              <a:rPr lang="es-ES" altLang="ca-ES" dirty="0">
                <a:solidFill>
                  <a:srgbClr val="646464"/>
                </a:solidFill>
                <a:latin typeface="Verdana"/>
                <a:ea typeface="Verdana"/>
                <a:cs typeface="Arial"/>
              </a:rPr>
              <a:t>. </a:t>
            </a:r>
            <a:endParaRPr lang="es-ES" altLang="ca-ES" dirty="0">
              <a:solidFill>
                <a:srgbClr val="646464"/>
              </a:solidFill>
              <a:latin typeface="Verdana" panose="020B0604030504040204" pitchFamily="34" charset="0"/>
            </a:endParaRPr>
          </a:p>
          <a:p>
            <a:pPr algn="just"/>
            <a:endParaRPr lang="es-ES" altLang="ca-ES" dirty="0">
              <a:solidFill>
                <a:srgbClr val="646464"/>
              </a:solidFill>
              <a:latin typeface="Verdana" panose="020B0604030504040204" pitchFamily="34" charset="0"/>
            </a:endParaRPr>
          </a:p>
          <a:p>
            <a:pPr algn="just"/>
            <a:r>
              <a:rPr lang="es-ES" altLang="ca-ES" dirty="0">
                <a:solidFill>
                  <a:srgbClr val="646464"/>
                </a:solidFill>
                <a:latin typeface="Verdana" panose="020B0604030504040204" pitchFamily="34" charset="0"/>
              </a:rPr>
              <a:t>Asimismo, actúa como centro prestatario de los fondos propios para otras instituciones. Este servicio está sujeto a </a:t>
            </a:r>
            <a:r>
              <a:rPr lang="es-ES" altLang="ca-ES" dirty="0">
                <a:solidFill>
                  <a:srgbClr val="646464"/>
                </a:solidFill>
                <a:latin typeface="Verdana" panose="020B0604030504040204" pitchFamily="34" charset="0"/>
                <a:hlinkClick r:id="rId5" tooltip="Tarifes"/>
              </a:rPr>
              <a:t>tarifas</a:t>
            </a:r>
            <a:r>
              <a:rPr lang="es-ES" altLang="ca-ES" dirty="0">
                <a:solidFill>
                  <a:srgbClr val="646464"/>
                </a:solidFill>
                <a:latin typeface="Verdana" panose="020B0604030504040204" pitchFamily="34" charset="0"/>
              </a:rPr>
              <a:t>.</a:t>
            </a:r>
          </a:p>
        </p:txBody>
      </p:sp>
      <p:sp>
        <p:nvSpPr>
          <p:cNvPr id="2" name="QuadreDeText 1"/>
          <p:cNvSpPr txBox="1"/>
          <p:nvPr/>
        </p:nvSpPr>
        <p:spPr>
          <a:xfrm>
            <a:off x="1521249" y="5802923"/>
            <a:ext cx="3894813" cy="276999"/>
          </a:xfrm>
          <a:prstGeom prst="rect">
            <a:avLst/>
          </a:prstGeom>
          <a:noFill/>
        </p:spPr>
        <p:txBody>
          <a:bodyPr wrap="square" lIns="91440" tIns="45720" rIns="91440" bIns="45720" rtlCol="0" anchor="t">
            <a:spAutoFit/>
          </a:bodyPr>
          <a:lstStyle/>
          <a:p>
            <a:r>
              <a:rPr lang="ca-ES" sz="1200" dirty="0" smtClean="0">
                <a:latin typeface="+mj-lt"/>
              </a:rPr>
              <a:t>Fuente </a:t>
            </a:r>
            <a:r>
              <a:rPr lang="es-ES" sz="1200" dirty="0" smtClean="0">
                <a:latin typeface="+mj-lt"/>
              </a:rPr>
              <a:t>imagen: presentación </a:t>
            </a:r>
            <a:r>
              <a:rPr lang="ca-ES" sz="1200" dirty="0" smtClean="0">
                <a:latin typeface="+mj-lt"/>
              </a:rPr>
              <a:t>CRAI </a:t>
            </a:r>
            <a:r>
              <a:rPr lang="ca-ES" sz="1200" dirty="0">
                <a:latin typeface="+mj-lt"/>
              </a:rPr>
              <a:t>Biblioteca de Lletres (</a:t>
            </a:r>
            <a:r>
              <a:rPr lang="ca-ES" sz="1200" dirty="0">
                <a:latin typeface="+mj-lt"/>
                <a:hlinkClick r:id="rId6"/>
              </a:rPr>
              <a:t>pdf</a:t>
            </a:r>
            <a:r>
              <a:rPr lang="ca-ES" sz="1200" dirty="0">
                <a:latin typeface="+mj-lt"/>
              </a:rPr>
              <a:t>)</a:t>
            </a:r>
          </a:p>
        </p:txBody>
      </p:sp>
      <p:pic>
        <p:nvPicPr>
          <p:cNvPr id="3" name="Imatge 3">
            <a:extLst>
              <a:ext uri="{FF2B5EF4-FFF2-40B4-BE49-F238E27FC236}">
                <a16:creationId xmlns:a16="http://schemas.microsoft.com/office/drawing/2014/main" id="{64087BA8-349D-40FC-82ED-7871E1F3D719}"/>
              </a:ext>
            </a:extLst>
          </p:cNvPr>
          <p:cNvPicPr>
            <a:picLocks noChangeAspect="1"/>
          </p:cNvPicPr>
          <p:nvPr/>
        </p:nvPicPr>
        <p:blipFill>
          <a:blip r:embed="rId7"/>
          <a:stretch>
            <a:fillRect/>
          </a:stretch>
        </p:blipFill>
        <p:spPr>
          <a:xfrm>
            <a:off x="1522771" y="4068230"/>
            <a:ext cx="5692876" cy="1523731"/>
          </a:xfrm>
          <a:prstGeom prst="rect">
            <a:avLst/>
          </a:prstGeom>
        </p:spPr>
      </p:pic>
    </p:spTree>
    <p:extLst>
      <p:ext uri="{BB962C8B-B14F-4D97-AF65-F5344CB8AC3E}">
        <p14:creationId xmlns:p14="http://schemas.microsoft.com/office/powerpoint/2010/main" val="398027584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2618C4-7A72-44EE-B45C-2647ECE67699}" type="slidenum">
              <a:rPr lang="ca-ES" altLang="en-US" smtClean="0">
                <a:solidFill>
                  <a:srgbClr val="898989"/>
                </a:solidFill>
              </a:rPr>
              <a:pPr/>
              <a:t>31</a:t>
            </a:fld>
            <a:endParaRPr lang="ca-ES" altLang="en-US">
              <a:solidFill>
                <a:srgbClr val="898989"/>
              </a:solidFill>
            </a:endParaRPr>
          </a:p>
        </p:txBody>
      </p:sp>
      <p:sp>
        <p:nvSpPr>
          <p:cNvPr id="63491" name="Rectangle 2"/>
          <p:cNvSpPr>
            <a:spLocks noChangeArrowheads="1"/>
          </p:cNvSpPr>
          <p:nvPr/>
        </p:nvSpPr>
        <p:spPr bwMode="auto">
          <a:xfrm>
            <a:off x="490424" y="919393"/>
            <a:ext cx="85677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2000" b="1" dirty="0">
                <a:solidFill>
                  <a:srgbClr val="336699"/>
                </a:solidFill>
                <a:latin typeface="Verdana" panose="020B0604030504040204" pitchFamily="34" charset="0"/>
                <a:hlinkClick r:id="rId2"/>
              </a:rPr>
              <a:t>Acceso a los recursos electrónicos</a:t>
            </a:r>
            <a:r>
              <a:rPr lang="ca-ES" altLang="ca-ES" sz="2000" b="1" dirty="0">
                <a:solidFill>
                  <a:srgbClr val="336699"/>
                </a:solidFill>
                <a:latin typeface="Verdana" panose="020B0604030504040204" pitchFamily="34" charset="0"/>
              </a:rPr>
              <a:t/>
            </a:r>
            <a:br>
              <a:rPr lang="ca-ES" altLang="ca-ES" sz="2000" b="1" dirty="0">
                <a:solidFill>
                  <a:srgbClr val="336699"/>
                </a:solidFill>
                <a:latin typeface="Verdana" panose="020B0604030504040204" pitchFamily="34" charset="0"/>
              </a:rPr>
            </a:br>
            <a:endParaRPr lang="ca-ES" altLang="ca-ES" sz="1600" dirty="0">
              <a:solidFill>
                <a:srgbClr val="000000"/>
              </a:solidFill>
              <a:latin typeface="Verdana" panose="020B0604030504040204" pitchFamily="34" charset="0"/>
            </a:endParaRPr>
          </a:p>
        </p:txBody>
      </p:sp>
      <p:sp>
        <p:nvSpPr>
          <p:cNvPr id="63492" name="2 CuadroTexto"/>
          <p:cNvSpPr txBox="1">
            <a:spLocks noChangeArrowheads="1"/>
          </p:cNvSpPr>
          <p:nvPr/>
        </p:nvSpPr>
        <p:spPr bwMode="auto">
          <a:xfrm>
            <a:off x="490424" y="1688835"/>
            <a:ext cx="82200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ES" altLang="ca-ES" dirty="0">
                <a:solidFill>
                  <a:srgbClr val="646464"/>
                </a:solidFill>
                <a:latin typeface="Verdana" panose="020B0604030504040204" pitchFamily="34" charset="0"/>
              </a:rPr>
              <a:t>Mediante el Servicio Intermediario </a:t>
            </a:r>
            <a:r>
              <a:rPr lang="es-ES" altLang="ca-ES">
                <a:solidFill>
                  <a:srgbClr val="646464"/>
                </a:solidFill>
                <a:latin typeface="Verdana" panose="020B0604030504040204" pitchFamily="34" charset="0"/>
              </a:rPr>
              <a:t>de </a:t>
            </a:r>
            <a:r>
              <a:rPr lang="es-ES" altLang="ca-ES" smtClean="0">
                <a:solidFill>
                  <a:srgbClr val="646464"/>
                </a:solidFill>
                <a:latin typeface="Verdana" panose="020B0604030504040204" pitchFamily="34" charset="0"/>
              </a:rPr>
              <a:t>acceso </a:t>
            </a:r>
            <a:r>
              <a:rPr lang="es-ES" altLang="ca-ES" dirty="0">
                <a:solidFill>
                  <a:srgbClr val="646464"/>
                </a:solidFill>
                <a:latin typeface="Verdana" panose="020B0604030504040204" pitchFamily="34" charset="0"/>
              </a:rPr>
              <a:t>a los Recursos Electrónicos (SIRE), desde un ordenador o dispositivo situado dentro o fuera de la red de la UB puedes acceder a los recursos electrónicos de información contratados por el CRAI de la UB. </a:t>
            </a:r>
          </a:p>
          <a:p>
            <a:pPr algn="just"/>
            <a:endParaRPr lang="es-ES" altLang="ca-ES" dirty="0">
              <a:solidFill>
                <a:srgbClr val="646464"/>
              </a:solidFill>
              <a:latin typeface="Verdana" panose="020B0604030504040204" pitchFamily="34" charset="0"/>
            </a:endParaRPr>
          </a:p>
          <a:p>
            <a:pPr algn="just"/>
            <a:r>
              <a:rPr lang="es-ES" altLang="ca-ES" dirty="0">
                <a:solidFill>
                  <a:srgbClr val="646464"/>
                </a:solidFill>
                <a:latin typeface="Verdana" panose="020B0604030504040204" pitchFamily="34" charset="0"/>
              </a:rPr>
              <a:t>Para entrar, debes disponer del </a:t>
            </a:r>
            <a:r>
              <a:rPr lang="es-ES" altLang="ca-ES" b="1" dirty="0">
                <a:solidFill>
                  <a:srgbClr val="646464"/>
                </a:solidFill>
                <a:latin typeface="Verdana" panose="020B0604030504040204" pitchFamily="34" charset="0"/>
              </a:rPr>
              <a:t>identificador UB</a:t>
            </a:r>
            <a:r>
              <a:rPr lang="es-ES" altLang="ca-ES" dirty="0">
                <a:solidFill>
                  <a:srgbClr val="646464"/>
                </a:solidFill>
                <a:latin typeface="Verdana" panose="020B0604030504040204" pitchFamily="34" charset="0"/>
              </a:rPr>
              <a:t> y de la </a:t>
            </a:r>
            <a:r>
              <a:rPr lang="es-ES" altLang="ca-ES" b="1" dirty="0">
                <a:solidFill>
                  <a:srgbClr val="646464"/>
                </a:solidFill>
                <a:latin typeface="Verdana" panose="020B0604030504040204" pitchFamily="34" charset="0"/>
              </a:rPr>
              <a:t>contraseña</a:t>
            </a:r>
            <a:r>
              <a:rPr lang="es-ES" altLang="ca-ES" dirty="0">
                <a:solidFill>
                  <a:srgbClr val="646464"/>
                </a:solidFill>
                <a:latin typeface="Verdana" panose="020B0604030504040204" pitchFamily="34" charset="0"/>
              </a:rPr>
              <a:t> con la que accedes a la intranet de la UB (PDI, PAS o </a:t>
            </a:r>
            <a:r>
              <a:rPr lang="es-ES" altLang="ca-ES" dirty="0" err="1">
                <a:solidFill>
                  <a:srgbClr val="646464"/>
                </a:solidFill>
                <a:latin typeface="Verdana" panose="020B0604030504040204" pitchFamily="34" charset="0"/>
              </a:rPr>
              <a:t>MónUB</a:t>
            </a:r>
            <a:r>
              <a:rPr lang="es-ES" altLang="ca-ES" dirty="0">
                <a:solidFill>
                  <a:srgbClr val="646464"/>
                </a:solidFill>
                <a:latin typeface="Verdana" panose="020B0604030504040204" pitchFamily="34" charset="0"/>
              </a:rPr>
              <a:t>).</a:t>
            </a:r>
          </a:p>
          <a:p>
            <a:pPr algn="just"/>
            <a:endParaRPr lang="ca-ES" altLang="ca-ES" dirty="0">
              <a:solidFill>
                <a:srgbClr val="646464"/>
              </a:solidFill>
              <a:latin typeface="Verdana" panose="020B0604030504040204" pitchFamily="34" charset="0"/>
            </a:endParaRPr>
          </a:p>
        </p:txBody>
      </p:sp>
    </p:spTree>
    <p:extLst>
      <p:ext uri="{BB962C8B-B14F-4D97-AF65-F5344CB8AC3E}">
        <p14:creationId xmlns:p14="http://schemas.microsoft.com/office/powerpoint/2010/main" val="186547289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p:cNvPicPr>
            <a:picLocks noChangeAspect="1"/>
          </p:cNvPicPr>
          <p:nvPr/>
        </p:nvPicPr>
        <p:blipFill>
          <a:blip r:embed="rId2"/>
          <a:stretch>
            <a:fillRect/>
          </a:stretch>
        </p:blipFill>
        <p:spPr>
          <a:xfrm>
            <a:off x="2057399" y="1248509"/>
            <a:ext cx="6506310" cy="5354514"/>
          </a:xfrm>
          <a:prstGeom prst="rect">
            <a:avLst/>
          </a:prstGeom>
        </p:spPr>
      </p:pic>
      <p:sp>
        <p:nvSpPr>
          <p:cNvPr id="59394" name="QuadreDeText 6">
            <a:extLst>
              <a:ext uri="{FF2B5EF4-FFF2-40B4-BE49-F238E27FC236}">
                <a16:creationId xmlns:a16="http://schemas.microsoft.com/office/drawing/2014/main" id="{AE5D6024-BDC7-49ED-A9C1-A6A0FA6641D9}"/>
              </a:ext>
            </a:extLst>
          </p:cNvPr>
          <p:cNvSpPr txBox="1">
            <a:spLocks noChangeArrowheads="1"/>
          </p:cNvSpPr>
          <p:nvPr/>
        </p:nvSpPr>
        <p:spPr bwMode="auto">
          <a:xfrm>
            <a:off x="531813" y="687388"/>
            <a:ext cx="8535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_tradnl" altLang="ca-ES" sz="2000" b="1" dirty="0">
                <a:solidFill>
                  <a:srgbClr val="336699"/>
                </a:solidFill>
                <a:latin typeface="Verdana"/>
                <a:ea typeface="Verdana"/>
                <a:cs typeface="Arial"/>
              </a:rPr>
              <a:t>Arrastrando esta imagen en la barra de marcadores</a:t>
            </a:r>
          </a:p>
        </p:txBody>
      </p:sp>
      <p:sp>
        <p:nvSpPr>
          <p:cNvPr id="6" name="Flecha arriba y abajo 4">
            <a:extLst>
              <a:ext uri="{FF2B5EF4-FFF2-40B4-BE49-F238E27FC236}">
                <a16:creationId xmlns:a16="http://schemas.microsoft.com/office/drawing/2014/main" id="{802DB31B-7855-4F2A-9E20-6AB80A157E0C}"/>
              </a:ext>
            </a:extLst>
          </p:cNvPr>
          <p:cNvSpPr/>
          <p:nvPr/>
        </p:nvSpPr>
        <p:spPr>
          <a:xfrm flipH="1">
            <a:off x="7484353" y="1503485"/>
            <a:ext cx="346268" cy="1437255"/>
          </a:xfrm>
          <a:prstGeom prst="upDownArrow">
            <a:avLst>
              <a:gd name="adj1" fmla="val 3775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a-ES"/>
          </a:p>
        </p:txBody>
      </p:sp>
      <p:cxnSp>
        <p:nvCxnSpPr>
          <p:cNvPr id="4" name="Connector de fletxa recta 3"/>
          <p:cNvCxnSpPr/>
          <p:nvPr/>
        </p:nvCxnSpPr>
        <p:spPr>
          <a:xfrm flipV="1">
            <a:off x="2329961" y="4765431"/>
            <a:ext cx="1292469" cy="87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978269" y="1163577"/>
            <a:ext cx="1380393" cy="3399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44966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74674" y="1901626"/>
            <a:ext cx="3733730" cy="326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5"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AD6CBE-C156-456A-AF15-24E1C8D3CC64}" type="slidenum">
              <a:rPr lang="ca-ES" altLang="en-US" smtClean="0">
                <a:solidFill>
                  <a:srgbClr val="898989"/>
                </a:solidFill>
              </a:rPr>
              <a:pPr/>
              <a:t>33</a:t>
            </a:fld>
            <a:endParaRPr lang="ca-ES" altLang="en-US">
              <a:solidFill>
                <a:srgbClr val="898989"/>
              </a:solidFill>
            </a:endParaRPr>
          </a:p>
        </p:txBody>
      </p:sp>
      <p:sp>
        <p:nvSpPr>
          <p:cNvPr id="64516" name="4 Título"/>
          <p:cNvSpPr>
            <a:spLocks/>
          </p:cNvSpPr>
          <p:nvPr/>
        </p:nvSpPr>
        <p:spPr bwMode="auto">
          <a:xfrm>
            <a:off x="423494" y="842538"/>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2000" b="1" dirty="0">
                <a:solidFill>
                  <a:srgbClr val="336699"/>
                </a:solidFill>
                <a:latin typeface="Verdana" panose="020B0604030504040204" pitchFamily="34" charset="0"/>
              </a:rPr>
              <a:t> </a:t>
            </a:r>
            <a:r>
              <a:rPr lang="es-ES" altLang="ca-ES" sz="2000" b="1" dirty="0">
                <a:solidFill>
                  <a:srgbClr val="336699"/>
                </a:solidFill>
                <a:latin typeface="Verdana" panose="020B0604030504040204" pitchFamily="34" charset="0"/>
                <a:hlinkClick r:id="rId3"/>
              </a:rPr>
              <a:t>Campus Virtual </a:t>
            </a:r>
            <a:r>
              <a:rPr lang="es-ES" altLang="ca-ES" sz="2000" b="1" dirty="0">
                <a:solidFill>
                  <a:srgbClr val="336699"/>
                </a:solidFill>
                <a:latin typeface="Verdana" panose="020B0604030504040204" pitchFamily="34" charset="0"/>
              </a:rPr>
              <a:t/>
            </a:r>
            <a:br>
              <a:rPr lang="es-ES" altLang="ca-ES" sz="2000" b="1" dirty="0">
                <a:solidFill>
                  <a:srgbClr val="336699"/>
                </a:solidFill>
                <a:latin typeface="Verdana" panose="020B0604030504040204" pitchFamily="34" charset="0"/>
              </a:rPr>
            </a:br>
            <a:r>
              <a:rPr lang="es-ES" altLang="ca-ES" sz="2000" dirty="0">
                <a:solidFill>
                  <a:srgbClr val="336699"/>
                </a:solidFill>
                <a:latin typeface="Verdana" panose="020B0604030504040204" pitchFamily="34" charset="0"/>
              </a:rPr>
              <a:t/>
            </a:r>
            <a:br>
              <a:rPr lang="es-ES" altLang="ca-ES" sz="2000" dirty="0">
                <a:solidFill>
                  <a:srgbClr val="336699"/>
                </a:solidFill>
                <a:latin typeface="Verdana" panose="020B0604030504040204" pitchFamily="34" charset="0"/>
              </a:rPr>
            </a:br>
            <a:endParaRPr lang="ca-ES" altLang="ca-ES" sz="2000" dirty="0">
              <a:solidFill>
                <a:srgbClr val="336699"/>
              </a:solidFill>
              <a:latin typeface="Verdana" panose="020B0604030504040204" pitchFamily="34" charset="0"/>
            </a:endParaRPr>
          </a:p>
        </p:txBody>
      </p:sp>
      <p:sp>
        <p:nvSpPr>
          <p:cNvPr id="64518" name="AutoShape 6"/>
          <p:cNvSpPr>
            <a:spLocks noChangeArrowheads="1"/>
          </p:cNvSpPr>
          <p:nvPr/>
        </p:nvSpPr>
        <p:spPr bwMode="auto">
          <a:xfrm rot="-2154584">
            <a:off x="983851" y="4045884"/>
            <a:ext cx="1691864" cy="640009"/>
          </a:xfrm>
          <a:prstGeom prst="leftArrow">
            <a:avLst>
              <a:gd name="adj1" fmla="val 39507"/>
              <a:gd name="adj2" fmla="val 83344"/>
            </a:avLst>
          </a:prstGeom>
          <a:solidFill>
            <a:srgbClr val="336699"/>
          </a:solidFill>
          <a:ln w="9525">
            <a:solidFill>
              <a:srgbClr val="000000"/>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1200" dirty="0">
                <a:solidFill>
                  <a:prstClr val="white"/>
                </a:solidFill>
                <a:latin typeface="Verdana" panose="020B0604030504040204" pitchFamily="34" charset="0"/>
              </a:rPr>
              <a:t>Campus Virtual</a:t>
            </a:r>
          </a:p>
        </p:txBody>
      </p:sp>
      <p:pic>
        <p:nvPicPr>
          <p:cNvPr id="64519" name="3 Imagen"/>
          <p:cNvPicPr>
            <a:picLocks noChangeAspect="1"/>
          </p:cNvPicPr>
          <p:nvPr/>
        </p:nvPicPr>
        <p:blipFill>
          <a:blip r:embed="rId4">
            <a:extLst>
              <a:ext uri="{28A0092B-C50C-407E-A947-70E740481C1C}">
                <a14:useLocalDpi xmlns:a14="http://schemas.microsoft.com/office/drawing/2010/main" val="0"/>
              </a:ext>
            </a:extLst>
          </a:blip>
          <a:srcRect t="22820"/>
          <a:stretch>
            <a:fillRect/>
          </a:stretch>
        </p:blipFill>
        <p:spPr bwMode="auto">
          <a:xfrm>
            <a:off x="574674" y="5025051"/>
            <a:ext cx="10350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C033838-C672-4B13-A4E4-0674A00C66FF}"/>
              </a:ext>
            </a:extLst>
          </p:cNvPr>
          <p:cNvSpPr/>
          <p:nvPr/>
        </p:nvSpPr>
        <p:spPr>
          <a:xfrm>
            <a:off x="4397765" y="1703576"/>
            <a:ext cx="3463927" cy="1569660"/>
          </a:xfrm>
          <a:prstGeom prst="rect">
            <a:avLst/>
          </a:prstGeom>
        </p:spPr>
        <p:txBody>
          <a:bodyPr wrap="square">
            <a:spAutoFit/>
          </a:bodyPr>
          <a:lstStyle/>
          <a:p>
            <a:pPr algn="just">
              <a:spcBef>
                <a:spcPct val="20000"/>
              </a:spcBef>
            </a:pPr>
            <a:r>
              <a:rPr lang="es-ES" altLang="ca-ES" sz="1600" dirty="0">
                <a:solidFill>
                  <a:srgbClr val="646464"/>
                </a:solidFill>
                <a:latin typeface="Verdana" panose="020B0604030504040204" pitchFamily="34" charset="0"/>
              </a:rPr>
              <a:t>Es la herramienta de trabajo con la que accedes a tus asignaturas y puedes consultar la bibliografía recomendada, los materiales docentes y las actividades. </a:t>
            </a:r>
          </a:p>
        </p:txBody>
      </p:sp>
      <p:pic>
        <p:nvPicPr>
          <p:cNvPr id="2" name="Imat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7765" y="3352720"/>
            <a:ext cx="3733731" cy="2681916"/>
          </a:xfrm>
          <a:prstGeom prst="rect">
            <a:avLst/>
          </a:prstGeom>
          <a:ln>
            <a:solidFill>
              <a:schemeClr val="bg1">
                <a:lumMod val="85000"/>
              </a:schemeClr>
            </a:solidFill>
          </a:ln>
        </p:spPr>
      </p:pic>
      <p:sp>
        <p:nvSpPr>
          <p:cNvPr id="11" name="AutoShape 5"/>
          <p:cNvSpPr>
            <a:spLocks noChangeArrowheads="1"/>
          </p:cNvSpPr>
          <p:nvPr/>
        </p:nvSpPr>
        <p:spPr bwMode="auto">
          <a:xfrm>
            <a:off x="6995501" y="4580727"/>
            <a:ext cx="1716860" cy="562488"/>
          </a:xfrm>
          <a:prstGeom prst="wedgeRoundRectCallout">
            <a:avLst>
              <a:gd name="adj1" fmla="val 80"/>
              <a:gd name="adj2" fmla="val -216210"/>
              <a:gd name="adj3" fmla="val 16667"/>
            </a:avLst>
          </a:prstGeom>
          <a:solidFill>
            <a:srgbClr val="336699"/>
          </a:solidFill>
          <a:ln w="9525">
            <a:solidFill>
              <a:schemeClr val="tx1"/>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a-ES" altLang="ca-ES" sz="1400" b="1" dirty="0">
                <a:solidFill>
                  <a:prstClr val="white"/>
                </a:solidFill>
                <a:latin typeface="Verdana" panose="020B0604030504040204" pitchFamily="34" charset="0"/>
              </a:rPr>
              <a:t>Identificador </a:t>
            </a:r>
          </a:p>
          <a:p>
            <a:pPr algn="ctr"/>
            <a:r>
              <a:rPr lang="ca-ES" altLang="ca-ES" sz="1400" b="1" dirty="0">
                <a:solidFill>
                  <a:prstClr val="white"/>
                </a:solidFill>
                <a:latin typeface="Verdana" panose="020B0604030504040204" pitchFamily="34" charset="0"/>
              </a:rPr>
              <a:t>y </a:t>
            </a:r>
            <a:r>
              <a:rPr lang="ca-ES" altLang="ca-ES" sz="1400" b="1" dirty="0" err="1">
                <a:solidFill>
                  <a:prstClr val="white"/>
                </a:solidFill>
                <a:latin typeface="Verdana" panose="020B0604030504040204" pitchFamily="34" charset="0"/>
              </a:rPr>
              <a:t>contraseña</a:t>
            </a:r>
            <a:r>
              <a:rPr lang="ca-ES" altLang="ca-ES" sz="1400" b="1" dirty="0">
                <a:solidFill>
                  <a:prstClr val="white"/>
                </a:solidFill>
                <a:latin typeface="Verdana" panose="020B0604030504040204" pitchFamily="34" charset="0"/>
              </a:rPr>
              <a:t> </a:t>
            </a:r>
          </a:p>
          <a:p>
            <a:pPr algn="ctr"/>
            <a:endParaRPr lang="ca-ES" altLang="ca-ES" sz="2000" b="1" dirty="0">
              <a:solidFill>
                <a:prstClr val="white"/>
              </a:solidFill>
              <a:latin typeface="Verdana" panose="020B0604030504040204" pitchFamily="34" charset="0"/>
            </a:endParaRPr>
          </a:p>
        </p:txBody>
      </p:sp>
      <p:sp>
        <p:nvSpPr>
          <p:cNvPr id="5" name="Rectangle arrodonit 4"/>
          <p:cNvSpPr/>
          <p:nvPr/>
        </p:nvSpPr>
        <p:spPr>
          <a:xfrm>
            <a:off x="7600083" y="3300943"/>
            <a:ext cx="356283" cy="234462"/>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a-ES">
              <a:solidFill>
                <a:prstClr val="black"/>
              </a:solidFill>
            </a:endParaRPr>
          </a:p>
        </p:txBody>
      </p:sp>
    </p:spTree>
    <p:extLst>
      <p:ext uri="{BB962C8B-B14F-4D97-AF65-F5344CB8AC3E}">
        <p14:creationId xmlns:p14="http://schemas.microsoft.com/office/powerpoint/2010/main" val="11430663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656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47800" y="1953047"/>
            <a:ext cx="5934075" cy="450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63" name="Rectangle 2"/>
          <p:cNvSpPr>
            <a:spLocks noChangeArrowheads="1"/>
          </p:cNvSpPr>
          <p:nvPr/>
        </p:nvSpPr>
        <p:spPr bwMode="auto">
          <a:xfrm>
            <a:off x="477644" y="913073"/>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2000" b="1" dirty="0">
                <a:solidFill>
                  <a:srgbClr val="336699"/>
                </a:solidFill>
                <a:latin typeface="Verdana" panose="020B0604030504040204" pitchFamily="34" charset="0"/>
                <a:hlinkClick r:id="rId3"/>
              </a:rPr>
              <a:t>Recursos de información</a:t>
            </a:r>
            <a:endParaRPr lang="es-ES" altLang="ca-ES" sz="2000" b="1" dirty="0">
              <a:solidFill>
                <a:srgbClr val="336699"/>
              </a:solidFill>
              <a:latin typeface="Verdana" panose="020B0604030504040204" pitchFamily="34" charset="0"/>
            </a:endParaRPr>
          </a:p>
        </p:txBody>
      </p:sp>
      <p:sp>
        <p:nvSpPr>
          <p:cNvPr id="9" name="Rectangle arrodonit 8"/>
          <p:cNvSpPr/>
          <p:nvPr/>
        </p:nvSpPr>
        <p:spPr>
          <a:xfrm>
            <a:off x="1240367" y="3038208"/>
            <a:ext cx="1376362" cy="244951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solidFill>
                <a:prstClr val="white"/>
              </a:solidFill>
            </a:endParaRPr>
          </a:p>
        </p:txBody>
      </p:sp>
      <p:sp>
        <p:nvSpPr>
          <p:cNvPr id="66565"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61CAB9-5205-4AFE-8B0B-181BCB13305A}" type="slidenum">
              <a:rPr lang="ca-ES" altLang="en-US" smtClean="0">
                <a:solidFill>
                  <a:srgbClr val="898989"/>
                </a:solidFill>
              </a:rPr>
              <a:pPr/>
              <a:t>34</a:t>
            </a:fld>
            <a:endParaRPr lang="ca-ES" altLang="en-US">
              <a:solidFill>
                <a:srgbClr val="898989"/>
              </a:solidFill>
            </a:endParaRPr>
          </a:p>
        </p:txBody>
      </p:sp>
    </p:spTree>
    <p:extLst>
      <p:ext uri="{BB962C8B-B14F-4D97-AF65-F5344CB8AC3E}">
        <p14:creationId xmlns:p14="http://schemas.microsoft.com/office/powerpoint/2010/main" val="416998070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344FB4-25C9-49EC-BBF1-F255B60EF835}" type="slidenum">
              <a:rPr lang="ca-ES" altLang="en-US" smtClean="0">
                <a:solidFill>
                  <a:srgbClr val="898989"/>
                </a:solidFill>
              </a:rPr>
              <a:pPr/>
              <a:t>35</a:t>
            </a:fld>
            <a:endParaRPr lang="ca-ES" altLang="en-US">
              <a:solidFill>
                <a:srgbClr val="898989"/>
              </a:solidFill>
            </a:endParaRPr>
          </a:p>
        </p:txBody>
      </p:sp>
      <p:sp>
        <p:nvSpPr>
          <p:cNvPr id="67587" name="Rectangle 2"/>
          <p:cNvSpPr>
            <a:spLocks noChangeArrowheads="1"/>
          </p:cNvSpPr>
          <p:nvPr/>
        </p:nvSpPr>
        <p:spPr bwMode="auto">
          <a:xfrm>
            <a:off x="549140" y="558098"/>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2000" b="1" dirty="0">
                <a:solidFill>
                  <a:srgbClr val="336699"/>
                </a:solidFill>
                <a:latin typeface="Verdana" panose="020B0604030504040204" pitchFamily="34" charset="0"/>
                <a:hlinkClick r:id="rId2"/>
              </a:rPr>
              <a:t>Códigos y contraseñas</a:t>
            </a:r>
            <a:endParaRPr lang="es-ES" altLang="ca-ES" sz="2000" b="1" dirty="0">
              <a:solidFill>
                <a:srgbClr val="336699"/>
              </a:solidFill>
              <a:latin typeface="Verdana" panose="020B0604030504040204" pitchFamily="34" charset="0"/>
            </a:endParaRPr>
          </a:p>
        </p:txBody>
      </p:sp>
      <p:sp>
        <p:nvSpPr>
          <p:cNvPr id="67588" name="2 CuadroTexto"/>
          <p:cNvSpPr txBox="1">
            <a:spLocks noChangeArrowheads="1"/>
          </p:cNvSpPr>
          <p:nvPr/>
        </p:nvSpPr>
        <p:spPr bwMode="auto">
          <a:xfrm>
            <a:off x="1512179" y="6497160"/>
            <a:ext cx="78501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1500" dirty="0">
                <a:solidFill>
                  <a:srgbClr val="646464"/>
                </a:solidFill>
                <a:latin typeface="Verdana" panose="020B0604030504040204" pitchFamily="34" charset="0"/>
              </a:rPr>
              <a:t>Mira este </a:t>
            </a:r>
            <a:r>
              <a:rPr lang="es-ES" altLang="ca-ES" sz="1500" dirty="0">
                <a:solidFill>
                  <a:srgbClr val="646464"/>
                </a:solidFill>
                <a:latin typeface="Verdana" panose="020B0604030504040204" pitchFamily="34" charset="0"/>
                <a:hlinkClick r:id="rId3"/>
              </a:rPr>
              <a:t>vídeo explicativo</a:t>
            </a:r>
            <a:r>
              <a:rPr lang="es-ES" altLang="ca-ES" sz="1500" dirty="0">
                <a:solidFill>
                  <a:srgbClr val="646464"/>
                </a:solidFill>
                <a:latin typeface="Verdana" panose="020B0604030504040204" pitchFamily="34" charset="0"/>
              </a:rPr>
              <a:t> para generar los códigos.</a:t>
            </a:r>
          </a:p>
        </p:txBody>
      </p:sp>
      <p:pic>
        <p:nvPicPr>
          <p:cNvPr id="3" name="Imatge 3" descr="Imatge que conté taula&#10;&#10;Descripció generada automàticament">
            <a:extLst>
              <a:ext uri="{FF2B5EF4-FFF2-40B4-BE49-F238E27FC236}">
                <a16:creationId xmlns:a16="http://schemas.microsoft.com/office/drawing/2014/main" id="{107AE109-ED36-4C5A-B28D-925CAEAEAB4C}"/>
              </a:ext>
            </a:extLst>
          </p:cNvPr>
          <p:cNvPicPr>
            <a:picLocks noChangeAspect="1"/>
          </p:cNvPicPr>
          <p:nvPr/>
        </p:nvPicPr>
        <p:blipFill>
          <a:blip r:embed="rId4"/>
          <a:stretch>
            <a:fillRect/>
          </a:stretch>
        </p:blipFill>
        <p:spPr>
          <a:xfrm>
            <a:off x="1471493" y="995462"/>
            <a:ext cx="5259722" cy="5462591"/>
          </a:xfrm>
          <a:prstGeom prst="rect">
            <a:avLst/>
          </a:prstGeom>
        </p:spPr>
      </p:pic>
    </p:spTree>
    <p:extLst>
      <p:ext uri="{BB962C8B-B14F-4D97-AF65-F5344CB8AC3E}">
        <p14:creationId xmlns:p14="http://schemas.microsoft.com/office/powerpoint/2010/main" val="12029954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332F0A-F36F-4A83-B65A-7A2AB775E453}" type="slidenum">
              <a:rPr lang="es-ES" altLang="en-US" smtClean="0">
                <a:solidFill>
                  <a:srgbClr val="898989"/>
                </a:solidFill>
              </a:rPr>
              <a:pPr/>
              <a:t>36</a:t>
            </a:fld>
            <a:endParaRPr lang="es-ES" altLang="en-US">
              <a:solidFill>
                <a:srgbClr val="898989"/>
              </a:solidFill>
            </a:endParaRPr>
          </a:p>
        </p:txBody>
      </p:sp>
      <p:sp>
        <p:nvSpPr>
          <p:cNvPr id="68611" name="Rectangle 2"/>
          <p:cNvSpPr>
            <a:spLocks noGrp="1" noChangeArrowheads="1"/>
          </p:cNvSpPr>
          <p:nvPr>
            <p:ph type="title" idx="4294967295"/>
          </p:nvPr>
        </p:nvSpPr>
        <p:spPr bwMode="auto">
          <a:xfrm>
            <a:off x="673478" y="881191"/>
            <a:ext cx="8229600" cy="5909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ca-ES" sz="2000" b="1" dirty="0">
                <a:solidFill>
                  <a:srgbClr val="336699"/>
                </a:solidFill>
                <a:latin typeface="Verdana" panose="020B0604030504040204" pitchFamily="34" charset="0"/>
                <a:hlinkClick r:id="rId3"/>
              </a:rPr>
              <a:t>Servicio de Atención a los Usuarios </a:t>
            </a:r>
            <a:r>
              <a:rPr lang="ca-ES" altLang="ca-ES" sz="2000" b="1" dirty="0">
                <a:solidFill>
                  <a:srgbClr val="336699"/>
                </a:solidFill>
                <a:latin typeface="Verdana" panose="020B0604030504040204" pitchFamily="34" charset="0"/>
                <a:hlinkClick r:id="rId3"/>
              </a:rPr>
              <a:t>(S@U)</a:t>
            </a:r>
            <a:r>
              <a:rPr lang="ca-ES" altLang="ca-ES" sz="2000" b="1" dirty="0">
                <a:solidFill>
                  <a:srgbClr val="336699"/>
                </a:solidFill>
                <a:latin typeface="Verdana" panose="020B0604030504040204" pitchFamily="34" charset="0"/>
              </a:rPr>
              <a:t/>
            </a:r>
            <a:br>
              <a:rPr lang="ca-ES" altLang="ca-ES" sz="2000" b="1" dirty="0">
                <a:solidFill>
                  <a:srgbClr val="336699"/>
                </a:solidFill>
                <a:latin typeface="Verdana" panose="020B0604030504040204" pitchFamily="34" charset="0"/>
              </a:rPr>
            </a:br>
            <a:endParaRPr lang="ca-ES" altLang="ca-ES" sz="1600" dirty="0">
              <a:solidFill>
                <a:srgbClr val="336699"/>
              </a:solidFill>
              <a:latin typeface="Verdana" panose="020B0604030504040204" pitchFamily="34" charset="0"/>
            </a:endParaRPr>
          </a:p>
        </p:txBody>
      </p:sp>
      <p:sp>
        <p:nvSpPr>
          <p:cNvPr id="68612" name="Text Box 14"/>
          <p:cNvSpPr txBox="1">
            <a:spLocks noChangeArrowheads="1"/>
          </p:cNvSpPr>
          <p:nvPr/>
        </p:nvSpPr>
        <p:spPr bwMode="auto">
          <a:xfrm>
            <a:off x="673478" y="1804741"/>
            <a:ext cx="795177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ES_tradnl" altLang="ca-ES" sz="1600" dirty="0">
                <a:latin typeface="Verdana"/>
                <a:ea typeface="Verdana"/>
                <a:cs typeface="Arial"/>
              </a:rPr>
              <a:t>Es un servicio de información y referencia virtual para resolver cualquier cuestión sobre los CRAI biblioteca y sobre sus servicios y recursos. Recordad consultar antes el espacio de </a:t>
            </a:r>
            <a:r>
              <a:rPr lang="es-ES_tradnl" altLang="ca-ES" sz="1600" dirty="0">
                <a:latin typeface="Verdana"/>
                <a:ea typeface="Verdana"/>
                <a:cs typeface="Arial"/>
                <a:hlinkClick r:id="rId4"/>
              </a:rPr>
              <a:t>Preguntas más frecuentes</a:t>
            </a:r>
            <a:r>
              <a:rPr lang="es-ES_tradnl" altLang="ca-ES" sz="1600" dirty="0">
                <a:latin typeface="Verdana"/>
                <a:ea typeface="Verdana"/>
                <a:cs typeface="Arial"/>
              </a:rPr>
              <a:t> para ver si vuestra pregunta se ha contestado anteriormente.</a:t>
            </a:r>
          </a:p>
          <a:p>
            <a:pPr algn="just"/>
            <a:endParaRPr lang="es-ES_tradnl" altLang="ca-ES" sz="1600" dirty="0">
              <a:latin typeface="Verdana" panose="020B0604030504040204" pitchFamily="34" charset="0"/>
              <a:ea typeface="Verdana"/>
            </a:endParaRPr>
          </a:p>
          <a:p>
            <a:pPr algn="just"/>
            <a:r>
              <a:rPr lang="es-ES_tradnl" altLang="ca-ES" sz="1600" dirty="0">
                <a:latin typeface="Verdana"/>
                <a:ea typeface="Verdana"/>
                <a:cs typeface="Arial"/>
              </a:rPr>
              <a:t>A través del S@U también podéis mandar sugerencias, agradecimientos y quejas.</a:t>
            </a:r>
          </a:p>
          <a:p>
            <a:pPr algn="just"/>
            <a:endParaRPr lang="es-ES_tradnl" altLang="ca-ES" sz="1600" dirty="0">
              <a:latin typeface="Verdana" panose="020B0604030504040204" pitchFamily="34" charset="0"/>
              <a:ea typeface="Verdana"/>
            </a:endParaRPr>
          </a:p>
          <a:p>
            <a:pPr algn="just"/>
            <a:r>
              <a:rPr lang="es-ES_tradnl" altLang="ca-ES" sz="1600" dirty="0">
                <a:latin typeface="Verdana"/>
                <a:ea typeface="Verdana"/>
                <a:cs typeface="Arial"/>
              </a:rPr>
              <a:t>Este servicio está disponible las 24h del día los 7 días de la semana y es atendido por bibliotecarios especialistas.</a:t>
            </a:r>
          </a:p>
        </p:txBody>
      </p:sp>
      <p:pic>
        <p:nvPicPr>
          <p:cNvPr id="68613" name="Imatge 1">
            <a:hlinkClick r:id="rId3"/>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4824" y="4691905"/>
            <a:ext cx="2787107"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62756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1761DD-7D1C-4C7D-B8E0-9005A9C14CDE}" type="slidenum">
              <a:rPr lang="ca-ES" altLang="en-US" smtClean="0">
                <a:solidFill>
                  <a:srgbClr val="898989"/>
                </a:solidFill>
              </a:rPr>
              <a:pPr/>
              <a:t>37</a:t>
            </a:fld>
            <a:endParaRPr lang="ca-ES" altLang="en-US">
              <a:solidFill>
                <a:srgbClr val="898989"/>
              </a:solidFill>
            </a:endParaRPr>
          </a:p>
        </p:txBody>
      </p:sp>
      <p:sp>
        <p:nvSpPr>
          <p:cNvPr id="70659" name="Rectangle 2"/>
          <p:cNvSpPr>
            <a:spLocks noGrp="1" noChangeArrowheads="1"/>
          </p:cNvSpPr>
          <p:nvPr>
            <p:ph type="title" idx="4294967295"/>
          </p:nvPr>
        </p:nvSpPr>
        <p:spPr bwMode="auto">
          <a:xfrm>
            <a:off x="368319" y="798412"/>
            <a:ext cx="3669741" cy="5909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 altLang="ca-ES" sz="2000" b="1" dirty="0">
                <a:solidFill>
                  <a:srgbClr val="336699"/>
                </a:solidFill>
                <a:latin typeface="Verdana" panose="020B0604030504040204" pitchFamily="34" charset="0"/>
                <a:hlinkClick r:id="rId3"/>
              </a:rPr>
              <a:t>Formación de usuarios</a:t>
            </a:r>
            <a:r>
              <a:rPr lang="ca-ES" altLang="ca-ES" sz="2000" b="1" dirty="0">
                <a:solidFill>
                  <a:srgbClr val="336699"/>
                </a:solidFill>
                <a:latin typeface="Verdana" panose="020B0604030504040204" pitchFamily="34" charset="0"/>
              </a:rPr>
              <a:t/>
            </a:r>
            <a:br>
              <a:rPr lang="ca-ES" altLang="ca-ES" sz="2000" b="1" dirty="0">
                <a:solidFill>
                  <a:srgbClr val="336699"/>
                </a:solidFill>
                <a:latin typeface="Verdana" panose="020B0604030504040204" pitchFamily="34" charset="0"/>
              </a:rPr>
            </a:br>
            <a:endParaRPr lang="ca-ES" altLang="ca-ES" sz="1600" dirty="0">
              <a:solidFill>
                <a:srgbClr val="336699"/>
              </a:solidFill>
              <a:latin typeface="Verdana" panose="020B0604030504040204" pitchFamily="34" charset="0"/>
            </a:endParaRPr>
          </a:p>
        </p:txBody>
      </p:sp>
      <p:sp>
        <p:nvSpPr>
          <p:cNvPr id="70660" name="Text Box 9"/>
          <p:cNvSpPr txBox="1">
            <a:spLocks noChangeArrowheads="1"/>
          </p:cNvSpPr>
          <p:nvPr/>
        </p:nvSpPr>
        <p:spPr bwMode="auto">
          <a:xfrm>
            <a:off x="491412" y="1557927"/>
            <a:ext cx="3669741"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1400" dirty="0">
                <a:solidFill>
                  <a:srgbClr val="646464"/>
                </a:solidFill>
                <a:latin typeface="Verdana" panose="020B0604030504040204" pitchFamily="34" charset="0"/>
              </a:rPr>
              <a:t>Os ofrecemos cursos de formación para que mejoréis vuestros conocimientos y habilidades de búsqueda de información como cursos sobre bases de datos especializadas o sobre el gestor bibliográfico Mendeley.</a:t>
            </a:r>
          </a:p>
          <a:p>
            <a:endParaRPr lang="es-ES" altLang="ca-ES" sz="1400" dirty="0">
              <a:solidFill>
                <a:srgbClr val="646464"/>
              </a:solidFill>
              <a:latin typeface="Verdana" panose="020B0604030504040204" pitchFamily="34" charset="0"/>
            </a:endParaRPr>
          </a:p>
          <a:p>
            <a:r>
              <a:rPr lang="es-ES" altLang="ca-ES" sz="1400" dirty="0">
                <a:solidFill>
                  <a:srgbClr val="646464"/>
                </a:solidFill>
                <a:latin typeface="Verdana" panose="020B0604030504040204" pitchFamily="34" charset="0"/>
              </a:rPr>
              <a:t>Podéis consultar en la página de Formación de usuarios del CRAI los </a:t>
            </a:r>
            <a:r>
              <a:rPr lang="es-ES" altLang="ca-ES" sz="1400" dirty="0">
                <a:solidFill>
                  <a:srgbClr val="646464"/>
                </a:solidFill>
                <a:latin typeface="Verdana" panose="020B0604030504040204" pitchFamily="34" charset="0"/>
                <a:hlinkClick r:id="rId4"/>
              </a:rPr>
              <a:t>cursos de formación programados</a:t>
            </a:r>
            <a:r>
              <a:rPr lang="es-ES" altLang="ca-ES" sz="1400" dirty="0">
                <a:solidFill>
                  <a:srgbClr val="646464"/>
                </a:solidFill>
                <a:latin typeface="Verdana" panose="020B0604030504040204" pitchFamily="34" charset="0"/>
              </a:rPr>
              <a:t>, así como solicitar un curso a </a:t>
            </a:r>
            <a:r>
              <a:rPr lang="es-ES" altLang="ca-ES" sz="1400" dirty="0">
                <a:solidFill>
                  <a:srgbClr val="646464"/>
                </a:solidFill>
                <a:latin typeface="Verdana" panose="020B0604030504040204" pitchFamily="34" charset="0"/>
                <a:hlinkClick r:id="rId5"/>
              </a:rPr>
              <a:t>medida</a:t>
            </a:r>
            <a:r>
              <a:rPr lang="es-ES" altLang="ca-ES" sz="1400" dirty="0">
                <a:solidFill>
                  <a:srgbClr val="646464"/>
                </a:solidFill>
                <a:latin typeface="Verdana" panose="020B0604030504040204" pitchFamily="34" charset="0"/>
              </a:rPr>
              <a:t> que responda a vuestras necesidades.</a:t>
            </a:r>
          </a:p>
          <a:p>
            <a:endParaRPr lang="es-ES" altLang="ca-ES" sz="1400" dirty="0">
              <a:solidFill>
                <a:srgbClr val="646464"/>
              </a:solidFill>
              <a:latin typeface="Verdana" panose="020B0604030504040204" pitchFamily="34" charset="0"/>
            </a:endParaRPr>
          </a:p>
          <a:p>
            <a:r>
              <a:rPr lang="es-ES" altLang="ca-ES" sz="1400" dirty="0">
                <a:solidFill>
                  <a:srgbClr val="646464"/>
                </a:solidFill>
                <a:latin typeface="Verdana" panose="020B0604030504040204" pitchFamily="34" charset="0"/>
              </a:rPr>
              <a:t>En la misma página también </a:t>
            </a:r>
            <a:r>
              <a:rPr lang="es-ES" altLang="es-ES" sz="1400" dirty="0">
                <a:solidFill>
                  <a:srgbClr val="646464"/>
                </a:solidFill>
                <a:latin typeface="Verdana" panose="020B0604030504040204" pitchFamily="34" charset="0"/>
              </a:rPr>
              <a:t>encontraréis</a:t>
            </a:r>
            <a:r>
              <a:rPr lang="es-ES" altLang="ca-ES" sz="1400" dirty="0">
                <a:solidFill>
                  <a:srgbClr val="646464"/>
                </a:solidFill>
                <a:latin typeface="Verdana" panose="020B0604030504040204" pitchFamily="34" charset="0"/>
              </a:rPr>
              <a:t> el material de autoaprendizaje de los diferentes servicios y recursos.</a:t>
            </a:r>
          </a:p>
        </p:txBody>
      </p:sp>
      <p:pic>
        <p:nvPicPr>
          <p:cNvPr id="3" name="Imatge 2"/>
          <p:cNvPicPr>
            <a:picLocks noChangeAspect="1"/>
          </p:cNvPicPr>
          <p:nvPr/>
        </p:nvPicPr>
        <p:blipFill>
          <a:blip r:embed="rId6"/>
          <a:stretch>
            <a:fillRect/>
          </a:stretch>
        </p:blipFill>
        <p:spPr>
          <a:xfrm>
            <a:off x="4161153" y="688243"/>
            <a:ext cx="4710286" cy="5747239"/>
          </a:xfrm>
          <a:prstGeom prst="rect">
            <a:avLst/>
          </a:prstGeom>
        </p:spPr>
      </p:pic>
    </p:spTree>
    <p:extLst>
      <p:ext uri="{BB962C8B-B14F-4D97-AF65-F5344CB8AC3E}">
        <p14:creationId xmlns:p14="http://schemas.microsoft.com/office/powerpoint/2010/main" val="27784312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C89D9-17C6-40D8-8C89-372BDB03659C}" type="slidenum">
              <a:rPr lang="es-ES" altLang="en-US" smtClean="0">
                <a:solidFill>
                  <a:srgbClr val="898989"/>
                </a:solidFill>
              </a:rPr>
              <a:pPr/>
              <a:t>38</a:t>
            </a:fld>
            <a:endParaRPr lang="es-ES" altLang="en-US">
              <a:solidFill>
                <a:srgbClr val="898989"/>
              </a:solidFill>
            </a:endParaRPr>
          </a:p>
        </p:txBody>
      </p:sp>
      <p:sp>
        <p:nvSpPr>
          <p:cNvPr id="74755" name="Rectangle 3"/>
          <p:cNvSpPr>
            <a:spLocks noGrp="1" noChangeArrowheads="1"/>
          </p:cNvSpPr>
          <p:nvPr>
            <p:ph type="title" idx="4294967295"/>
          </p:nvPr>
        </p:nvSpPr>
        <p:spPr bwMode="auto">
          <a:xfrm>
            <a:off x="485043" y="886182"/>
            <a:ext cx="822960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s-ES" altLang="ca-ES" sz="2000" b="1" dirty="0">
                <a:solidFill>
                  <a:srgbClr val="336699"/>
                </a:solidFill>
                <a:latin typeface="Verdana" panose="020B0604030504040204" pitchFamily="34" charset="0"/>
                <a:hlinkClick r:id="rId3"/>
              </a:rPr>
              <a:t>Wifi</a:t>
            </a:r>
            <a:r>
              <a:rPr lang="es-ES" altLang="ca-ES" sz="2000" b="1" dirty="0">
                <a:solidFill>
                  <a:srgbClr val="336699"/>
                </a:solidFill>
                <a:latin typeface="Verdana" panose="020B0604030504040204" pitchFamily="34" charset="0"/>
              </a:rPr>
              <a:t> y acceso a los ordenadores de la Facultad</a:t>
            </a:r>
          </a:p>
        </p:txBody>
      </p:sp>
      <p:sp>
        <p:nvSpPr>
          <p:cNvPr id="74757" name="Text Box 9"/>
          <p:cNvSpPr txBox="1">
            <a:spLocks noChangeArrowheads="1"/>
          </p:cNvSpPr>
          <p:nvPr/>
        </p:nvSpPr>
        <p:spPr bwMode="auto">
          <a:xfrm>
            <a:off x="570768" y="1704818"/>
            <a:ext cx="805815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ES" altLang="ca-ES" sz="1700" dirty="0">
                <a:solidFill>
                  <a:srgbClr val="646464"/>
                </a:solidFill>
                <a:latin typeface="Verdana" panose="020B0604030504040204" pitchFamily="34" charset="0"/>
              </a:rPr>
              <a:t>El servicio de Wifi de la Universidad ofrece conexión a Internet sin necesidad de tener una conexión fija a la red. Para utilizarlo, debes </a:t>
            </a:r>
            <a:r>
              <a:rPr lang="es-ES" altLang="ca-ES" sz="1700" dirty="0">
                <a:solidFill>
                  <a:srgbClr val="646464"/>
                </a:solidFill>
                <a:latin typeface="Verdana" panose="020B0604030504040204" pitchFamily="34" charset="0"/>
                <a:hlinkClick r:id="rId4"/>
              </a:rPr>
              <a:t>configurar</a:t>
            </a:r>
            <a:r>
              <a:rPr lang="es-ES" altLang="ca-ES" sz="1700" dirty="0">
                <a:solidFill>
                  <a:srgbClr val="646464"/>
                </a:solidFill>
                <a:latin typeface="Verdana" panose="020B0604030504040204" pitchFamily="34" charset="0"/>
              </a:rPr>
              <a:t> tu ordenador portátil e identificarte con el </a:t>
            </a:r>
            <a:r>
              <a:rPr lang="es-ES" altLang="ca-ES" sz="1700" dirty="0">
                <a:solidFill>
                  <a:srgbClr val="646464"/>
                </a:solidFill>
                <a:latin typeface="Verdana" panose="020B0604030504040204" pitchFamily="34" charset="0"/>
                <a:hlinkClick r:id="rId5"/>
              </a:rPr>
              <a:t>identificador local</a:t>
            </a:r>
            <a:r>
              <a:rPr lang="es-ES" altLang="ca-ES" sz="1700" dirty="0">
                <a:solidFill>
                  <a:srgbClr val="646464"/>
                </a:solidFill>
                <a:latin typeface="Verdana" panose="020B0604030504040204" pitchFamily="34" charset="0"/>
              </a:rPr>
              <a:t>.</a:t>
            </a:r>
          </a:p>
          <a:p>
            <a:pPr algn="just"/>
            <a:endParaRPr lang="es-ES" altLang="ca-ES" sz="1700" dirty="0">
              <a:solidFill>
                <a:srgbClr val="646464"/>
              </a:solidFill>
              <a:latin typeface="Verdana" panose="020B0604030504040204" pitchFamily="34" charset="0"/>
            </a:endParaRPr>
          </a:p>
          <a:p>
            <a:pPr algn="just"/>
            <a:r>
              <a:rPr lang="es-ES" altLang="ca-ES" sz="1700" dirty="0">
                <a:solidFill>
                  <a:srgbClr val="646464"/>
                </a:solidFill>
                <a:latin typeface="Verdana" panose="020B0604030504040204" pitchFamily="34" charset="0"/>
              </a:rPr>
              <a:t>La Universidad de Barcelona participa en el proyecto Eduroam, cuyo objetivo es promover un espacio único de movilidad que permita que cuando un usuario llegue a otra organización disponga de un entorno de trabajo virtual con conexión a Internet. Puedes consultar la </a:t>
            </a:r>
            <a:r>
              <a:rPr lang="es-ES" altLang="ca-ES" sz="1700" dirty="0">
                <a:solidFill>
                  <a:srgbClr val="646464"/>
                </a:solidFill>
                <a:latin typeface="Verdana" panose="020B0604030504040204" pitchFamily="34" charset="0"/>
                <a:hlinkClick r:id="rId4"/>
              </a:rPr>
              <a:t>Guía de configuración de Eduroam</a:t>
            </a:r>
            <a:r>
              <a:rPr lang="es-ES" altLang="ca-ES" sz="1700" dirty="0">
                <a:solidFill>
                  <a:srgbClr val="646464"/>
                </a:solidFill>
                <a:latin typeface="Verdana" panose="020B0604030504040204" pitchFamily="34" charset="0"/>
              </a:rPr>
              <a:t>.</a:t>
            </a:r>
          </a:p>
        </p:txBody>
      </p:sp>
      <p:graphicFrame>
        <p:nvGraphicFramePr>
          <p:cNvPr id="51237" name="Group 37"/>
          <p:cNvGraphicFramePr>
            <a:graphicFrameLocks noGrp="1"/>
          </p:cNvGraphicFramePr>
          <p:nvPr>
            <p:extLst>
              <p:ext uri="{D42A27DB-BD31-4B8C-83A1-F6EECF244321}">
                <p14:modId xmlns:p14="http://schemas.microsoft.com/office/powerpoint/2010/main" val="1152758976"/>
              </p:ext>
            </p:extLst>
          </p:nvPr>
        </p:nvGraphicFramePr>
        <p:xfrm>
          <a:off x="650143" y="4480800"/>
          <a:ext cx="8064500" cy="1631952"/>
        </p:xfrm>
        <a:graphic>
          <a:graphicData uri="http://schemas.openxmlformats.org/drawingml/2006/table">
            <a:tbl>
              <a:tblPr/>
              <a:tblGrid>
                <a:gridCol w="1655763">
                  <a:extLst>
                    <a:ext uri="{9D8B030D-6E8A-4147-A177-3AD203B41FA5}">
                      <a16:colId xmlns:a16="http://schemas.microsoft.com/office/drawing/2014/main" val="20000"/>
                    </a:ext>
                  </a:extLst>
                </a:gridCol>
                <a:gridCol w="1655762">
                  <a:extLst>
                    <a:ext uri="{9D8B030D-6E8A-4147-A177-3AD203B41FA5}">
                      <a16:colId xmlns:a16="http://schemas.microsoft.com/office/drawing/2014/main" val="20001"/>
                    </a:ext>
                  </a:extLst>
                </a:gridCol>
                <a:gridCol w="2555875">
                  <a:extLst>
                    <a:ext uri="{9D8B030D-6E8A-4147-A177-3AD203B41FA5}">
                      <a16:colId xmlns:a16="http://schemas.microsoft.com/office/drawing/2014/main" val="20002"/>
                    </a:ext>
                  </a:extLst>
                </a:gridCol>
                <a:gridCol w="2197100">
                  <a:extLst>
                    <a:ext uri="{9D8B030D-6E8A-4147-A177-3AD203B41FA5}">
                      <a16:colId xmlns:a16="http://schemas.microsoft.com/office/drawing/2014/main" val="20003"/>
                    </a:ext>
                  </a:extLst>
                </a:gridCol>
              </a:tblGrid>
              <a:tr h="37128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400" b="1" i="0" u="none" strike="noStrike" cap="none" normalizeH="0" baseline="0" noProof="0" dirty="0">
                          <a:ln>
                            <a:noFill/>
                          </a:ln>
                          <a:solidFill>
                            <a:srgbClr val="FFFFFF"/>
                          </a:solidFill>
                          <a:effectLst/>
                          <a:latin typeface="Verdana" pitchFamily="34" charset="0"/>
                        </a:rPr>
                        <a:t>Colectivo</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400" b="1" i="0" u="none" strike="noStrike" cap="none" normalizeH="0" baseline="0" noProof="0" dirty="0">
                          <a:ln>
                            <a:noFill/>
                          </a:ln>
                          <a:solidFill>
                            <a:srgbClr val="FFFFFF"/>
                          </a:solidFill>
                          <a:effectLst/>
                          <a:latin typeface="Verdana" pitchFamily="34" charset="0"/>
                        </a:rPr>
                        <a:t>Terminación</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400" b="1" i="0" u="none" strike="noStrike" cap="none" normalizeH="0" baseline="0" noProof="0" dirty="0">
                          <a:ln>
                            <a:noFill/>
                          </a:ln>
                          <a:solidFill>
                            <a:srgbClr val="FFFFFF"/>
                          </a:solidFill>
                          <a:effectLst/>
                          <a:latin typeface="Verdana" pitchFamily="34" charset="0"/>
                        </a:rPr>
                        <a:t>Correo</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1" i="0" u="none" strike="noStrike" cap="none" normalizeH="0" baseline="0" dirty="0">
                          <a:ln>
                            <a:noFill/>
                          </a:ln>
                          <a:solidFill>
                            <a:srgbClr val="FFFFFF"/>
                          </a:solidFill>
                          <a:effectLst/>
                          <a:latin typeface="Verdana" pitchFamily="34" charset="0"/>
                        </a:rPr>
                        <a:t>Identificador local</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99"/>
                    </a:solidFill>
                  </a:tcPr>
                </a:tc>
                <a:extLst>
                  <a:ext uri="{0D108BD9-81ED-4DB2-BD59-A6C34878D82A}">
                    <a16:rowId xmlns:a16="http://schemas.microsoft.com/office/drawing/2014/main" val="10000"/>
                  </a:ext>
                </a:extLst>
              </a:tr>
              <a:tr h="51811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a:ln>
                            <a:noFill/>
                          </a:ln>
                          <a:solidFill>
                            <a:srgbClr val="000000"/>
                          </a:solidFill>
                          <a:effectLst/>
                          <a:latin typeface="Verdana" pitchFamily="34" charset="0"/>
                        </a:rPr>
                        <a:t>PAS / PDI</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a-ES" altLang="es-ES" sz="1400" b="0" i="0" u="none" strike="noStrike" cap="none" normalizeH="0" baseline="0" dirty="0">
                        <a:ln>
                          <a:noFill/>
                        </a:ln>
                        <a:solidFill>
                          <a:srgbClr val="000000"/>
                        </a:solidFill>
                        <a:effectLst/>
                        <a:latin typeface="Verdana" pitchFamily="34" charset="0"/>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dirty="0">
                          <a:ln>
                            <a:noFill/>
                          </a:ln>
                          <a:solidFill>
                            <a:srgbClr val="000000"/>
                          </a:solidFill>
                          <a:effectLst/>
                          <a:latin typeface="Verdana" pitchFamily="34" charset="0"/>
                        </a:rPr>
                        <a:t>joan.pere.garcia@ub.edu</a:t>
                      </a:r>
                    </a:p>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dirty="0">
                          <a:ln>
                            <a:noFill/>
                          </a:ln>
                          <a:solidFill>
                            <a:srgbClr val="000000"/>
                          </a:solidFill>
                          <a:effectLst/>
                          <a:latin typeface="Verdana" pitchFamily="34" charset="0"/>
                        </a:rPr>
                        <a:t>cherrera@ub.edu </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a:ln>
                            <a:noFill/>
                          </a:ln>
                          <a:solidFill>
                            <a:srgbClr val="000000"/>
                          </a:solidFill>
                          <a:effectLst/>
                          <a:latin typeface="Verdana" pitchFamily="34" charset="0"/>
                        </a:rPr>
                        <a:t>joan.pere.garcia</a:t>
                      </a:r>
                    </a:p>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a:ln>
                            <a:noFill/>
                          </a:ln>
                          <a:solidFill>
                            <a:srgbClr val="000000"/>
                          </a:solidFill>
                          <a:effectLst/>
                          <a:latin typeface="Verdana" pitchFamily="34" charset="0"/>
                        </a:rPr>
                        <a:t>cherrera</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0001"/>
                  </a:ext>
                </a:extLst>
              </a:tr>
              <a:tr h="37128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dirty="0" err="1">
                          <a:ln>
                            <a:noFill/>
                          </a:ln>
                          <a:solidFill>
                            <a:srgbClr val="000000"/>
                          </a:solidFill>
                          <a:effectLst/>
                          <a:latin typeface="Verdana" pitchFamily="34" charset="0"/>
                        </a:rPr>
                        <a:t>Alumnos</a:t>
                      </a:r>
                      <a:endParaRPr kumimoji="0" lang="ca-ES" altLang="es-ES" sz="1400" b="0" i="0" u="none" strike="noStrike" cap="none" normalizeH="0" baseline="0" dirty="0">
                        <a:ln>
                          <a:noFill/>
                        </a:ln>
                        <a:solidFill>
                          <a:srgbClr val="000000"/>
                        </a:solidFill>
                        <a:effectLst/>
                        <a:latin typeface="Verdana" pitchFamily="34" charset="0"/>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a:ln>
                            <a:noFill/>
                          </a:ln>
                          <a:solidFill>
                            <a:srgbClr val="000000"/>
                          </a:solidFill>
                          <a:effectLst/>
                          <a:latin typeface="Verdana" pitchFamily="34" charset="0"/>
                        </a:rPr>
                        <a:t>.alumnes</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a:ln>
                            <a:noFill/>
                          </a:ln>
                          <a:solidFill>
                            <a:srgbClr val="000000"/>
                          </a:solidFill>
                          <a:effectLst/>
                          <a:latin typeface="Verdana" pitchFamily="34" charset="0"/>
                        </a:rPr>
                        <a:t>jherg07@alumnes.ub.edu</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a:ln>
                            <a:noFill/>
                          </a:ln>
                          <a:solidFill>
                            <a:srgbClr val="000000"/>
                          </a:solidFill>
                          <a:effectLst/>
                          <a:latin typeface="Verdana" pitchFamily="34" charset="0"/>
                        </a:rPr>
                        <a:t>jherg07.alumnes</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10002"/>
                  </a:ext>
                </a:extLst>
              </a:tr>
              <a:tr h="37128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dirty="0">
                          <a:ln>
                            <a:noFill/>
                          </a:ln>
                          <a:solidFill>
                            <a:srgbClr val="000000"/>
                          </a:solidFill>
                          <a:effectLst/>
                          <a:latin typeface="Verdana" pitchFamily="34" charset="0"/>
                        </a:rPr>
                        <a:t>Alumni UB</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a:ln>
                            <a:noFill/>
                          </a:ln>
                          <a:solidFill>
                            <a:srgbClr val="000000"/>
                          </a:solidFill>
                          <a:effectLst/>
                          <a:latin typeface="Verdana" pitchFamily="34" charset="0"/>
                        </a:rPr>
                        <a:t>.a</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dirty="0">
                          <a:ln>
                            <a:noFill/>
                          </a:ln>
                          <a:solidFill>
                            <a:srgbClr val="000000"/>
                          </a:solidFill>
                          <a:effectLst/>
                          <a:latin typeface="Verdana" pitchFamily="34" charset="0"/>
                        </a:rPr>
                        <a:t>pperez@alumni.ub.edu</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dirty="0" err="1">
                          <a:ln>
                            <a:noFill/>
                          </a:ln>
                          <a:solidFill>
                            <a:srgbClr val="000000"/>
                          </a:solidFill>
                          <a:effectLst/>
                          <a:latin typeface="Verdana" pitchFamily="34" charset="0"/>
                        </a:rPr>
                        <a:t>pperez.a</a:t>
                      </a:r>
                      <a:endParaRPr kumimoji="0" lang="ca-ES" altLang="es-ES" sz="1400" b="0" i="0" u="none" strike="noStrike" cap="none" normalizeH="0" baseline="0" dirty="0">
                        <a:ln>
                          <a:noFill/>
                        </a:ln>
                        <a:solidFill>
                          <a:srgbClr val="000000"/>
                        </a:solidFill>
                        <a:effectLst/>
                        <a:latin typeface="Verdana" pitchFamily="34" charset="0"/>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1710352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Marcador de número de diapositiva 1">
            <a:extLst>
              <a:ext uri="{FF2B5EF4-FFF2-40B4-BE49-F238E27FC236}">
                <a16:creationId xmlns:a16="http://schemas.microsoft.com/office/drawing/2014/main" id="{1DE94DD3-3462-4542-BA48-1D6A05420A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7704B1-0FB8-4940-84A2-B97C7D30508B}" type="slidenum">
              <a:rPr lang="ca-ES" altLang="en-US">
                <a:solidFill>
                  <a:srgbClr val="898989"/>
                </a:solidFill>
              </a:rPr>
              <a:pPr eaLnBrk="1" hangingPunct="1"/>
              <a:t>39</a:t>
            </a:fld>
            <a:endParaRPr lang="ca-ES" altLang="en-US">
              <a:solidFill>
                <a:srgbClr val="898989"/>
              </a:solidFill>
            </a:endParaRPr>
          </a:p>
        </p:txBody>
      </p:sp>
      <p:sp>
        <p:nvSpPr>
          <p:cNvPr id="68611" name="Rectangle 51">
            <a:extLst>
              <a:ext uri="{FF2B5EF4-FFF2-40B4-BE49-F238E27FC236}">
                <a16:creationId xmlns:a16="http://schemas.microsoft.com/office/drawing/2014/main" id="{6B119D37-888D-4F09-AF70-148CE4B8A95C}"/>
              </a:ext>
            </a:extLst>
          </p:cNvPr>
          <p:cNvSpPr>
            <a:spLocks noChangeArrowheads="1"/>
          </p:cNvSpPr>
          <p:nvPr/>
        </p:nvSpPr>
        <p:spPr bwMode="auto">
          <a:xfrm>
            <a:off x="1585195" y="1943678"/>
            <a:ext cx="693015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a-ES" altLang="ca-ES" sz="1600" b="1" dirty="0">
                <a:solidFill>
                  <a:srgbClr val="336699"/>
                </a:solidFill>
                <a:latin typeface="Verdana" panose="020B0604030504040204" pitchFamily="34" charset="0"/>
                <a:hlinkClick r:id="rId3"/>
              </a:rPr>
              <a:t>Blog</a:t>
            </a:r>
            <a:endParaRPr lang="ca-ES" altLang="ca-ES" sz="1600" dirty="0">
              <a:solidFill>
                <a:srgbClr val="336699"/>
              </a:solidFill>
              <a:latin typeface="Verdana" panose="020B0604030504040204" pitchFamily="34" charset="0"/>
            </a:endParaRPr>
          </a:p>
          <a:p>
            <a:pPr eaLnBrk="1" hangingPunct="1"/>
            <a:endParaRPr lang="ca-ES" altLang="ca-ES" sz="1600" dirty="0">
              <a:solidFill>
                <a:srgbClr val="336699"/>
              </a:solidFill>
              <a:latin typeface="Verdana" panose="020B0604030504040204" pitchFamily="34" charset="0"/>
              <a:hlinkClick r:id="rId4"/>
            </a:endParaRPr>
          </a:p>
          <a:p>
            <a:pPr eaLnBrk="1" hangingPunct="1"/>
            <a:r>
              <a:rPr lang="ca-ES" altLang="ca-ES" sz="1600" b="1" dirty="0">
                <a:solidFill>
                  <a:srgbClr val="336699"/>
                </a:solidFill>
                <a:latin typeface="Verdana" panose="020B0604030504040204" pitchFamily="34" charset="0"/>
                <a:hlinkClick r:id="rId4"/>
              </a:rPr>
              <a:t>Instagram</a:t>
            </a:r>
            <a:r>
              <a:rPr lang="ca-ES" altLang="ca-ES" sz="1600" b="1" dirty="0">
                <a:solidFill>
                  <a:srgbClr val="336699"/>
                </a:solidFill>
                <a:latin typeface="Verdana" panose="020B0604030504040204" pitchFamily="34" charset="0"/>
              </a:rPr>
              <a:t> </a:t>
            </a:r>
            <a:endParaRPr lang="ca-ES" altLang="ca-ES" sz="1600" dirty="0">
              <a:latin typeface="Verdana" panose="020B0604030504040204" pitchFamily="34" charset="0"/>
            </a:endParaRPr>
          </a:p>
          <a:p>
            <a:pPr eaLnBrk="1" hangingPunct="1"/>
            <a:endParaRPr lang="ca-ES" altLang="ca-ES" sz="1600" dirty="0">
              <a:solidFill>
                <a:srgbClr val="336699"/>
              </a:solidFill>
              <a:latin typeface="Verdana" panose="020B0604030504040204" pitchFamily="34" charset="0"/>
            </a:endParaRPr>
          </a:p>
          <a:p>
            <a:pPr eaLnBrk="1" hangingPunct="1"/>
            <a:r>
              <a:rPr lang="ca-ES" altLang="ca-ES" sz="1600" b="1" dirty="0">
                <a:solidFill>
                  <a:srgbClr val="336699"/>
                </a:solidFill>
                <a:latin typeface="Verdana"/>
                <a:ea typeface="Verdana"/>
                <a:cs typeface="Arial"/>
                <a:hlinkClick r:id="rId5"/>
              </a:rPr>
              <a:t>Twitter</a:t>
            </a:r>
            <a:r>
              <a:rPr lang="ca-ES" altLang="ca-ES" sz="1600" b="1" dirty="0">
                <a:solidFill>
                  <a:srgbClr val="336699"/>
                </a:solidFill>
                <a:latin typeface="Verdana"/>
                <a:ea typeface="Verdana"/>
                <a:cs typeface="Arial"/>
              </a:rPr>
              <a:t> </a:t>
            </a:r>
          </a:p>
          <a:p>
            <a:pPr eaLnBrk="1" hangingPunct="1"/>
            <a:endParaRPr lang="ca-ES" altLang="ca-ES" sz="1600" b="1" dirty="0">
              <a:solidFill>
                <a:srgbClr val="336699"/>
              </a:solidFill>
              <a:latin typeface="Verdana" panose="020B0604030504040204" pitchFamily="34" charset="0"/>
              <a:ea typeface="Verdana" panose="020B0604030504040204" pitchFamily="34" charset="0"/>
            </a:endParaRPr>
          </a:p>
          <a:p>
            <a:pPr eaLnBrk="1" hangingPunct="1"/>
            <a:r>
              <a:rPr lang="ca-ES" altLang="ca-ES" sz="1600" b="1" dirty="0">
                <a:solidFill>
                  <a:srgbClr val="336699"/>
                </a:solidFill>
                <a:latin typeface="Verdana"/>
                <a:ea typeface="Verdana"/>
                <a:cs typeface="Arial"/>
                <a:hlinkClick r:id="rId6"/>
              </a:rPr>
              <a:t>YouTube</a:t>
            </a:r>
            <a:r>
              <a:rPr lang="ca-ES" altLang="ca-ES" sz="1600" b="1" dirty="0">
                <a:solidFill>
                  <a:srgbClr val="336699"/>
                </a:solidFill>
                <a:latin typeface="Verdana"/>
                <a:ea typeface="Verdana"/>
                <a:cs typeface="Arial"/>
              </a:rPr>
              <a:t> </a:t>
            </a:r>
            <a:r>
              <a:rPr lang="ca-ES" altLang="ca-ES" sz="1600" dirty="0">
                <a:solidFill>
                  <a:srgbClr val="000000"/>
                </a:solidFill>
                <a:latin typeface="Verdana"/>
                <a:ea typeface="Verdana"/>
                <a:cs typeface="Arial"/>
              </a:rPr>
              <a:t> </a:t>
            </a:r>
            <a:endParaRPr lang="es-ES" altLang="ca-ES" sz="1600" dirty="0">
              <a:solidFill>
                <a:srgbClr val="000000"/>
              </a:solidFill>
              <a:latin typeface="Verdana" panose="020B0604030504040204" pitchFamily="34" charset="0"/>
            </a:endParaRPr>
          </a:p>
          <a:p>
            <a:pPr eaLnBrk="1" hangingPunct="1"/>
            <a:endParaRPr lang="es-ES" altLang="ca-ES" sz="1600" dirty="0">
              <a:solidFill>
                <a:srgbClr val="000000"/>
              </a:solidFill>
              <a:latin typeface="Verdana" panose="020B0604030504040204" pitchFamily="34" charset="0"/>
            </a:endParaRPr>
          </a:p>
          <a:p>
            <a:pPr eaLnBrk="1" hangingPunct="1"/>
            <a:r>
              <a:rPr lang="ca-ES" altLang="ca-ES" sz="1600" b="1" dirty="0">
                <a:solidFill>
                  <a:srgbClr val="336699"/>
                </a:solidFill>
                <a:latin typeface="Verdana"/>
                <a:ea typeface="Verdana"/>
                <a:cs typeface="Arial"/>
                <a:hlinkClick r:id="rId7"/>
              </a:rPr>
              <a:t>Flickr</a:t>
            </a:r>
            <a:r>
              <a:rPr lang="ca-ES" altLang="ca-ES" sz="1600" b="1" dirty="0">
                <a:solidFill>
                  <a:srgbClr val="336699"/>
                </a:solidFill>
                <a:latin typeface="Verdana"/>
                <a:ea typeface="Verdana"/>
                <a:cs typeface="Arial"/>
              </a:rPr>
              <a:t> </a:t>
            </a:r>
            <a:endParaRPr lang="ca-ES" altLang="ca-ES" sz="1600" dirty="0">
              <a:solidFill>
                <a:srgbClr val="000000"/>
              </a:solidFill>
              <a:latin typeface="Verdana" panose="020B0604030504040204" pitchFamily="34" charset="0"/>
            </a:endParaRPr>
          </a:p>
          <a:p>
            <a:pPr eaLnBrk="1" hangingPunct="1"/>
            <a:endParaRPr lang="ca-ES" altLang="ca-ES" sz="1600" dirty="0">
              <a:solidFill>
                <a:srgbClr val="336699"/>
              </a:solidFill>
              <a:latin typeface="Verdana" panose="020B0604030504040204" pitchFamily="34" charset="0"/>
            </a:endParaRPr>
          </a:p>
          <a:p>
            <a:pPr eaLnBrk="1" hangingPunct="1"/>
            <a:r>
              <a:rPr lang="ca-ES" altLang="ca-ES" sz="1600" b="1" dirty="0">
                <a:solidFill>
                  <a:srgbClr val="336699"/>
                </a:solidFill>
                <a:latin typeface="Verdana"/>
                <a:ea typeface="Verdana"/>
                <a:cs typeface="Arial"/>
                <a:hlinkClick r:id="rId8"/>
              </a:rPr>
              <a:t>Issuu</a:t>
            </a:r>
            <a:r>
              <a:rPr lang="ca-ES" altLang="ca-ES" sz="1600" b="1" dirty="0">
                <a:solidFill>
                  <a:srgbClr val="336699"/>
                </a:solidFill>
                <a:latin typeface="Verdana"/>
                <a:ea typeface="Verdana"/>
                <a:cs typeface="Arial"/>
              </a:rPr>
              <a:t> </a:t>
            </a:r>
            <a:r>
              <a:rPr lang="ca-ES" altLang="ca-ES" sz="1600" dirty="0">
                <a:latin typeface="Verdana"/>
                <a:ea typeface="Verdana"/>
                <a:cs typeface="Arial"/>
              </a:rPr>
              <a:t> </a:t>
            </a:r>
            <a:endParaRPr lang="es-ES" altLang="ca-ES" sz="1600" dirty="0">
              <a:solidFill>
                <a:srgbClr val="336699"/>
              </a:solidFill>
              <a:latin typeface="Verdana" panose="020B0604030504040204" pitchFamily="34" charset="0"/>
            </a:endParaRPr>
          </a:p>
          <a:p>
            <a:pPr eaLnBrk="1" hangingPunct="1"/>
            <a:endParaRPr lang="ca-ES" altLang="ca-ES" sz="1600" b="1" dirty="0">
              <a:solidFill>
                <a:srgbClr val="336699"/>
              </a:solidFill>
              <a:latin typeface="Verdana" panose="020B0604030504040204" pitchFamily="34" charset="0"/>
              <a:hlinkClick r:id="rId9"/>
            </a:endParaRPr>
          </a:p>
          <a:p>
            <a:pPr eaLnBrk="1" hangingPunct="1"/>
            <a:r>
              <a:rPr lang="ca-ES" altLang="ca-ES" sz="1600" b="1" dirty="0">
                <a:solidFill>
                  <a:srgbClr val="336699"/>
                </a:solidFill>
                <a:latin typeface="Verdana"/>
                <a:ea typeface="Verdana"/>
                <a:cs typeface="Arial"/>
                <a:hlinkClick r:id="rId9"/>
              </a:rPr>
              <a:t>Facebook</a:t>
            </a:r>
            <a:r>
              <a:rPr lang="ca-ES" altLang="ca-ES" sz="1600" b="1" dirty="0">
                <a:solidFill>
                  <a:srgbClr val="336699"/>
                </a:solidFill>
                <a:latin typeface="Verdana"/>
                <a:ea typeface="Verdana"/>
                <a:cs typeface="Arial"/>
              </a:rPr>
              <a:t> </a:t>
            </a:r>
            <a:endParaRPr lang="ca-ES" altLang="ca-ES" sz="1600" dirty="0">
              <a:latin typeface="Verdana" panose="020B0604030504040204" pitchFamily="34" charset="0"/>
            </a:endParaRPr>
          </a:p>
          <a:p>
            <a:pPr eaLnBrk="1" hangingPunct="1"/>
            <a:endParaRPr lang="ca-ES" altLang="ca-ES" sz="1400" dirty="0">
              <a:solidFill>
                <a:srgbClr val="336699"/>
              </a:solidFill>
              <a:latin typeface="Verdana" panose="020B0604030504040204" pitchFamily="34" charset="0"/>
            </a:endParaRPr>
          </a:p>
          <a:p>
            <a:pPr eaLnBrk="1" hangingPunct="1"/>
            <a:endParaRPr lang="ca-ES" altLang="ca-ES" sz="1400" dirty="0">
              <a:solidFill>
                <a:srgbClr val="336699"/>
              </a:solidFill>
              <a:latin typeface="Verdana" panose="020B0604030504040204" pitchFamily="34" charset="0"/>
            </a:endParaRPr>
          </a:p>
          <a:p>
            <a:pPr eaLnBrk="1" hangingPunct="1"/>
            <a:endParaRPr lang="ca-ES" altLang="ca-ES" sz="1400" dirty="0">
              <a:solidFill>
                <a:srgbClr val="336699"/>
              </a:solidFill>
              <a:latin typeface="Verdana" panose="020B0604030504040204" pitchFamily="34" charset="0"/>
            </a:endParaRPr>
          </a:p>
        </p:txBody>
      </p:sp>
      <p:pic>
        <p:nvPicPr>
          <p:cNvPr id="68612" name="Picture 2" descr="T:\Difusió\BIBLIOTECA EN 5 MINUTS\Biblioteca_3_minuts\imatges\issuu-logo.jpg">
            <a:extLst>
              <a:ext uri="{FF2B5EF4-FFF2-40B4-BE49-F238E27FC236}">
                <a16:creationId xmlns:a16="http://schemas.microsoft.com/office/drawing/2014/main" id="{1C8CC748-95D5-4F9E-88EC-8A967236F7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9760" y="4404848"/>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10">
            <a:extLst>
              <a:ext uri="{FF2B5EF4-FFF2-40B4-BE49-F238E27FC236}">
                <a16:creationId xmlns:a16="http://schemas.microsoft.com/office/drawing/2014/main" id="{C5262D10-D156-452C-B4D8-C75362BCE0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3366" y="2914343"/>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7" descr="facebook-logo-300x300">
            <a:extLst>
              <a:ext uri="{FF2B5EF4-FFF2-40B4-BE49-F238E27FC236}">
                <a16:creationId xmlns:a16="http://schemas.microsoft.com/office/drawing/2014/main" id="{FA4D1438-B358-40CB-A0B1-33B557E44E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04969" y="4906699"/>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2" descr="Flickr">
            <a:extLst>
              <a:ext uri="{FF2B5EF4-FFF2-40B4-BE49-F238E27FC236}">
                <a16:creationId xmlns:a16="http://schemas.microsoft.com/office/drawing/2014/main" id="{A5CA06B9-B021-4FC6-99C5-D1E96506D8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8479" y="3915694"/>
            <a:ext cx="36000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4" descr="http://crai.ub.edu/sites/default/files/imatges/altres_icones/youtube.png">
            <a:extLst>
              <a:ext uri="{FF2B5EF4-FFF2-40B4-BE49-F238E27FC236}">
                <a16:creationId xmlns:a16="http://schemas.microsoft.com/office/drawing/2014/main" id="{4E729AC3-AACB-4A39-B1E4-F2AFD3E8B7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91168" y="3415813"/>
            <a:ext cx="360000" cy="35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8" name="Rectángulo 1">
            <a:extLst>
              <a:ext uri="{FF2B5EF4-FFF2-40B4-BE49-F238E27FC236}">
                <a16:creationId xmlns:a16="http://schemas.microsoft.com/office/drawing/2014/main" id="{E36A1795-5E33-49EB-95DC-5F88884CB3D0}"/>
              </a:ext>
            </a:extLst>
          </p:cNvPr>
          <p:cNvSpPr>
            <a:spLocks noChangeArrowheads="1"/>
          </p:cNvSpPr>
          <p:nvPr/>
        </p:nvSpPr>
        <p:spPr bwMode="auto">
          <a:xfrm>
            <a:off x="4922838" y="2230438"/>
            <a:ext cx="40163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ca-ES" sz="1400">
              <a:solidFill>
                <a:srgbClr val="000000"/>
              </a:solidFill>
              <a:latin typeface="Verdana" panose="020B0604030504040204" pitchFamily="34" charset="0"/>
            </a:endParaRPr>
          </a:p>
          <a:p>
            <a:pPr eaLnBrk="1" hangingPunct="1"/>
            <a:endParaRPr lang="es-ES" altLang="ca-ES" sz="1400">
              <a:solidFill>
                <a:srgbClr val="000000"/>
              </a:solidFill>
              <a:latin typeface="Verdana" panose="020B0604030504040204" pitchFamily="34" charset="0"/>
            </a:endParaRPr>
          </a:p>
          <a:p>
            <a:pPr eaLnBrk="1" hangingPunct="1"/>
            <a:endParaRPr lang="ca-ES" altLang="ca-ES" sz="1400" b="1">
              <a:solidFill>
                <a:srgbClr val="336699"/>
              </a:solidFill>
              <a:latin typeface="Verdana" panose="020B0604030504040204" pitchFamily="34" charset="0"/>
            </a:endParaRPr>
          </a:p>
          <a:p>
            <a:pPr eaLnBrk="1" hangingPunct="1"/>
            <a:endParaRPr lang="ca-ES" altLang="ca-ES" sz="1400" b="1">
              <a:solidFill>
                <a:srgbClr val="336699"/>
              </a:solidFill>
              <a:latin typeface="Verdana" panose="020B0604030504040204" pitchFamily="34" charset="0"/>
            </a:endParaRPr>
          </a:p>
        </p:txBody>
      </p:sp>
      <p:sp>
        <p:nvSpPr>
          <p:cNvPr id="68620" name="Rectangle 2">
            <a:extLst>
              <a:ext uri="{FF2B5EF4-FFF2-40B4-BE49-F238E27FC236}">
                <a16:creationId xmlns:a16="http://schemas.microsoft.com/office/drawing/2014/main" id="{BB3F8654-0275-4BA1-8F20-0B4D8843C7D6}"/>
              </a:ext>
            </a:extLst>
          </p:cNvPr>
          <p:cNvSpPr txBox="1">
            <a:spLocks noChangeArrowheads="1"/>
          </p:cNvSpPr>
          <p:nvPr/>
        </p:nvSpPr>
        <p:spPr bwMode="auto">
          <a:xfrm>
            <a:off x="574675" y="1186547"/>
            <a:ext cx="8569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s-ES" altLang="ca-ES" sz="2000" b="1" dirty="0">
                <a:solidFill>
                  <a:srgbClr val="336699"/>
                </a:solidFill>
                <a:latin typeface="Verdana"/>
                <a:ea typeface="Verdana"/>
                <a:cs typeface="Arial"/>
              </a:rPr>
              <a:t>Síguenos en las </a:t>
            </a:r>
            <a:r>
              <a:rPr lang="es-ES" altLang="ca-ES" sz="2000" b="1" dirty="0">
                <a:solidFill>
                  <a:srgbClr val="336699"/>
                </a:solidFill>
                <a:latin typeface="Verdana"/>
                <a:ea typeface="Verdana"/>
                <a:cs typeface="Arial"/>
                <a:hlinkClick r:id="rId15"/>
              </a:rPr>
              <a:t>redes</a:t>
            </a:r>
            <a:r>
              <a:rPr lang="es-ES" altLang="ca-ES" sz="2000" dirty="0">
                <a:latin typeface="Verdana" panose="020B0604030504040204" pitchFamily="34" charset="0"/>
              </a:rPr>
              <a:t/>
            </a:r>
            <a:br>
              <a:rPr lang="es-ES" altLang="ca-ES" sz="2000" dirty="0">
                <a:latin typeface="Verdana" panose="020B0604030504040204" pitchFamily="34" charset="0"/>
              </a:rPr>
            </a:br>
            <a:endParaRPr lang="es-ES" altLang="ca-ES" sz="2000" dirty="0">
              <a:solidFill>
                <a:srgbClr val="336699"/>
              </a:solidFill>
              <a:latin typeface="Verdana" panose="020B0604030504040204" pitchFamily="34" charset="0"/>
            </a:endParaRPr>
          </a:p>
        </p:txBody>
      </p:sp>
      <p:pic>
        <p:nvPicPr>
          <p:cNvPr id="68621" name="Picture 2" descr="http://crai.ub.edu/sites/default/files/xarxes_socials/instagram.png">
            <a:extLst>
              <a:ext uri="{FF2B5EF4-FFF2-40B4-BE49-F238E27FC236}">
                <a16:creationId xmlns:a16="http://schemas.microsoft.com/office/drawing/2014/main" id="{9DC256A0-F586-470F-A5AC-858F6350DCB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87994" y="2443561"/>
            <a:ext cx="360000" cy="35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Resultado de imagen de blog wordpres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63250" y="1954053"/>
            <a:ext cx="359999"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tge 2"/>
          <p:cNvPicPr>
            <a:picLocks noChangeAspect="1"/>
          </p:cNvPicPr>
          <p:nvPr/>
        </p:nvPicPr>
        <p:blipFill>
          <a:blip r:embed="rId18"/>
          <a:stretch>
            <a:fillRect/>
          </a:stretch>
        </p:blipFill>
        <p:spPr>
          <a:xfrm>
            <a:off x="4990260" y="612825"/>
            <a:ext cx="3393960" cy="2619962"/>
          </a:xfrm>
          <a:prstGeom prst="rect">
            <a:avLst/>
          </a:prstGeom>
        </p:spPr>
      </p:pic>
      <p:pic>
        <p:nvPicPr>
          <p:cNvPr id="4" name="Imatge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794326" y="3415813"/>
            <a:ext cx="1374700" cy="3054891"/>
          </a:xfrm>
          <a:prstGeom prst="rect">
            <a:avLst/>
          </a:prstGeom>
        </p:spPr>
      </p:pic>
      <p:pic>
        <p:nvPicPr>
          <p:cNvPr id="5" name="Imatge 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76587" y="3415813"/>
            <a:ext cx="1338763" cy="2975029"/>
          </a:xfrm>
          <a:prstGeom prst="rect">
            <a:avLst/>
          </a:prstGeom>
        </p:spPr>
      </p:pic>
    </p:spTree>
    <p:extLst>
      <p:ext uri="{BB962C8B-B14F-4D97-AF65-F5344CB8AC3E}">
        <p14:creationId xmlns:p14="http://schemas.microsoft.com/office/powerpoint/2010/main" val="1096957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14"/>
          <p:cNvSpPr>
            <a:spLocks noGrp="1" noChangeArrowheads="1"/>
          </p:cNvSpPr>
          <p:nvPr>
            <p:ph type="title"/>
          </p:nvPr>
        </p:nvSpPr>
        <p:spPr bwMode="auto">
          <a:xfrm>
            <a:off x="628650" y="768537"/>
            <a:ext cx="7886700" cy="59045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0000"/>
          </a:bodyPr>
          <a:lstStyle/>
          <a:p>
            <a:pPr>
              <a:lnSpc>
                <a:spcPct val="100000"/>
              </a:lnSpc>
              <a:spcBef>
                <a:spcPct val="50000"/>
              </a:spcBef>
            </a:pPr>
            <a:r>
              <a:rPr lang="ca-ES" sz="2000" b="1" dirty="0">
                <a:solidFill>
                  <a:srgbClr val="336699"/>
                </a:solidFill>
                <a:latin typeface="Verdana"/>
                <a:ea typeface="Verdana"/>
              </a:rPr>
              <a:t>CRAI Biblioteca de </a:t>
            </a:r>
            <a:r>
              <a:rPr lang="ca-ES" sz="2000" b="1" dirty="0" err="1">
                <a:solidFill>
                  <a:srgbClr val="336699"/>
                </a:solidFill>
                <a:latin typeface="Verdana"/>
                <a:ea typeface="Verdana"/>
              </a:rPr>
              <a:t>Información</a:t>
            </a:r>
            <a:r>
              <a:rPr lang="ca-ES" sz="2000" b="1" dirty="0">
                <a:solidFill>
                  <a:srgbClr val="336699"/>
                </a:solidFill>
                <a:latin typeface="Verdana"/>
                <a:ea typeface="Verdana"/>
              </a:rPr>
              <a:t> y </a:t>
            </a:r>
            <a:r>
              <a:rPr lang="ca-ES" sz="2000" b="1" dirty="0" err="1">
                <a:solidFill>
                  <a:srgbClr val="336699"/>
                </a:solidFill>
                <a:latin typeface="Verdana"/>
                <a:ea typeface="Verdana"/>
              </a:rPr>
              <a:t>Medios</a:t>
            </a:r>
            <a:r>
              <a:rPr lang="ca-ES" sz="2000" b="1" dirty="0">
                <a:solidFill>
                  <a:srgbClr val="336699"/>
                </a:solidFill>
                <a:latin typeface="Verdana"/>
                <a:ea typeface="Verdana"/>
              </a:rPr>
              <a:t> </a:t>
            </a:r>
            <a:r>
              <a:rPr lang="ca-ES" sz="2000" b="1" dirty="0" err="1">
                <a:solidFill>
                  <a:srgbClr val="336699"/>
                </a:solidFill>
                <a:latin typeface="Verdana"/>
                <a:ea typeface="Verdana"/>
              </a:rPr>
              <a:t>Audiovisuales</a:t>
            </a:r>
            <a:endParaRPr lang="en-US" sz="2000" dirty="0" err="1">
              <a:latin typeface="Verdana"/>
              <a:ea typeface="+mj-lt"/>
              <a:cs typeface="+mj-lt"/>
            </a:endParaRPr>
          </a:p>
        </p:txBody>
      </p:sp>
      <p:sp>
        <p:nvSpPr>
          <p:cNvPr id="27652" name="5 Subtítulo"/>
          <p:cNvSpPr>
            <a:spLocks/>
          </p:cNvSpPr>
          <p:nvPr/>
        </p:nvSpPr>
        <p:spPr bwMode="auto">
          <a:xfrm>
            <a:off x="4673973" y="2255931"/>
            <a:ext cx="3886200" cy="30604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Font typeface="Arial" panose="020B0604020202020204" pitchFamily="34" charset="0"/>
              <a:buChar char="•"/>
            </a:pPr>
            <a:r>
              <a:rPr lang="ca-ES" sz="1600" dirty="0">
                <a:latin typeface="Verdana"/>
                <a:ea typeface="Verdana"/>
                <a:cs typeface="+mn-cs"/>
              </a:rPr>
              <a:t>143 </a:t>
            </a:r>
            <a:r>
              <a:rPr lang="ca-ES" sz="1600" dirty="0" err="1">
                <a:latin typeface="Verdana"/>
                <a:ea typeface="Verdana"/>
                <a:cs typeface="+mn-cs"/>
              </a:rPr>
              <a:t>puntos</a:t>
            </a:r>
            <a:r>
              <a:rPr lang="ca-ES" sz="1600" dirty="0">
                <a:latin typeface="Verdana"/>
                <a:ea typeface="Verdana"/>
                <a:cs typeface="+mn-cs"/>
              </a:rPr>
              <a:t> de lectura</a:t>
            </a:r>
            <a:endParaRPr lang="en-US" sz="1600">
              <a:latin typeface="Verdana"/>
              <a:ea typeface="Verdana"/>
              <a:cs typeface="Arial"/>
            </a:endParaRPr>
          </a:p>
          <a:p>
            <a:pPr marL="0" indent="0"/>
            <a:endParaRPr lang="ca-ES" sz="1600" dirty="0">
              <a:latin typeface="Verdana"/>
              <a:ea typeface="Verdana"/>
              <a:cs typeface="+mn-cs"/>
            </a:endParaRPr>
          </a:p>
          <a:p>
            <a:pPr marL="285750" indent="-285750">
              <a:buFont typeface="Arial" panose="020B0604020202020204" pitchFamily="34" charset="0"/>
              <a:buChar char="•"/>
            </a:pPr>
            <a:r>
              <a:rPr lang="ca-ES" sz="1600" dirty="0">
                <a:latin typeface="Verdana"/>
                <a:ea typeface="Verdana"/>
                <a:cs typeface="+mn-cs"/>
              </a:rPr>
              <a:t>1 TV/reproductor vídeo</a:t>
            </a:r>
            <a:endParaRPr lang="en-US" sz="1600">
              <a:latin typeface="Verdana"/>
              <a:ea typeface="Verdana"/>
              <a:cs typeface="Arial"/>
            </a:endParaRPr>
          </a:p>
          <a:p>
            <a:pPr marL="0" indent="0"/>
            <a:endParaRPr lang="ca-ES" sz="1600" dirty="0">
              <a:latin typeface="Verdana"/>
              <a:ea typeface="Verdana"/>
              <a:cs typeface="+mn-cs"/>
            </a:endParaRPr>
          </a:p>
          <a:p>
            <a:pPr marL="285750" indent="-285750">
              <a:buFont typeface="Arial" panose="020B0604020202020204" pitchFamily="34" charset="0"/>
              <a:buChar char="•"/>
            </a:pPr>
            <a:r>
              <a:rPr lang="ca-ES" sz="1600" dirty="0">
                <a:latin typeface="Verdana"/>
                <a:ea typeface="Verdana"/>
                <a:cs typeface="+mn-cs"/>
              </a:rPr>
              <a:t>24 PC, 5 Mac i 6 </a:t>
            </a:r>
            <a:r>
              <a:rPr lang="ca-ES" sz="1600" dirty="0" err="1">
                <a:latin typeface="Verdana"/>
                <a:ea typeface="Verdana"/>
                <a:cs typeface="+mn-cs"/>
              </a:rPr>
              <a:t>portátiles</a:t>
            </a:r>
            <a:endParaRPr lang="en-US" sz="1600">
              <a:latin typeface="Verdana"/>
              <a:ea typeface="Verdana"/>
              <a:cs typeface="Arial"/>
            </a:endParaRPr>
          </a:p>
          <a:p>
            <a:pPr marL="0" indent="0"/>
            <a:endParaRPr lang="ca-ES" sz="1600" dirty="0">
              <a:latin typeface="Verdana"/>
              <a:ea typeface="Verdana"/>
              <a:cs typeface="+mn-cs"/>
            </a:endParaRPr>
          </a:p>
          <a:p>
            <a:pPr marL="285750" indent="-285750">
              <a:buFont typeface="Arial" panose="020B0604020202020204" pitchFamily="34" charset="0"/>
              <a:buChar char="•"/>
            </a:pPr>
            <a:r>
              <a:rPr lang="ca-ES" sz="1600" dirty="0">
                <a:latin typeface="Verdana"/>
                <a:ea typeface="Verdana"/>
                <a:cs typeface="+mn-cs"/>
              </a:rPr>
              <a:t>Zona </a:t>
            </a:r>
            <a:r>
              <a:rPr lang="ca-ES" sz="1600" dirty="0" err="1">
                <a:latin typeface="Verdana"/>
                <a:ea typeface="Verdana"/>
                <a:cs typeface="+mn-cs"/>
              </a:rPr>
              <a:t>Wifi</a:t>
            </a:r>
            <a:r>
              <a:rPr lang="ca-ES" sz="1600" dirty="0">
                <a:latin typeface="Verdana"/>
                <a:ea typeface="Verdana"/>
                <a:cs typeface="+mn-cs"/>
              </a:rPr>
              <a:t> i </a:t>
            </a:r>
            <a:r>
              <a:rPr lang="ca-ES" sz="1600" dirty="0">
                <a:latin typeface="Verdana"/>
                <a:ea typeface="Verdana"/>
                <a:cs typeface="+mn-cs"/>
                <a:hlinkClick r:id="rId3"/>
              </a:rPr>
              <a:t>Red Eduroam</a:t>
            </a:r>
            <a:r>
              <a:rPr lang="ca-ES" sz="1600" dirty="0">
                <a:latin typeface="Verdana"/>
                <a:ea typeface="Verdana"/>
                <a:cs typeface="+mn-cs"/>
              </a:rPr>
              <a:t> en </a:t>
            </a:r>
            <a:r>
              <a:rPr lang="ca-ES" sz="1600" dirty="0" err="1">
                <a:latin typeface="Verdana"/>
                <a:ea typeface="Verdana"/>
                <a:cs typeface="+mn-cs"/>
              </a:rPr>
              <a:t>toda</a:t>
            </a:r>
            <a:r>
              <a:rPr lang="ca-ES" sz="1600" dirty="0">
                <a:latin typeface="Verdana"/>
                <a:ea typeface="Verdana"/>
                <a:cs typeface="+mn-cs"/>
              </a:rPr>
              <a:t> la Biblioteca. </a:t>
            </a:r>
            <a:r>
              <a:rPr lang="ca-ES" sz="1600" dirty="0">
                <a:latin typeface="Verdana"/>
                <a:ea typeface="Verdana"/>
                <a:cs typeface="+mn-cs"/>
                <a:hlinkClick r:id="rId4"/>
              </a:rPr>
              <a:t>Cómo acceder</a:t>
            </a:r>
            <a:r>
              <a:rPr lang="ca-ES" sz="1600" dirty="0">
                <a:latin typeface="Verdana"/>
                <a:ea typeface="Verdana"/>
                <a:cs typeface="+mn-cs"/>
              </a:rPr>
              <a:t>.</a:t>
            </a:r>
            <a:endParaRPr lang="ca-ES" sz="1600">
              <a:latin typeface="Verdana"/>
              <a:ea typeface="Verdana"/>
              <a:cs typeface="Arial"/>
            </a:endParaRPr>
          </a:p>
          <a:p>
            <a:pPr marL="0" indent="0"/>
            <a:endParaRPr lang="ca-ES" sz="1600" dirty="0">
              <a:latin typeface="Verdana"/>
              <a:ea typeface="Verdana"/>
              <a:cs typeface="+mn-cs"/>
            </a:endParaRPr>
          </a:p>
          <a:p>
            <a:pPr marL="285750" indent="-285750">
              <a:buFont typeface="Arial" panose="020B0604020202020204" pitchFamily="34" charset="0"/>
              <a:buChar char="•"/>
            </a:pPr>
            <a:r>
              <a:rPr lang="ca-ES" sz="1600" dirty="0">
                <a:latin typeface="Verdana"/>
                <a:ea typeface="Verdana"/>
                <a:cs typeface="+mn-cs"/>
              </a:rPr>
              <a:t>2 </a:t>
            </a:r>
            <a:r>
              <a:rPr lang="ca-ES" sz="1600" dirty="0" err="1">
                <a:latin typeface="Verdana"/>
                <a:ea typeface="Verdana"/>
                <a:cs typeface="+mn-cs"/>
              </a:rPr>
              <a:t>salas</a:t>
            </a:r>
            <a:r>
              <a:rPr lang="ca-ES" sz="1600" dirty="0">
                <a:latin typeface="Verdana"/>
                <a:ea typeface="Verdana"/>
                <a:cs typeface="+mn-cs"/>
              </a:rPr>
              <a:t> de </a:t>
            </a:r>
            <a:r>
              <a:rPr lang="ca-ES" sz="1600" dirty="0" err="1">
                <a:latin typeface="Verdana"/>
                <a:ea typeface="Verdana"/>
                <a:cs typeface="+mn-cs"/>
              </a:rPr>
              <a:t>trabajo</a:t>
            </a:r>
            <a:r>
              <a:rPr lang="ca-ES" sz="1600" dirty="0">
                <a:latin typeface="Verdana"/>
                <a:ea typeface="Verdana"/>
                <a:cs typeface="+mn-cs"/>
              </a:rPr>
              <a:t> en </a:t>
            </a:r>
            <a:r>
              <a:rPr lang="ca-ES" sz="1600" dirty="0" err="1">
                <a:latin typeface="Verdana"/>
                <a:ea typeface="Verdana"/>
                <a:cs typeface="+mn-cs"/>
              </a:rPr>
              <a:t>grupo</a:t>
            </a:r>
            <a:r>
              <a:rPr lang="ca-ES" sz="1600" dirty="0">
                <a:latin typeface="Verdana"/>
                <a:ea typeface="Verdana"/>
                <a:cs typeface="+mn-cs"/>
              </a:rPr>
              <a:t> </a:t>
            </a:r>
            <a:r>
              <a:rPr lang="it-IT" sz="1600" dirty="0">
                <a:latin typeface="Verdana"/>
                <a:ea typeface="Verdana"/>
                <a:cs typeface="+mn-cs"/>
              </a:rPr>
              <a:t>(con PC/Mac y Smart TV)</a:t>
            </a:r>
            <a:endParaRPr lang="en-US" sz="1600">
              <a:latin typeface="Verdana"/>
              <a:ea typeface="Verdana"/>
              <a:cs typeface="Arial"/>
            </a:endParaRPr>
          </a:p>
          <a:p>
            <a:pPr indent="-228600">
              <a:lnSpc>
                <a:spcPct val="90000"/>
              </a:lnSpc>
              <a:spcBef>
                <a:spcPct val="20000"/>
              </a:spcBef>
              <a:buFont typeface="Arial" panose="020B0604020202020204" pitchFamily="34" charset="0"/>
              <a:buChar char="•"/>
            </a:pPr>
            <a:endParaRPr lang="ca-ES" altLang="ca-ES" sz="2000">
              <a:latin typeface="Calibri" panose="020F0502020204030204"/>
              <a:cs typeface="Calibri" panose="020F0502020204030204"/>
            </a:endParaRPr>
          </a:p>
        </p:txBody>
      </p:sp>
      <p:sp>
        <p:nvSpPr>
          <p:cNvPr id="27650" name="Rectangle 6"/>
          <p:cNvSpPr>
            <a:spLocks noGrp="1" noChangeArrowheads="1"/>
          </p:cNvSpPr>
          <p:nvPr>
            <p:ph type="sldNum" sz="quarter" idx="12"/>
          </p:nvPr>
        </p:nvSpPr>
        <p:spPr bwMode="auto">
          <a:xfrm>
            <a:off x="6457950" y="6356351"/>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57A131F2-18B2-4A5A-B054-06EC8A409A99}" type="slidenum">
              <a:rPr lang="ca-ES" altLang="en-US" smtClean="0">
                <a:solidFill>
                  <a:schemeClr val="tx1">
                    <a:tint val="75000"/>
                  </a:schemeClr>
                </a:solidFill>
                <a:latin typeface="+mn-lt"/>
                <a:cs typeface="+mn-cs"/>
              </a:rPr>
              <a:pPr>
                <a:spcAft>
                  <a:spcPts val="600"/>
                </a:spcAft>
              </a:pPr>
              <a:t>4</a:t>
            </a:fld>
            <a:endParaRPr lang="ca-ES" altLang="en-US">
              <a:solidFill>
                <a:schemeClr val="tx1">
                  <a:tint val="75000"/>
                </a:schemeClr>
              </a:solidFill>
              <a:latin typeface="+mn-lt"/>
              <a:cs typeface="+mn-cs"/>
            </a:endParaRPr>
          </a:p>
        </p:txBody>
      </p:sp>
      <p:pic>
        <p:nvPicPr>
          <p:cNvPr id="3" name="Imagen 3">
            <a:extLst>
              <a:ext uri="{FF2B5EF4-FFF2-40B4-BE49-F238E27FC236}">
                <a16:creationId xmlns:a16="http://schemas.microsoft.com/office/drawing/2014/main" id="{CE47CD63-D18A-401D-AB0E-51CD81D767E7}"/>
              </a:ext>
            </a:extLst>
          </p:cNvPr>
          <p:cNvPicPr>
            <a:picLocks noChangeAspect="1"/>
          </p:cNvPicPr>
          <p:nvPr/>
        </p:nvPicPr>
        <p:blipFill>
          <a:blip r:embed="rId5"/>
          <a:stretch>
            <a:fillRect/>
          </a:stretch>
        </p:blipFill>
        <p:spPr>
          <a:xfrm>
            <a:off x="627530" y="2294592"/>
            <a:ext cx="3890680" cy="2743946"/>
          </a:xfrm>
          <a:prstGeom prst="rect">
            <a:avLst/>
          </a:prstGeom>
        </p:spPr>
      </p:pic>
      <p:sp>
        <p:nvSpPr>
          <p:cNvPr id="4" name="CuadroTexto 3">
            <a:extLst>
              <a:ext uri="{FF2B5EF4-FFF2-40B4-BE49-F238E27FC236}">
                <a16:creationId xmlns:a16="http://schemas.microsoft.com/office/drawing/2014/main" id="{F25CDB53-1698-425E-9924-1F687C6E3077}"/>
              </a:ext>
            </a:extLst>
          </p:cNvPr>
          <p:cNvSpPr txBox="1"/>
          <p:nvPr/>
        </p:nvSpPr>
        <p:spPr>
          <a:xfrm>
            <a:off x="4840941" y="1541929"/>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a:solidFill>
                  <a:srgbClr val="336699"/>
                </a:solidFill>
                <a:latin typeface="Verdana"/>
                <a:ea typeface="Verdana"/>
                <a:cs typeface="Calibri"/>
              </a:rPr>
              <a:t>Dispone de:</a:t>
            </a:r>
          </a:p>
        </p:txBody>
      </p:sp>
    </p:spTree>
    <p:extLst>
      <p:ext uri="{BB962C8B-B14F-4D97-AF65-F5344CB8AC3E}">
        <p14:creationId xmlns:p14="http://schemas.microsoft.com/office/powerpoint/2010/main" val="279463396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Marcador de número de diapositiva 1">
            <a:extLst>
              <a:ext uri="{FF2B5EF4-FFF2-40B4-BE49-F238E27FC236}">
                <a16:creationId xmlns:a16="http://schemas.microsoft.com/office/drawing/2014/main" id="{1DE94DD3-3462-4542-BA48-1D6A05420A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7704B1-0FB8-4940-84A2-B97C7D30508B}" type="slidenum">
              <a:rPr lang="ca-ES" altLang="en-US">
                <a:solidFill>
                  <a:srgbClr val="898989"/>
                </a:solidFill>
              </a:rPr>
              <a:pPr eaLnBrk="1" hangingPunct="1"/>
              <a:t>40</a:t>
            </a:fld>
            <a:endParaRPr lang="ca-ES" altLang="en-US">
              <a:solidFill>
                <a:srgbClr val="898989"/>
              </a:solidFill>
            </a:endParaRPr>
          </a:p>
        </p:txBody>
      </p:sp>
      <p:sp>
        <p:nvSpPr>
          <p:cNvPr id="68618" name="Rectángulo 1">
            <a:extLst>
              <a:ext uri="{FF2B5EF4-FFF2-40B4-BE49-F238E27FC236}">
                <a16:creationId xmlns:a16="http://schemas.microsoft.com/office/drawing/2014/main" id="{E36A1795-5E33-49EB-95DC-5F88884CB3D0}"/>
              </a:ext>
            </a:extLst>
          </p:cNvPr>
          <p:cNvSpPr>
            <a:spLocks noChangeArrowheads="1"/>
          </p:cNvSpPr>
          <p:nvPr/>
        </p:nvSpPr>
        <p:spPr bwMode="auto">
          <a:xfrm>
            <a:off x="4922838" y="2230438"/>
            <a:ext cx="40163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ca-ES" sz="1400">
              <a:solidFill>
                <a:srgbClr val="000000"/>
              </a:solidFill>
              <a:latin typeface="Verdana" panose="020B0604030504040204" pitchFamily="34" charset="0"/>
            </a:endParaRPr>
          </a:p>
          <a:p>
            <a:pPr eaLnBrk="1" hangingPunct="1"/>
            <a:endParaRPr lang="es-ES" altLang="ca-ES" sz="1400">
              <a:solidFill>
                <a:srgbClr val="000000"/>
              </a:solidFill>
              <a:latin typeface="Verdana" panose="020B0604030504040204" pitchFamily="34" charset="0"/>
            </a:endParaRPr>
          </a:p>
          <a:p>
            <a:pPr eaLnBrk="1" hangingPunct="1"/>
            <a:endParaRPr lang="ca-ES" altLang="ca-ES" sz="1400" b="1">
              <a:solidFill>
                <a:srgbClr val="336699"/>
              </a:solidFill>
              <a:latin typeface="Verdana" panose="020B0604030504040204" pitchFamily="34" charset="0"/>
            </a:endParaRPr>
          </a:p>
          <a:p>
            <a:pPr eaLnBrk="1" hangingPunct="1"/>
            <a:endParaRPr lang="ca-ES" altLang="ca-ES" sz="1400" b="1">
              <a:solidFill>
                <a:srgbClr val="336699"/>
              </a:solidFill>
              <a:latin typeface="Verdana" panose="020B0604030504040204" pitchFamily="34" charset="0"/>
            </a:endParaRPr>
          </a:p>
        </p:txBody>
      </p:sp>
      <p:sp>
        <p:nvSpPr>
          <p:cNvPr id="17" name="Rectangle 16"/>
          <p:cNvSpPr/>
          <p:nvPr/>
        </p:nvSpPr>
        <p:spPr>
          <a:xfrm>
            <a:off x="709614" y="933511"/>
            <a:ext cx="8229599" cy="400110"/>
          </a:xfrm>
          <a:prstGeom prst="rect">
            <a:avLst/>
          </a:prstGeom>
        </p:spPr>
        <p:txBody>
          <a:bodyPr wrap="square" lIns="91440" tIns="45720" rIns="91440" bIns="45720" anchor="t">
            <a:spAutoFit/>
          </a:bodyPr>
          <a:lstStyle/>
          <a:p>
            <a:pPr algn="just"/>
            <a:r>
              <a:rPr lang="es-ES" altLang="ca-ES" sz="2000" b="1" dirty="0">
                <a:solidFill>
                  <a:srgbClr val="336699"/>
                </a:solidFill>
                <a:latin typeface="Verdana"/>
                <a:ea typeface="Verdana"/>
              </a:rPr>
              <a:t>Y en las </a:t>
            </a:r>
            <a:r>
              <a:rPr lang="es-ES" altLang="ca-ES" sz="2000" b="1" dirty="0">
                <a:solidFill>
                  <a:srgbClr val="336699"/>
                </a:solidFill>
                <a:latin typeface="Verdana"/>
                <a:ea typeface="Verdana"/>
                <a:hlinkClick r:id="rId3"/>
              </a:rPr>
              <a:t>exposiciones virtuales</a:t>
            </a:r>
            <a:endParaRPr lang="es-ES" altLang="ca-ES" sz="2000">
              <a:latin typeface="Verdana"/>
              <a:ea typeface="Verdana"/>
            </a:endParaRPr>
          </a:p>
        </p:txBody>
      </p:sp>
      <p:pic>
        <p:nvPicPr>
          <p:cNvPr id="2" name="Imatge 1"/>
          <p:cNvPicPr>
            <a:picLocks noChangeAspect="1"/>
          </p:cNvPicPr>
          <p:nvPr/>
        </p:nvPicPr>
        <p:blipFill>
          <a:blip r:embed="rId4"/>
          <a:stretch>
            <a:fillRect/>
          </a:stretch>
        </p:blipFill>
        <p:spPr>
          <a:xfrm>
            <a:off x="4477402" y="1334144"/>
            <a:ext cx="3681047" cy="5454568"/>
          </a:xfrm>
          <a:prstGeom prst="rect">
            <a:avLst/>
          </a:prstGeom>
        </p:spPr>
      </p:pic>
      <p:pic>
        <p:nvPicPr>
          <p:cNvPr id="3" name="Imatge 2"/>
          <p:cNvPicPr>
            <a:picLocks noChangeAspect="1"/>
          </p:cNvPicPr>
          <p:nvPr/>
        </p:nvPicPr>
        <p:blipFill>
          <a:blip r:embed="rId5"/>
          <a:stretch>
            <a:fillRect/>
          </a:stretch>
        </p:blipFill>
        <p:spPr>
          <a:xfrm>
            <a:off x="709614" y="1784352"/>
            <a:ext cx="3364792" cy="4937124"/>
          </a:xfrm>
          <a:prstGeom prst="rect">
            <a:avLst/>
          </a:prstGeom>
        </p:spPr>
      </p:pic>
    </p:spTree>
    <p:extLst>
      <p:ext uri="{BB962C8B-B14F-4D97-AF65-F5344CB8AC3E}">
        <p14:creationId xmlns:p14="http://schemas.microsoft.com/office/powerpoint/2010/main" val="425205754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tge 6">
            <a:extLst>
              <a:ext uri="{FF2B5EF4-FFF2-40B4-BE49-F238E27FC236}">
                <a16:creationId xmlns:a16="http://schemas.microsoft.com/office/drawing/2014/main" id="{966F05C9-D79C-4566-94F5-51462ED38B5D}"/>
              </a:ext>
            </a:extLst>
          </p:cNvPr>
          <p:cNvPicPr>
            <a:picLocks noChangeAspect="1"/>
          </p:cNvPicPr>
          <p:nvPr/>
        </p:nvPicPr>
        <p:blipFill>
          <a:blip r:embed="rId2"/>
          <a:stretch>
            <a:fillRect/>
          </a:stretch>
        </p:blipFill>
        <p:spPr>
          <a:xfrm>
            <a:off x="5689600" y="1749425"/>
            <a:ext cx="2593975" cy="4119563"/>
          </a:xfrm>
          <a:prstGeom prst="rect">
            <a:avLst/>
          </a:prstGeom>
        </p:spPr>
        <p:style>
          <a:lnRef idx="2">
            <a:schemeClr val="accent3"/>
          </a:lnRef>
          <a:fillRef idx="1">
            <a:schemeClr val="lt1"/>
          </a:fillRef>
          <a:effectRef idx="0">
            <a:schemeClr val="accent3"/>
          </a:effectRef>
          <a:fontRef idx="minor">
            <a:schemeClr val="dk1"/>
          </a:fontRef>
        </p:style>
      </p:pic>
      <p:sp>
        <p:nvSpPr>
          <p:cNvPr id="69635" name="Marcador de número de diapositiva 1">
            <a:extLst>
              <a:ext uri="{FF2B5EF4-FFF2-40B4-BE49-F238E27FC236}">
                <a16:creationId xmlns:a16="http://schemas.microsoft.com/office/drawing/2014/main" id="{34021CA2-742C-49FE-8B55-85AC22936F6B}"/>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A99A79-4AAA-4BB8-8F67-4100A4BE032A}" type="slidenum">
              <a:rPr lang="es-ES" altLang="en-US">
                <a:solidFill>
                  <a:srgbClr val="898989"/>
                </a:solidFill>
                <a:latin typeface="Calibri" panose="020F0502020204030204" pitchFamily="34" charset="0"/>
              </a:rPr>
              <a:pPr eaLnBrk="1" hangingPunct="1"/>
              <a:t>41</a:t>
            </a:fld>
            <a:endParaRPr lang="es-ES" altLang="en-US">
              <a:solidFill>
                <a:srgbClr val="898989"/>
              </a:solidFill>
              <a:latin typeface="Calibri" panose="020F0502020204030204" pitchFamily="34" charset="0"/>
            </a:endParaRPr>
          </a:p>
        </p:txBody>
      </p:sp>
      <p:sp>
        <p:nvSpPr>
          <p:cNvPr id="69636" name="Rectángulo 2">
            <a:extLst>
              <a:ext uri="{FF2B5EF4-FFF2-40B4-BE49-F238E27FC236}">
                <a16:creationId xmlns:a16="http://schemas.microsoft.com/office/drawing/2014/main" id="{04413A40-B396-442A-820B-696929EBC879}"/>
              </a:ext>
            </a:extLst>
          </p:cNvPr>
          <p:cNvSpPr>
            <a:spLocks noChangeArrowheads="1"/>
          </p:cNvSpPr>
          <p:nvPr/>
        </p:nvSpPr>
        <p:spPr bwMode="auto">
          <a:xfrm>
            <a:off x="579438" y="1717675"/>
            <a:ext cx="48641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ca-ES" sz="1600" dirty="0">
                <a:solidFill>
                  <a:srgbClr val="646464"/>
                </a:solidFill>
                <a:latin typeface="Verdana"/>
                <a:ea typeface="Verdana"/>
                <a:cs typeface="Arial"/>
              </a:rPr>
              <a:t>La aplicación </a:t>
            </a:r>
            <a:r>
              <a:rPr lang="es-ES" altLang="ca-ES" sz="1600" dirty="0">
                <a:solidFill>
                  <a:srgbClr val="646464"/>
                </a:solidFill>
                <a:latin typeface="Verdana"/>
                <a:ea typeface="Verdana"/>
                <a:cs typeface="Arial"/>
                <a:hlinkClick r:id="rId3"/>
              </a:rPr>
              <a:t>Affluences</a:t>
            </a:r>
            <a:r>
              <a:rPr lang="es-ES" altLang="ca-ES" sz="1600" dirty="0">
                <a:solidFill>
                  <a:srgbClr val="646464"/>
                </a:solidFill>
                <a:latin typeface="Verdana"/>
                <a:ea typeface="Verdana"/>
                <a:cs typeface="Arial"/>
              </a:rPr>
              <a:t>, gratuita y disponible en la App Store y Google </a:t>
            </a:r>
            <a:r>
              <a:rPr lang="es-ES" altLang="ca-ES" sz="1600" dirty="0" err="1">
                <a:solidFill>
                  <a:srgbClr val="646464"/>
                </a:solidFill>
                <a:latin typeface="Verdana"/>
                <a:ea typeface="Verdana"/>
                <a:cs typeface="Arial"/>
              </a:rPr>
              <a:t>play</a:t>
            </a:r>
            <a:r>
              <a:rPr lang="es-ES" altLang="ca-ES" sz="1600" dirty="0">
                <a:solidFill>
                  <a:srgbClr val="646464"/>
                </a:solidFill>
                <a:latin typeface="Verdana"/>
                <a:ea typeface="Verdana"/>
                <a:cs typeface="Arial"/>
              </a:rPr>
              <a:t>, permite </a:t>
            </a:r>
            <a:r>
              <a:rPr lang="es-ES" altLang="ca-ES" sz="1600" b="1" dirty="0">
                <a:solidFill>
                  <a:srgbClr val="646464"/>
                </a:solidFill>
                <a:latin typeface="Verdana"/>
                <a:ea typeface="Verdana"/>
                <a:cs typeface="Arial"/>
              </a:rPr>
              <a:t>consultar la ocupación de bibliotecas</a:t>
            </a:r>
            <a:r>
              <a:rPr lang="es-ES" altLang="ca-ES" sz="1600" dirty="0">
                <a:solidFill>
                  <a:srgbClr val="646464"/>
                </a:solidFill>
                <a:latin typeface="Verdana"/>
                <a:ea typeface="Verdana"/>
                <a:cs typeface="Arial"/>
              </a:rPr>
              <a:t> y otros equipamientos.</a:t>
            </a:r>
            <a:r>
              <a:rPr lang="es-ES" altLang="ca-ES" sz="1600" dirty="0">
                <a:latin typeface="Verdana" panose="020B0604030504040204" pitchFamily="34" charset="0"/>
              </a:rPr>
              <a:t/>
            </a:r>
            <a:br>
              <a:rPr lang="es-ES" altLang="ca-ES" sz="1600" dirty="0">
                <a:latin typeface="Verdana" panose="020B0604030504040204" pitchFamily="34" charset="0"/>
              </a:rPr>
            </a:br>
            <a:endParaRPr lang="es-ES" altLang="ca-ES" sz="1600" dirty="0">
              <a:solidFill>
                <a:srgbClr val="646464"/>
              </a:solidFill>
              <a:latin typeface="Verdana" panose="020B0604030504040204" pitchFamily="34" charset="0"/>
            </a:endParaRPr>
          </a:p>
          <a:p>
            <a:pPr eaLnBrk="1" hangingPunct="1"/>
            <a:r>
              <a:rPr lang="es-ES" altLang="ca-ES" sz="1600" dirty="0">
                <a:solidFill>
                  <a:srgbClr val="646464"/>
                </a:solidFill>
                <a:latin typeface="Verdana"/>
                <a:ea typeface="Verdana"/>
                <a:cs typeface="Arial"/>
              </a:rPr>
              <a:t>Si tenéis interés en conocer el grado de ocupación en tiempo real del CRAI Biblioteca o la previsión para otras horas, os podéis instalar esta aplicación.</a:t>
            </a:r>
            <a:endParaRPr lang="es-ES" altLang="ca-ES" sz="1600" dirty="0">
              <a:latin typeface="Verdana"/>
              <a:ea typeface="Verdana"/>
              <a:cs typeface="Arial"/>
            </a:endParaRPr>
          </a:p>
        </p:txBody>
      </p:sp>
      <p:sp>
        <p:nvSpPr>
          <p:cNvPr id="69637" name="4 Título">
            <a:extLst>
              <a:ext uri="{FF2B5EF4-FFF2-40B4-BE49-F238E27FC236}">
                <a16:creationId xmlns:a16="http://schemas.microsoft.com/office/drawing/2014/main" id="{5BA9FD42-FFBC-431F-A6FA-1A51E711D557}"/>
              </a:ext>
            </a:extLst>
          </p:cNvPr>
          <p:cNvSpPr>
            <a:spLocks/>
          </p:cNvSpPr>
          <p:nvPr/>
        </p:nvSpPr>
        <p:spPr bwMode="auto">
          <a:xfrm>
            <a:off x="579438" y="957263"/>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a-ES" altLang="ca-ES" sz="2000" b="1" dirty="0" err="1">
                <a:solidFill>
                  <a:srgbClr val="336699"/>
                </a:solidFill>
                <a:latin typeface="Verdana" panose="020B0604030504040204" pitchFamily="34" charset="0"/>
              </a:rPr>
              <a:t>Aplicación</a:t>
            </a:r>
            <a:r>
              <a:rPr lang="ca-ES" altLang="ca-ES" sz="2000" b="1" dirty="0">
                <a:solidFill>
                  <a:srgbClr val="336699"/>
                </a:solidFill>
                <a:latin typeface="Verdana" panose="020B0604030504040204" pitchFamily="34" charset="0"/>
              </a:rPr>
              <a:t> </a:t>
            </a:r>
            <a:r>
              <a:rPr lang="ca-ES" altLang="ca-ES" sz="2000" b="1" dirty="0" err="1">
                <a:solidFill>
                  <a:srgbClr val="336699"/>
                </a:solidFill>
                <a:latin typeface="Verdana" panose="020B0604030504040204" pitchFamily="34" charset="0"/>
              </a:rPr>
              <a:t>Affluences</a:t>
            </a:r>
            <a:endParaRPr lang="ca-ES" altLang="ca-ES" sz="2000" dirty="0">
              <a:solidFill>
                <a:srgbClr val="336699"/>
              </a:solidFill>
              <a:latin typeface="Verdana" panose="020B0604030504040204" pitchFamily="34" charset="0"/>
            </a:endParaRPr>
          </a:p>
        </p:txBody>
      </p:sp>
    </p:spTree>
    <p:extLst>
      <p:ext uri="{BB962C8B-B14F-4D97-AF65-F5344CB8AC3E}">
        <p14:creationId xmlns:p14="http://schemas.microsoft.com/office/powerpoint/2010/main" val="966756429"/>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539750" y="950274"/>
            <a:ext cx="6553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2000" b="1" dirty="0">
                <a:solidFill>
                  <a:srgbClr val="336699"/>
                </a:solidFill>
                <a:latin typeface="Verdana"/>
                <a:ea typeface="Verdana"/>
                <a:cs typeface="Arial"/>
              </a:rPr>
              <a:t>Y si todavía tienes dudas...</a:t>
            </a:r>
          </a:p>
        </p:txBody>
      </p:sp>
      <p:sp>
        <p:nvSpPr>
          <p:cNvPr id="78851" name="5 Subtítulo"/>
          <p:cNvSpPr>
            <a:spLocks/>
          </p:cNvSpPr>
          <p:nvPr/>
        </p:nvSpPr>
        <p:spPr bwMode="auto">
          <a:xfrm>
            <a:off x="539750" y="1773238"/>
            <a:ext cx="8196263"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3429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s-ES" altLang="ca-ES" sz="1600" b="1" dirty="0">
                <a:solidFill>
                  <a:srgbClr val="646464"/>
                </a:solidFill>
                <a:latin typeface="Verdana" panose="020B0604030504040204" pitchFamily="34" charset="0"/>
              </a:rPr>
              <a:t>Pregunta al CRAI Biblioteca</a:t>
            </a:r>
          </a:p>
          <a:p>
            <a:pPr algn="ctr">
              <a:spcBef>
                <a:spcPct val="20000"/>
              </a:spcBef>
            </a:pPr>
            <a:r>
              <a:rPr lang="es-ES" altLang="ca-ES" sz="1600" dirty="0">
                <a:solidFill>
                  <a:srgbClr val="646464"/>
                </a:solidFill>
                <a:latin typeface="Verdana" panose="020B0604030504040204" pitchFamily="34" charset="0"/>
              </a:rPr>
              <a:t> El personal de la Biblioteca resolverá tus dudas.</a:t>
            </a:r>
          </a:p>
          <a:p>
            <a:pPr algn="ctr">
              <a:spcBef>
                <a:spcPct val="20000"/>
              </a:spcBef>
            </a:pPr>
            <a:endParaRPr lang="es-ES" altLang="ca-ES" sz="2000" b="1" dirty="0">
              <a:solidFill>
                <a:srgbClr val="646464"/>
              </a:solidFill>
              <a:latin typeface="Verdana" panose="020B0604030504040204" pitchFamily="34" charset="0"/>
            </a:endParaRPr>
          </a:p>
          <a:p>
            <a:pPr algn="ctr">
              <a:spcBef>
                <a:spcPct val="20000"/>
              </a:spcBef>
            </a:pPr>
            <a:r>
              <a:rPr lang="es-ES" altLang="ca-ES" sz="1600" b="1" dirty="0">
                <a:solidFill>
                  <a:srgbClr val="646464"/>
                </a:solidFill>
                <a:latin typeface="Verdana" panose="020B0604030504040204" pitchFamily="34" charset="0"/>
              </a:rPr>
              <a:t>Accede al web inicial del CRAI</a:t>
            </a:r>
            <a:endParaRPr lang="es-ES" altLang="ca-ES" sz="1600" dirty="0">
              <a:solidFill>
                <a:srgbClr val="646464"/>
              </a:solidFill>
              <a:latin typeface="Verdana" panose="020B0604030504040204" pitchFamily="34" charset="0"/>
            </a:endParaRPr>
          </a:p>
          <a:p>
            <a:pPr lvl="1" algn="ctr">
              <a:spcBef>
                <a:spcPct val="20000"/>
              </a:spcBef>
            </a:pPr>
            <a:r>
              <a:rPr lang="es-ES" altLang="ca-ES" sz="1600" dirty="0">
                <a:solidFill>
                  <a:srgbClr val="646464"/>
                </a:solidFill>
                <a:latin typeface="Verdana" panose="020B0604030504040204" pitchFamily="34" charset="0"/>
              </a:rPr>
              <a:t>En la sección «</a:t>
            </a:r>
            <a:r>
              <a:rPr lang="es-ES" altLang="ca-ES" sz="1600" dirty="0">
                <a:solidFill>
                  <a:srgbClr val="646464"/>
                </a:solidFill>
                <a:latin typeface="Verdana" panose="020B0604030504040204" pitchFamily="34" charset="0"/>
                <a:hlinkClick r:id="rId2"/>
              </a:rPr>
              <a:t>Preguntas más frecuentes</a:t>
            </a:r>
            <a:r>
              <a:rPr lang="es-ES" altLang="ca-ES" sz="1600" dirty="0">
                <a:solidFill>
                  <a:srgbClr val="646464"/>
                </a:solidFill>
                <a:latin typeface="Verdana" panose="020B0604030504040204" pitchFamily="34" charset="0"/>
              </a:rPr>
              <a:t>»</a:t>
            </a:r>
          </a:p>
          <a:p>
            <a:pPr lvl="1" algn="ctr">
              <a:spcBef>
                <a:spcPct val="20000"/>
              </a:spcBef>
            </a:pPr>
            <a:r>
              <a:rPr lang="es-ES" altLang="ca-ES" sz="1600" dirty="0">
                <a:solidFill>
                  <a:srgbClr val="646464"/>
                </a:solidFill>
                <a:latin typeface="Verdana" panose="020B0604030504040204" pitchFamily="34" charset="0"/>
              </a:rPr>
              <a:t>se incluyen las consultas más habituales ya respondidas.</a:t>
            </a:r>
          </a:p>
          <a:p>
            <a:pPr lvl="1" algn="ctr">
              <a:spcBef>
                <a:spcPct val="20000"/>
              </a:spcBef>
            </a:pPr>
            <a:endParaRPr lang="es-ES" altLang="ca-ES" sz="2000" b="1" dirty="0">
              <a:solidFill>
                <a:srgbClr val="646464"/>
              </a:solidFill>
              <a:latin typeface="Verdana" panose="020B0604030504040204" pitchFamily="34" charset="0"/>
            </a:endParaRPr>
          </a:p>
          <a:p>
            <a:pPr lvl="1" algn="ctr">
              <a:spcBef>
                <a:spcPct val="20000"/>
              </a:spcBef>
            </a:pPr>
            <a:r>
              <a:rPr lang="es-ES" altLang="ca-ES" sz="1600" b="1" dirty="0">
                <a:solidFill>
                  <a:srgbClr val="646464"/>
                </a:solidFill>
                <a:latin typeface="Verdana" panose="020B0604030504040204" pitchFamily="34" charset="0"/>
              </a:rPr>
              <a:t>Dirígete al S@U</a:t>
            </a:r>
          </a:p>
          <a:p>
            <a:pPr lvl="1" algn="ctr">
              <a:spcBef>
                <a:spcPct val="20000"/>
              </a:spcBef>
            </a:pPr>
            <a:r>
              <a:rPr lang="es-ES" altLang="ca-ES" sz="1600" b="1" dirty="0">
                <a:solidFill>
                  <a:srgbClr val="646464"/>
                </a:solidFill>
                <a:latin typeface="Verdana" panose="020B0604030504040204" pitchFamily="34" charset="0"/>
              </a:rPr>
              <a:t>	</a:t>
            </a:r>
            <a:r>
              <a:rPr lang="es-ES" altLang="ca-ES" sz="1600" dirty="0">
                <a:solidFill>
                  <a:srgbClr val="646464"/>
                </a:solidFill>
                <a:latin typeface="Verdana" panose="020B0604030504040204" pitchFamily="34" charset="0"/>
              </a:rPr>
              <a:t>Es un servicio de información virtual para cualquier consulta sobre </a:t>
            </a:r>
            <a:br>
              <a:rPr lang="es-ES" altLang="ca-ES" sz="1600" dirty="0">
                <a:solidFill>
                  <a:srgbClr val="646464"/>
                </a:solidFill>
                <a:latin typeface="Verdana" panose="020B0604030504040204" pitchFamily="34" charset="0"/>
              </a:rPr>
            </a:br>
            <a:r>
              <a:rPr lang="es-ES" altLang="ca-ES" sz="1600" dirty="0">
                <a:solidFill>
                  <a:srgbClr val="646464"/>
                </a:solidFill>
                <a:latin typeface="Verdana" panose="020B0604030504040204" pitchFamily="34" charset="0"/>
              </a:rPr>
              <a:t>los CRAI biblioteca y sus recursos y servicios.</a:t>
            </a:r>
          </a:p>
          <a:p>
            <a:pPr algn="ctr"/>
            <a:endParaRPr lang="es-ES" altLang="ca-ES" sz="2000" b="1" dirty="0">
              <a:solidFill>
                <a:srgbClr val="646464"/>
              </a:solidFill>
              <a:latin typeface="Verdana" panose="020B0604030504040204" pitchFamily="34" charset="0"/>
            </a:endParaRPr>
          </a:p>
          <a:p>
            <a:pPr algn="ctr"/>
            <a:r>
              <a:rPr lang="es-ES" altLang="ca-ES" sz="1600" b="1" dirty="0">
                <a:solidFill>
                  <a:srgbClr val="646464"/>
                </a:solidFill>
                <a:latin typeface="Verdana" panose="020B0604030504040204" pitchFamily="34" charset="0"/>
              </a:rPr>
              <a:t>O bien llámanos </a:t>
            </a:r>
          </a:p>
          <a:p>
            <a:pPr algn="ctr"/>
            <a:r>
              <a:rPr lang="es-ES" altLang="ca-ES" sz="1600" dirty="0">
                <a:solidFill>
                  <a:srgbClr val="646464"/>
                </a:solidFill>
                <a:latin typeface="Verdana" panose="020B0604030504040204" pitchFamily="34" charset="0"/>
              </a:rPr>
              <a:t>934 035 769</a:t>
            </a:r>
            <a:endParaRPr lang="ca-ES" altLang="ca-ES" sz="1600" dirty="0">
              <a:solidFill>
                <a:srgbClr val="646464"/>
              </a:solidFill>
              <a:latin typeface="Verdana" panose="020B0604030504040204" pitchFamily="34" charset="0"/>
            </a:endParaRPr>
          </a:p>
        </p:txBody>
      </p:sp>
      <p:pic>
        <p:nvPicPr>
          <p:cNvPr id="78852" name="Picture 15" descr="Logo del Servei d'Atenció als Usuari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3757613"/>
            <a:ext cx="12652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9CEB4F-6F47-414F-BAAC-CF48B0BC61B5}" type="slidenum">
              <a:rPr lang="ca-ES" altLang="en-US" smtClean="0">
                <a:solidFill>
                  <a:srgbClr val="898989"/>
                </a:solidFill>
              </a:rPr>
              <a:pPr/>
              <a:t>42</a:t>
            </a:fld>
            <a:endParaRPr lang="ca-ES" altLang="en-US">
              <a:solidFill>
                <a:srgbClr val="898989"/>
              </a:solidFill>
            </a:endParaRPr>
          </a:p>
        </p:txBody>
      </p:sp>
    </p:spTree>
    <p:extLst>
      <p:ext uri="{BB962C8B-B14F-4D97-AF65-F5344CB8AC3E}">
        <p14:creationId xmlns:p14="http://schemas.microsoft.com/office/powerpoint/2010/main" val="173133454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2954409" y="3429000"/>
            <a:ext cx="3084499" cy="461665"/>
          </a:xfrm>
          <a:prstGeom prst="rect">
            <a:avLst/>
          </a:prstGeom>
        </p:spPr>
        <p:txBody>
          <a:bodyPr wrap="none">
            <a:spAutoFit/>
          </a:bodyPr>
          <a:lstStyle/>
          <a:p>
            <a:r>
              <a:rPr lang="es-ES" sz="2400" b="1" dirty="0">
                <a:solidFill>
                  <a:schemeClr val="bg1"/>
                </a:solidFill>
                <a:latin typeface="Verdana" panose="020B0604030504040204" pitchFamily="34" charset="0"/>
                <a:ea typeface="Verdana" panose="020B0604030504040204" pitchFamily="34" charset="0"/>
                <a:cs typeface="Verdana" panose="020B0604030504040204" pitchFamily="34" charset="0"/>
              </a:rPr>
              <a:t>¡Muchas gracias</a:t>
            </a:r>
            <a:r>
              <a:rPr lang="ca-ES" sz="24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
        <p:nvSpPr>
          <p:cNvPr id="6" name="Rectángulo 5"/>
          <p:cNvSpPr/>
          <p:nvPr/>
        </p:nvSpPr>
        <p:spPr>
          <a:xfrm>
            <a:off x="3393811" y="2552355"/>
            <a:ext cx="184731" cy="646331"/>
          </a:xfrm>
          <a:prstGeom prst="rect">
            <a:avLst/>
          </a:prstGeom>
        </p:spPr>
        <p:txBody>
          <a:bodyPr wrap="none">
            <a:spAutoFit/>
          </a:bodyPr>
          <a:lstStyle/>
          <a:p>
            <a:endParaRPr lang="ca-ES" sz="3600" dirty="0">
              <a:solidFill>
                <a:schemeClr val="bg1"/>
              </a:solidFill>
            </a:endParaRPr>
          </a:p>
        </p:txBody>
      </p:sp>
      <p:sp>
        <p:nvSpPr>
          <p:cNvPr id="7" name="Rectángulo 6"/>
          <p:cNvSpPr/>
          <p:nvPr/>
        </p:nvSpPr>
        <p:spPr>
          <a:xfrm>
            <a:off x="1869751" y="6301184"/>
            <a:ext cx="4572000" cy="276999"/>
          </a:xfrm>
          <a:prstGeom prst="rect">
            <a:avLst/>
          </a:prstGeom>
        </p:spPr>
        <p:txBody>
          <a:bodyPr>
            <a:spAutoFit/>
          </a:bodyPr>
          <a:lstStyle/>
          <a:p>
            <a:pPr>
              <a:spcBef>
                <a:spcPct val="50000"/>
              </a:spcBef>
            </a:pPr>
            <a:r>
              <a:rPr lang="ca-ES" altLang="ca-ES" sz="1200" b="1" dirty="0">
                <a:solidFill>
                  <a:schemeClr val="bg1"/>
                </a:solidFill>
                <a:latin typeface="Verdana" panose="020B0604030504040204" pitchFamily="34" charset="0"/>
              </a:rPr>
              <a:t>© CRAI Universitat de Barcelona, curso 2021-22</a:t>
            </a:r>
          </a:p>
        </p:txBody>
      </p:sp>
      <p:pic>
        <p:nvPicPr>
          <p:cNvPr id="8" name="Imagen 7"/>
          <p:cNvPicPr>
            <a:picLocks noChangeAspect="1"/>
          </p:cNvPicPr>
          <p:nvPr/>
        </p:nvPicPr>
        <p:blipFill>
          <a:blip r:embed="rId3"/>
          <a:stretch>
            <a:fillRect/>
          </a:stretch>
        </p:blipFill>
        <p:spPr>
          <a:xfrm>
            <a:off x="975325" y="6291482"/>
            <a:ext cx="792549" cy="274344"/>
          </a:xfrm>
          <a:prstGeom prst="rect">
            <a:avLst/>
          </a:prstGeom>
        </p:spPr>
      </p:pic>
      <p:pic>
        <p:nvPicPr>
          <p:cNvPr id="10" name="Imagen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7577" y="4485134"/>
            <a:ext cx="4500563" cy="1221581"/>
          </a:xfrm>
          <a:prstGeom prst="rect">
            <a:avLst/>
          </a:prstGeom>
        </p:spPr>
      </p:pic>
    </p:spTree>
    <p:extLst>
      <p:ext uri="{BB962C8B-B14F-4D97-AF65-F5344CB8AC3E}">
        <p14:creationId xmlns:p14="http://schemas.microsoft.com/office/powerpoint/2010/main" val="2836833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41F58E-AA42-4851-A9D3-67BBD4F9DB7A}" type="slidenum">
              <a:rPr lang="es-ES" altLang="en-US" smtClean="0">
                <a:solidFill>
                  <a:srgbClr val="898989"/>
                </a:solidFill>
              </a:rPr>
              <a:pPr/>
              <a:t>5</a:t>
            </a:fld>
            <a:endParaRPr lang="es-ES" altLang="en-US">
              <a:solidFill>
                <a:srgbClr val="898989"/>
              </a:solidFill>
            </a:endParaRPr>
          </a:p>
        </p:txBody>
      </p:sp>
      <p:sp>
        <p:nvSpPr>
          <p:cNvPr id="29699" name="Rectangle 4"/>
          <p:cNvSpPr>
            <a:spLocks noGrp="1" noChangeArrowheads="1"/>
          </p:cNvSpPr>
          <p:nvPr>
            <p:ph type="title" idx="4294967295"/>
          </p:nvPr>
        </p:nvSpPr>
        <p:spPr bwMode="auto">
          <a:xfrm>
            <a:off x="550140" y="754899"/>
            <a:ext cx="822960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s-ES" altLang="ca-ES" sz="2000" b="1" dirty="0">
                <a:solidFill>
                  <a:srgbClr val="336699"/>
                </a:solidFill>
                <a:latin typeface="Verdana" panose="020B0604030504040204" pitchFamily="34" charset="0"/>
              </a:rPr>
              <a:t>El fondo: libros, revistas, etc.</a:t>
            </a:r>
          </a:p>
        </p:txBody>
      </p:sp>
      <p:sp>
        <p:nvSpPr>
          <p:cNvPr id="29700" name="5 Subtítulo"/>
          <p:cNvSpPr>
            <a:spLocks/>
          </p:cNvSpPr>
          <p:nvPr/>
        </p:nvSpPr>
        <p:spPr bwMode="auto">
          <a:xfrm>
            <a:off x="589394" y="1260506"/>
            <a:ext cx="8362950" cy="5324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Arial"/>
              <a:buChar char="•"/>
            </a:pPr>
            <a:r>
              <a:rPr lang="es-ES_tradnl" altLang="ca-ES" sz="1600" dirty="0">
                <a:solidFill>
                  <a:srgbClr val="002060"/>
                </a:solidFill>
                <a:latin typeface="Verdana"/>
                <a:ea typeface="Verdana"/>
                <a:cs typeface="Arial"/>
              </a:rPr>
              <a:t>El CRAI Biblioteca de Información y Medios Audiovisuales combina los fondos de investigación y los fondos especializados de los estudios impartidos en la </a:t>
            </a:r>
            <a:r>
              <a:rPr lang="es-ES_tradnl" altLang="ca-ES" sz="1600" dirty="0">
                <a:solidFill>
                  <a:srgbClr val="002060"/>
                </a:solidFill>
                <a:latin typeface="Verdana"/>
                <a:ea typeface="Verdana"/>
                <a:cs typeface="Arial"/>
                <a:hlinkClick r:id="rId3"/>
              </a:rPr>
              <a:t>Facultad</a:t>
            </a:r>
            <a:r>
              <a:rPr lang="es-ES_tradnl" altLang="ca-ES" sz="1600" dirty="0">
                <a:solidFill>
                  <a:srgbClr val="002060"/>
                </a:solidFill>
                <a:latin typeface="Verdana"/>
                <a:ea typeface="Verdana"/>
                <a:cs typeface="Arial"/>
              </a:rPr>
              <a:t>: </a:t>
            </a:r>
            <a:r>
              <a:rPr lang="es-ES_tradnl" sz="1600" dirty="0">
                <a:solidFill>
                  <a:srgbClr val="002060"/>
                </a:solidFill>
                <a:latin typeface="Verdana"/>
                <a:ea typeface="Verdana"/>
                <a:cs typeface="Arial"/>
              </a:rPr>
              <a:t>Grado de Gestión de Información y Documentación Digital, Grado de Comunicación Audiovisual, Máster de Gestión de Contenidos Digitales, Máster de Biblioteca Escolar y Promoción de la Lectura, Diploma de postgrado de Librería, etc.</a:t>
            </a:r>
            <a:endParaRPr lang="es-ES_tradnl" sz="1600" dirty="0">
              <a:latin typeface="Arial"/>
              <a:ea typeface="Verdana"/>
              <a:cs typeface="Arial"/>
            </a:endParaRPr>
          </a:p>
          <a:p>
            <a:pPr marL="285750" indent="-285750" algn="just">
              <a:buFont typeface="Arial"/>
              <a:buChar char="•"/>
            </a:pPr>
            <a:endParaRPr lang="es-ES_tradnl" altLang="ca-ES" sz="1600" b="1" dirty="0">
              <a:solidFill>
                <a:srgbClr val="002060"/>
              </a:solidFill>
              <a:latin typeface="Verdana" panose="020B0604030504040204" pitchFamily="34" charset="0"/>
              <a:ea typeface="Verdana"/>
            </a:endParaRPr>
          </a:p>
          <a:p>
            <a:pPr marL="285750" indent="-285750" algn="just">
              <a:buFont typeface="Arial"/>
              <a:buChar char="•"/>
            </a:pPr>
            <a:r>
              <a:rPr lang="es-ES_tradnl" altLang="ca-ES" sz="1600" dirty="0">
                <a:solidFill>
                  <a:srgbClr val="002060"/>
                </a:solidFill>
                <a:latin typeface="Verdana"/>
                <a:ea typeface="Verdana"/>
                <a:cs typeface="Arial"/>
              </a:rPr>
              <a:t>Los fondos están formados por monografías, revistas en papel, recursos electrónicos y material audiovisual.</a:t>
            </a:r>
          </a:p>
          <a:p>
            <a:pPr algn="just">
              <a:buFont typeface="Arial"/>
              <a:buChar char="•"/>
            </a:pPr>
            <a:endParaRPr lang="es-ES_tradnl" altLang="ca-ES" sz="1600" dirty="0">
              <a:solidFill>
                <a:srgbClr val="002060"/>
              </a:solidFill>
              <a:latin typeface="Verdana" panose="020B0604030504040204" pitchFamily="34" charset="0"/>
              <a:ea typeface="Verdana"/>
            </a:endParaRPr>
          </a:p>
          <a:p>
            <a:pPr marL="285750" indent="-285750" algn="just">
              <a:buFont typeface="Arial"/>
              <a:buChar char="•"/>
            </a:pPr>
            <a:r>
              <a:rPr lang="es-ES_tradnl" altLang="ca-ES" sz="1600" dirty="0">
                <a:solidFill>
                  <a:srgbClr val="002060"/>
                </a:solidFill>
                <a:latin typeface="Verdana"/>
                <a:ea typeface="Verdana"/>
                <a:cs typeface="Arial"/>
              </a:rPr>
              <a:t>Los libros se ordenan según la </a:t>
            </a:r>
            <a:r>
              <a:rPr lang="es-ES_tradnl" altLang="ca-ES" sz="1600" i="1" dirty="0">
                <a:solidFill>
                  <a:srgbClr val="002060"/>
                </a:solidFill>
                <a:latin typeface="Verdana"/>
                <a:ea typeface="Verdana"/>
                <a:cs typeface="Arial"/>
              </a:rPr>
              <a:t>Clasificación Decimal Universal. </a:t>
            </a:r>
            <a:r>
              <a:rPr lang="es-ES_tradnl" altLang="ca-ES" sz="1600" dirty="0">
                <a:solidFill>
                  <a:srgbClr val="002060"/>
                </a:solidFill>
                <a:latin typeface="Verdana"/>
                <a:ea typeface="Verdana"/>
                <a:cs typeface="Arial"/>
              </a:rPr>
              <a:t>En cambio, las revistas se ordenan alfabéticamente.</a:t>
            </a:r>
          </a:p>
          <a:p>
            <a:pPr algn="just">
              <a:buFont typeface="Arial"/>
              <a:buChar char="•"/>
            </a:pPr>
            <a:endParaRPr lang="es-ES_tradnl" altLang="ca-ES" sz="1600" dirty="0">
              <a:solidFill>
                <a:srgbClr val="002060"/>
              </a:solidFill>
              <a:latin typeface="Verdana" panose="020B0604030504040204" pitchFamily="34" charset="0"/>
              <a:ea typeface="Verdana"/>
            </a:endParaRPr>
          </a:p>
          <a:p>
            <a:pPr marL="285750" indent="-285750" algn="just">
              <a:buFont typeface="Arial"/>
              <a:buChar char="•"/>
            </a:pPr>
            <a:r>
              <a:rPr lang="es-ES_tradnl" altLang="ca-ES" sz="1600" dirty="0">
                <a:solidFill>
                  <a:srgbClr val="002060"/>
                </a:solidFill>
                <a:latin typeface="Verdana"/>
                <a:ea typeface="Verdana"/>
                <a:cs typeface="Arial"/>
              </a:rPr>
              <a:t>En la Biblioteca también hay </a:t>
            </a:r>
            <a:r>
              <a:rPr lang="es-ES_tradnl" altLang="ca-ES" sz="1600" b="1" dirty="0">
                <a:solidFill>
                  <a:srgbClr val="002060"/>
                </a:solidFill>
                <a:latin typeface="Verdana"/>
                <a:ea typeface="Verdana"/>
                <a:cs typeface="Arial"/>
              </a:rPr>
              <a:t>colecciones especiales</a:t>
            </a:r>
            <a:r>
              <a:rPr lang="es-ES_tradnl" altLang="ca-ES" sz="1600" dirty="0">
                <a:solidFill>
                  <a:srgbClr val="002060"/>
                </a:solidFill>
                <a:latin typeface="Verdana"/>
                <a:ea typeface="Verdana"/>
                <a:cs typeface="Arial"/>
              </a:rPr>
              <a:t>: </a:t>
            </a:r>
            <a:r>
              <a:rPr lang="es-ES_tradnl" sz="1600" dirty="0">
                <a:solidFill>
                  <a:srgbClr val="0563C1"/>
                </a:solidFill>
                <a:latin typeface="Verdana"/>
                <a:ea typeface="Verdana"/>
                <a:cs typeface="Arial"/>
                <a:hlinkClick r:id="rId4">
                  <a:extLst>
                    <a:ext uri="{A12FA001-AC4F-418D-AE19-62706E023703}">
                      <ahyp:hlinkClr xmlns:ahyp="http://schemas.microsoft.com/office/drawing/2018/hyperlinkcolor" xmlns="" val="tx"/>
                    </a:ext>
                  </a:extLst>
                </a:hlinkClick>
              </a:rPr>
              <a:t>catálogos de impresores, editores y libreros</a:t>
            </a:r>
            <a:r>
              <a:rPr lang="es-ES_tradnl" sz="1600" dirty="0">
                <a:solidFill>
                  <a:srgbClr val="002060"/>
                </a:solidFill>
                <a:latin typeface="Verdana"/>
                <a:ea typeface="Verdana"/>
                <a:cs typeface="Arial"/>
              </a:rPr>
              <a:t> (Biblioteca Patrimonial Digital de la UB) y </a:t>
            </a:r>
            <a:r>
              <a:rPr lang="es-ES_tradnl" sz="1600" dirty="0">
                <a:solidFill>
                  <a:srgbClr val="002060"/>
                </a:solidFill>
                <a:latin typeface="Verdana"/>
                <a:ea typeface="Verdana"/>
                <a:cs typeface="Arial"/>
                <a:hlinkClick r:id="rId5"/>
              </a:rPr>
              <a:t>fotografías de la Escuela de Bibliotecarias</a:t>
            </a:r>
            <a:r>
              <a:rPr lang="es-ES_tradnl" sz="1600" dirty="0">
                <a:solidFill>
                  <a:srgbClr val="002060"/>
                </a:solidFill>
                <a:latin typeface="Verdana"/>
                <a:ea typeface="Verdana"/>
                <a:cs typeface="Arial"/>
              </a:rPr>
              <a:t>. Si queréis consultar un documento de reserva, de la vitrina o del almacén (topográficos que empiezan por "R", "VITRINA" o "D22") tenéis que solicitarlo con más de un día de antelación.</a:t>
            </a:r>
            <a:endParaRPr lang="es-ES_tradnl" sz="1600" dirty="0">
              <a:latin typeface="Arial"/>
              <a:ea typeface="Verdana"/>
              <a:cs typeface="Arial"/>
            </a:endParaRPr>
          </a:p>
          <a:p>
            <a:pPr marL="0" indent="0" algn="just"/>
            <a:endParaRPr lang="es-ES_tradnl" altLang="ca-ES" sz="1600" dirty="0">
              <a:solidFill>
                <a:srgbClr val="002060"/>
              </a:solidFill>
              <a:latin typeface="Verdana" panose="020B0604030504040204" pitchFamily="34" charset="0"/>
              <a:ea typeface="Verdana"/>
            </a:endParaRPr>
          </a:p>
          <a:p>
            <a:pPr marL="285750" indent="-285750" algn="just">
              <a:buFont typeface="Arial"/>
              <a:buChar char="•"/>
            </a:pPr>
            <a:r>
              <a:rPr lang="es-ES_tradnl" altLang="ca-ES" sz="1600" dirty="0">
                <a:solidFill>
                  <a:srgbClr val="002060"/>
                </a:solidFill>
                <a:latin typeface="Verdana"/>
                <a:ea typeface="Verdana"/>
                <a:cs typeface="Arial"/>
              </a:rPr>
              <a:t>Podéis mandar vuestra propuesta de compra de libros desde este </a:t>
            </a:r>
            <a:r>
              <a:rPr lang="es-ES_tradnl" altLang="ca-ES" sz="1600" dirty="0">
                <a:solidFill>
                  <a:srgbClr val="0563C1"/>
                </a:solidFill>
                <a:latin typeface="Arial"/>
                <a:cs typeface="Arial"/>
                <a:hlinkClick r:id="rId6">
                  <a:extLst>
                    <a:ext uri="{A12FA001-AC4F-418D-AE19-62706E023703}">
                      <ahyp:hlinkClr xmlns:ahyp="http://schemas.microsoft.com/office/drawing/2018/hyperlinkcolor" xmlns="" val="tx"/>
                    </a:ext>
                  </a:extLst>
                </a:hlinkClick>
              </a:rPr>
              <a:t>formulario</a:t>
            </a:r>
            <a:r>
              <a:rPr lang="es-ES_tradnl" altLang="ca-ES" sz="1600" dirty="0">
                <a:solidFill>
                  <a:srgbClr val="002060"/>
                </a:solidFill>
                <a:latin typeface="Arial"/>
                <a:cs typeface="Arial"/>
              </a:rPr>
              <a:t>.</a:t>
            </a:r>
          </a:p>
        </p:txBody>
      </p:sp>
    </p:spTree>
    <p:extLst>
      <p:ext uri="{BB962C8B-B14F-4D97-AF65-F5344CB8AC3E}">
        <p14:creationId xmlns:p14="http://schemas.microsoft.com/office/powerpoint/2010/main" val="14187987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2" descr="Interfaz de usuario gráfica, Texto, Aplicación&#10;&#10;Descripción generada automáticamente">
            <a:extLst>
              <a:ext uri="{FF2B5EF4-FFF2-40B4-BE49-F238E27FC236}">
                <a16:creationId xmlns:a16="http://schemas.microsoft.com/office/drawing/2014/main" id="{63EE8D0A-EF32-4E65-8C8C-EB5266251D71}"/>
              </a:ext>
            </a:extLst>
          </p:cNvPr>
          <p:cNvPicPr>
            <a:picLocks noChangeAspect="1"/>
          </p:cNvPicPr>
          <p:nvPr/>
        </p:nvPicPr>
        <p:blipFill>
          <a:blip r:embed="rId3"/>
          <a:stretch>
            <a:fillRect/>
          </a:stretch>
        </p:blipFill>
        <p:spPr>
          <a:xfrm>
            <a:off x="3881717" y="1466930"/>
            <a:ext cx="4706468" cy="3977926"/>
          </a:xfrm>
          <a:prstGeom prst="rect">
            <a:avLst/>
          </a:prstGeom>
        </p:spPr>
      </p:pic>
      <p:sp>
        <p:nvSpPr>
          <p:cNvPr id="72706"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3B7B22-B7F6-4D86-A28B-8B92C0BFEA53}" type="slidenum">
              <a:rPr lang="ca-ES" altLang="en-US" smtClean="0">
                <a:solidFill>
                  <a:srgbClr val="898989"/>
                </a:solidFill>
              </a:rPr>
              <a:pPr/>
              <a:t>6</a:t>
            </a:fld>
            <a:endParaRPr lang="ca-ES" altLang="en-US">
              <a:solidFill>
                <a:srgbClr val="898989"/>
              </a:solidFill>
            </a:endParaRPr>
          </a:p>
        </p:txBody>
      </p:sp>
      <p:sp>
        <p:nvSpPr>
          <p:cNvPr id="72707" name="Rectangle 2"/>
          <p:cNvSpPr>
            <a:spLocks noGrp="1" noChangeArrowheads="1"/>
          </p:cNvSpPr>
          <p:nvPr>
            <p:ph type="title" idx="4294967295"/>
          </p:nvPr>
        </p:nvSpPr>
        <p:spPr bwMode="auto">
          <a:xfrm>
            <a:off x="527540" y="921896"/>
            <a:ext cx="822960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a-ES" altLang="ca-ES" sz="2000" b="1" dirty="0">
                <a:solidFill>
                  <a:srgbClr val="336699"/>
                </a:solidFill>
                <a:latin typeface="Verdana"/>
                <a:ea typeface="Verdana"/>
              </a:rPr>
              <a:t>Fondos  y </a:t>
            </a:r>
            <a:r>
              <a:rPr lang="ca-ES" altLang="ca-ES" sz="2000" b="1" dirty="0" err="1">
                <a:solidFill>
                  <a:srgbClr val="336699"/>
                </a:solidFill>
                <a:latin typeface="Verdana"/>
                <a:ea typeface="Verdana"/>
              </a:rPr>
              <a:t>colecciones</a:t>
            </a:r>
            <a:endParaRPr lang="ca-ES" altLang="ca-ES" sz="2000" b="1" dirty="0" err="1">
              <a:solidFill>
                <a:srgbClr val="336699"/>
              </a:solidFill>
              <a:latin typeface="Verdana" panose="020B0604030504040204" pitchFamily="34" charset="0"/>
              <a:ea typeface="Verdana"/>
            </a:endParaRPr>
          </a:p>
        </p:txBody>
      </p:sp>
      <p:sp>
        <p:nvSpPr>
          <p:cNvPr id="99335" name="Rectangle 27"/>
          <p:cNvSpPr>
            <a:spLocks noChangeArrowheads="1"/>
          </p:cNvSpPr>
          <p:nvPr/>
        </p:nvSpPr>
        <p:spPr bwMode="auto">
          <a:xfrm>
            <a:off x="527540" y="1778817"/>
            <a:ext cx="3290048" cy="295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None/>
              <a:defRPr/>
            </a:pPr>
            <a:r>
              <a:rPr lang="es-ES_tradnl" altLang="es-ES" sz="1400" dirty="0">
                <a:latin typeface="Verdana"/>
                <a:ea typeface="Verdana"/>
              </a:rPr>
              <a:t>Cada CRAI Biblioteca tiene este apartado en su web. Se trata de una selección de recursos de información relacionados con los ámbitos temáticos de docencia e investigación de la Universidad. Encontraréis bases de datos, libros y revistas electrónicas, manuales, etc.</a:t>
            </a:r>
            <a:r>
              <a:rPr lang="es-ES_tradnl" altLang="es-ES" sz="1400" dirty="0">
                <a:solidFill>
                  <a:srgbClr val="646464"/>
                </a:solidFill>
                <a:latin typeface="Verdana"/>
                <a:ea typeface="Verdana"/>
                <a:cs typeface="Verdana" panose="020B0604030504040204" pitchFamily="34" charset="0"/>
              </a:rPr>
              <a:t> </a:t>
            </a:r>
            <a:endParaRPr lang="es-ES_tradnl" altLang="es-ES" sz="1400" dirty="0">
              <a:solidFill>
                <a:srgbClr val="646464"/>
              </a:solidFill>
              <a:latin typeface="Verdana" panose="020B0604030504040204" pitchFamily="34" charset="0"/>
              <a:ea typeface="Verdana" panose="020B0604030504040204" pitchFamily="34" charset="0"/>
              <a:cs typeface="Verdana" panose="020B0604030504040204" pitchFamily="34" charset="0"/>
            </a:endParaRPr>
          </a:p>
        </p:txBody>
      </p:sp>
      <p:sp>
        <p:nvSpPr>
          <p:cNvPr id="9" name="7 Flecha derecha"/>
          <p:cNvSpPr/>
          <p:nvPr/>
        </p:nvSpPr>
        <p:spPr>
          <a:xfrm rot="11940462">
            <a:off x="5504495" y="1737271"/>
            <a:ext cx="1073269" cy="295625"/>
          </a:xfrm>
          <a:prstGeom prst="rightArrow">
            <a:avLst>
              <a:gd name="adj1" fmla="val 54123"/>
              <a:gd name="adj2" fmla="val 50000"/>
            </a:avLst>
          </a:prstGeom>
          <a:solidFill>
            <a:srgbClr val="3366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b="1">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089039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número de diapositiva 2"/>
          <p:cNvSpPr>
            <a:spLocks noGrp="1"/>
          </p:cNvSpPr>
          <p:nvPr>
            <p:ph type="sldNum" sz="quarter" idx="12"/>
          </p:nvPr>
        </p:nvSpPr>
        <p:spPr/>
        <p:txBody>
          <a:bodyPr/>
          <a:lstStyle/>
          <a:p>
            <a:pPr>
              <a:defRPr/>
            </a:pPr>
            <a:fld id="{E7340708-317D-4A96-BF86-362F3D53F49E}" type="slidenum">
              <a:rPr lang="ca-ES" altLang="en-US" smtClean="0"/>
              <a:pPr>
                <a:defRPr/>
              </a:pPr>
              <a:t>7</a:t>
            </a:fld>
            <a:endParaRPr lang="ca-ES" altLang="en-US"/>
          </a:p>
        </p:txBody>
      </p:sp>
      <p:sp>
        <p:nvSpPr>
          <p:cNvPr id="25" name="Rectangle 22"/>
          <p:cNvSpPr>
            <a:spLocks noChangeArrowheads="1"/>
          </p:cNvSpPr>
          <p:nvPr/>
        </p:nvSpPr>
        <p:spPr bwMode="auto">
          <a:xfrm>
            <a:off x="323051" y="885069"/>
            <a:ext cx="66223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_tradnl" altLang="ca-ES" sz="2000" b="1" dirty="0">
                <a:solidFill>
                  <a:srgbClr val="336699"/>
                </a:solidFill>
                <a:latin typeface="Verdana"/>
                <a:ea typeface="Verdana"/>
                <a:cs typeface="Verdana" panose="020B0604030504040204" pitchFamily="34" charset="0"/>
              </a:rPr>
              <a:t>Fondo: ordenación y distribución del espacio</a:t>
            </a:r>
          </a:p>
        </p:txBody>
      </p:sp>
      <p:sp>
        <p:nvSpPr>
          <p:cNvPr id="2" name="AutoShape 2" descr="blob:https://ubarcelona-my.sharepoint.com/2b664617-b9fd-4d70-b9b6-f9e7277230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5" name="Imat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746" y="1285179"/>
            <a:ext cx="5424854" cy="5424854"/>
          </a:xfrm>
          <a:prstGeom prst="rect">
            <a:avLst/>
          </a:prstGeom>
        </p:spPr>
      </p:pic>
    </p:spTree>
    <p:extLst>
      <p:ext uri="{BB962C8B-B14F-4D97-AF65-F5344CB8AC3E}">
        <p14:creationId xmlns:p14="http://schemas.microsoft.com/office/powerpoint/2010/main" val="979512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número de diapositiva 2">
            <a:extLst>
              <a:ext uri="{FF2B5EF4-FFF2-40B4-BE49-F238E27FC236}">
                <a16:creationId xmlns:a16="http://schemas.microsoft.com/office/drawing/2014/main" id="{A875734B-D5DE-4CDA-AFFD-A93049DF0E6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F87E7A-2BEE-43CB-A07F-CAFED953755B}" type="slidenum">
              <a:rPr lang="ca-ES" altLang="en-US">
                <a:solidFill>
                  <a:srgbClr val="898989"/>
                </a:solidFill>
                <a:latin typeface="Calibri" panose="020F0502020204030204" pitchFamily="34" charset="0"/>
              </a:rPr>
              <a:pPr eaLnBrk="1" hangingPunct="1"/>
              <a:t>8</a:t>
            </a:fld>
            <a:endParaRPr lang="ca-ES" altLang="en-US">
              <a:solidFill>
                <a:srgbClr val="898989"/>
              </a:solidFill>
              <a:latin typeface="Calibri" panose="020F0502020204030204" pitchFamily="34" charset="0"/>
            </a:endParaRPr>
          </a:p>
        </p:txBody>
      </p:sp>
      <p:pic>
        <p:nvPicPr>
          <p:cNvPr id="31750" name="Picture 6">
            <a:hlinkClick r:id="rId2"/>
            <a:extLst>
              <a:ext uri="{FF2B5EF4-FFF2-40B4-BE49-F238E27FC236}">
                <a16:creationId xmlns:a16="http://schemas.microsoft.com/office/drawing/2014/main" id="{CBBC5E51-DAEA-4DA7-87A7-D785100B6F9F}"/>
              </a:ext>
            </a:extLst>
          </p:cNvPr>
          <p:cNvPicPr>
            <a:picLocks noChangeAspect="1" noChangeArrowheads="1"/>
          </p:cNvPicPr>
          <p:nvPr/>
        </p:nvPicPr>
        <p:blipFill>
          <a:blip r:embed="rId3"/>
          <a:srcRect/>
          <a:stretch>
            <a:fillRect/>
          </a:stretch>
        </p:blipFill>
        <p:spPr bwMode="auto">
          <a:xfrm>
            <a:off x="1410789" y="1554482"/>
            <a:ext cx="5394960" cy="5193030"/>
          </a:xfrm>
          <a:prstGeom prst="round1Rect">
            <a:avLst/>
          </a:prstGeom>
          <a:noFill/>
          <a:ln w="9525">
            <a:noFill/>
            <a:miter lim="800000"/>
            <a:headEnd/>
            <a:tailEnd/>
          </a:ln>
          <a:effectLst/>
        </p:spPr>
      </p:pic>
      <p:sp>
        <p:nvSpPr>
          <p:cNvPr id="30724" name="7 Rectángulo">
            <a:extLst>
              <a:ext uri="{FF2B5EF4-FFF2-40B4-BE49-F238E27FC236}">
                <a16:creationId xmlns:a16="http://schemas.microsoft.com/office/drawing/2014/main" id="{898EA703-AA6F-490E-ABDE-4EBEE4D22877}"/>
              </a:ext>
            </a:extLst>
          </p:cNvPr>
          <p:cNvSpPr>
            <a:spLocks noChangeArrowheads="1"/>
          </p:cNvSpPr>
          <p:nvPr/>
        </p:nvSpPr>
        <p:spPr bwMode="auto">
          <a:xfrm>
            <a:off x="298938" y="815818"/>
            <a:ext cx="86076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a-ES" altLang="ca-ES" sz="2000" b="1">
                <a:solidFill>
                  <a:srgbClr val="336699"/>
                </a:solidFill>
                <a:latin typeface="Verdana" panose="020B0604030504040204" pitchFamily="34" charset="0"/>
                <a:hlinkClick r:id="rId2"/>
              </a:rPr>
              <a:t>Visita virtual</a:t>
            </a:r>
            <a:r>
              <a:rPr lang="ca-ES" altLang="ca-ES" sz="2000" b="1">
                <a:solidFill>
                  <a:srgbClr val="336699"/>
                </a:solidFill>
                <a:latin typeface="Verdana" panose="020B0604030504040204" pitchFamily="34" charset="0"/>
              </a:rPr>
              <a:t> a la biblioteca</a:t>
            </a:r>
            <a:br>
              <a:rPr lang="ca-ES" altLang="ca-ES" sz="2000" b="1">
                <a:solidFill>
                  <a:srgbClr val="336699"/>
                </a:solidFill>
                <a:latin typeface="Verdana" panose="020B0604030504040204" pitchFamily="34" charset="0"/>
              </a:rPr>
            </a:br>
            <a:endParaRPr lang="ca-ES" altLang="ca-ES" sz="1200">
              <a:latin typeface="Verdana" panose="020B0604030504040204" pitchFamily="34" charset="0"/>
              <a:ea typeface="Verdana" panose="020B0604030504040204" pitchFamily="34" charset="0"/>
            </a:endParaRPr>
          </a:p>
          <a:p>
            <a:pPr eaLnBrk="1" hangingPunct="1"/>
            <a:endParaRPr lang="ca-ES" altLang="ca-ES" sz="1000" b="1">
              <a:solidFill>
                <a:srgbClr val="336699"/>
              </a:solidFill>
              <a:latin typeface="Verdana" panose="020B0604030504040204" pitchFamily="34" charset="0"/>
            </a:endParaRPr>
          </a:p>
        </p:txBody>
      </p:sp>
    </p:spTree>
    <p:extLst>
      <p:ext uri="{BB962C8B-B14F-4D97-AF65-F5344CB8AC3E}">
        <p14:creationId xmlns:p14="http://schemas.microsoft.com/office/powerpoint/2010/main" val="166295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número de diapositiva 2">
            <a:extLst>
              <a:ext uri="{FF2B5EF4-FFF2-40B4-BE49-F238E27FC236}">
                <a16:creationId xmlns:a16="http://schemas.microsoft.com/office/drawing/2014/main" id="{4D113FEA-4CBC-4DD6-B7A3-CD6703BB0FC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42D1FC-E8B0-4348-AA60-61D153EE7D9B}" type="slidenum">
              <a:rPr lang="ca-ES" altLang="en-US">
                <a:solidFill>
                  <a:srgbClr val="898989"/>
                </a:solidFill>
                <a:latin typeface="Calibri" panose="020F0502020204030204" pitchFamily="34" charset="0"/>
              </a:rPr>
              <a:pPr eaLnBrk="1" hangingPunct="1"/>
              <a:t>9</a:t>
            </a:fld>
            <a:endParaRPr lang="ca-ES" altLang="en-US">
              <a:solidFill>
                <a:srgbClr val="898989"/>
              </a:solidFill>
              <a:latin typeface="Calibri" panose="020F0502020204030204" pitchFamily="34" charset="0"/>
            </a:endParaRPr>
          </a:p>
        </p:txBody>
      </p:sp>
      <p:pic>
        <p:nvPicPr>
          <p:cNvPr id="31748" name="Picture 2">
            <a:hlinkClick r:id="rId2"/>
            <a:extLst>
              <a:ext uri="{FF2B5EF4-FFF2-40B4-BE49-F238E27FC236}">
                <a16:creationId xmlns:a16="http://schemas.microsoft.com/office/drawing/2014/main" id="{A5DDA6B7-9973-4DD7-9780-E6B856F77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063" y="1419225"/>
            <a:ext cx="44513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5 Rectángulo">
            <a:extLst>
              <a:ext uri="{FF2B5EF4-FFF2-40B4-BE49-F238E27FC236}">
                <a16:creationId xmlns:a16="http://schemas.microsoft.com/office/drawing/2014/main" id="{3C995DC4-DA1B-4724-8DBF-98599BE1D106}"/>
              </a:ext>
            </a:extLst>
          </p:cNvPr>
          <p:cNvSpPr>
            <a:spLocks noChangeArrowheads="1"/>
          </p:cNvSpPr>
          <p:nvPr/>
        </p:nvSpPr>
        <p:spPr bwMode="auto">
          <a:xfrm>
            <a:off x="461836" y="867365"/>
            <a:ext cx="542131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838200" indent="-838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_tradnl" altLang="ca-ES" sz="2000" b="1" dirty="0">
                <a:solidFill>
                  <a:srgbClr val="336699"/>
                </a:solidFill>
                <a:latin typeface="Verdana"/>
                <a:ea typeface="Verdana"/>
                <a:cs typeface="Arial"/>
              </a:rPr>
              <a:t>¿Cómo funciona la CDU?</a:t>
            </a:r>
          </a:p>
          <a:p>
            <a:pPr algn="ctr" eaLnBrk="1" hangingPunct="1"/>
            <a:endParaRPr lang="es-ES" altLang="ca-ES" b="1">
              <a:solidFill>
                <a:srgbClr val="336699"/>
              </a:solidFill>
              <a:latin typeface="Verdana" panose="020B0604030504040204" pitchFamily="34" charset="0"/>
            </a:endParaRPr>
          </a:p>
        </p:txBody>
      </p:sp>
      <p:sp>
        <p:nvSpPr>
          <p:cNvPr id="7" name="6 Rectángulo">
            <a:extLst>
              <a:ext uri="{FF2B5EF4-FFF2-40B4-BE49-F238E27FC236}">
                <a16:creationId xmlns:a16="http://schemas.microsoft.com/office/drawing/2014/main" id="{0BCDE889-7BBE-4E61-A564-14DA3626BC2D}"/>
              </a:ext>
            </a:extLst>
          </p:cNvPr>
          <p:cNvSpPr/>
          <p:nvPr/>
        </p:nvSpPr>
        <p:spPr>
          <a:xfrm>
            <a:off x="457200" y="1868488"/>
            <a:ext cx="3814763" cy="3108543"/>
          </a:xfrm>
          <a:prstGeom prst="rect">
            <a:avLst/>
          </a:prstGeom>
        </p:spPr>
        <p:txBody>
          <a:bodyPr lIns="91440" tIns="45720" rIns="91440" bIns="45720" anchor="t">
            <a:spAutoFit/>
          </a:bodyPr>
          <a:lstStyle/>
          <a:p>
            <a:pPr algn="just">
              <a:defRPr/>
            </a:pPr>
            <a:r>
              <a:rPr lang="es-ES_tradnl" altLang="ca-ES" sz="1400" dirty="0">
                <a:latin typeface="Verdana"/>
                <a:ea typeface="Verdana"/>
              </a:rPr>
              <a:t>Los libros de nuestra Biblioteca están organizados según la </a:t>
            </a:r>
            <a:r>
              <a:rPr lang="es-ES_tradnl" altLang="ca-ES" sz="1400" i="1" dirty="0">
                <a:latin typeface="Verdana"/>
                <a:ea typeface="Verdana"/>
              </a:rPr>
              <a:t>Clasificación Decimal Universal </a:t>
            </a:r>
            <a:r>
              <a:rPr lang="es-ES_tradnl" altLang="ca-ES" sz="1400" dirty="0">
                <a:latin typeface="Verdana"/>
                <a:ea typeface="Verdana"/>
              </a:rPr>
              <a:t>(CDU), que clasifica las materias por números ordenados del 0 al 9. </a:t>
            </a:r>
            <a:endParaRPr lang="es-ES_tradnl" altLang="ca-ES" sz="1400" dirty="0">
              <a:latin typeface="Verdana" pitchFamily="34" charset="0"/>
              <a:ea typeface="Verdana" pitchFamily="34" charset="0"/>
            </a:endParaRPr>
          </a:p>
          <a:p>
            <a:pPr algn="just">
              <a:defRPr/>
            </a:pPr>
            <a:endParaRPr lang="es-ES_tradnl" altLang="ca-ES" sz="1400" dirty="0">
              <a:latin typeface="Verdana" pitchFamily="34" charset="0"/>
              <a:ea typeface="Verdana" pitchFamily="34" charset="0"/>
            </a:endParaRPr>
          </a:p>
          <a:p>
            <a:pPr algn="just">
              <a:defRPr/>
            </a:pPr>
            <a:r>
              <a:rPr lang="es-ES_tradnl" altLang="ca-ES" sz="1400" dirty="0">
                <a:latin typeface="Verdana"/>
                <a:ea typeface="Verdana"/>
              </a:rPr>
              <a:t>Encontraréis el inicio de nuestra colección, el 001 (Ciencia y conocimiento en general) junto al despacho de la directora, veréis que los números avanzan a lo largo de la Biblioteca como una serpiente y acaban en el 930.272 (Paleografía) al lado de la sala Fructuós Gelabert.</a:t>
            </a:r>
          </a:p>
        </p:txBody>
      </p:sp>
    </p:spTree>
    <p:extLst>
      <p:ext uri="{BB962C8B-B14F-4D97-AF65-F5344CB8AC3E}">
        <p14:creationId xmlns:p14="http://schemas.microsoft.com/office/powerpoint/2010/main" val="55215457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_presentacio_CRAIgenerica.potx" id="{115DF513-4CD7-43C9-8698-9BE2F55C3DC4}" vid="{58262671-2CD7-44FD-BF02-ADCFD66979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3_Disseny personalitzat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9999"/>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4F2606D4736641A81E448B3DA64513" ma:contentTypeVersion="13" ma:contentTypeDescription="Crea un document nou" ma:contentTypeScope="" ma:versionID="ec335aa6dbc7bf63a345e021a6409d97">
  <xsd:schema xmlns:xsd="http://www.w3.org/2001/XMLSchema" xmlns:xs="http://www.w3.org/2001/XMLSchema" xmlns:p="http://schemas.microsoft.com/office/2006/metadata/properties" xmlns:ns2="3d6f43e7-9cd5-4cba-aa14-dcf5258f4b8a" xmlns:ns3="02438a32-e18b-4eac-be57-1917724db1f8" targetNamespace="http://schemas.microsoft.com/office/2006/metadata/properties" ma:root="true" ma:fieldsID="dc2e7aec6978db01159ce32a2f42703e" ns2:_="" ns3:_="">
    <xsd:import namespace="3d6f43e7-9cd5-4cba-aa14-dcf5258f4b8a"/>
    <xsd:import namespace="02438a32-e18b-4eac-be57-1917724db1f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f43e7-9cd5-4cba-aa14-dcf5258f4b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438a32-e18b-4eac-be57-1917724db1f8" elementFormDefault="qualified">
    <xsd:import namespace="http://schemas.microsoft.com/office/2006/documentManagement/types"/>
    <xsd:import namespace="http://schemas.microsoft.com/office/infopath/2007/PartnerControls"/>
    <xsd:element name="SharedWithUsers" ma:index="10"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 compartit amb detal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67E877-9243-40EC-92EA-C191C1B499A0}">
  <ds:schemaRefs>
    <ds:schemaRef ds:uri="http://schemas.microsoft.com/sharepoint/v3/contenttype/forms"/>
  </ds:schemaRefs>
</ds:datastoreItem>
</file>

<file path=customXml/itemProps2.xml><?xml version="1.0" encoding="utf-8"?>
<ds:datastoreItem xmlns:ds="http://schemas.openxmlformats.org/officeDocument/2006/customXml" ds:itemID="{23AA57EF-5143-4B45-B203-CBD66A8104E4}">
  <ds:schemaRefs>
    <ds:schemaRef ds:uri="3d6f43e7-9cd5-4cba-aa14-dcf5258f4b8a"/>
    <ds:schemaRef ds:uri="http://purl.org/dc/terms/"/>
    <ds:schemaRef ds:uri="http://schemas.openxmlformats.org/package/2006/metadata/core-properties"/>
    <ds:schemaRef ds:uri="http://purl.org/dc/dcmitype/"/>
    <ds:schemaRef ds:uri="http://schemas.microsoft.com/office/infopath/2007/PartnerControls"/>
    <ds:schemaRef ds:uri="02438a32-e18b-4eac-be57-1917724db1f8"/>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A51435E-9A83-4E49-B1BC-7E7668DE1A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6f43e7-9cd5-4cba-aa14-dcf5258f4b8a"/>
    <ds:schemaRef ds:uri="02438a32-e18b-4eac-be57-1917724db1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2018_presentacio_CRAIgenerica</Template>
  <TotalTime>3627</TotalTime>
  <Words>3409</Words>
  <Application>Microsoft Office PowerPoint</Application>
  <PresentationFormat>Presentació en pantalla (4:3)</PresentationFormat>
  <Paragraphs>395</Paragraphs>
  <Slides>43</Slides>
  <Notes>25</Notes>
  <HiddenSlides>0</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43</vt:i4>
      </vt:variant>
    </vt:vector>
  </HeadingPairs>
  <TitlesOfParts>
    <vt:vector size="49" baseType="lpstr">
      <vt:lpstr>Arial</vt:lpstr>
      <vt:lpstr>Calibri</vt:lpstr>
      <vt:lpstr>Calibri Light</vt:lpstr>
      <vt:lpstr>Verdana</vt:lpstr>
      <vt:lpstr>Wingdings</vt:lpstr>
      <vt:lpstr>Tema de Office</vt:lpstr>
      <vt:lpstr>Presentació del PowerPoint</vt:lpstr>
      <vt:lpstr>El objetivo de esta sesión es: </vt:lpstr>
      <vt:lpstr>CRAI Biblioteca de Información y Medios Audiovisuales</vt:lpstr>
      <vt:lpstr>CRAI Biblioteca de Información y Medios Audiovisuales</vt:lpstr>
      <vt:lpstr>El fondo: libros, revistas, etc.</vt:lpstr>
      <vt:lpstr>Fondos  y colecciones</vt:lpstr>
      <vt:lpstr>Presentació del PowerPoint</vt:lpstr>
      <vt:lpstr>Presentació del PowerPoint</vt:lpstr>
      <vt:lpstr>Presentació del PowerPoint</vt:lpstr>
      <vt:lpstr>Iníciate en el CRAI</vt:lpstr>
      <vt:lpstr>Cercabib </vt:lpstr>
      <vt:lpstr>Cercabib. Dos maneras de acceder.  Acceso desde la página web del CRAI https://crai.ub.edu/es   </vt:lpstr>
      <vt:lpstr>Cercabib  Acceso desde la página web del Cercabib </vt:lpstr>
      <vt:lpstr>Cercabib: búsqueda rápida </vt:lpstr>
      <vt:lpstr>Presentació del PowerPoint</vt:lpstr>
      <vt:lpstr>Presentació del PowerPoint</vt:lpstr>
      <vt:lpstr>Presentació del PowerPoint</vt:lpstr>
      <vt:lpstr>¿Qué has de hacer para llevarte libros en préstamo?</vt:lpstr>
      <vt:lpstr>El servicio de préstamo de documentos (I)</vt:lpstr>
      <vt:lpstr>Presentació del PowerPoint</vt:lpstr>
      <vt:lpstr>Presentació del PowerPoint</vt:lpstr>
      <vt:lpstr>Presentació del PowerPoint</vt:lpstr>
      <vt:lpstr>Préstamo con otras bibliotecas de la UB</vt:lpstr>
      <vt:lpstr>Uso de salas de trabajo</vt:lpstr>
      <vt:lpstr>Presentació del PowerPoint</vt:lpstr>
      <vt:lpstr>¿Qué tienes en préstamo? Mi cuenta    </vt:lpstr>
      <vt:lpstr>Servicio de préstamo consorciado (PUC) </vt:lpstr>
      <vt:lpstr>PUC vía web </vt:lpstr>
      <vt:lpstr>Condiciones de préstamo del PUC</vt:lpstr>
      <vt:lpstr>Préstamo interbibliotecario </vt:lpstr>
      <vt:lpstr>Presentació del PowerPoint</vt:lpstr>
      <vt:lpstr>Presentació del PowerPoint</vt:lpstr>
      <vt:lpstr>Presentació del PowerPoint</vt:lpstr>
      <vt:lpstr>Presentació del PowerPoint</vt:lpstr>
      <vt:lpstr>Presentació del PowerPoint</vt:lpstr>
      <vt:lpstr>Servicio de Atención a los Usuarios (S@U) </vt:lpstr>
      <vt:lpstr>Formación de usuarios </vt:lpstr>
      <vt:lpstr>Wifi y acceso a los ordenadores de la Facultad</vt:lpstr>
      <vt:lpstr>Presentació del PowerPoint</vt:lpstr>
      <vt:lpstr>Presentació del PowerPoint</vt:lpstr>
      <vt:lpstr>Presentació del PowerPoint</vt:lpstr>
      <vt:lpstr>Presentació del PowerPoint</vt:lpstr>
      <vt:lpstr>Presentació del PowerPoint</vt:lpstr>
    </vt:vector>
  </TitlesOfParts>
  <Company>Universitat de Barcelona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Conèixer el CRAI Biblioteca d'Informació i Mitjans Audiovisuals. Curs 2021-22</dc:title>
  <dc:creator>CRAI Biblioteca d'Informació i Mitjans Audiovisuals</dc:creator>
  <cp:keywords>Conèixer, Formació d'usuaris, CRAI, Universitat de Barcelona, biblioteca, informació, mitjans audiovisuals, recursos d'informació, serveis</cp:keywords>
  <cp:lastModifiedBy>Laia Bonet Bagant</cp:lastModifiedBy>
  <cp:revision>796</cp:revision>
  <cp:lastPrinted>2021-10-07T11:05:17Z</cp:lastPrinted>
  <dcterms:created xsi:type="dcterms:W3CDTF">2018-05-24T13:23:12Z</dcterms:created>
  <dcterms:modified xsi:type="dcterms:W3CDTF">2021-11-11T10:17:09Z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0x010100054F2606D4736641A81E448B3DA64513</vt:lpwstr>
  </property>
</Properties>
</file>