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61" r:id="rId5"/>
    <p:sldId id="266" r:id="rId6"/>
    <p:sldId id="267" r:id="rId7"/>
    <p:sldId id="268" r:id="rId8"/>
    <p:sldId id="269" r:id="rId9"/>
    <p:sldId id="304" r:id="rId10"/>
    <p:sldId id="305" r:id="rId11"/>
    <p:sldId id="270" r:id="rId12"/>
    <p:sldId id="271" r:id="rId13"/>
    <p:sldId id="272" r:id="rId14"/>
    <p:sldId id="273" r:id="rId15"/>
    <p:sldId id="302" r:id="rId16"/>
    <p:sldId id="274" r:id="rId17"/>
    <p:sldId id="275" r:id="rId18"/>
    <p:sldId id="276" r:id="rId19"/>
    <p:sldId id="277" r:id="rId20"/>
    <p:sldId id="278" r:id="rId21"/>
    <p:sldId id="279" r:id="rId22"/>
    <p:sldId id="303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30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64" r:id="rId42"/>
  </p:sldIdLst>
  <p:sldSz cx="9144000" cy="6858000" type="screen4x3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a Hombrabella Teruel" initials="NHT" lastIdx="2" clrIdx="0">
    <p:extLst>
      <p:ext uri="{19B8F6BF-5375-455C-9EA6-DF929625EA0E}">
        <p15:presenceInfo xmlns:p15="http://schemas.microsoft.com/office/powerpoint/2012/main" userId="S-1-5-21-2417710379-2167436481-1749082152-6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46464"/>
    <a:srgbClr val="D2DEEF"/>
    <a:srgbClr val="EAEFF7"/>
    <a:srgbClr val="0563C1"/>
    <a:srgbClr val="E7E7E7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92" autoAdjust="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67AE-5E4B-488E-B749-A44D9B2E079C}" type="datetimeFigureOut">
              <a:rPr lang="ca-ES" smtClean="0"/>
              <a:t>14/9/2021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A348-3CA5-411E-9C8D-2237A8F9560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470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14/9/2021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21076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82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990221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4023448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FE787B6-E779-4EBE-830B-FF77D8BC6B58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20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401342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2371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58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379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786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Què és?</a:t>
            </a:r>
          </a:p>
          <a:p>
            <a:pPr eaLnBrk="1" hangingPunct="1"/>
            <a:r>
              <a:rPr lang="es-ES" altLang="ca-ES" smtClean="0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788791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D8B6FA5-00D1-4FAA-9934-717D48511E12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33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Què és?</a:t>
            </a:r>
          </a:p>
          <a:p>
            <a:pPr eaLnBrk="1" hangingPunct="1"/>
            <a:r>
              <a:rPr lang="es-ES" altLang="ca-ES" smtClean="0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51241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12768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7C444F3-5E65-457C-811B-33F54F8F8F24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34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Què és?</a:t>
            </a:r>
          </a:p>
          <a:p>
            <a:pPr eaLnBrk="1" hangingPunct="1"/>
            <a:r>
              <a:rPr lang="es-ES" altLang="ca-ES" smtClean="0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23641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Què és?</a:t>
            </a:r>
          </a:p>
          <a:p>
            <a:pPr eaLnBrk="1" hangingPunct="1"/>
            <a:r>
              <a:rPr lang="es-ES" altLang="ca-ES" smtClean="0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963946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Diapositiva optativa</a:t>
            </a:r>
          </a:p>
        </p:txBody>
      </p:sp>
    </p:spTree>
    <p:extLst>
      <p:ext uri="{BB962C8B-B14F-4D97-AF65-F5344CB8AC3E}">
        <p14:creationId xmlns:p14="http://schemas.microsoft.com/office/powerpoint/2010/main" val="401359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 smtClean="0"/>
          </a:p>
        </p:txBody>
      </p:sp>
      <p:sp>
        <p:nvSpPr>
          <p:cNvPr id="59396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284544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96431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181075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 smtClean="0"/>
              <a:t>El CRAI és el </a:t>
            </a:r>
            <a:r>
              <a:rPr lang="ca-ES" altLang="ca-ES" i="1" dirty="0" smtClean="0"/>
              <a:t>Centre de Recursos per a l’Aprenentatge i la Investigació</a:t>
            </a:r>
            <a:r>
              <a:rPr lang="ca-ES" altLang="ca-ES" dirty="0" smtClean="0"/>
              <a:t>, una part del qual són totes la Biblioteques de la UB</a:t>
            </a:r>
          </a:p>
          <a:p>
            <a:pPr eaLnBrk="1" hangingPunct="1"/>
            <a:r>
              <a:rPr lang="ca-ES" altLang="ca-ES" dirty="0" smtClean="0"/>
              <a:t>Hi podeu accedir des de:</a:t>
            </a:r>
          </a:p>
          <a:p>
            <a:pPr lvl="1" eaLnBrk="1" hangingPunct="1"/>
            <a:r>
              <a:rPr lang="ca-ES" altLang="ca-ES" b="1" dirty="0" smtClean="0"/>
              <a:t>El web de la UB </a:t>
            </a:r>
            <a:r>
              <a:rPr lang="ca-ES" altLang="ca-ES" b="1" dirty="0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 smtClean="0"/>
          </a:p>
          <a:p>
            <a:pPr lvl="1" eaLnBrk="1" hangingPunct="1"/>
            <a:r>
              <a:rPr lang="ca-ES" altLang="ca-ES" b="1" dirty="0" err="1" smtClean="0"/>
              <a:t>MonUB</a:t>
            </a:r>
            <a:r>
              <a:rPr lang="ca-ES" altLang="ca-ES" b="1" dirty="0" smtClean="0"/>
              <a:t> </a:t>
            </a:r>
            <a:r>
              <a:rPr lang="ca-ES" altLang="ca-ES" b="1" dirty="0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 smtClean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 smtClean="0">
                <a:sym typeface="Wingdings" panose="05000000000000000000" pitchFamily="2" charset="2"/>
              </a:rPr>
              <a:t>Bookmarks</a:t>
            </a:r>
            <a:r>
              <a:rPr lang="ca-ES" altLang="ca-ES" b="1" dirty="0" smtClean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43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 smtClean="0"/>
              <a:t>El CRAI és el </a:t>
            </a:r>
            <a:r>
              <a:rPr lang="ca-ES" altLang="ca-ES" i="1" dirty="0" smtClean="0"/>
              <a:t>Centre de Recursos per a l’Aprenentatge i la Investigació</a:t>
            </a:r>
            <a:r>
              <a:rPr lang="ca-ES" altLang="ca-ES" dirty="0" smtClean="0"/>
              <a:t>, una part del qual són totes la Biblioteques de la UB</a:t>
            </a:r>
          </a:p>
          <a:p>
            <a:pPr eaLnBrk="1" hangingPunct="1"/>
            <a:r>
              <a:rPr lang="ca-ES" altLang="ca-ES" dirty="0" smtClean="0"/>
              <a:t>Hi podeu accedir des de:</a:t>
            </a:r>
          </a:p>
          <a:p>
            <a:pPr lvl="1" eaLnBrk="1" hangingPunct="1"/>
            <a:r>
              <a:rPr lang="ca-ES" altLang="ca-ES" b="1" dirty="0" smtClean="0"/>
              <a:t>El web de la UB </a:t>
            </a:r>
            <a:r>
              <a:rPr lang="ca-ES" altLang="ca-ES" b="1" dirty="0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 smtClean="0"/>
          </a:p>
          <a:p>
            <a:pPr lvl="1" eaLnBrk="1" hangingPunct="1"/>
            <a:r>
              <a:rPr lang="ca-ES" altLang="ca-ES" b="1" dirty="0" err="1" smtClean="0"/>
              <a:t>MonUB</a:t>
            </a:r>
            <a:r>
              <a:rPr lang="ca-ES" altLang="ca-ES" b="1" dirty="0" smtClean="0"/>
              <a:t> </a:t>
            </a:r>
            <a:r>
              <a:rPr lang="ca-ES" altLang="ca-ES" b="1" dirty="0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 smtClean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 smtClean="0">
                <a:sym typeface="Wingdings" panose="05000000000000000000" pitchFamily="2" charset="2"/>
              </a:rPr>
              <a:t>Bookmarks</a:t>
            </a:r>
            <a:r>
              <a:rPr lang="ca-ES" altLang="ca-ES" b="1" dirty="0" smtClean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5123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ca-ES">
                <a:solidFill>
                  <a:prstClr val="black"/>
                </a:solidFill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423438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14/9/2021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14/9/2021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14/9/2021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8F61-3328-4F0A-89CE-1A81E7C94E72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427B-4520-4430-99B5-7C0D38C6109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67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37AE-A3ED-4551-B28A-2060AC3876F8}" type="datetime1">
              <a:rPr lang="ca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14/9/2021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srgbClr val="000000">
                    <a:tint val="75000"/>
                  </a:srgb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EB99-730A-4785-AEA8-5C4E982C463B}" type="slidenum">
              <a:rPr lang="es-E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9DF-4FDC-4618-9CB1-11BB1B9D06E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F497-4D87-9501-B78B86356444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4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199" y="98284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DEF-5EF7-4859-B850-CC30D618ADB1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ca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708-317D-4A96-BF86-362F3D53F49E}" type="slidenum">
              <a:rPr lang="ca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" y="108766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D621-ED4F-48CA-B1A8-867AF237B02D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69C7-FF1B-4868-A7D1-6EF043F9973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94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D8ED-7B4E-48E1-89A1-373B45C4D21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9B5A-FFE9-4214-94A0-3D49F2CF88F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0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14/9/2021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143-0DB9-49BB-A339-CD7C4BDEFF9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8353-AA2F-4777-A764-4107BD7ADFF1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20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F356-53C1-47CA-A914-CA884ABC6790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60-6D00-4349-AD4C-E63837D80DD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09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2C51-A826-4399-9FDB-864057F230C8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4D3E-9893-42A1-A3B0-D5BA8AE8F3A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9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14/9/2021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14/9/2021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14/9/2021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14/9/2021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14/9/2021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14/9/2021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14/9/2021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7" r:id="rId20"/>
    <p:sldLayoutId id="2147483718" r:id="rId21"/>
    <p:sldLayoutId id="214748371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rai.ub.edu/ca/coneix-el-crai/inicieu-vos-en-el-cra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ercabib.ub.edu/discovery/search?vid=34CSUC_UB:VU1&amp;lang=c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ercabib.ub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rnet/ca/alumnat.html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ub.edu/app-socub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que-ofereix-el-crai/prestec/prestec-prestecU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hdl.handle.net/2445/12712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que-ofereix-el-crai/prestec/prestec-prestecUB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que-ofereix-el-crai/prestec/prestec-prestecU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prestec/prestec-equipame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posit.ub.edu/dspace/bitstream/2445/127127/8/reglamentprestec_2021.pdf#page=13" TargetMode="External"/><Relationship Id="rId5" Type="http://schemas.openxmlformats.org/officeDocument/2006/relationships/hyperlink" Target="https://crai.ub.edu/ca/que-ofereix-el-crai/prestec/prestec-equipaments/contracte" TargetMode="External"/><Relationship Id="rId4" Type="http://schemas.openxmlformats.org/officeDocument/2006/relationships/hyperlink" Target="http://diposit.ub.edu/dspace/bitstream/2445/127127/8/reglamentprestec_2021.pdf#page=1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login?vid=34CSUC_UB:VU1&amp;lang=c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uc.csuc.ca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prestec/prestec-puc" TargetMode="External"/><Relationship Id="rId2" Type="http://schemas.openxmlformats.org/officeDocument/2006/relationships/hyperlink" Target="https://crai.ub.edu/ca/que-ofereix-el-crai/prestec/prestec-p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ai.ub.edu/coneix-el-crai/marc-normatiu/tarifes-modalitats-pagamen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que-ofereix-el-crai/acces-recursos/acces-recursos-proxy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2.ub.edu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s://campusvirtual.ub.ed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1.xml"/><Relationship Id="rId3" Type="http://schemas.openxmlformats.org/officeDocument/2006/relationships/slide" Target="slide4.xml"/><Relationship Id="rId21" Type="http://schemas.openxmlformats.org/officeDocument/2006/relationships/slide" Target="slide34.xml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30.xml"/><Relationship Id="rId2" Type="http://schemas.openxmlformats.org/officeDocument/2006/relationships/notesSlide" Target="../notesSlides/notesSlide2.xml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24" Type="http://schemas.openxmlformats.org/officeDocument/2006/relationships/slide" Target="slide37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10" Type="http://schemas.openxmlformats.org/officeDocument/2006/relationships/slide" Target="slide18.xml"/><Relationship Id="rId19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recursos-d-informacio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arc7@alumnes.ub.edu" TargetMode="External"/><Relationship Id="rId2" Type="http://schemas.openxmlformats.org/officeDocument/2006/relationships/hyperlink" Target="http://diposit.ub.edu/dspace/handle/2445/667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b.edu/iub/idenLocal/idenLocal.jsp" TargetMode="External"/><Relationship Id="rId5" Type="http://schemas.openxmlformats.org/officeDocument/2006/relationships/hyperlink" Target="mailto:imas@alumni.ub.edu" TargetMode="External"/><Relationship Id="rId4" Type="http://schemas.openxmlformats.org/officeDocument/2006/relationships/hyperlink" Target="mailto:joan.garcia@ub.ed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que-ofereix-el-crai/sa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formacio-usuari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ai.ub.edu/ca/que-ofereix-el-crai/formacio-usuaris/demana-curs-personalitzat" TargetMode="External"/><Relationship Id="rId4" Type="http://schemas.openxmlformats.org/officeDocument/2006/relationships/hyperlink" Target="https://crai.ub.edu/ca/que-ofereix-el-crai/formacio-usuaris/cursos-programat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coneix-el-crai/bibliotequ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acces-recursos/acces-recursos-wifi-eduroa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ub.edu/portal/web/iub/credencials" TargetMode="External"/><Relationship Id="rId5" Type="http://schemas.openxmlformats.org/officeDocument/2006/relationships/hyperlink" Target="https://www.ub.edu/portal/web/iub/wifi-o-eduroam" TargetMode="External"/><Relationship Id="rId4" Type="http://schemas.openxmlformats.org/officeDocument/2006/relationships/hyperlink" Target="http://www.bib.ub.edu/serveis/zona-wi-fi-i-xarxa-eduroam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crai.ub.edu/ca/coneix-el-crai/difusio-marqueting/exposicions-virtuals" TargetMode="External"/><Relationship Id="rId3" Type="http://schemas.openxmlformats.org/officeDocument/2006/relationships/hyperlink" Target="https://crai.ub.edu/ca/coneix-el-crai/difusio-marqueting/blogs-i-xarxes-socials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que-ofereix-el-crai/sau" TargetMode="External"/><Relationship Id="rId2" Type="http://schemas.openxmlformats.org/officeDocument/2006/relationships/hyperlink" Target="https://crai.ub.edu/ca/pmf-general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hyperlink" Target="http://bit.ly/2sO5WCQ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craidret@ub.edu" TargetMode="External"/><Relationship Id="rId7" Type="http://schemas.openxmlformats.org/officeDocument/2006/relationships/hyperlink" Target="https://crai.ub.edu/coneix-el-crai/estrategia-qualitat/carta-serve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ai.ub.edu/sites/default/files/reglaments/reg-crai-bib-2021.pdf" TargetMode="External"/><Relationship Id="rId5" Type="http://schemas.openxmlformats.org/officeDocument/2006/relationships/hyperlink" Target="https://crai.ub.edu/ca/coneix-el-crai/horaris" TargetMode="External"/><Relationship Id="rId4" Type="http://schemas.openxmlformats.org/officeDocument/2006/relationships/hyperlink" Target="https://crai.ub.edu/ca/coneix-el-crai/bibliotequ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b.edu/fileadmin/desiderates/pasdesi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9004" y="3275045"/>
            <a:ext cx="7053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ca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Conèixer</a:t>
            </a: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el CRAI Biblioteca de </a:t>
            </a:r>
            <a:r>
              <a:rPr lang="es-ES" altLang="ca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Dret</a:t>
            </a:r>
            <a:endParaRPr lang="es-ES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Cu</a:t>
            </a:r>
            <a:r>
              <a:rPr lang="ca-ES" altLang="ca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rs</a:t>
            </a:r>
            <a:r>
              <a:rPr lang="en-GB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2021-2122</a:t>
            </a:r>
            <a:endParaRPr lang="en-GB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10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9847" y="795991"/>
            <a:ext cx="65532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Inicieu-vos en el CRAI!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crai.ub.edu/ca/coneix-el-crai/inicieu-vos-en-el-crai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20" y="1606016"/>
            <a:ext cx="4304230" cy="50306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270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842" y="2225448"/>
            <a:ext cx="4788656" cy="36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5805" y="858920"/>
            <a:ext cx="7772400" cy="1366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Cercabib. Dues maneres d’accedir-hi.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dirty="0" smtClean="0">
                <a:solidFill>
                  <a:srgbClr val="336699"/>
                </a:solidFill>
                <a:latin typeface="Verdana" panose="020B0604030504040204" pitchFamily="34" charset="0"/>
              </a:rPr>
              <a:t>Accés des de la pàgina web del CRAI</a:t>
            </a:r>
            <a:r>
              <a:rPr lang="ca-ES" altLang="ca-ES" sz="2000" b="1" dirty="0" smtClean="0">
                <a:latin typeface="Verdana" panose="020B0604030504040204" pitchFamily="34" charset="0"/>
              </a:rPr>
              <a:t/>
            </a:r>
            <a:br>
              <a:rPr lang="ca-ES" altLang="ca-ES" sz="2000" b="1" dirty="0" smtClean="0">
                <a:latin typeface="Verdana" panose="020B0604030504040204" pitchFamily="34" charset="0"/>
              </a:rPr>
            </a:br>
            <a:r>
              <a:rPr lang="ca-ES" altLang="ca-ES" sz="1600" dirty="0">
                <a:latin typeface="Verdana" panose="020B0604030504040204" pitchFamily="34" charset="0"/>
                <a:hlinkClick r:id="rId4"/>
              </a:rPr>
              <a:t>https://</a:t>
            </a:r>
            <a:r>
              <a:rPr lang="ca-ES" altLang="ca-ES" sz="1600" dirty="0" smtClean="0">
                <a:latin typeface="Verdana" panose="020B0604030504040204" pitchFamily="34" charset="0"/>
                <a:hlinkClick r:id="rId4"/>
              </a:rPr>
              <a:t>cercabib.ub.edu/discovery/search?vid=34CSUC_UB:VU1&amp;lang=ca</a:t>
            </a:r>
            <a:r>
              <a:rPr lang="ca-ES" altLang="ca-ES" sz="1600" dirty="0" smtClean="0">
                <a:latin typeface="Verdana" panose="020B0604030504040204" pitchFamily="34" charset="0"/>
              </a:rPr>
              <a:t> </a:t>
            </a:r>
            <a:br>
              <a:rPr lang="ca-ES" altLang="ca-ES" sz="1600" dirty="0" smtClean="0">
                <a:latin typeface="Verdana" panose="020B0604030504040204" pitchFamily="34" charset="0"/>
              </a:rPr>
            </a:br>
            <a:endParaRPr lang="ca-ES" altLang="ca-ES" sz="1600" dirty="0" smtClean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11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0" name="7 Flecha derecha"/>
          <p:cNvSpPr/>
          <p:nvPr/>
        </p:nvSpPr>
        <p:spPr>
          <a:xfrm rot="1883376">
            <a:off x="467481" y="4199461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6571073" y="3700954"/>
            <a:ext cx="148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336699"/>
                </a:solidFill>
                <a:latin typeface="Verdana" panose="020B0604030504040204" pitchFamily="34" charset="0"/>
                <a:ea typeface="+mj-ea"/>
                <a:cs typeface="+mj-cs"/>
              </a:rPr>
              <a:t>O bé...</a:t>
            </a:r>
          </a:p>
        </p:txBody>
      </p:sp>
    </p:spTree>
    <p:extLst>
      <p:ext uri="{BB962C8B-B14F-4D97-AF65-F5344CB8AC3E}">
        <p14:creationId xmlns:p14="http://schemas.microsoft.com/office/powerpoint/2010/main" val="358729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8650" y="702906"/>
            <a:ext cx="7886700" cy="1325563"/>
          </a:xfrm>
        </p:spPr>
        <p:txBody>
          <a:bodyPr/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dirty="0" smtClean="0">
                <a:solidFill>
                  <a:srgbClr val="336699"/>
                </a:solidFill>
                <a:latin typeface="Verdana" panose="020B0604030504040204" pitchFamily="34" charset="0"/>
              </a:rPr>
              <a:t>Accés 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des de la pàgina </a:t>
            </a:r>
            <a:r>
              <a:rPr lang="ca-ES" altLang="ca-ES" sz="2000" dirty="0" smtClean="0">
                <a:solidFill>
                  <a:srgbClr val="336699"/>
                </a:solidFill>
                <a:latin typeface="Verdana" panose="020B0604030504040204" pitchFamily="34" charset="0"/>
              </a:rPr>
              <a:t>web del Cercabib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://cercabib.ub.edu</a:t>
            </a:r>
            <a:r>
              <a:rPr lang="ca-ES" altLang="ca-ES" sz="2000" dirty="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/</a:t>
            </a:r>
            <a:r>
              <a:rPr lang="ca-ES" altLang="ca-ES" sz="2000" dirty="0" smtClean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endParaRPr lang="ca-ES" sz="20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12</a:t>
            </a:fld>
            <a:endParaRPr lang="ca-ES" dirty="0"/>
          </a:p>
        </p:txBody>
      </p:sp>
      <p:pic>
        <p:nvPicPr>
          <p:cNvPr id="7" name="Contenidor de contingut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2245"/>
            <a:ext cx="7886700" cy="4134106"/>
          </a:xfrm>
        </p:spPr>
      </p:pic>
      <p:sp>
        <p:nvSpPr>
          <p:cNvPr id="8" name="7 Flecha derecha"/>
          <p:cNvSpPr/>
          <p:nvPr/>
        </p:nvSpPr>
        <p:spPr>
          <a:xfrm rot="1883376">
            <a:off x="7022471" y="1811223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arrodonit 13"/>
          <p:cNvSpPr/>
          <p:nvPr/>
        </p:nvSpPr>
        <p:spPr>
          <a:xfrm>
            <a:off x="6251944" y="4029735"/>
            <a:ext cx="2263406" cy="1786274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6379535" y="4136065"/>
            <a:ext cx="2135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Cal identificar-se, primer, per 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aconseguir els resultats complets i per demanar exemplars </a:t>
            </a:r>
          </a:p>
        </p:txBody>
      </p:sp>
    </p:spTree>
    <p:extLst>
      <p:ext uri="{BB962C8B-B14F-4D97-AF65-F5344CB8AC3E}">
        <p14:creationId xmlns:p14="http://schemas.microsoft.com/office/powerpoint/2010/main" val="27389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976" y="1514475"/>
            <a:ext cx="6877692" cy="48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8984" y="800587"/>
            <a:ext cx="3599834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: cerca ràpida</a:t>
            </a:r>
            <a:r>
              <a:rPr lang="ca-ES" altLang="ca-ES" sz="2000" b="1" dirty="0" smtClean="0">
                <a:latin typeface="Verdana" panose="020B0604030504040204" pitchFamily="34" charset="0"/>
              </a:rPr>
              <a:t/>
            </a:r>
            <a:br>
              <a:rPr lang="ca-ES" altLang="ca-ES" sz="2000" b="1" dirty="0" smtClean="0">
                <a:latin typeface="Verdana" panose="020B0604030504040204" pitchFamily="34" charset="0"/>
              </a:rPr>
            </a:br>
            <a:endParaRPr lang="ca-ES" altLang="ca-ES" sz="1600" dirty="0" smtClean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13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486650" y="4205809"/>
            <a:ext cx="682811" cy="384081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4070">
            <a:off x="4581525" y="3119959"/>
            <a:ext cx="682811" cy="384081"/>
          </a:xfrm>
          <a:prstGeom prst="rect">
            <a:avLst/>
          </a:prstGeom>
        </p:spPr>
      </p:pic>
      <p:sp>
        <p:nvSpPr>
          <p:cNvPr id="8" name="Rectangle arrodonit 7"/>
          <p:cNvSpPr/>
          <p:nvPr/>
        </p:nvSpPr>
        <p:spPr>
          <a:xfrm>
            <a:off x="7060655" y="4712848"/>
            <a:ext cx="1698142" cy="1028040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7108519" y="4912966"/>
            <a:ext cx="160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Podeu perfilar els resultats </a:t>
            </a:r>
            <a:endParaRPr lang="ca-ES" sz="1600" dirty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64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16766-CF07-4F45-9390-26596A532869}" type="slidenum">
              <a:rPr lang="ca-ES" altLang="en-US" smtClean="0">
                <a:solidFill>
                  <a:srgbClr val="898989"/>
                </a:solidFill>
              </a:rPr>
              <a:pPr/>
              <a:t>14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94718" y="820737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On és el document? (I)</a:t>
            </a:r>
          </a:p>
        </p:txBody>
      </p:sp>
      <p:pic>
        <p:nvPicPr>
          <p:cNvPr id="3584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863" y="1506583"/>
            <a:ext cx="6766559" cy="46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3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01E1D-A4F8-4E0E-A91F-C93ABFE0A4A7}" type="slidenum">
              <a:rPr lang="ca-ES" altLang="en-US" smtClean="0">
                <a:solidFill>
                  <a:srgbClr val="898989"/>
                </a:solidFill>
              </a:rPr>
              <a:pPr/>
              <a:t>15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27" y="1456660"/>
            <a:ext cx="7404793" cy="473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68313" y="689823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On és el document? (II)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84" y="4033193"/>
            <a:ext cx="2890632" cy="1496750"/>
          </a:xfrm>
          <a:prstGeom prst="rect">
            <a:avLst/>
          </a:prstGeom>
        </p:spPr>
      </p:pic>
      <p:cxnSp>
        <p:nvCxnSpPr>
          <p:cNvPr id="10" name="Connector corbat 9"/>
          <p:cNvCxnSpPr/>
          <p:nvPr/>
        </p:nvCxnSpPr>
        <p:spPr>
          <a:xfrm>
            <a:off x="4691804" y="3750824"/>
            <a:ext cx="360000" cy="180000"/>
          </a:xfrm>
          <a:prstGeom prst="curvedConnector2">
            <a:avLst/>
          </a:prstGeom>
          <a:ln w="12700">
            <a:solidFill>
              <a:srgbClr val="056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9884" y="3988947"/>
            <a:ext cx="2890632" cy="1483194"/>
          </a:xfrm>
          <a:prstGeom prst="rect">
            <a:avLst/>
          </a:prstGeom>
          <a:noFill/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549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0A5F8D-8DFD-46DB-B946-54BBA8B12903}" type="slidenum">
              <a:rPr lang="ca-ES" altLang="en-US" smtClean="0">
                <a:solidFill>
                  <a:srgbClr val="898989"/>
                </a:solidFill>
              </a:rPr>
              <a:pPr/>
              <a:t>16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496306" y="720727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: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 avançada</a:t>
            </a:r>
          </a:p>
        </p:txBody>
      </p:sp>
      <p:pic>
        <p:nvPicPr>
          <p:cNvPr id="389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15" y="1950720"/>
            <a:ext cx="7376159" cy="422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1 CuadroTexto"/>
          <p:cNvSpPr txBox="1">
            <a:spLocks noChangeArrowheads="1"/>
          </p:cNvSpPr>
          <p:nvPr/>
        </p:nvSpPr>
        <p:spPr bwMode="auto">
          <a:xfrm>
            <a:off x="734431" y="1431925"/>
            <a:ext cx="569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Permet combinar més d’un camp de cerca i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limitar-la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6768" y="1543793"/>
            <a:ext cx="6789818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100000"/>
              </a:spcBef>
              <a:buClr>
                <a:schemeClr val="tx1"/>
              </a:buClr>
              <a:buSzPct val="75000"/>
              <a:buNone/>
            </a:pPr>
            <a:r>
              <a:rPr lang="ca-ES" altLang="ca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Només necessiteu el </a:t>
            </a:r>
            <a:r>
              <a:rPr lang="ca-ES" altLang="ca-ES" sz="2000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carnet de la UB</a:t>
            </a:r>
            <a:r>
              <a:rPr lang="ca-ES" altLang="ca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/>
            </a:r>
            <a:b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altLang="ca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N’existeixen dos formats: 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A99448-F44A-449F-A187-61DE68913ADF}" type="slidenum">
              <a:rPr lang="es-ES" altLang="en-US" smtClean="0">
                <a:solidFill>
                  <a:srgbClr val="898989"/>
                </a:solidFill>
              </a:rPr>
              <a:pPr/>
              <a:t>17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39940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578" y="862817"/>
            <a:ext cx="835183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Què heu de fer per endur-vos llibres en préstec?</a:t>
            </a:r>
          </a:p>
        </p:txBody>
      </p:sp>
      <p:pic>
        <p:nvPicPr>
          <p:cNvPr id="39941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6934" y="2411021"/>
            <a:ext cx="1843021" cy="11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694" y="2377400"/>
            <a:ext cx="1932511" cy="12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18"/>
          <p:cNvSpPr>
            <a:spLocks noChangeArrowheads="1"/>
          </p:cNvSpPr>
          <p:nvPr/>
        </p:nvSpPr>
        <p:spPr bwMode="auto">
          <a:xfrm>
            <a:off x="5709684" y="3789000"/>
            <a:ext cx="2288713" cy="854993"/>
          </a:xfrm>
          <a:prstGeom prst="wedgeRoundRectCallout">
            <a:avLst>
              <a:gd name="adj1" fmla="val -46218"/>
              <a:gd name="adj2" fmla="val -87115"/>
              <a:gd name="adj3" fmla="val 16667"/>
            </a:avLst>
          </a:prstGeom>
          <a:solidFill>
            <a:srgbClr val="3366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Núm. d’usuari UB</a:t>
            </a:r>
          </a:p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(codi de barres del carnet)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1052623" y="2488019"/>
            <a:ext cx="283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Targeta universitària </a:t>
            </a:r>
            <a:r>
              <a:rPr lang="ca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intel·ligent</a:t>
            </a:r>
            <a:endParaRPr 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1052623" y="4645195"/>
            <a:ext cx="4508205" cy="79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>
            <a:off x="1518942" y="3677212"/>
            <a:ext cx="4041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buClr>
                <a:schemeClr val="tx1"/>
              </a:buClr>
              <a:buSzPct val="75000"/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I que heu de 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validar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a qualsevol biblioteca.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052623" y="4765529"/>
            <a:ext cx="2627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Carnet </a:t>
            </a:r>
            <a:r>
              <a:rPr lang="ca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digital disponible des de l’app </a:t>
            </a:r>
            <a:r>
              <a:rPr lang="ca-ES" sz="2000" dirty="0" smtClean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SocUB</a:t>
            </a:r>
            <a:endParaRPr 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51" y="4323543"/>
            <a:ext cx="1150304" cy="22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B35877-83D8-4E1C-8A52-9016EED56054}" type="slidenum">
              <a:rPr lang="es-ES" altLang="en-US" smtClean="0">
                <a:solidFill>
                  <a:srgbClr val="898989"/>
                </a:solidFill>
              </a:rPr>
              <a:pPr/>
              <a:t>18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0098" y="841283"/>
            <a:ext cx="625392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El servei de préstec de documents (I)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20098" y="1210615"/>
            <a:ext cx="6984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ca-ES" altLang="es-ES" sz="1600" dirty="0" smtClean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crai.ub.edu/que-ofereix-el-crai/prestec/prestec-prestecUB</a:t>
            </a:r>
            <a:endParaRPr lang="ca-ES" altLang="es-ES" sz="1600" dirty="0" smtClean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557422" y="1579947"/>
            <a:ext cx="8351837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El préstec de documents facilita la consulta dels fons bibliogràfics del CRAI fora dels seus recintes per un període de temps determinat.</a:t>
            </a:r>
          </a:p>
          <a:p>
            <a:pPr algn="just"/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És imprescindible disposar del </a:t>
            </a:r>
            <a:r>
              <a:rPr lang="ca-ES" altLang="es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carnet de la UB 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o d’un altre </a:t>
            </a:r>
            <a:r>
              <a:rPr lang="ca-ES" altLang="es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document identificador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que acrediti el dret a préstec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altLang="es-ES" sz="12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Reglament del servei de préstec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endParaRPr lang="es-ES" altLang="es-ES" sz="12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Documents exclosos de préstec: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Revistes i obres de referència (enciclopèdies, diccionaris, etc.). Si estan en línia, es poden consultar des de fora de la Universitat.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Fons antic.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Llibres identificats amb un punt vermell o amb l’etiqueta </a:t>
            </a:r>
            <a:r>
              <a:rPr lang="ca-ES" altLang="es-ES" sz="1700" i="1" dirty="0">
                <a:solidFill>
                  <a:srgbClr val="646464"/>
                </a:solidFill>
                <a:latin typeface="Verdana" panose="020B0604030504040204" pitchFamily="34" charset="0"/>
              </a:rPr>
              <a:t>Exclòs de préstec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Bibliografia recomanada: </a:t>
            </a:r>
          </a:p>
          <a:p>
            <a:pPr lvl="1" algn="just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Préstec de 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10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dies.</a:t>
            </a:r>
          </a:p>
          <a:p>
            <a:pPr lvl="1" algn="just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Reserva a través d’</a:t>
            </a:r>
            <a:r>
              <a:rPr lang="ca-ES" altLang="es-ES" sz="1700" i="1" dirty="0">
                <a:solidFill>
                  <a:srgbClr val="646464"/>
                </a:solidFill>
                <a:latin typeface="Verdana" panose="020B0604030504040204" pitchFamily="34" charset="0"/>
              </a:rPr>
              <a:t>El meu </a:t>
            </a:r>
            <a:r>
              <a:rPr lang="ca-ES" altLang="es-ES" sz="1700" i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compte,</a:t>
            </a:r>
            <a:r>
              <a:rPr lang="ca-ES" altLang="es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o bé als 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taulells de préstec dels CRAI </a:t>
            </a:r>
            <a:r>
              <a:rPr lang="ca-ES" altLang="es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Biblioteques. 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4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D69C7-FF1B-4868-A7D1-6EF043F99738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2068" y="627581"/>
            <a:ext cx="645658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El servei de préstec de documents 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II)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2174" y="892852"/>
            <a:ext cx="6984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2"/>
              </a:rPr>
              <a:t>https://</a:t>
            </a:r>
            <a:r>
              <a:rPr lang="ca-ES" altLang="es-ES" sz="1600" dirty="0" smtClean="0">
                <a:solidFill>
                  <a:srgbClr val="C0C0C0"/>
                </a:solidFill>
                <a:latin typeface="Verdana" panose="020B0604030504040204" pitchFamily="34" charset="0"/>
                <a:hlinkClick r:id="rId2"/>
              </a:rPr>
              <a:t>crai.ub.edu/que-ofereix-el-crai/prestec/prestec-prestecUB</a:t>
            </a:r>
            <a:endParaRPr lang="ca-ES" altLang="es-ES" sz="1600" dirty="0" smtClean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60607"/>
              </p:ext>
            </p:extLst>
          </p:nvPr>
        </p:nvGraphicFramePr>
        <p:xfrm>
          <a:off x="584165" y="1276015"/>
          <a:ext cx="8193445" cy="459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760">
                  <a:extLst>
                    <a:ext uri="{9D8B030D-6E8A-4147-A177-3AD203B41FA5}">
                      <a16:colId xmlns:a16="http://schemas.microsoft.com/office/drawing/2014/main" val="3236891594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1202228"/>
                    </a:ext>
                  </a:extLst>
                </a:gridCol>
                <a:gridCol w="814710">
                  <a:extLst>
                    <a:ext uri="{9D8B030D-6E8A-4147-A177-3AD203B41FA5}">
                      <a16:colId xmlns:a16="http://schemas.microsoft.com/office/drawing/2014/main" val="4273385813"/>
                    </a:ext>
                  </a:extLst>
                </a:gridCol>
              </a:tblGrid>
              <a:tr h="502143">
                <a:tc>
                  <a:txBody>
                    <a:bodyPr/>
                    <a:lstStyle/>
                    <a:p>
                      <a:r>
                        <a:rPr lang="ca-ES" dirty="0" smtClean="0"/>
                        <a:t>Usuaris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Documents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Dies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138437"/>
                  </a:ext>
                </a:extLst>
              </a:tr>
              <a:tr h="879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Professorat de la UB en actiu, jubilat o emèrit; professorat convidat o visitant; professorat de centres adscrits amb </a:t>
                      </a:r>
                      <a:r>
                        <a:rPr kumimoji="0" lang="ca-ES" altLang="ca-ES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venia docendi;</a:t>
                      </a:r>
                      <a:r>
                        <a:rPr kumimoji="0" lang="ca-ES" altLang="ca-E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 professorat de l’EIM, d’Estudis Hispànics, dels Serveis Lingüístics i de l’IDP-ICE; investigadors de departaments o grups de recerca de la UB; usuaris amb necessitats específiques </a:t>
                      </a:r>
                      <a:endParaRPr lang="ca-E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  <a:endParaRPr kumimoji="0" lang="ca-ES" altLang="ca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60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193643"/>
                  </a:ext>
                </a:extLst>
              </a:tr>
              <a:tr h="397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Alumnat de doctorat i de màsters oficials, propis i interuniversitaris; PAS de la UB en actiu o jubilat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20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30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518166"/>
                  </a:ext>
                </a:extLst>
              </a:tr>
              <a:tr h="862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Alumnat de grau de la UB, de centres adscrits, interuniversitaris, d’homologació, de mobilitat nacional o internacional; alumnat de l’Institut de Formació Contínua (IL3) que facin cursos de la Universitat; alumnat de postgraus propis; alumnat d’extensió universitària; alumnat de la Universitat de l’Experiència; membres d’Alumni UB autoritzats</a:t>
                      </a:r>
                      <a:endParaRPr lang="ca-E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21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37950277"/>
                  </a:ext>
                </a:extLst>
              </a:tr>
              <a:tr h="732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Personal d’hospitals docents (Clínic, Bellvitge i Sant Joan de Déu); professorat no UB de centres amb convenis, del Grup UB i de l’IDP-ICE; personal d’instituts de recerca participats, adscrits, vinculats, amb conveni o del Grup UB; investigadors i becaris de recerca de GEO3BCN-CSIC</a:t>
                      </a:r>
                      <a:endParaRPr lang="ca-E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15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21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34053851"/>
                  </a:ext>
                </a:extLst>
              </a:tr>
              <a:tr h="785942">
                <a:tc>
                  <a:txBody>
                    <a:bodyPr/>
                    <a:lstStyle/>
                    <a:p>
                      <a:r>
                        <a:rPr kumimoji="0" lang="ca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Alumnat de centres amb conveni o del Grup UB; alumnat de l’EIM, d’Estudis Hispànics, dels Serveis Lingüístics i de l’IDP-ICE; PDI, PAS i alumnat de doctorat i màster de la Universitat d’Andorra i de la Universitat Jaume I; membres del Claustre de Doctors de la UB; professorat de primària i secundària; membres del COBDC; membres de fundacions de caràcter beneficodocent de la UB; usuaris autoritzats per PDI de la UB o pel CRAI</a:t>
                      </a:r>
                      <a:endParaRPr kumimoji="0" lang="ca-E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0" lang="ca-E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ca-E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42788529"/>
                  </a:ext>
                </a:extLst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94599" y="5902261"/>
            <a:ext cx="8163962" cy="274637"/>
          </a:xfrm>
          <a:prstGeom prst="rect">
            <a:avLst/>
          </a:prstGeom>
          <a:solidFill>
            <a:srgbClr val="EAEFF7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Préstec de material audiovisual: 21 dies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594599" y="6219732"/>
            <a:ext cx="8163962" cy="498598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Bibliografia recomanada: 10 dies</a:t>
            </a:r>
          </a:p>
          <a:p>
            <a:pPr algn="ctr">
              <a:spcBef>
                <a:spcPct val="20000"/>
              </a:spcBef>
            </a:pP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Bibliografia recomanada de cap de setmana (de dv a dl): 3 dies</a:t>
            </a:r>
          </a:p>
        </p:txBody>
      </p:sp>
    </p:spTree>
    <p:extLst>
      <p:ext uri="{BB962C8B-B14F-4D97-AF65-F5344CB8AC3E}">
        <p14:creationId xmlns:p14="http://schemas.microsoft.com/office/powerpoint/2010/main" val="1765655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527090-CCAC-45BD-AFEB-08E62F5731F6}" type="slidenum">
              <a:rPr lang="es-ES" altLang="en-US" smtClean="0">
                <a:solidFill>
                  <a:srgbClr val="898989"/>
                </a:solidFill>
              </a:rPr>
              <a:pPr/>
              <a:t>2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2271" y="1529768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L’objectiu d’aquesta sessió és: </a:t>
            </a:r>
          </a:p>
        </p:txBody>
      </p:sp>
      <p:sp>
        <p:nvSpPr>
          <p:cNvPr id="19460" name="Rectangle 1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9683" y="2742731"/>
            <a:ext cx="8535988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0"/>
              </a:spcBef>
              <a:buClr>
                <a:schemeClr val="accent2"/>
              </a:buClr>
              <a:buSzPct val="75000"/>
              <a:buFontTx/>
              <a:buNone/>
            </a:pPr>
            <a:r>
              <a:rPr lang="ca-ES" altLang="ca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Presentar-vos el CRAI Biblioteca de Dret i els seus serveis:</a:t>
            </a:r>
          </a:p>
          <a:p>
            <a:pPr algn="ctr">
              <a:spcBef>
                <a:spcPts val="1200"/>
              </a:spcBef>
              <a:buClr>
                <a:schemeClr val="accent2"/>
              </a:buClr>
              <a:buSzPct val="75000"/>
              <a:buNone/>
            </a:pP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https://crai.ub.edu/ca/coneix-el-crai/biblioteques/biblioteca-dret</a:t>
            </a:r>
            <a:endParaRPr lang="ca-ES" altLang="ca-ES" sz="20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100000"/>
              </a:spcBef>
              <a:buClr>
                <a:srgbClr val="3366CC"/>
              </a:buClr>
              <a:buSzPct val="75000"/>
              <a:buFontTx/>
              <a:buNone/>
            </a:pPr>
            <a:r>
              <a:rPr lang="ca-ES" altLang="ca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Parlar-vos dels recursos i serveis que ofereix el CRAI de la UB:</a:t>
            </a:r>
          </a:p>
          <a:p>
            <a:pPr algn="ctr" eaLnBrk="1" hangingPunct="1">
              <a:spcBef>
                <a:spcPts val="1200"/>
              </a:spcBef>
              <a:buClr>
                <a:srgbClr val="3366CC"/>
              </a:buClr>
              <a:buSzPct val="75000"/>
              <a:buFontTx/>
              <a:buNone/>
            </a:pPr>
            <a:r>
              <a:rPr lang="ca-ES" altLang="ca-ES" sz="2000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https://crai.ub.edu/</a:t>
            </a:r>
            <a:endParaRPr lang="ca-ES" altLang="ca-ES" sz="20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100000"/>
              </a:spcBef>
              <a:buClr>
                <a:srgbClr val="3366CC"/>
              </a:buClr>
              <a:buSzPct val="75000"/>
              <a:buFontTx/>
              <a:buNone/>
            </a:pPr>
            <a:endParaRPr lang="ca-ES" altLang="ca-ES" sz="20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4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0DB78A-56C9-4AE1-B9CC-BD1577AA1795}" type="slidenum">
              <a:rPr lang="ca-ES" altLang="en-US" smtClean="0">
                <a:solidFill>
                  <a:srgbClr val="898989"/>
                </a:solidFill>
              </a:rPr>
              <a:pPr/>
              <a:t>20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5090954" y="3919020"/>
            <a:ext cx="1222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Historial</a:t>
            </a:r>
          </a:p>
        </p:txBody>
      </p:sp>
      <p:sp>
        <p:nvSpPr>
          <p:cNvPr id="88094" name="Rectangle 6"/>
          <p:cNvSpPr>
            <a:spLocks noChangeArrowheads="1"/>
          </p:cNvSpPr>
          <p:nvPr/>
        </p:nvSpPr>
        <p:spPr bwMode="auto">
          <a:xfrm>
            <a:off x="5078448" y="4273032"/>
            <a:ext cx="38354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Podeu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veure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llista dels documents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us emporteu en préstec al llarg dels vostres estudis a la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 a la pestanya </a:t>
            </a:r>
            <a:r>
              <a:rPr lang="ca-ES" altLang="ca-ES" sz="1700" i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Préstecs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dins d</a:t>
            </a:r>
            <a:r>
              <a:rPr lang="ca-ES" altLang="ca-ES" sz="1700" i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’El meu compte.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095" name="Rectangle 10"/>
          <p:cNvSpPr>
            <a:spLocks noChangeArrowheads="1"/>
          </p:cNvSpPr>
          <p:nvPr/>
        </p:nvSpPr>
        <p:spPr bwMode="auto">
          <a:xfrm>
            <a:off x="5094514" y="1878722"/>
            <a:ext cx="372722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permeten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fins a 8 reserves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simultànies, que es poden activar des d’</a:t>
            </a:r>
            <a:r>
              <a:rPr lang="ca-ES" altLang="ca-ES" sz="1700" b="1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700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 dels taulells. 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5118963" y="1507456"/>
            <a:ext cx="1296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Reserves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688054" y="4273032"/>
            <a:ext cx="4249738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tornar a temps els documents prestats comporta una suspensió del servei, </a:t>
            </a:r>
            <a:r>
              <a:rPr lang="ca-ES" altLang="ca-ES" sz="1700" b="1" dirty="0">
                <a:solidFill>
                  <a:srgbClr val="7F7F7F"/>
                </a:solidFill>
                <a:latin typeface="Verdana" panose="020B0604030504040204" pitchFamily="34" charset="0"/>
              </a:rPr>
              <a:t>segons els dies de retard i el tipus de document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:</a:t>
            </a:r>
          </a:p>
          <a:p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Préstec normal i material audiovisual:</a:t>
            </a:r>
            <a:r>
              <a:rPr lang="ca-ES" altLang="ca-ES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400" b="1" dirty="0">
                <a:solidFill>
                  <a:srgbClr val="7F7F7F"/>
                </a:solidFill>
                <a:latin typeface="Verdana" panose="020B0604030504040204" pitchFamily="34" charset="0"/>
              </a:rPr>
              <a:t>1 dia</a:t>
            </a:r>
            <a:r>
              <a:rPr lang="ca-ES" altLang="ca-ES" sz="1400" dirty="0">
                <a:solidFill>
                  <a:srgbClr val="7F7F7F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Préstec de bibliografia recomanada:</a:t>
            </a:r>
            <a:r>
              <a:rPr lang="ca-ES" altLang="ca-ES" sz="14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400" b="1" dirty="0">
                <a:solidFill>
                  <a:srgbClr val="7F7F7F"/>
                </a:solidFill>
                <a:latin typeface="Verdana" panose="020B0604030504040204" pitchFamily="34" charset="0"/>
              </a:rPr>
              <a:t>4 dies</a:t>
            </a:r>
            <a:r>
              <a:rPr lang="ca-ES" altLang="ca-ES" sz="1400" dirty="0">
                <a:solidFill>
                  <a:srgbClr val="7F7F7F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Préstec de BR de cap de setmana:</a:t>
            </a:r>
            <a:r>
              <a:rPr lang="ca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400" b="1" dirty="0">
                <a:solidFill>
                  <a:srgbClr val="7F7F7F"/>
                </a:solidFill>
                <a:latin typeface="Verdana" panose="020B0604030504040204" pitchFamily="34" charset="0"/>
              </a:rPr>
              <a:t>6 dies</a:t>
            </a: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681898" y="3890056"/>
            <a:ext cx="12779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Sancions</a:t>
            </a:r>
          </a:p>
        </p:txBody>
      </p:sp>
      <p:sp>
        <p:nvSpPr>
          <p:cNvPr id="46089" name="Rectangle 5"/>
          <p:cNvSpPr>
            <a:spLocks noChangeArrowheads="1"/>
          </p:cNvSpPr>
          <p:nvPr/>
        </p:nvSpPr>
        <p:spPr bwMode="auto">
          <a:xfrm>
            <a:off x="641399" y="1488794"/>
            <a:ext cx="17272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Renovacions</a:t>
            </a:r>
          </a:p>
        </p:txBody>
      </p:sp>
      <p:sp>
        <p:nvSpPr>
          <p:cNvPr id="88100" name="Rectangle 6"/>
          <p:cNvSpPr>
            <a:spLocks noChangeArrowheads="1"/>
          </p:cNvSpPr>
          <p:nvPr/>
        </p:nvSpPr>
        <p:spPr bwMode="auto">
          <a:xfrm>
            <a:off x="641399" y="1839319"/>
            <a:ext cx="4249738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Podeu renovar el préstec dels documents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tantes vegades com vulgueu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sempre que el document no hagi estat reservat. Podeu demanar la renovació al </a:t>
            </a:r>
            <a:r>
              <a:rPr lang="ca-ES" altLang="ca-ES" sz="17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taulell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 </a:t>
            </a:r>
            <a:r>
              <a:rPr lang="ca-ES" altLang="ca-ES" sz="17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telèfon</a:t>
            </a:r>
            <a:r>
              <a:rPr lang="ca-ES" altLang="ca-ES" sz="17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bé via web, des de l’opció </a:t>
            </a:r>
            <a:r>
              <a:rPr lang="ca-ES" altLang="ca-ES" sz="1700" b="1" i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1700" dirty="0">
              <a:solidFill>
                <a:srgbClr val="E7E6E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2174" y="1054346"/>
            <a:ext cx="6984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ca-ES" altLang="es-ES" sz="1600" dirty="0" smtClean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crai.ub.edu/que-ofereix-el-crai/prestec/prestec-prestecUB</a:t>
            </a:r>
            <a:endParaRPr lang="ca-ES" altLang="es-ES" sz="1600" dirty="0" smtClean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83945" y="737728"/>
            <a:ext cx="597400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El servei de préstec de documents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III)</a:t>
            </a:r>
          </a:p>
        </p:txBody>
      </p:sp>
    </p:spTree>
    <p:extLst>
      <p:ext uri="{BB962C8B-B14F-4D97-AF65-F5344CB8AC3E}">
        <p14:creationId xmlns:p14="http://schemas.microsoft.com/office/powerpoint/2010/main" val="413548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178AE1-5024-4255-8A52-FE51B1EF48E7}" type="slidenum">
              <a:rPr lang="es-ES" altLang="en-US" smtClean="0">
                <a:solidFill>
                  <a:srgbClr val="898989"/>
                </a:solidFill>
              </a:rPr>
              <a:pPr/>
              <a:t>21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4813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3075" y="874474"/>
            <a:ext cx="738019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Préstec amb altres biblioteques de la UB</a:t>
            </a:r>
          </a:p>
        </p:txBody>
      </p:sp>
      <p:sp>
        <p:nvSpPr>
          <p:cNvPr id="4813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25475" y="1744306"/>
            <a:ext cx="48244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necessiteu un document que és en una </a:t>
            </a:r>
            <a:r>
              <a:rPr lang="ca-ES" altLang="ca-ES" sz="19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altra biblioteca</a:t>
            </a:r>
            <a:r>
              <a:rPr lang="ca-ES" altLang="ca-ES" sz="19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UB podeu: </a:t>
            </a:r>
          </a:p>
          <a:p>
            <a:pPr algn="just" eaLnBrk="1" hangingPunct="1">
              <a:defRPr/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ca-ES" altLang="ca-ES" sz="1900" i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9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a-ES" altLang="ca-ES" sz="1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anar a la biblioteca on es troba</a:t>
            </a:r>
            <a:r>
              <a:rPr lang="ca-ES" altLang="ca-ES" sz="19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formalitzar el préstec, o </a:t>
            </a:r>
          </a:p>
          <a:p>
            <a:pPr algn="just" eaLnBrk="1" hangingPunct="1">
              <a:defRPr/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ca-ES" altLang="ca-ES" sz="1900" i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9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a-ES" altLang="ca-ES" sz="1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sol·licitar al taulell de la vostra biblioteca </a:t>
            </a:r>
            <a:r>
              <a:rPr lang="ca-ES" altLang="ca-ES" sz="19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us el portin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El rebreu al cap de 2 o 3 dies.</a:t>
            </a:r>
          </a:p>
          <a:p>
            <a:pPr algn="just" eaLnBrk="1" hangingPunct="1">
              <a:defRPr/>
            </a:pPr>
            <a:endParaRPr lang="ca-ES" altLang="ca-ES" sz="1900" dirty="0">
              <a:solidFill>
                <a:prstClr val="black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65" y="1872344"/>
            <a:ext cx="1966738" cy="40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4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6510BE-FC2F-4A44-AB8E-6E41409CB194}" type="slidenum">
              <a:rPr lang="ca-ES" altLang="en-US" smtClean="0">
                <a:solidFill>
                  <a:srgbClr val="898989"/>
                </a:solidFill>
              </a:rPr>
              <a:pPr/>
              <a:t>22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4915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3075" y="809021"/>
            <a:ext cx="867727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Ús de sales de treball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https://crai.ub.edu/ca/que-ofereix-el-crai/prestec/prestec-equipaments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55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6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7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501068" y="1528871"/>
            <a:ext cx="82184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Aquest servei té per objecte facilitar l’ús de les sales de treball dels CRAI Biblioteques perquè pugueu gaudir d’un espai on elaborar treballs, individualment o en grup. Les reserves es fan des del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Cercabib i cal haver-se identificat prèviament.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Instruccions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d’ús de les sales de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treball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501068" y="3252600"/>
            <a:ext cx="86772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Préstec de portàtils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crai.ub.edu/ca/que-ofereix-el-crai/prestec/prestec-equipaments</a:t>
            </a: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583617" y="4064001"/>
            <a:ext cx="81359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portàtils tenen instal·lats Windows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portàtils se sol·liciten i es tornen al taulell de préstec.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És necessari llegir, signar i emplenar correctament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el formulari de contracte de préstec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usuaris sancionats no poden utilitzar aquest servei.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 període de préstec és de 4 hores com a màxim.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Els portàtils no es poden reservar.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L’ús dels portàtils es restringeix al recinte de la biblioteca.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Normativa</a:t>
            </a:r>
            <a:endParaRPr lang="es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4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000" y="1972292"/>
            <a:ext cx="3543120" cy="317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23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3179" y="800364"/>
            <a:ext cx="723122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Què teniu en préstec? </a:t>
            </a:r>
            <a:r>
              <a:rPr lang="ca-ES" altLang="ca-ES" sz="2000" b="1" i="1" dirty="0" smtClean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El meu compte  </a:t>
            </a:r>
            <a:r>
              <a:rPr lang="ca-ES" altLang="ca-ES" sz="2000" b="1" i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2000" b="1" i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1600" dirty="0" smtClean="0">
                <a:solidFill>
                  <a:srgbClr val="C0C0C0"/>
                </a:solidFill>
                <a:latin typeface="Verdana" panose="020B0604030504040204" pitchFamily="34" charset="0"/>
              </a:rPr>
              <a:t/>
            </a:r>
            <a:br>
              <a:rPr lang="ca-ES" altLang="es-ES" sz="1600" dirty="0" smtClean="0">
                <a:solidFill>
                  <a:srgbClr val="C0C0C0"/>
                </a:solidFill>
                <a:latin typeface="Verdana" panose="020B0604030504040204" pitchFamily="34" charset="0"/>
              </a:rPr>
            </a:br>
            <a:r>
              <a:rPr lang="es-ES" altLang="es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  <a:t/>
            </a:r>
            <a:br>
              <a:rPr lang="es-ES" altLang="es-ES" sz="2000" dirty="0" smtClean="0">
                <a:solidFill>
                  <a:srgbClr val="646464"/>
                </a:solidFill>
                <a:latin typeface="Verdana" panose="020B0604030504040204" pitchFamily="34" charset="0"/>
              </a:rPr>
            </a:b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7 Flecha derecha"/>
          <p:cNvSpPr/>
          <p:nvPr/>
        </p:nvSpPr>
        <p:spPr>
          <a:xfrm rot="1934992">
            <a:off x="2497009" y="3514194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19749" y="1820665"/>
            <a:ext cx="404154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100000"/>
              </a:spcBef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Aquest servei us permet accedir al vostre </a:t>
            </a:r>
            <a:r>
              <a:rPr lang="ca-ES" altLang="es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registre d’usuari</a:t>
            </a: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 del CRAI. </a:t>
            </a:r>
          </a:p>
          <a:p>
            <a:pPr algn="just">
              <a:spcBef>
                <a:spcPct val="100000"/>
              </a:spcBef>
            </a:pPr>
            <a:r>
              <a:rPr lang="ca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Una vegada identificats, podeu veure i renovar els vostres préstecs, reservar documents o crear llistes de registres, entre altres serveis.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062" y="3835498"/>
            <a:ext cx="2135924" cy="23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9261" y="3786774"/>
            <a:ext cx="2295525" cy="241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5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8883" y="908818"/>
            <a:ext cx="8281988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Servei de préstec consorciat (PUC)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https://crai.ub.edu/que-ofereix-el-crai/prestec/prestec-puc</a:t>
            </a: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222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CD85B-F6B6-4DDE-99B3-A5335D57E777}" type="slidenum">
              <a:rPr lang="ca-ES" altLang="en-US" smtClean="0">
                <a:solidFill>
                  <a:srgbClr val="898989"/>
                </a:solidFill>
              </a:rPr>
              <a:pPr/>
              <a:t>24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23558" name="4 Subtítulo"/>
          <p:cNvSpPr>
            <a:spLocks/>
          </p:cNvSpPr>
          <p:nvPr/>
        </p:nvSpPr>
        <p:spPr bwMode="auto">
          <a:xfrm>
            <a:off x="535884" y="1631516"/>
            <a:ext cx="63373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PUC és un servei de préstec consorciat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gratuït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permet als usuaris sol·licitar i tenir en préstec documents d’una altra biblioteca del Consorci de Serveis Universitaris de Catalunya (CSUC). 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sol·liciten els documents?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Presencialment, a la biblioteca on estan dipositats: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in situ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Remotament, mitjançant la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interfície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via web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1700" b="1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AutoNum type="alphaLcParenR"/>
              <a:defRPr/>
            </a:pPr>
            <a:endParaRPr lang="ca-ES" altLang="ca-ES" sz="1700" b="1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tornen els documents?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qualsevol de les biblioteques del CRAI de la UB.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qualsevol de les biblioteques de la institució            a la qual pertany el document.</a:t>
            </a:r>
            <a:endParaRPr lang="es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2228" name="Agrupa 7"/>
          <p:cNvGrpSpPr>
            <a:grpSpLocks/>
          </p:cNvGrpSpPr>
          <p:nvPr/>
        </p:nvGrpSpPr>
        <p:grpSpPr bwMode="auto">
          <a:xfrm>
            <a:off x="7137237" y="1587071"/>
            <a:ext cx="1462088" cy="4359275"/>
            <a:chOff x="6715125" y="1289050"/>
            <a:chExt cx="2012950" cy="5072063"/>
          </a:xfrm>
        </p:grpSpPr>
        <p:pic>
          <p:nvPicPr>
            <p:cNvPr id="52230" name="Picture 14" descr="Logo U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1289050"/>
              <a:ext cx="14541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16" descr="http://www.upf.edu/marca/_img/_marca/simbo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7960" r="15746" b="12088"/>
            <a:stretch>
              <a:fillRect/>
            </a:stretch>
          </p:blipFill>
          <p:spPr bwMode="auto">
            <a:xfrm>
              <a:off x="7942263" y="189865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8" descr="https://upload.wikimedia.org/wikipedia/ca/thumb/b/b5/Logo_upc.svg/1024px-Logo_upc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1987550"/>
              <a:ext cx="696912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20" descr="https://static.udg.edu/0/media/noticies/d384933b-f267-4b96-936e-9ac5777876d1_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749550"/>
              <a:ext cx="8366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22" descr="https://upload.wikimedia.org/wikipedia/ca/thumb/4/48/Logo_UdL.svg/1280px-Logo_UdL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3" y="2935288"/>
              <a:ext cx="71755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24" descr="http://www.urv.cat/media/upload/arxius/logos/A-color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692525"/>
              <a:ext cx="908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30" descr="http://www.uoc.edu/portal/_resources/common/imatges/marca_UOC/marca_UOC_negre_pape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3925888"/>
              <a:ext cx="957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32" descr="http://www.recercat.cat/bitstream/id/48588/?sequence=-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75" y="4662488"/>
              <a:ext cx="865188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36" descr="http://uvic-ucc.cat/sites/all/themes/zen/UVic1/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4802188"/>
              <a:ext cx="800100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38" descr="http://www.cccb.org/rcs_gene/Logo_Biblio_Cat_web_CCCB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97" t="18971" r="2097" b="24113"/>
            <a:stretch>
              <a:fillRect/>
            </a:stretch>
          </p:blipFill>
          <p:spPr bwMode="auto">
            <a:xfrm>
              <a:off x="7019925" y="5788025"/>
              <a:ext cx="1484313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291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9013" y="950834"/>
            <a:ext cx="7346691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PUC via web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https://crai.ub.edu/ca/que-ofereix-el-crai/prestec/prestec-puc</a:t>
            </a: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42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BA77CE-B271-4371-AE57-BFE703285D58}" type="slidenum">
              <a:rPr lang="ca-ES" altLang="en-US" smtClean="0">
                <a:solidFill>
                  <a:srgbClr val="898989"/>
                </a:solidFill>
              </a:rPr>
              <a:pPr/>
              <a:t>25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54275" name="4 Marcador de contenido"/>
          <p:cNvSpPr>
            <a:spLocks/>
          </p:cNvSpPr>
          <p:nvPr/>
        </p:nvSpPr>
        <p:spPr bwMode="auto">
          <a:xfrm>
            <a:off x="519013" y="1704588"/>
            <a:ext cx="810772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52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Requisits: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Heu d’estar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donats d’alta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a la base de dades d’usuaris de la biblioteca de la vostra institució.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podeu tenir préstecs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vençuts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a la vostra institució.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podeu estar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bloquejats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a la vostra institució.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1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Connecteu-vos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al Catàleg Col·lectiu de les Universitats de Catalunya    (CCUC):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http://ccuc.csuc.cat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/#</a:t>
            </a:r>
            <a:endParaRPr lang="ca-ES" altLang="ca-ES" sz="17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2 Busqueu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si el document està disponible i seleccioneu-lo per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sol·licitar-lo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 Identifiqueu-vos i trieu on el voleu recollir.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3 Quan el document arribi a la biblioteca escollida, rebreu un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avís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per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correu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electrònic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4 Podeu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tornar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el document a qualsevol biblioteca de la vostra institució o de la institució a la qual pertanyi.</a:t>
            </a:r>
          </a:p>
        </p:txBody>
      </p:sp>
    </p:spTree>
    <p:extLst>
      <p:ext uri="{BB962C8B-B14F-4D97-AF65-F5344CB8AC3E}">
        <p14:creationId xmlns:p14="http://schemas.microsoft.com/office/powerpoint/2010/main" val="264780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68312" y="803751"/>
            <a:ext cx="8135937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ondicions de préstec del PUC</a:t>
            </a:r>
          </a:p>
        </p:txBody>
      </p:sp>
      <p:sp>
        <p:nvSpPr>
          <p:cNvPr id="5636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63E8E7-B058-4CEF-8238-F719ACEE8008}" type="slidenum">
              <a:rPr lang="ca-ES" altLang="en-US" smtClean="0">
                <a:solidFill>
                  <a:srgbClr val="898989"/>
                </a:solidFill>
              </a:rPr>
              <a:pPr/>
              <a:t>26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9874"/>
              </p:ext>
            </p:extLst>
          </p:nvPr>
        </p:nvGraphicFramePr>
        <p:xfrm>
          <a:off x="581025" y="1654172"/>
          <a:ext cx="7667625" cy="432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803">
                  <a:extLst>
                    <a:ext uri="{9D8B030D-6E8A-4147-A177-3AD203B41FA5}">
                      <a16:colId xmlns:a16="http://schemas.microsoft.com/office/drawing/2014/main" val="14957583"/>
                    </a:ext>
                  </a:extLst>
                </a:gridCol>
                <a:gridCol w="1538222">
                  <a:extLst>
                    <a:ext uri="{9D8B030D-6E8A-4147-A177-3AD203B41FA5}">
                      <a16:colId xmlns:a16="http://schemas.microsoft.com/office/drawing/2014/main" val="257751439"/>
                    </a:ext>
                  </a:extLst>
                </a:gridCol>
                <a:gridCol w="1690870">
                  <a:extLst>
                    <a:ext uri="{9D8B030D-6E8A-4147-A177-3AD203B41FA5}">
                      <a16:colId xmlns:a16="http://schemas.microsoft.com/office/drawing/2014/main" val="2768964525"/>
                    </a:ext>
                  </a:extLst>
                </a:gridCol>
                <a:gridCol w="1150730">
                  <a:extLst>
                    <a:ext uri="{9D8B030D-6E8A-4147-A177-3AD203B41FA5}">
                      <a16:colId xmlns:a16="http://schemas.microsoft.com/office/drawing/2014/main" val="3304560716"/>
                    </a:ext>
                  </a:extLst>
                </a:gridCol>
              </a:tblGrid>
              <a:tr h="1110505"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Tipus d’usuaris</a:t>
                      </a:r>
                      <a:endParaRPr lang="ca-E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 de documents</a:t>
                      </a:r>
                      <a:endParaRPr lang="ca-E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 de renovacions</a:t>
                      </a:r>
                      <a:endParaRPr lang="ca-E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Dies de préstec</a:t>
                      </a:r>
                      <a:endParaRPr lang="ca-E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0359356"/>
                  </a:ext>
                </a:extLst>
              </a:tr>
              <a:tr h="3217022">
                <a:tc>
                  <a:txBody>
                    <a:bodyPr/>
                    <a:lstStyle/>
                    <a:p>
                      <a:endParaRPr lang="ca-ES" sz="160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6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Estudiants de grau</a:t>
                      </a:r>
                    </a:p>
                    <a:p>
                      <a:r>
                        <a:rPr lang="ca-ES" sz="16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Alumni</a:t>
                      </a:r>
                      <a:r>
                        <a:rPr lang="ca-ES" sz="16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UB autoritzats</a:t>
                      </a:r>
                    </a:p>
                    <a:p>
                      <a:endParaRPr lang="ca-ES" sz="1600" baseline="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6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Estudiants de postgrau, màsters i doctorands</a:t>
                      </a:r>
                    </a:p>
                    <a:p>
                      <a:endParaRPr lang="ca-ES" sz="1600" baseline="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6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Personal docent</a:t>
                      </a:r>
                    </a:p>
                    <a:p>
                      <a:r>
                        <a:rPr lang="ca-ES" sz="16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investigador</a:t>
                      </a:r>
                    </a:p>
                    <a:p>
                      <a:endParaRPr lang="ca-ES" sz="1600" baseline="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6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Persona d’administració</a:t>
                      </a:r>
                    </a:p>
                    <a:p>
                      <a:r>
                        <a:rPr lang="ca-ES" sz="16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serveis</a:t>
                      </a:r>
                      <a:endParaRPr lang="ca-ES" sz="16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</a:t>
                      </a:r>
                      <a:endParaRPr lang="ca-ES" sz="1600" kern="12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  <a:endParaRPr lang="ca-ES" sz="1600" kern="12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</a:t>
                      </a:r>
                      <a:endParaRPr lang="ca-ES" sz="1600" kern="1200" baseline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305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052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BB8590-CFFE-4032-B282-50D00CEFD67C}" type="slidenum">
              <a:rPr lang="ca-ES" altLang="en-US" smtClean="0">
                <a:solidFill>
                  <a:srgbClr val="898989"/>
                </a:solidFill>
              </a:rPr>
              <a:pPr/>
              <a:t>27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5837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6725" y="783838"/>
            <a:ext cx="867727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Préstec interbibliotecari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crai.ub.edu/ca/que-ofereix-el-crai/prestec/prestec-pi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37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473075" y="1675503"/>
            <a:ext cx="78978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El servei de préstec interbibliotecari té com a objectiu localitzar i obtenir l’original o la còpia de qualsevol tipus de document que no es trobi al CRAI de la UB i que tampoc no estigui disponible en altres universitats catalanes a través del 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3" tooltip="PUC"/>
              </a:rPr>
              <a:t>PUC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Així mateix, actua com a centre prestatari dels fons propis per a altres institucions. Aquest servei està subjecte a 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4" tooltip="Tarifes"/>
              </a:rPr>
              <a:t>tarifes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275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618C4-7A72-44EE-B45C-2647ECE67699}" type="slidenum">
              <a:rPr lang="ca-ES" altLang="en-US" smtClean="0">
                <a:solidFill>
                  <a:srgbClr val="898989"/>
                </a:solidFill>
              </a:rPr>
              <a:pPr/>
              <a:t>28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90424" y="796283"/>
            <a:ext cx="85677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Accés als recursos electrònics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crai.ub.edu/que-ofereix-el-crai/acces-recursos/acces-recursos-proxy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3492" name="2 CuadroTexto"/>
          <p:cNvSpPr txBox="1">
            <a:spLocks noChangeArrowheads="1"/>
          </p:cNvSpPr>
          <p:nvPr/>
        </p:nvSpPr>
        <p:spPr bwMode="auto">
          <a:xfrm>
            <a:off x="490424" y="1688835"/>
            <a:ext cx="82200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Mitjançant el Servei Intermediari d’Accés als Recursos Electrònics (SIRE), des d’un ordinador/dispositiu situat dins o fora de la xarxa de la UB podeu accedir als recursos electrònics d’informació contractats pel CRAI de la UB. </a:t>
            </a: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Per entrar-hi, heu de disposar de l’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identificador UB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i de la </a:t>
            </a:r>
            <a:r>
              <a:rPr lang="ca-ES" altLang="ca-ES" b="1" dirty="0">
                <a:solidFill>
                  <a:srgbClr val="646464"/>
                </a:solidFill>
                <a:latin typeface="Verdana" panose="020B0604030504040204" pitchFamily="34" charset="0"/>
              </a:rPr>
              <a:t>contrasenya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amb què accediu a la intranet de la UB (PDI, PAS o Món UB).</a:t>
            </a:r>
          </a:p>
          <a:p>
            <a:pPr algn="just"/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7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317" y="1904409"/>
            <a:ext cx="2668916" cy="23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29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4516" name="4 Título"/>
          <p:cNvSpPr>
            <a:spLocks/>
          </p:cNvSpPr>
          <p:nvPr/>
        </p:nvSpPr>
        <p:spPr bwMode="auto">
          <a:xfrm>
            <a:off x="423494" y="842538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 Campus 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Virtual 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es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QuadreDeText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74675" y="1201538"/>
            <a:ext cx="691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4"/>
              </a:rPr>
              <a:t>https://</a:t>
            </a:r>
            <a:r>
              <a:rPr lang="ca-ES" altLang="ca-ES" sz="1600" dirty="0" smtClean="0">
                <a:solidFill>
                  <a:prstClr val="black"/>
                </a:solidFill>
                <a:latin typeface="Verdana" panose="020B0604030504040204" pitchFamily="34" charset="0"/>
                <a:hlinkClick r:id="rId4"/>
              </a:rPr>
              <a:t>campusvirtual.ub.edu</a:t>
            </a:r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prstClr val="black"/>
              </a:solidFill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-2154584">
            <a:off x="1728587" y="3212268"/>
            <a:ext cx="1691864" cy="640009"/>
          </a:xfrm>
          <a:prstGeom prst="leftArrow">
            <a:avLst>
              <a:gd name="adj1" fmla="val 50000"/>
              <a:gd name="adj2" fmla="val 83344"/>
            </a:avLst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200" dirty="0">
                <a:solidFill>
                  <a:prstClr val="white"/>
                </a:solidFill>
                <a:latin typeface="Verdana" panose="020B0604030504040204" pitchFamily="34" charset="0"/>
              </a:rPr>
              <a:t>C</a:t>
            </a:r>
            <a:r>
              <a:rPr lang="es-ES" altLang="ca-ES" sz="1200" dirty="0" smtClean="0">
                <a:solidFill>
                  <a:prstClr val="white"/>
                </a:solidFill>
                <a:latin typeface="Verdana" panose="020B0604030504040204" pitchFamily="34" charset="0"/>
              </a:rPr>
              <a:t>ampus Virtual</a:t>
            </a:r>
            <a:endParaRPr lang="es-ES" altLang="ca-ES" sz="1200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pic>
        <p:nvPicPr>
          <p:cNvPr id="64519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/>
          <a:stretch>
            <a:fillRect/>
          </a:stretch>
        </p:blipFill>
        <p:spPr bwMode="auto">
          <a:xfrm>
            <a:off x="770094" y="4049479"/>
            <a:ext cx="1035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C033838-C672-4B13-A4E4-0674A00C66FF}"/>
              </a:ext>
            </a:extLst>
          </p:cNvPr>
          <p:cNvSpPr/>
          <p:nvPr/>
        </p:nvSpPr>
        <p:spPr>
          <a:xfrm>
            <a:off x="3665340" y="189025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És l’eina de treball amb què accediu a les vostres assignatures i visualitzeu la bibliografia recomanada, els materials docents i les activitats.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93" y="3177910"/>
            <a:ext cx="3987053" cy="26819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936234" y="4325029"/>
            <a:ext cx="1716860" cy="562488"/>
          </a:xfrm>
          <a:prstGeom prst="wedgeRoundRectCallout">
            <a:avLst>
              <a:gd name="adj1" fmla="val 80"/>
              <a:gd name="adj2" fmla="val -216210"/>
              <a:gd name="adj3" fmla="val 16667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Identificador </a:t>
            </a:r>
          </a:p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i contrasenya </a:t>
            </a:r>
          </a:p>
          <a:p>
            <a:pPr algn="ctr"/>
            <a:endParaRPr lang="ca-ES" altLang="ca-ES" sz="2000" b="1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7405350" y="3118258"/>
            <a:ext cx="356283" cy="2344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7AD82-BA87-4C7D-A04B-8568B3F1B026}" type="slidenum">
              <a:rPr lang="es-ES" altLang="en-US" smtClean="0">
                <a:solidFill>
                  <a:srgbClr val="898989"/>
                </a:solidFill>
              </a:rPr>
              <a:pPr/>
              <a:t>3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21507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8767" y="996277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De què parlarem?</a:t>
            </a:r>
          </a:p>
        </p:txBody>
      </p:sp>
      <p:sp>
        <p:nvSpPr>
          <p:cNvPr id="21508" name="Rectangle 1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779" y="1941988"/>
            <a:ext cx="3887788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3" action="ppaction://hlinksldjump"/>
              </a:rPr>
              <a:t>On som i quan podeu venir?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4" action="ppaction://hlinksldjump"/>
              </a:rPr>
              <a:t>Plànol de la biblioteca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5" action="ppaction://hlinksldjump"/>
              </a:rPr>
              <a:t>Equipament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6" action="ppaction://hlinksldjump"/>
              </a:rPr>
              <a:t>El fons: llibres, revistes, etc.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7" action="ppaction://hlinksldjump"/>
              </a:rPr>
              <a:t>Inicieu-vos en el CRAI!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err="1" smtClean="0">
                <a:latin typeface="Verdana" panose="020B0604030504040204" pitchFamily="34" charset="0"/>
                <a:hlinkClick r:id="rId8" action="ppaction://hlinksldjump"/>
              </a:rPr>
              <a:t>Cercabib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9" action="ppaction://hlinksldjump"/>
              </a:rPr>
              <a:t>Què heu de fer per endur-vos llibres en préstec?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10" action="ppaction://hlinksldjump"/>
              </a:rPr>
              <a:t>El servei de préstec de documents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11" action="ppaction://hlinksldjump"/>
              </a:rPr>
              <a:t>Ús de sales de treball i préstec de portàtils</a:t>
            </a:r>
            <a:endParaRPr lang="ca-ES" altLang="ca-ES" sz="16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latin typeface="Verdana" panose="020B0604030504040204" pitchFamily="34" charset="0"/>
                <a:hlinkClick r:id="rId12" action="ppaction://hlinksldjump"/>
              </a:rPr>
              <a:t>Què teniu en préstec? </a:t>
            </a:r>
            <a:r>
              <a:rPr lang="ca-ES" altLang="ca-ES" sz="1600" i="1" dirty="0" smtClean="0">
                <a:latin typeface="Verdana" panose="020B0604030504040204" pitchFamily="34" charset="0"/>
                <a:hlinkClick r:id="rId12" action="ppaction://hlinksldjump"/>
              </a:rPr>
              <a:t>El meu compte</a:t>
            </a:r>
            <a:endParaRPr lang="ca-ES" altLang="ca-ES" sz="1600" i="1" dirty="0" smtClean="0">
              <a:latin typeface="Verdana" panose="020B0604030504040204" pitchFamily="34" charset="0"/>
            </a:endParaRPr>
          </a:p>
        </p:txBody>
      </p:sp>
      <p:sp>
        <p:nvSpPr>
          <p:cNvPr id="21509" name="Rectangle 18"/>
          <p:cNvSpPr txBox="1">
            <a:spLocks noChangeArrowheads="1"/>
          </p:cNvSpPr>
          <p:nvPr/>
        </p:nvSpPr>
        <p:spPr bwMode="auto">
          <a:xfrm>
            <a:off x="4643567" y="1941988"/>
            <a:ext cx="38877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3" action="ppaction://hlinksldjump"/>
              </a:rPr>
              <a:t>Servei de préstec consorciat (PUC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3" action="ppaction://hlinksldjump"/>
              </a:rPr>
              <a:t>)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4" action="ppaction://hlinksldjump"/>
              </a:rPr>
              <a:t>Préstec interbibliotecari</a:t>
            </a:r>
            <a:endParaRPr lang="ca-ES" altLang="ca-E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5" action="ppaction://hlinksldjump"/>
              </a:rPr>
              <a:t>Accés </a:t>
            </a: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5" action="ppaction://hlinksldjump"/>
              </a:rPr>
              <a:t>als recursos 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5" action="ppaction://hlinksldjump"/>
              </a:rPr>
              <a:t>electrònics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6" action="ppaction://hlinksldjump"/>
              </a:rPr>
              <a:t>Campus 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6" action="ppaction://hlinksldjump"/>
              </a:rPr>
              <a:t>Virtual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7" action="ppaction://hlinksldjump"/>
              </a:rPr>
              <a:t>Recursos 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7" action="ppaction://hlinksldjump"/>
              </a:rPr>
              <a:t>d’informació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8" action="ppaction://hlinksldjump"/>
              </a:rPr>
              <a:t>Codis i 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8" action="ppaction://hlinksldjump"/>
              </a:rPr>
              <a:t>contrasenyes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9" action="ppaction://hlinksldjump"/>
              </a:rPr>
              <a:t>Servei d’Atenció als Usuaris (S@U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19" action="ppaction://hlinksldjump"/>
              </a:rPr>
              <a:t>)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0" action="ppaction://hlinksldjump"/>
              </a:rPr>
              <a:t>Formació 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0" action="ppaction://hlinksldjump"/>
              </a:rPr>
              <a:t>d’usuaris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1" action="ppaction://hlinksldjump"/>
              </a:rPr>
              <a:t>Fons i col·leccions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 err="1" smtClean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Wifi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 </a:t>
            </a: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i accés als 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ordinadors</a:t>
            </a:r>
            <a:b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</a:b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de </a:t>
            </a: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la 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Facultat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3" action="ppaction://hlinksldjump"/>
              </a:rPr>
              <a:t>Seguiu-nos a les xarxes             i a les exposicions virtuals</a:t>
            </a:r>
            <a:r>
              <a:rPr lang="ca-ES" altLang="ca-ES" sz="1600" dirty="0" smtClean="0">
                <a:solidFill>
                  <a:srgbClr val="000000"/>
                </a:solidFill>
                <a:latin typeface="Verdana" panose="020B0604030504040204" pitchFamily="34" charset="0"/>
                <a:hlinkClick r:id="rId23" action="ppaction://hlinksldjump"/>
              </a:rPr>
              <a:t>!</a:t>
            </a:r>
            <a:endParaRPr lang="ca-ES" altLang="ca-E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ca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4" action="ppaction://hlinksldjump"/>
              </a:rPr>
              <a:t>I si encara teniu dubtes... 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9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942236"/>
            <a:ext cx="5934075" cy="452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477644" y="792453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Recursos d’informació</a:t>
            </a:r>
          </a:p>
          <a:p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https://crai.ub.edu/ca/recursos-d-informacio/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arrodonit 8"/>
          <p:cNvSpPr/>
          <p:nvPr/>
        </p:nvSpPr>
        <p:spPr>
          <a:xfrm>
            <a:off x="1257300" y="3051176"/>
            <a:ext cx="1376362" cy="24495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white"/>
              </a:solidFill>
            </a:endParaRPr>
          </a:p>
        </p:txBody>
      </p:sp>
      <p:sp>
        <p:nvSpPr>
          <p:cNvPr id="66565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61CAB9-5205-4AFE-8B0B-181BCB13305A}" type="slidenum">
              <a:rPr lang="ca-ES" altLang="en-US" smtClean="0">
                <a:solidFill>
                  <a:srgbClr val="898989"/>
                </a:solidFill>
              </a:rPr>
              <a:pPr/>
              <a:t>30</a:t>
            </a:fld>
            <a:endParaRPr lang="ca-E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8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344FB4-25C9-49EC-BBF1-F255B60EF835}" type="slidenum">
              <a:rPr lang="ca-ES" altLang="en-US" smtClean="0">
                <a:solidFill>
                  <a:srgbClr val="898989"/>
                </a:solidFill>
              </a:rPr>
              <a:pPr/>
              <a:t>31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549140" y="609937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Codis i contrasenyes</a:t>
            </a:r>
          </a:p>
          <a:p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https://crai.ub.edu/ca/que-ofereix-el-crai/acces-recursos/acces-recursos-autenticacio</a:t>
            </a:r>
          </a:p>
        </p:txBody>
      </p:sp>
      <p:sp>
        <p:nvSpPr>
          <p:cNvPr id="67588" name="2 CuadroTexto"/>
          <p:cNvSpPr txBox="1">
            <a:spLocks noChangeArrowheads="1"/>
          </p:cNvSpPr>
          <p:nvPr/>
        </p:nvSpPr>
        <p:spPr bwMode="auto">
          <a:xfrm>
            <a:off x="549140" y="6400801"/>
            <a:ext cx="7850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Vegeu aquest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vídeo explicatiu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per generar els codis.</a:t>
            </a: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74512"/>
              </p:ext>
            </p:extLst>
          </p:nvPr>
        </p:nvGraphicFramePr>
        <p:xfrm>
          <a:off x="618265" y="1229634"/>
          <a:ext cx="7781063" cy="511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785">
                  <a:extLst>
                    <a:ext uri="{9D8B030D-6E8A-4147-A177-3AD203B41FA5}">
                      <a16:colId xmlns:a16="http://schemas.microsoft.com/office/drawing/2014/main" val="4175932874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555762763"/>
                    </a:ext>
                  </a:extLst>
                </a:gridCol>
                <a:gridCol w="4132128">
                  <a:extLst>
                    <a:ext uri="{9D8B030D-6E8A-4147-A177-3AD203B41FA5}">
                      <a16:colId xmlns:a16="http://schemas.microsoft.com/office/drawing/2014/main" val="493655513"/>
                    </a:ext>
                  </a:extLst>
                </a:gridCol>
              </a:tblGrid>
              <a:tr h="231647">
                <a:tc>
                  <a:txBody>
                    <a:bodyPr/>
                    <a:lstStyle/>
                    <a:p>
                      <a:r>
                        <a:rPr lang="ca-E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</a:t>
                      </a:r>
                      <a:endParaRPr lang="ca-E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Serveis</a:t>
                      </a:r>
                      <a:endParaRPr lang="ca-E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Accés</a:t>
                      </a:r>
                      <a:endParaRPr lang="ca-E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10594"/>
                  </a:ext>
                </a:extLst>
              </a:tr>
              <a:tr h="1245101">
                <a:tc>
                  <a:txBody>
                    <a:bodyPr/>
                    <a:lstStyle/>
                    <a:p>
                      <a:r>
                        <a:rPr lang="ca-ES" sz="1200" b="1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UB</a:t>
                      </a:r>
                      <a:endParaRPr lang="ca-ES" sz="1000" b="1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Campus virtual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accedir als recursos electrònics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Préstec interbibliotecari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Còpies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b="1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Estudiants: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Codi alfanumèric </a:t>
                      </a:r>
                      <a:b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Contrasenya</a:t>
                      </a:r>
                    </a:p>
                    <a:p>
                      <a:endParaRPr lang="ca-ES" sz="100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b="1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PAS/PDI: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DNI</a:t>
                      </a:r>
                    </a:p>
                    <a:p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Contrasenya</a:t>
                      </a:r>
                    </a:p>
                    <a:p>
                      <a:endParaRPr lang="ca-ES" sz="100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b="1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 UB Premium: 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Codi Alumni</a:t>
                      </a:r>
                    </a:p>
                    <a:p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Contrasenya Alumni</a:t>
                      </a:r>
                      <a:r>
                        <a:rPr lang="ca-ES" sz="10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</a:t>
                      </a:r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002187"/>
                  </a:ext>
                </a:extLst>
              </a:tr>
              <a:tr h="1621526">
                <a:tc>
                  <a:txBody>
                    <a:bodyPr/>
                    <a:lstStyle/>
                    <a:p>
                      <a:r>
                        <a:rPr lang="ca-ES" sz="1200" b="1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Local</a:t>
                      </a:r>
                      <a:endParaRPr lang="ca-ES" sz="1000" b="1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Campus virtual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Com accedir als recursos electrònics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Còpies digitals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Ordinadors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Préstec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Préstec interbibliotecari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PUC o préstec consorciat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Cercabib «El meu compte»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Zona </a:t>
                      </a:r>
                      <a:r>
                        <a:rPr lang="ca-ES" sz="1000" kern="1200" dirty="0" err="1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Wifi</a:t>
                      </a: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UB</a:t>
                      </a:r>
                      <a:endParaRPr lang="ca-ES" sz="1000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b="1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Estudiants: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</a:t>
                      </a:r>
                      <a:r>
                        <a:rPr lang="ca-ES" sz="10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UB +</a:t>
                      </a:r>
                      <a:r>
                        <a:rPr lang="ca-ES" sz="1000" b="1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.alumnes 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 Correu: 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3"/>
                        </a:rPr>
                        <a:t>jarc7@alumnes.ub.edu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i="1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jarc7.alumnes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800" b="1" baseline="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b="1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PAS/PDI: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de la UB</a:t>
                      </a:r>
                    </a:p>
                    <a:p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 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4"/>
                        </a:rPr>
                        <a:t>joan.garcia@ub.edu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ca-ES" sz="1000" i="1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joan.garcia</a:t>
                      </a:r>
                      <a:r>
                        <a:rPr lang="ca-ES" sz="1000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</a:p>
                    <a:p>
                      <a:endParaRPr lang="ca-ES" sz="800" i="0" baseline="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b="1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Alumni UB Premium:</a:t>
                      </a:r>
                      <a:r>
                        <a:rPr lang="ca-ES" sz="1000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Part esquerra del correu UB +</a:t>
                      </a:r>
                      <a:r>
                        <a:rPr lang="ca-ES" sz="1000" b="1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.a</a:t>
                      </a:r>
                      <a:endParaRPr lang="ca-ES" sz="1000" b="1" i="1" baseline="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Exemple: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Correu: </a:t>
                      </a:r>
                      <a:r>
                        <a:rPr lang="ca-ES" sz="10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hlinkClick r:id="rId5"/>
                        </a:rPr>
                        <a:t>imas@alumni.ub.edu</a:t>
                      </a:r>
                      <a:endParaRPr lang="ca-ES" sz="1000" baseline="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ca-ES" sz="1000" i="1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Identificador:</a:t>
                      </a:r>
                      <a:r>
                        <a:rPr lang="ca-ES" sz="1000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a-ES" sz="1000" b="1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imas.a</a:t>
                      </a:r>
                      <a:r>
                        <a:rPr lang="ca-ES" sz="1000" i="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 la Contrasenya intranet UB</a:t>
                      </a:r>
                      <a:endParaRPr lang="ca-ES" sz="1000" i="1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865114"/>
                  </a:ext>
                </a:extLst>
              </a:tr>
              <a:tr h="1100322">
                <a:tc>
                  <a:txBody>
                    <a:bodyPr/>
                    <a:lstStyle/>
                    <a:p>
                      <a:r>
                        <a:rPr lang="ca-ES" sz="1200" b="1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CRAI</a:t>
                      </a:r>
                      <a:endParaRPr lang="ca-ES" sz="1200" b="1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kern="120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kern="120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Préstec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Cercabib «El meu compte»</a:t>
                      </a:r>
                      <a:endParaRPr lang="ca-ES" sz="1000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0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a: </a:t>
                      </a: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Alumnat centre</a:t>
                      </a:r>
                      <a:r>
                        <a:rPr lang="ca-ES" sz="10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conveni/UNED; PDI/PAS/3r cicle Univ.</a:t>
                      </a:r>
                      <a:r>
                        <a:rPr lang="ca-ES" sz="10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d’</a:t>
                      </a: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Andorra, Univ.</a:t>
                      </a:r>
                      <a:r>
                        <a:rPr lang="ca-ES" sz="10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Jaume I; professorat centre adscrit/conveni UB; professorat primària/secundària; investigadors institut recerca/conveni UB; investigadors GEO3BCN-CSIC; Claustre de Doctors UB; membre COBDC; PDI i PAS Grup UB; personal Clínic/Bellvitge/Hospital</a:t>
                      </a:r>
                      <a:r>
                        <a:rPr lang="ca-ES" sz="1000" kern="1200" baseline="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Sant Joan de Déu; personal institut recerca/Conveni UB; usuaris autoritzats pel CRAI</a:t>
                      </a:r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5644"/>
                  </a:ext>
                </a:extLst>
              </a:tr>
              <a:tr h="698495">
                <a:tc>
                  <a:txBody>
                    <a:bodyPr/>
                    <a:lstStyle/>
                    <a:p>
                      <a:r>
                        <a:rPr lang="ca-ES" sz="1200" b="1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 partir del correu UB</a:t>
                      </a:r>
                      <a:endParaRPr lang="ca-ES" sz="1200" b="1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kern="1200" dirty="0" smtClean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kern="1200" dirty="0" err="1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Wifi</a:t>
                      </a:r>
                      <a:r>
                        <a:rPr lang="ca-ES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ca-ES" sz="1000" kern="1200" dirty="0" err="1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Eduroam</a:t>
                      </a:r>
                      <a:endParaRPr lang="ca-ES" sz="1000" kern="12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PAS/PDI/</a:t>
                      </a:r>
                      <a:r>
                        <a:rPr lang="pt-BR" sz="1000" kern="1200" dirty="0" err="1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Externs</a:t>
                      </a:r>
                      <a:r>
                        <a:rPr lang="pt-BR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 </a:t>
                      </a:r>
                      <a:r>
                        <a:rPr lang="pt-BR" sz="1000" kern="1200" dirty="0" err="1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Adreça</a:t>
                      </a:r>
                      <a:r>
                        <a:rPr lang="pt-BR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de correu @ub.edu</a:t>
                      </a:r>
                    </a:p>
                    <a:p>
                      <a:r>
                        <a:rPr lang="pt-BR" sz="1000" kern="1200" dirty="0" err="1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Alumnes</a:t>
                      </a:r>
                      <a:r>
                        <a:rPr lang="pt-BR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 </a:t>
                      </a:r>
                      <a:r>
                        <a:rPr lang="pt-BR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6"/>
                        </a:rPr>
                        <a:t>identificador local </a:t>
                      </a:r>
                      <a:r>
                        <a:rPr lang="pt-BR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+ @ub.edu</a:t>
                      </a:r>
                    </a:p>
                    <a:p>
                      <a:r>
                        <a:rPr lang="pt-BR" sz="1000" kern="1200" dirty="0" err="1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Ex</a:t>
                      </a:r>
                      <a:r>
                        <a:rPr lang="pt-BR" sz="1000" kern="1200" dirty="0" smtClean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: jhergar6@alumnes.ub.edu     jhergar6.alumnes@ub.edu</a:t>
                      </a:r>
                      <a:endParaRPr lang="ca-ES" sz="10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69499"/>
                  </a:ext>
                </a:extLst>
              </a:tr>
            </a:tbl>
          </a:graphicData>
        </a:graphic>
      </p:graphicFrame>
      <p:sp>
        <p:nvSpPr>
          <p:cNvPr id="5" name="Fletxa dreta 4"/>
          <p:cNvSpPr/>
          <p:nvPr/>
        </p:nvSpPr>
        <p:spPr>
          <a:xfrm>
            <a:off x="6343650" y="6038639"/>
            <a:ext cx="152400" cy="98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99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332F0A-F36F-4A83-B65A-7A2AB775E453}" type="slidenum">
              <a:rPr lang="es-ES" altLang="en-US" smtClean="0">
                <a:solidFill>
                  <a:srgbClr val="898989"/>
                </a:solidFill>
              </a:rPr>
              <a:pPr/>
              <a:t>32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4856" y="1220556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Servei d’Atenció als Usuaris (S@U)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https://crai.ub.edu/que-ofereix-el-crai/sau</a:t>
            </a: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8612" name="Text Box 14"/>
          <p:cNvSpPr txBox="1">
            <a:spLocks noChangeArrowheads="1"/>
          </p:cNvSpPr>
          <p:nvPr/>
        </p:nvSpPr>
        <p:spPr bwMode="auto">
          <a:xfrm>
            <a:off x="739466" y="2228947"/>
            <a:ext cx="46085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És un servei d’informació i referència virtual actiu les 24 hores del dia i els 7 dies de la setmana, i atès per bibliotecaris especialitzats. </a:t>
            </a:r>
          </a:p>
          <a:p>
            <a:pPr algn="just">
              <a:spcBef>
                <a:spcPct val="5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Està pensat per resoldre qualsevol qüestió sobre els CRAI Biblioteques i sobre els seus serveis i recursos.</a:t>
            </a:r>
          </a:p>
          <a:p>
            <a:pPr algn="just">
              <a:spcBef>
                <a:spcPct val="50000"/>
              </a:spcBef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A través del S@U també ens podeu fer arribar queixes, suggeriments i agraïments.</a:t>
            </a:r>
          </a:p>
        </p:txBody>
      </p:sp>
      <p:pic>
        <p:nvPicPr>
          <p:cNvPr id="68613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78" y="2335468"/>
            <a:ext cx="278710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2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761DD-7D1C-4C7D-B8E0-9005A9C14CDE}" type="slidenum">
              <a:rPr lang="ca-ES" altLang="en-US" smtClean="0">
                <a:solidFill>
                  <a:srgbClr val="898989"/>
                </a:solidFill>
              </a:rPr>
              <a:pPr/>
              <a:t>33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1412" y="1220109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Formació d’usuaris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crai.ub.edu/ca/que-ofereix-el-crai/formacio-usuaris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491412" y="2249455"/>
            <a:ext cx="803360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Us oferim cursos avançats de formació perquè milloreu els vostres coneixements i habilitats de cerca, com ara cursos sobre bases de dades especialitzades o sobre el gestor bibliogràfic </a:t>
            </a:r>
            <a:r>
              <a:rPr lang="ca-ES" altLang="ca-ES" dirty="0" err="1">
                <a:solidFill>
                  <a:srgbClr val="646464"/>
                </a:solidFill>
                <a:latin typeface="Verdana" panose="020B0604030504040204" pitchFamily="34" charset="0"/>
              </a:rPr>
              <a:t>Mendeley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Podeu consultar </a:t>
            </a: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a la pàgina del Servei de Formació d’usuaris del CRAI </a:t>
            </a: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els cursos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de formació programats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, i podeu sol·licitar un curs a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mida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que respongui a les vostres necessitats.</a:t>
            </a:r>
          </a:p>
          <a:p>
            <a:pPr algn="just">
              <a:spcAft>
                <a:spcPts val="600"/>
              </a:spcAft>
            </a:pPr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A la mateixa pàgina també trobareu el </a:t>
            </a:r>
            <a: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material </a:t>
            </a:r>
            <a:r>
              <a:rPr lang="ca-ES" altLang="ca-ES" dirty="0" smtClean="0">
                <a:solidFill>
                  <a:srgbClr val="646464"/>
                </a:solidFill>
                <a:latin typeface="Verdana" panose="020B0604030504040204" pitchFamily="34" charset="0"/>
              </a:rPr>
              <a:t>d’autoaprenentatge dels diferents serveis i recursos.</a:t>
            </a:r>
            <a:endParaRPr lang="ca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3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3B7B22-B7F6-4D86-A28B-8B92C0BFEA53}" type="slidenum">
              <a:rPr lang="ca-ES" altLang="en-US" smtClean="0">
                <a:solidFill>
                  <a:srgbClr val="898989"/>
                </a:solidFill>
              </a:rPr>
              <a:pPr/>
              <a:t>34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2717" y="843733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Fons i col·leccions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crai.ub.edu/ca/coneix-el-crai/biblioteques</a:t>
            </a:r>
            <a: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ca-ES" altLang="ca-ES" sz="1600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9335" name="Rectangle 27"/>
          <p:cNvSpPr>
            <a:spLocks noChangeArrowheads="1"/>
          </p:cNvSpPr>
          <p:nvPr/>
        </p:nvSpPr>
        <p:spPr bwMode="auto">
          <a:xfrm>
            <a:off x="482717" y="1698134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es-ES" sz="18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CRAI Biblioteca té aquest apartat al seu web. Es </a:t>
            </a:r>
            <a:r>
              <a:rPr lang="ca-ES" altLang="es-ES" sz="18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tracta d’una </a:t>
            </a:r>
            <a:r>
              <a:rPr lang="ca-ES" altLang="es-ES" sz="18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 de recursos</a:t>
            </a:r>
            <a:r>
              <a:rPr lang="ca-ES" altLang="es-ES" sz="18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18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d’informació relacionats amb els àmbits temàtics de docència i recerca de la Universitat. Hi trobareu bases de dades, llibres i revistes electròniques, manuals, etc. 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4"/>
          <a:srcRect l="25245" t="14403" r="17422" b="14315"/>
          <a:stretch/>
        </p:blipFill>
        <p:spPr>
          <a:xfrm>
            <a:off x="2573516" y="2919640"/>
            <a:ext cx="3822291" cy="3801836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 rot="1370028">
            <a:off x="2349243" y="3106745"/>
            <a:ext cx="917359" cy="295625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0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C89D9-17C6-40D8-8C89-372BDB03659C}" type="slidenum">
              <a:rPr lang="es-ES" altLang="en-US" smtClean="0">
                <a:solidFill>
                  <a:srgbClr val="898989"/>
                </a:solidFill>
              </a:rPr>
              <a:pPr/>
              <a:t>35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043" y="886182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Wifi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 i accés als ordinadors de la Facultat</a:t>
            </a:r>
          </a:p>
        </p:txBody>
      </p:sp>
      <p:sp>
        <p:nvSpPr>
          <p:cNvPr id="74756" name="Rectangle 12"/>
          <p:cNvSpPr>
            <a:spLocks noChangeArrowheads="1"/>
          </p:cNvSpPr>
          <p:nvPr/>
        </p:nvSpPr>
        <p:spPr bwMode="auto">
          <a:xfrm>
            <a:off x="540834" y="1253324"/>
            <a:ext cx="8603166" cy="69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s-ES" altLang="ca-ES" sz="1500" dirty="0">
                <a:solidFill>
                  <a:prstClr val="black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es-ES" altLang="ca-ES" sz="1500" dirty="0" smtClean="0">
                <a:solidFill>
                  <a:prstClr val="black"/>
                </a:solidFill>
                <a:latin typeface="Verdana" panose="020B0604030504040204" pitchFamily="34" charset="0"/>
                <a:hlinkClick r:id="rId3"/>
              </a:rPr>
              <a:t>crai.ub.edu/ca/que-ofereix-el-crai/acces-recursos/acces-recursos-wifi-eduroam</a:t>
            </a:r>
            <a:endParaRPr lang="es-ES" altLang="ca-ES" sz="15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>
              <a:spcBef>
                <a:spcPts val="1125"/>
              </a:spcBef>
            </a:pPr>
            <a:endParaRPr lang="es-ES" altLang="ca-ES" sz="1500" dirty="0">
              <a:solidFill>
                <a:prstClr val="black"/>
              </a:solidFill>
              <a:latin typeface="Verdana" panose="020B0604030504040204" pitchFamily="34" charset="0"/>
              <a:hlinkClick r:id="rId4"/>
            </a:endParaRPr>
          </a:p>
        </p:txBody>
      </p: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570768" y="1704818"/>
            <a:ext cx="80581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El servei de </a:t>
            </a:r>
            <a:r>
              <a:rPr lang="ca-ES" altLang="ca-ES" sz="1700" dirty="0" err="1" smtClean="0">
                <a:solidFill>
                  <a:srgbClr val="646464"/>
                </a:solidFill>
                <a:latin typeface="Verdana" panose="020B0604030504040204" pitchFamily="34" charset="0"/>
              </a:rPr>
              <a:t>Wifi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de la Universitat ofereix connexió a Internet sense haver de disposar d’una connexió fixa a la xarxa. Per utilitzar-lo, cal que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configureu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el vostre ordinador portàtil i us identifiqueu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amb l’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identificador local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La Universitat de Barcelona participa en el projecte </a:t>
            </a:r>
            <a:r>
              <a:rPr lang="ca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Eduroam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, que té com a objectiu promoure un espai únic de mobilitat que permeti als usuaris, en arribar a una altra organització, disposar d’un entorn de treball virtual amb connexió a Internet. Podeu consultar la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Guia de configuració </a:t>
            </a:r>
            <a:r>
              <a:rPr lang="ca-ES" altLang="ca-ES" sz="1700" dirty="0" err="1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d’Eduroam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512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66373"/>
              </p:ext>
            </p:extLst>
          </p:nvPr>
        </p:nvGraphicFramePr>
        <p:xfrm>
          <a:off x="650143" y="4480800"/>
          <a:ext cx="8064500" cy="1631952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Col·lectiu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Terminació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Correu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Identificador local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PAS / PDI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cherrera@ub.edu 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jherg07@alumnes.ub.edu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Alumni UB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pperez@alumni.ub.edu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pperez.a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0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C280C0-3E3C-4023-9FF2-98EDB282C531}" type="slidenum">
              <a:rPr lang="es-ES" altLang="en-US" smtClean="0">
                <a:solidFill>
                  <a:srgbClr val="898989"/>
                </a:solidFill>
              </a:rPr>
              <a:pPr/>
              <a:t>36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341" y="865955"/>
            <a:ext cx="8569325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Seguiu-nos a les xarxes!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https://crai.ub.edu/ca/coneix-el-crai/difusio-marqueting/blogs-i-xarxes-socials</a:t>
            </a:r>
            <a:endParaRPr lang="ca-ES" altLang="ca-ES" sz="2000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76804" name="Picture 7" descr="facebook-logo-300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0" y="3063775"/>
            <a:ext cx="60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Imat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3018595"/>
            <a:ext cx="6223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1" y="4067589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52" y="204567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4"/>
          <p:cNvSpPr>
            <a:spLocks noChangeArrowheads="1"/>
          </p:cNvSpPr>
          <p:nvPr/>
        </p:nvSpPr>
        <p:spPr bwMode="auto">
          <a:xfrm>
            <a:off x="2030413" y="2092174"/>
            <a:ext cx="1844928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b="1" dirty="0">
                <a:solidFill>
                  <a:srgbClr val="336699"/>
                </a:solidFill>
                <a:latin typeface="Verdana" panose="020B0604030504040204" pitchFamily="34" charset="0"/>
              </a:rPr>
              <a:t>Bloc de xxx</a:t>
            </a:r>
            <a:r>
              <a:rPr lang="ca-ES" altLang="ca-ES" sz="1600" dirty="0">
                <a:solidFill>
                  <a:srgbClr val="E7E6E6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s-ES" altLang="ca-ES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https://xxx</a:t>
            </a:r>
          </a:p>
          <a:p>
            <a:pPr>
              <a:spcBef>
                <a:spcPct val="50000"/>
              </a:spcBef>
            </a:pPr>
            <a:endParaRPr lang="es-ES" altLang="ca-ES" sz="16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ca-ES" sz="16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Facebook</a:t>
            </a:r>
            <a:endParaRPr lang="es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r>
              <a:rPr lang="es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https</a:t>
            </a:r>
            <a:r>
              <a:rPr lang="es-ES" altLang="ca-ES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://xxx</a:t>
            </a:r>
            <a:endParaRPr lang="es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es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r>
              <a:rPr lang="es-ES" altLang="ca-ES" sz="1600" b="1" dirty="0">
                <a:solidFill>
                  <a:srgbClr val="336699"/>
                </a:solidFill>
                <a:latin typeface="Verdana" panose="020B0604030504040204" pitchFamily="34" charset="0"/>
              </a:rPr>
              <a:t>Twitter</a:t>
            </a:r>
            <a:r>
              <a:rPr lang="es-ES" altLang="ca-ES" sz="1600" dirty="0">
                <a:solidFill>
                  <a:srgbClr val="E7E6E6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s-ES" altLang="ca-ES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https://</a:t>
            </a:r>
            <a:r>
              <a:rPr lang="es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xxx</a:t>
            </a:r>
          </a:p>
          <a:p>
            <a:endParaRPr lang="es-ES" altLang="ca-ES" sz="13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es-ES" altLang="ca-ES" sz="13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6809" name="Rectangle 15"/>
          <p:cNvSpPr>
            <a:spLocks noChangeArrowheads="1"/>
          </p:cNvSpPr>
          <p:nvPr/>
        </p:nvSpPr>
        <p:spPr bwMode="auto">
          <a:xfrm>
            <a:off x="689276" y="5407813"/>
            <a:ext cx="87487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 a les exposicions virtuals:</a:t>
            </a:r>
          </a:p>
          <a:p>
            <a:pPr algn="just"/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8"/>
              </a:rPr>
              <a:t>https://</a:t>
            </a:r>
            <a:r>
              <a:rPr lang="ca-ES" altLang="ca-ES" sz="1600" dirty="0" smtClean="0">
                <a:solidFill>
                  <a:prstClr val="black"/>
                </a:solidFill>
                <a:latin typeface="Verdana" panose="020B0604030504040204" pitchFamily="34" charset="0"/>
                <a:hlinkClick r:id="rId8"/>
              </a:rPr>
              <a:t>crai.ub.edu/ca/coneix-el-crai/difusio-marqueting/exposicions-virtuals</a:t>
            </a:r>
            <a:endParaRPr lang="ca-ES" altLang="ca-ES" sz="16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/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76810" name="Picture 13" descr="Resultado de imagen de blog wordpre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9" y="2045673"/>
            <a:ext cx="627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5828" y="4092293"/>
            <a:ext cx="611440" cy="6035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147755" y="2055337"/>
            <a:ext cx="37852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ca-ES" sz="16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Pinterest</a:t>
            </a:r>
          </a:p>
          <a:p>
            <a:r>
              <a:rPr lang="es-ES" altLang="ca-ES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https://pinterest.com/xxx</a:t>
            </a:r>
            <a:endParaRPr lang="es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s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ca-ES" sz="1600" b="1" dirty="0" err="1" smtClean="0">
                <a:solidFill>
                  <a:srgbClr val="336699"/>
                </a:solidFill>
                <a:latin typeface="Verdana" panose="020B0604030504040204" pitchFamily="34" charset="0"/>
              </a:rPr>
              <a:t>Flickr</a:t>
            </a:r>
            <a:r>
              <a:rPr lang="es-ES" altLang="ca-ES" sz="16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https://www.flickr.com/photos/xxx</a:t>
            </a:r>
            <a:endParaRPr lang="es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es-ES" altLang="ca-ES" sz="1600" dirty="0" smtClean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es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r>
              <a:rPr lang="es-ES" altLang="ca-ES" sz="16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Instagram</a:t>
            </a:r>
            <a:r>
              <a:rPr lang="es-ES" altLang="ca-ES" sz="1600" dirty="0" smtClean="0">
                <a:solidFill>
                  <a:srgbClr val="E7E6E6"/>
                </a:solidFill>
                <a:latin typeface="Verdana" panose="020B0604030504040204" pitchFamily="34" charset="0"/>
              </a:rPr>
              <a:t> </a:t>
            </a:r>
            <a:endParaRPr lang="es-ES" altLang="ca-ES" sz="1600" dirty="0">
              <a:solidFill>
                <a:srgbClr val="E7E6E6"/>
              </a:solidFill>
              <a:latin typeface="Verdana" panose="020B0604030504040204" pitchFamily="34" charset="0"/>
            </a:endParaRPr>
          </a:p>
          <a:p>
            <a:r>
              <a:rPr lang="es-ES" altLang="ca-ES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https://www.instagram.com/xxx</a:t>
            </a:r>
          </a:p>
          <a:p>
            <a:endParaRPr lang="es-ES" altLang="ca-ES" sz="14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62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9750" y="940546"/>
            <a:ext cx="655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 si encara teniu dubtes...</a:t>
            </a:r>
          </a:p>
        </p:txBody>
      </p:sp>
      <p:sp>
        <p:nvSpPr>
          <p:cNvPr id="78851" name="5 Subtítulo"/>
          <p:cNvSpPr>
            <a:spLocks/>
          </p:cNvSpPr>
          <p:nvPr/>
        </p:nvSpPr>
        <p:spPr bwMode="auto">
          <a:xfrm>
            <a:off x="539750" y="1773238"/>
            <a:ext cx="81962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Pregunteu al CRAI Biblioteca</a:t>
            </a:r>
          </a:p>
          <a:p>
            <a:pPr algn="ctr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El personal de la biblioteca resoldrà els vostres dubtes.</a:t>
            </a:r>
          </a:p>
          <a:p>
            <a:pPr algn="ctr">
              <a:spcBef>
                <a:spcPct val="20000"/>
              </a:spcBef>
            </a:pP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Accediu al web inicial del CRAI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A la secció «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Preguntes més freqüents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»</a:t>
            </a:r>
          </a:p>
          <a:p>
            <a:pPr lvl="1" algn="ctr">
              <a:spcBef>
                <a:spcPct val="20000"/>
              </a:spcBef>
            </a:pP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trobareu les consultes més habituals ja respostes.</a:t>
            </a:r>
          </a:p>
          <a:p>
            <a:pPr lvl="1" algn="ctr">
              <a:spcBef>
                <a:spcPct val="20000"/>
              </a:spcBef>
            </a:pP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Adreceu-vos al S@U</a:t>
            </a:r>
          </a:p>
          <a:p>
            <a:pPr lvl="1" algn="ctr">
              <a:spcBef>
                <a:spcPct val="20000"/>
              </a:spcBef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Servei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d’informació virtual per a qualsevol consulta sobre els CRAI Biblioteques i els seus recursos i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serveis. 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/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/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O bé truqueu-nos! </a:t>
            </a:r>
          </a:p>
          <a:p>
            <a:pPr algn="ctr"/>
            <a:r>
              <a:rPr lang="es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93 402 44 56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78852" name="Picture 15" descr="Logo del Servei d'Atenció als Usua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57613"/>
            <a:ext cx="1265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CEB4F-6F47-414F-BAAC-CF48B0BC61B5}" type="slidenum">
              <a:rPr lang="ca-ES" altLang="en-US" smtClean="0">
                <a:solidFill>
                  <a:srgbClr val="898989"/>
                </a:solidFill>
              </a:rPr>
              <a:pPr/>
              <a:t>37</a:t>
            </a:fld>
            <a:endParaRPr lang="ca-E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409" y="3429000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 2021-22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5" y="4555133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ED5737-C9E8-41C9-8699-CA70C9167784}" type="slidenum">
              <a:rPr lang="es-ES" altLang="en-US" smtClean="0">
                <a:solidFill>
                  <a:srgbClr val="898989"/>
                </a:solidFill>
              </a:rPr>
              <a:pPr/>
              <a:t>4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8744" y="854554"/>
            <a:ext cx="61722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On som i quan podeu venir?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90357" y="2220352"/>
            <a:ext cx="4321175" cy="45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Adreça: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	A. Diagonal 684 08034 Barcelona</a:t>
            </a:r>
            <a:b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93 402 44 56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 </a:t>
            </a: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craidret@ub.edu</a:t>
            </a:r>
            <a:endParaRPr lang="ca-ES" altLang="ca-ES" sz="15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  </a:t>
            </a: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Adreces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de les altres biblioteques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Horari: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	Dl-Dv: de 8.30 a 20.30 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Horaris especials en períodes d’exàmens i de cap de setmana</a:t>
            </a:r>
            <a:endParaRPr lang="ca-ES" altLang="ca-ES" sz="15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ca-ES" altLang="ca-ES" sz="15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Reglament del CRAI Biblioteques</a:t>
            </a:r>
            <a:endParaRPr lang="ca-ES" altLang="ca-ES" sz="15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ca-ES" altLang="ca-ES" sz="15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dirty="0" smtClean="0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Carta de serveis del CRAI</a:t>
            </a:r>
            <a:endParaRPr lang="ca-ES" altLang="ca-ES" sz="15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ca-ES" altLang="ca-ES" sz="15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23557" name="Text Box 1028"/>
          <p:cNvSpPr txBox="1">
            <a:spLocks noChangeArrowheads="1"/>
          </p:cNvSpPr>
          <p:nvPr/>
        </p:nvSpPr>
        <p:spPr bwMode="auto">
          <a:xfrm>
            <a:off x="718457" y="1574403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El CRAI Biblioteca de </a:t>
            </a:r>
            <a:r>
              <a:rPr lang="ca-ES" altLang="ca-ES" sz="20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Dret</a:t>
            </a:r>
            <a:endParaRPr lang="ca-ES" altLang="ca-E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44" y="2489665"/>
            <a:ext cx="3773751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77354" y="1014883"/>
            <a:ext cx="6564468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1ª 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Planta</a:t>
            </a:r>
          </a:p>
        </p:txBody>
      </p:sp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5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3"/>
          <a:srcRect t="7320"/>
          <a:stretch/>
        </p:blipFill>
        <p:spPr>
          <a:xfrm>
            <a:off x="404701" y="2251435"/>
            <a:ext cx="5647307" cy="3701444"/>
          </a:xfrm>
          <a:prstGeom prst="rect">
            <a:avLst/>
          </a:prstGeom>
        </p:spPr>
      </p:pic>
      <p:pic>
        <p:nvPicPr>
          <p:cNvPr id="7" name="Imatge 6"/>
          <p:cNvPicPr/>
          <p:nvPr/>
        </p:nvPicPr>
        <p:blipFill rotWithShape="1">
          <a:blip r:embed="rId4"/>
          <a:srcRect l="57196" t="31613" r="10896" b="38897"/>
          <a:stretch/>
        </p:blipFill>
        <p:spPr bwMode="auto">
          <a:xfrm>
            <a:off x="6052008" y="2251435"/>
            <a:ext cx="2463342" cy="1757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63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40708-317D-4A96-BF86-362F3D53F49E}" type="slidenum">
              <a:rPr lang="ca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tge 3"/>
          <p:cNvPicPr/>
          <p:nvPr/>
        </p:nvPicPr>
        <p:blipFill rotWithShape="1">
          <a:blip r:embed="rId2"/>
          <a:srcRect l="6789" t="34370" r="39069" b="17044"/>
          <a:stretch/>
        </p:blipFill>
        <p:spPr bwMode="auto">
          <a:xfrm>
            <a:off x="535807" y="2138559"/>
            <a:ext cx="4969447" cy="3687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11367" y="1062017"/>
            <a:ext cx="8229600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Plantes 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2a, 3a i 4a</a:t>
            </a:r>
          </a:p>
        </p:txBody>
      </p:sp>
      <p:pic>
        <p:nvPicPr>
          <p:cNvPr id="6" name="Imatge 5"/>
          <p:cNvPicPr/>
          <p:nvPr/>
        </p:nvPicPr>
        <p:blipFill rotWithShape="1">
          <a:blip r:embed="rId3"/>
          <a:srcRect l="61269" t="27157" r="13951" b="16195"/>
          <a:stretch/>
        </p:blipFill>
        <p:spPr bwMode="auto">
          <a:xfrm>
            <a:off x="5771461" y="1846327"/>
            <a:ext cx="2401578" cy="397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703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40708-317D-4A96-BF86-362F3D53F49E}" type="slidenum">
              <a:rPr lang="ca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33915" y="1103486"/>
            <a:ext cx="6564468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Planta </a:t>
            </a:r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soterrani: Hemeroteca </a:t>
            </a:r>
          </a:p>
        </p:txBody>
      </p:sp>
      <p:pic>
        <p:nvPicPr>
          <p:cNvPr id="5" name="Imatge 4"/>
          <p:cNvPicPr/>
          <p:nvPr/>
        </p:nvPicPr>
        <p:blipFill rotWithShape="1">
          <a:blip r:embed="rId2"/>
          <a:srcRect l="14086" t="34159" r="9877" b="20014"/>
          <a:stretch/>
        </p:blipFill>
        <p:spPr bwMode="auto">
          <a:xfrm>
            <a:off x="881268" y="1976092"/>
            <a:ext cx="6858137" cy="3830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230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A131F2-18B2-4A5A-B054-06EC8A409A99}" type="slidenum">
              <a:rPr lang="es-ES" altLang="en-US" smtClean="0">
                <a:solidFill>
                  <a:srgbClr val="898989"/>
                </a:solidFill>
              </a:rPr>
              <a:pPr/>
              <a:t>8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1591285"/>
            <a:ext cx="6858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Equipament</a:t>
            </a:r>
          </a:p>
        </p:txBody>
      </p:sp>
      <p:pic>
        <p:nvPicPr>
          <p:cNvPr id="6" name="Imatg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 b="34515"/>
          <a:stretch/>
        </p:blipFill>
        <p:spPr bwMode="auto">
          <a:xfrm>
            <a:off x="589027" y="2253840"/>
            <a:ext cx="7452037" cy="2355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463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9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1175" y="884563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El fons: llibres, revistes, etc.</a:t>
            </a:r>
          </a:p>
        </p:txBody>
      </p:sp>
      <p:sp>
        <p:nvSpPr>
          <p:cNvPr id="5" name="5 Subtítulo"/>
          <p:cNvSpPr>
            <a:spLocks/>
          </p:cNvSpPr>
          <p:nvPr/>
        </p:nvSpPr>
        <p:spPr bwMode="auto">
          <a:xfrm>
            <a:off x="457200" y="1628775"/>
            <a:ext cx="83629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 CRAI Biblioteca de Dret combina els fons d’investigació i els fons especialitzats dels estudis següents: Dret, Ciències Polítiques i de l’Administració, Gestió i </a:t>
            </a:r>
            <a:r>
              <a:rPr lang="ca-ES" altLang="ca-ES" sz="1900" dirty="0" err="1">
                <a:solidFill>
                  <a:srgbClr val="646464"/>
                </a:solidFill>
                <a:latin typeface="Verdana" panose="020B0604030504040204" pitchFamily="34" charset="0"/>
              </a:rPr>
              <a:t>Aministració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 Pública, Investigació Privada, Relacions Laborals, Criminologia i Política Criminal , Graduat Superior en Seguretat Pública i Privada.</a:t>
            </a:r>
            <a:r>
              <a:rPr lang="ca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Els fons estan formats per monografies, revistes en paper, recursos electrònics, tesis doctorals i material audiovisual.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Les revistes estan ordenades alfabèticament.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El CRAI Dret es també seu de la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Biblioteca Dipositària de les Nacions </a:t>
            </a:r>
            <a:r>
              <a:rPr lang="ca-ES" altLang="ca-ES" sz="19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Unides.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Podeu fer-nos arribar la vostra proposta de compra de llibres des d’aquest 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formulari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79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_Disseny personalitzat 2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9999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9348BB7FA90A4CBBED082F348621EC" ma:contentTypeVersion="12" ma:contentTypeDescription="Crear nuevo documento." ma:contentTypeScope="" ma:versionID="e188bea92ca0e4db9f6e422660ee3b0d">
  <xsd:schema xmlns:xsd="http://www.w3.org/2001/XMLSchema" xmlns:xs="http://www.w3.org/2001/XMLSchema" xmlns:p="http://schemas.microsoft.com/office/2006/metadata/properties" xmlns:ns3="65cc4a26-dc1f-4df6-b7b7-06d9eab657c0" xmlns:ns4="23eecfc4-08cd-44e1-96c0-9dcc266f16ab" targetNamespace="http://schemas.microsoft.com/office/2006/metadata/properties" ma:root="true" ma:fieldsID="665a2e13cfe133538a29ccdd68c82fd0" ns3:_="" ns4:_="">
    <xsd:import namespace="65cc4a26-dc1f-4df6-b7b7-06d9eab657c0"/>
    <xsd:import namespace="23eecfc4-08cd-44e1-96c0-9dcc266f16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c4a26-dc1f-4df6-b7b7-06d9eab65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cfc4-08cd-44e1-96c0-9dcc266f16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AA57EF-5143-4B45-B203-CBD66A8104E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65cc4a26-dc1f-4df6-b7b7-06d9eab657c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3eecfc4-08cd-44e1-96c0-9dcc266f16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46B465-1857-4081-A94E-02C62240C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cc4a26-dc1f-4df6-b7b7-06d9eab657c0"/>
    <ds:schemaRef ds:uri="23eecfc4-08cd-44e1-96c0-9dcc266f16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67E877-9243-40EC-92EA-C191C1B499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2555</TotalTime>
  <Words>3146</Words>
  <Application>Microsoft Office PowerPoint</Application>
  <PresentationFormat>Presentació en pantalla (4:3)</PresentationFormat>
  <Paragraphs>434</Paragraphs>
  <Slides>38</Slides>
  <Notes>22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Verdana</vt:lpstr>
      <vt:lpstr>Wingdings</vt:lpstr>
      <vt:lpstr>Tema de Office</vt:lpstr>
      <vt:lpstr>Presentació del PowerPoint</vt:lpstr>
      <vt:lpstr>L’objectiu d’aquesta sessió és: </vt:lpstr>
      <vt:lpstr>De què parlarem?</vt:lpstr>
      <vt:lpstr>On som i quan podeu venir?</vt:lpstr>
      <vt:lpstr>Plànol de la biblioteca  1ª Planta</vt:lpstr>
      <vt:lpstr>Plànol de la biblioteca  Plantes 2a, 3a i 4a</vt:lpstr>
      <vt:lpstr>Plànol de la biblioteca  Planta soterrani: Hemeroteca </vt:lpstr>
      <vt:lpstr>Equipament</vt:lpstr>
      <vt:lpstr>El fons: llibres, revistes, etc.</vt:lpstr>
      <vt:lpstr>Inicieu-vos en el CRAI! https://crai.ub.edu/ca/coneix-el-crai/inicieu-vos-en-el-crai </vt:lpstr>
      <vt:lpstr>Cercabib. Dues maneres d’accedir-hi.  Accés des de la pàgina web del CRAI https://cercabib.ub.edu/discovery/search?vid=34CSUC_UB:VU1&amp;lang=ca  </vt:lpstr>
      <vt:lpstr>Cercabib  Accés des de la pàgina web del Cercabib https://cercabib.ub.edu/ </vt:lpstr>
      <vt:lpstr>Cercabib: cerca ràpida </vt:lpstr>
      <vt:lpstr>Presentació del PowerPoint</vt:lpstr>
      <vt:lpstr>Presentació del PowerPoint</vt:lpstr>
      <vt:lpstr>Presentació del PowerPoint</vt:lpstr>
      <vt:lpstr>Què heu de fer per endur-vos llibres en préstec?</vt:lpstr>
      <vt:lpstr>El servei de préstec de documents (I)</vt:lpstr>
      <vt:lpstr>Presentació del PowerPoint</vt:lpstr>
      <vt:lpstr>Presentació del PowerPoint</vt:lpstr>
      <vt:lpstr>Préstec amb altres biblioteques de la UB</vt:lpstr>
      <vt:lpstr>Ús de sales de treball https://crai.ub.edu/ca/que-ofereix-el-crai/prestec/prestec-equipaments </vt:lpstr>
      <vt:lpstr>Què teniu en préstec? El meu compte      </vt:lpstr>
      <vt:lpstr>Servei de préstec consorciat (PUC) https://crai.ub.edu/que-ofereix-el-crai/prestec/prestec-puc</vt:lpstr>
      <vt:lpstr>PUC via web https://crai.ub.edu/ca/que-ofereix-el-crai/prestec/prestec-puc</vt:lpstr>
      <vt:lpstr>Condicions de préstec del PUC</vt:lpstr>
      <vt:lpstr>Préstec interbibliotecari https://crai.ub.edu/ca/que-ofereix-el-crai/prestec/prestec-pi </vt:lpstr>
      <vt:lpstr>Presentació del PowerPoint</vt:lpstr>
      <vt:lpstr>Presentació del PowerPoint</vt:lpstr>
      <vt:lpstr>Presentació del PowerPoint</vt:lpstr>
      <vt:lpstr>Presentació del PowerPoint</vt:lpstr>
      <vt:lpstr>Servei d’Atenció als Usuaris (S@U) https://crai.ub.edu/que-ofereix-el-crai/sau</vt:lpstr>
      <vt:lpstr>Formació d’usuaris https://crai.ub.edu/ca/que-ofereix-el-crai/formacio-usuaris </vt:lpstr>
      <vt:lpstr>Fons i col·leccions https://crai.ub.edu/ca/coneix-el-crai/biblioteques </vt:lpstr>
      <vt:lpstr>Wifi i accés als ordinadors de la Facultat</vt:lpstr>
      <vt:lpstr>Seguiu-nos a les xarxes! https://crai.ub.edu/ca/coneix-el-crai/difusio-marqueting/blogs-i-xarxes-socials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Conèixer el CRAI Biblioteca de xxx. Curs 2019-20</dc:title>
  <dc:creator>CRAI Biblioteca de xxx</dc:creator>
  <cp:keywords>Conèixer, Formació d'usuaris, CRAI, Universitat de Barcelona, biblioteca</cp:keywords>
  <cp:lastModifiedBy>Montserrat Tafalla Plana</cp:lastModifiedBy>
  <cp:revision>125</cp:revision>
  <cp:lastPrinted>2021-09-10T07:49:01Z</cp:lastPrinted>
  <dcterms:created xsi:type="dcterms:W3CDTF">2018-05-24T13:23:12Z</dcterms:created>
  <dcterms:modified xsi:type="dcterms:W3CDTF">2021-09-14T07:31:11Z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0x0101005F9348BB7FA90A4CBBED082F348621EC</vt:lpwstr>
  </property>
</Properties>
</file>