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7" r:id="rId3"/>
    <p:sldId id="428" r:id="rId4"/>
    <p:sldId id="396" r:id="rId5"/>
    <p:sldId id="424" r:id="rId6"/>
    <p:sldId id="415" r:id="rId7"/>
    <p:sldId id="418" r:id="rId8"/>
    <p:sldId id="417" r:id="rId9"/>
    <p:sldId id="429" r:id="rId10"/>
    <p:sldId id="432" r:id="rId11"/>
    <p:sldId id="433" r:id="rId12"/>
    <p:sldId id="434" r:id="rId13"/>
    <p:sldId id="431" r:id="rId14"/>
    <p:sldId id="435" r:id="rId15"/>
    <p:sldId id="426" r:id="rId16"/>
    <p:sldId id="288" r:id="rId17"/>
  </p:sldIdLst>
  <p:sldSz cx="9144000" cy="6858000" type="screen4x3"/>
  <p:notesSz cx="7099300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EF0"/>
    <a:srgbClr val="EBF6FF"/>
    <a:srgbClr val="5F790D"/>
    <a:srgbClr val="FF9933"/>
    <a:srgbClr val="005EA4"/>
    <a:srgbClr val="6A1C43"/>
    <a:srgbClr val="88AD13"/>
    <a:srgbClr val="009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8262" autoAdjust="0"/>
  </p:normalViewPr>
  <p:slideViewPr>
    <p:cSldViewPr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9934A-9EB4-490C-BBAA-2E35AA593C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7BE0B93-1A57-4B0B-A025-DF9F50484A28}" type="pres">
      <dgm:prSet presAssocID="{4139934A-9EB4-490C-BBAA-2E35AA593C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</dgm:ptLst>
  <dgm:cxnLst>
    <dgm:cxn modelId="{9AB4BE9D-3393-41BA-BD97-ED77D1762D7C}" type="presOf" srcId="{4139934A-9EB4-490C-BBAA-2E35AA593C26}" destId="{97BE0B93-1A57-4B0B-A025-DF9F50484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9934A-9EB4-490C-BBAA-2E35AA593C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7BE0B93-1A57-4B0B-A025-DF9F50484A28}" type="pres">
      <dgm:prSet presAssocID="{4139934A-9EB4-490C-BBAA-2E35AA593C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</dgm:ptLst>
  <dgm:cxnLst>
    <dgm:cxn modelId="{85153EB6-8A1C-4B59-9B15-B979D70712FE}" type="presOf" srcId="{4139934A-9EB4-490C-BBAA-2E35AA593C26}" destId="{97BE0B93-1A57-4B0B-A025-DF9F50484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64E02-4712-47BB-8E57-CBC1B2A8F6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B71F6B2-D28A-4EBB-9086-0FCB14FFD404}">
      <dgm:prSet phldrT="[Text]"/>
      <dgm:spPr/>
      <dgm:t>
        <a:bodyPr/>
        <a:lstStyle/>
        <a:p>
          <a:r>
            <a:rPr lang="es-ES" noProof="0" dirty="0">
              <a:solidFill>
                <a:schemeClr val="tx1"/>
              </a:solidFill>
            </a:rPr>
            <a:t>El equipo de bibliotecarios han de:</a:t>
          </a:r>
        </a:p>
      </dgm:t>
    </dgm:pt>
    <dgm:pt modelId="{8CEB4F4D-05DB-4646-9010-FB62337D90CA}" type="parTrans" cxnId="{0180674D-5016-414C-8BE9-B133F310A779}">
      <dgm:prSet/>
      <dgm:spPr/>
      <dgm:t>
        <a:bodyPr/>
        <a:lstStyle/>
        <a:p>
          <a:endParaRPr lang="ca-ES"/>
        </a:p>
      </dgm:t>
    </dgm:pt>
    <dgm:pt modelId="{D393BD6C-DA84-4686-9203-59CE04AD1212}" type="sibTrans" cxnId="{0180674D-5016-414C-8BE9-B133F310A779}">
      <dgm:prSet/>
      <dgm:spPr/>
      <dgm:t>
        <a:bodyPr/>
        <a:lstStyle/>
        <a:p>
          <a:endParaRPr lang="ca-ES"/>
        </a:p>
      </dgm:t>
    </dgm:pt>
    <dgm:pt modelId="{84072644-ECBC-4F6B-BDF6-7DE695F5E84F}">
      <dgm:prSet phldrT="[Text]"/>
      <dgm:spPr/>
      <dgm:t>
        <a:bodyPr rIns="0"/>
        <a:lstStyle/>
        <a:p>
          <a:pPr algn="l" defTabSz="755650"/>
          <a:r>
            <a:rPr lang="es-ES" noProof="0" dirty="0">
              <a:solidFill>
                <a:schemeClr val="tx1"/>
              </a:solidFill>
            </a:rPr>
            <a:t>Análisis exhaustiva:</a:t>
          </a:r>
        </a:p>
      </dgm:t>
    </dgm:pt>
    <dgm:pt modelId="{42D8E32B-6A4D-4E97-BDC9-9A59B05B804A}" type="parTrans" cxnId="{36384C43-575D-4ABF-84AF-E9A748F33AFE}">
      <dgm:prSet/>
      <dgm:spPr/>
      <dgm:t>
        <a:bodyPr/>
        <a:lstStyle/>
        <a:p>
          <a:endParaRPr lang="ca-ES"/>
        </a:p>
      </dgm:t>
    </dgm:pt>
    <dgm:pt modelId="{9C1DC338-B1DE-4CAF-B279-BD130C9999CE}" type="sibTrans" cxnId="{36384C43-575D-4ABF-84AF-E9A748F33AFE}">
      <dgm:prSet/>
      <dgm:spPr/>
      <dgm:t>
        <a:bodyPr/>
        <a:lstStyle/>
        <a:p>
          <a:endParaRPr lang="ca-ES"/>
        </a:p>
      </dgm:t>
    </dgm:pt>
    <dgm:pt modelId="{E4B87E4A-EAC1-49AE-89B9-EFE0A06D1838}">
      <dgm:prSet phldrT="[Text]"/>
      <dgm:spPr/>
      <dgm:t>
        <a:bodyPr lIns="64800"/>
        <a:lstStyle/>
        <a:p>
          <a:r>
            <a:rPr lang="es-ES" noProof="0" dirty="0">
              <a:solidFill>
                <a:schemeClr val="tx1"/>
              </a:solidFill>
            </a:rPr>
            <a:t>Planificación (en colaboración con el CSUC): </a:t>
          </a:r>
        </a:p>
      </dgm:t>
    </dgm:pt>
    <dgm:pt modelId="{C874741B-55BA-4581-9D4B-4DE25E82DB1C}" type="parTrans" cxnId="{427B44E6-DD91-45D5-9405-6316C87EFD3B}">
      <dgm:prSet/>
      <dgm:spPr/>
      <dgm:t>
        <a:bodyPr/>
        <a:lstStyle/>
        <a:p>
          <a:endParaRPr lang="ca-ES"/>
        </a:p>
      </dgm:t>
    </dgm:pt>
    <dgm:pt modelId="{B572C3C7-B1AA-4983-A5F8-ED2B8C1D72EE}" type="sibTrans" cxnId="{427B44E6-DD91-45D5-9405-6316C87EFD3B}">
      <dgm:prSet/>
      <dgm:spPr/>
      <dgm:t>
        <a:bodyPr/>
        <a:lstStyle/>
        <a:p>
          <a:endParaRPr lang="ca-ES"/>
        </a:p>
      </dgm:t>
    </dgm:pt>
    <dgm:pt modelId="{892F6AC7-77C2-4032-A28A-68E5491FF17A}">
      <dgm:prSet/>
      <dgm:spPr/>
      <dgm:t>
        <a:bodyPr/>
        <a:lstStyle/>
        <a:p>
          <a:pPr marL="446088" indent="0"/>
          <a:r>
            <a:rPr lang="es-ES" noProof="0" dirty="0">
              <a:solidFill>
                <a:schemeClr val="tx1"/>
              </a:solidFill>
            </a:rPr>
            <a:t>  Comprender la necesidad del cambio</a:t>
          </a:r>
        </a:p>
      </dgm:t>
    </dgm:pt>
    <dgm:pt modelId="{BB7C717D-6ABC-45D3-B832-5CEB67A6A7BD}" type="parTrans" cxnId="{0EA8C31C-EDA3-4E76-A1BC-A3B3F3B4EF5D}">
      <dgm:prSet/>
      <dgm:spPr/>
      <dgm:t>
        <a:bodyPr/>
        <a:lstStyle/>
        <a:p>
          <a:endParaRPr lang="ca-ES"/>
        </a:p>
      </dgm:t>
    </dgm:pt>
    <dgm:pt modelId="{EB105A68-6FFE-4245-8338-91FDFAF2FFC5}" type="sibTrans" cxnId="{0EA8C31C-EDA3-4E76-A1BC-A3B3F3B4EF5D}">
      <dgm:prSet/>
      <dgm:spPr/>
      <dgm:t>
        <a:bodyPr/>
        <a:lstStyle/>
        <a:p>
          <a:endParaRPr lang="ca-ES"/>
        </a:p>
      </dgm:t>
    </dgm:pt>
    <dgm:pt modelId="{FEEA32E2-62D9-4D6A-815E-897FEE902BCF}">
      <dgm:prSet/>
      <dgm:spPr/>
      <dgm:t>
        <a:bodyPr rIns="0"/>
        <a:lstStyle/>
        <a:p>
          <a:pPr marL="446088" indent="0" algn="l" defTabSz="950913">
            <a:tabLst/>
          </a:pPr>
          <a:r>
            <a:rPr lang="es-ES" noProof="0" dirty="0">
              <a:solidFill>
                <a:schemeClr val="tx1"/>
              </a:solidFill>
            </a:rPr>
            <a:t>  Ofrecer una visión a largo plazo (conectarlo con la evolución del catalogo en la web semántica)</a:t>
          </a:r>
        </a:p>
      </dgm:t>
    </dgm:pt>
    <dgm:pt modelId="{EDD43608-38EE-47EF-9217-B40FEAAB290B}" type="parTrans" cxnId="{654DCA0F-D8BC-4EB6-B972-FC41CAAAC53A}">
      <dgm:prSet/>
      <dgm:spPr/>
      <dgm:t>
        <a:bodyPr/>
        <a:lstStyle/>
        <a:p>
          <a:endParaRPr lang="ca-ES"/>
        </a:p>
      </dgm:t>
    </dgm:pt>
    <dgm:pt modelId="{76E15B26-F910-45CF-9350-BAB4F5F7B69E}" type="sibTrans" cxnId="{654DCA0F-D8BC-4EB6-B972-FC41CAAAC53A}">
      <dgm:prSet/>
      <dgm:spPr/>
      <dgm:t>
        <a:bodyPr/>
        <a:lstStyle/>
        <a:p>
          <a:endParaRPr lang="ca-ES"/>
        </a:p>
      </dgm:t>
    </dgm:pt>
    <dgm:pt modelId="{F7C0D661-61C2-4DEE-A9F7-312618E7744D}">
      <dgm:prSet/>
      <dgm:spPr/>
      <dgm:t>
        <a:bodyPr lIns="64800"/>
        <a:lstStyle/>
        <a:p>
          <a:pPr marL="446088" indent="0">
            <a:tabLst/>
          </a:pPr>
          <a:r>
            <a:rPr lang="es-ES" noProof="0" dirty="0">
              <a:solidFill>
                <a:schemeClr val="tx1"/>
              </a:solidFill>
            </a:rPr>
            <a:t>  Definición de prioridades y de la metodología más adecuada</a:t>
          </a:r>
        </a:p>
      </dgm:t>
    </dgm:pt>
    <dgm:pt modelId="{673D62C2-3A4D-47B4-AD44-B0C566155228}" type="parTrans" cxnId="{7DD41A82-7514-4E87-8A05-CCB75189A1E1}">
      <dgm:prSet/>
      <dgm:spPr/>
      <dgm:t>
        <a:bodyPr/>
        <a:lstStyle/>
        <a:p>
          <a:endParaRPr lang="ca-ES"/>
        </a:p>
      </dgm:t>
    </dgm:pt>
    <dgm:pt modelId="{6754AE08-11DD-4306-A94A-FFD8ADE613E7}" type="sibTrans" cxnId="{7DD41A82-7514-4E87-8A05-CCB75189A1E1}">
      <dgm:prSet/>
      <dgm:spPr/>
      <dgm:t>
        <a:bodyPr/>
        <a:lstStyle/>
        <a:p>
          <a:endParaRPr lang="ca-ES"/>
        </a:p>
      </dgm:t>
    </dgm:pt>
    <dgm:pt modelId="{DBC60690-EFB5-43EB-8A6D-5E060D02D04A}">
      <dgm:prSet/>
      <dgm:spPr/>
      <dgm:t>
        <a:bodyPr lIns="64800"/>
        <a:lstStyle/>
        <a:p>
          <a:pPr marL="446088" indent="0"/>
          <a:r>
            <a:rPr lang="es-ES" noProof="0" dirty="0">
              <a:solidFill>
                <a:schemeClr val="tx1"/>
              </a:solidFill>
            </a:rPr>
            <a:t>  Experimentación previa que aporte confianza  y garantía (Instituciones Internacionales pioneras en la fase de test)</a:t>
          </a:r>
        </a:p>
      </dgm:t>
    </dgm:pt>
    <dgm:pt modelId="{9AB5D065-6902-4BF9-9440-5AB54A56CA72}" type="sibTrans" cxnId="{8FD478D4-4BC3-4B2E-8895-DDB07682D5C4}">
      <dgm:prSet/>
      <dgm:spPr/>
      <dgm:t>
        <a:bodyPr/>
        <a:lstStyle/>
        <a:p>
          <a:endParaRPr lang="ca-ES"/>
        </a:p>
      </dgm:t>
    </dgm:pt>
    <dgm:pt modelId="{039BFCC5-23DD-4C68-BF17-93F0501995D4}" type="parTrans" cxnId="{8FD478D4-4BC3-4B2E-8895-DDB07682D5C4}">
      <dgm:prSet/>
      <dgm:spPr/>
      <dgm:t>
        <a:bodyPr/>
        <a:lstStyle/>
        <a:p>
          <a:endParaRPr lang="ca-ES"/>
        </a:p>
      </dgm:t>
    </dgm:pt>
    <dgm:pt modelId="{54DFF7E4-81F1-4B28-A854-33061A17CBB0}">
      <dgm:prSet/>
      <dgm:spPr/>
      <dgm:t>
        <a:bodyPr/>
        <a:lstStyle/>
        <a:p>
          <a:pPr marL="446088" indent="0"/>
          <a:r>
            <a:rPr lang="es-ES" noProof="0" dirty="0">
              <a:solidFill>
                <a:schemeClr val="tx1"/>
              </a:solidFill>
            </a:rPr>
            <a:t>  Implicarse en el proceso</a:t>
          </a:r>
        </a:p>
      </dgm:t>
    </dgm:pt>
    <dgm:pt modelId="{A07E9C06-E20C-4F53-9242-6CCA9AF9E3D4}" type="parTrans" cxnId="{4B663774-BB47-4029-8D28-FBB3887E15B2}">
      <dgm:prSet/>
      <dgm:spPr/>
      <dgm:t>
        <a:bodyPr/>
        <a:lstStyle/>
        <a:p>
          <a:endParaRPr lang="es-ES"/>
        </a:p>
      </dgm:t>
    </dgm:pt>
    <dgm:pt modelId="{05B9894E-AFFB-4F06-848F-C0E2D746A6DC}" type="sibTrans" cxnId="{4B663774-BB47-4029-8D28-FBB3887E15B2}">
      <dgm:prSet/>
      <dgm:spPr/>
      <dgm:t>
        <a:bodyPr/>
        <a:lstStyle/>
        <a:p>
          <a:endParaRPr lang="es-ES"/>
        </a:p>
      </dgm:t>
    </dgm:pt>
    <dgm:pt modelId="{423E6D26-CDF5-4A59-968A-DFA8712795B1}">
      <dgm:prSet/>
      <dgm:spPr/>
      <dgm:t>
        <a:bodyPr/>
        <a:lstStyle/>
        <a:p>
          <a:pPr marL="446088" indent="0"/>
          <a:r>
            <a:rPr lang="es-ES" noProof="0" dirty="0">
              <a:solidFill>
                <a:schemeClr val="tx1"/>
              </a:solidFill>
            </a:rPr>
            <a:t>  Creer que el cambio es alcanzable</a:t>
          </a:r>
        </a:p>
      </dgm:t>
    </dgm:pt>
    <dgm:pt modelId="{B373E022-CA1A-4653-86BB-9CFC6966A3A7}" type="parTrans" cxnId="{D0D1B80E-8707-46D7-80E3-907FB94693C2}">
      <dgm:prSet/>
      <dgm:spPr/>
      <dgm:t>
        <a:bodyPr/>
        <a:lstStyle/>
        <a:p>
          <a:endParaRPr lang="es-ES"/>
        </a:p>
      </dgm:t>
    </dgm:pt>
    <dgm:pt modelId="{DEF888D6-E595-45FF-AF58-379052EDCD48}" type="sibTrans" cxnId="{D0D1B80E-8707-46D7-80E3-907FB94693C2}">
      <dgm:prSet/>
      <dgm:spPr/>
      <dgm:t>
        <a:bodyPr/>
        <a:lstStyle/>
        <a:p>
          <a:endParaRPr lang="es-ES"/>
        </a:p>
      </dgm:t>
    </dgm:pt>
    <dgm:pt modelId="{5A57B6D2-FAFC-48A8-A7F1-266817EA4D64}">
      <dgm:prSet/>
      <dgm:spPr/>
      <dgm:t>
        <a:bodyPr rIns="0"/>
        <a:lstStyle/>
        <a:p>
          <a:pPr marL="446088" indent="0" algn="l" defTabSz="577850"/>
          <a:r>
            <a:rPr lang="es-ES" noProof="0" dirty="0">
              <a:solidFill>
                <a:schemeClr val="tx1"/>
              </a:solidFill>
            </a:rPr>
            <a:t>  Detectar resistencias, debilidades, oportunidades, miedos</a:t>
          </a:r>
        </a:p>
      </dgm:t>
    </dgm:pt>
    <dgm:pt modelId="{3C8AD4B8-DC35-43D6-846C-B9D52AD759D4}" type="sibTrans" cxnId="{74FDC13B-73F0-4FDB-9832-05EC5951C06F}">
      <dgm:prSet/>
      <dgm:spPr/>
      <dgm:t>
        <a:bodyPr/>
        <a:lstStyle/>
        <a:p>
          <a:endParaRPr lang="ca-ES"/>
        </a:p>
      </dgm:t>
    </dgm:pt>
    <dgm:pt modelId="{0094E2FF-26D1-442D-83EF-BF34D0791E48}" type="parTrans" cxnId="{74FDC13B-73F0-4FDB-9832-05EC5951C06F}">
      <dgm:prSet/>
      <dgm:spPr/>
      <dgm:t>
        <a:bodyPr/>
        <a:lstStyle/>
        <a:p>
          <a:endParaRPr lang="ca-ES"/>
        </a:p>
      </dgm:t>
    </dgm:pt>
    <dgm:pt modelId="{05621AFC-10A6-4E1C-B36B-47271A8192F1}">
      <dgm:prSet/>
      <dgm:spPr/>
      <dgm:t>
        <a:bodyPr rIns="0"/>
        <a:lstStyle/>
        <a:p>
          <a:pPr marL="446088" indent="0" algn="l" defTabSz="577850"/>
          <a:r>
            <a:rPr lang="es-ES" noProof="0" dirty="0">
              <a:solidFill>
                <a:schemeClr val="tx1"/>
              </a:solidFill>
            </a:rPr>
            <a:t>  Declarar ante el equipo los objetivos y motivaciones del cambio</a:t>
          </a:r>
        </a:p>
      </dgm:t>
    </dgm:pt>
    <dgm:pt modelId="{C134DEAF-441F-49C2-849C-8AD8D4CB3ED9}" type="parTrans" cxnId="{801599F4-4304-4B7B-B3E3-F1A2777B2A32}">
      <dgm:prSet/>
      <dgm:spPr/>
      <dgm:t>
        <a:bodyPr/>
        <a:lstStyle/>
        <a:p>
          <a:endParaRPr lang="es-ES"/>
        </a:p>
      </dgm:t>
    </dgm:pt>
    <dgm:pt modelId="{02DC2419-2874-46FA-AEFB-22D7B44129BB}" type="sibTrans" cxnId="{801599F4-4304-4B7B-B3E3-F1A2777B2A32}">
      <dgm:prSet/>
      <dgm:spPr/>
      <dgm:t>
        <a:bodyPr/>
        <a:lstStyle/>
        <a:p>
          <a:endParaRPr lang="es-ES"/>
        </a:p>
      </dgm:t>
    </dgm:pt>
    <dgm:pt modelId="{8C9B7D5A-B304-4DB3-BE4F-C0B86E0AF689}">
      <dgm:prSet/>
      <dgm:spPr/>
      <dgm:t>
        <a:bodyPr lIns="64800"/>
        <a:lstStyle/>
        <a:p>
          <a:pPr marL="446088" indent="0"/>
          <a:r>
            <a:rPr lang="es-ES" noProof="0" dirty="0">
              <a:solidFill>
                <a:schemeClr val="tx1"/>
              </a:solidFill>
            </a:rPr>
            <a:t>  Elaboración de una hoja de ruta de la implementación y definición de un equipo de soporte para el cambio.</a:t>
          </a:r>
        </a:p>
      </dgm:t>
    </dgm:pt>
    <dgm:pt modelId="{18DECD87-F243-406C-9386-C625DA45F582}" type="parTrans" cxnId="{00C6F7F9-9124-47EF-8DA6-E46A4CCAB151}">
      <dgm:prSet/>
      <dgm:spPr/>
      <dgm:t>
        <a:bodyPr/>
        <a:lstStyle/>
        <a:p>
          <a:endParaRPr lang="es-ES"/>
        </a:p>
      </dgm:t>
    </dgm:pt>
    <dgm:pt modelId="{A8090086-839A-4189-9FBB-3A945652233F}" type="sibTrans" cxnId="{00C6F7F9-9124-47EF-8DA6-E46A4CCAB151}">
      <dgm:prSet/>
      <dgm:spPr/>
      <dgm:t>
        <a:bodyPr/>
        <a:lstStyle/>
        <a:p>
          <a:endParaRPr lang="es-ES"/>
        </a:p>
      </dgm:t>
    </dgm:pt>
    <dgm:pt modelId="{4CCC7B80-5227-4719-83D2-A1E19CC554B0}" type="pres">
      <dgm:prSet presAssocID="{6BA64E02-4712-47BB-8E57-CBC1B2A8F6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DBB743E-6657-4529-B553-ECECC5CC27B4}" type="pres">
      <dgm:prSet presAssocID="{6BA64E02-4712-47BB-8E57-CBC1B2A8F626}" presName="dummyMaxCanvas" presStyleCnt="0">
        <dgm:presLayoutVars/>
      </dgm:prSet>
      <dgm:spPr/>
    </dgm:pt>
    <dgm:pt modelId="{04D297E2-B2CF-4390-9A02-980271E62632}" type="pres">
      <dgm:prSet presAssocID="{6BA64E02-4712-47BB-8E57-CBC1B2A8F626}" presName="ThreeNodes_1" presStyleLbl="node1" presStyleIdx="0" presStyleCnt="3" custScaleX="77358" custScaleY="80990" custLinFactNeighborX="-10663" custLinFactNeighborY="-272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02D4E6A-FD23-4AD9-A75A-E34EC683F13D}" type="pres">
      <dgm:prSet presAssocID="{6BA64E02-4712-47BB-8E57-CBC1B2A8F626}" presName="ThreeNodes_2" presStyleLbl="node1" presStyleIdx="1" presStyleCnt="3" custScaleX="105030" custScaleY="94308" custLinFactNeighborX="-1274" custLinFactNeighborY="-1443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3AFC1FF-8DC6-467D-B553-C30EB8BDBB17}" type="pres">
      <dgm:prSet presAssocID="{6BA64E02-4712-47BB-8E57-CBC1B2A8F626}" presName="ThreeNodes_3" presStyleLbl="node1" presStyleIdx="2" presStyleCnt="3" custScaleX="104641" custScaleY="91776" custLinFactNeighborX="-2634" custLinFactNeighborY="-1301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F970A7-3C40-4029-AE5A-5B723746BBB9}" type="pres">
      <dgm:prSet presAssocID="{6BA64E02-4712-47BB-8E57-CBC1B2A8F626}" presName="ThreeConn_1-2" presStyleLbl="fgAccFollowNode1" presStyleIdx="0" presStyleCnt="2" custScaleX="79504" custScaleY="70083" custLinFactX="-21030" custLinFactNeighborX="-100000" custLinFactNeighborY="-1930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A811E84-1F44-422A-BACD-D1705D95EDA2}" type="pres">
      <dgm:prSet presAssocID="{6BA64E02-4712-47BB-8E57-CBC1B2A8F626}" presName="ThreeConn_2-3" presStyleLbl="fgAccFollowNode1" presStyleIdx="1" presStyleCnt="2" custScaleX="85041" custScaleY="80504" custLinFactNeighborX="-11496" custLinFactNeighborY="-1436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C811E2B-FB46-43E6-ABAF-3D6D8CDCFDEF}" type="pres">
      <dgm:prSet presAssocID="{6BA64E02-4712-47BB-8E57-CBC1B2A8F62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1319E4E-04AC-4F86-908A-A6ED39B2F0B2}" type="pres">
      <dgm:prSet presAssocID="{6BA64E02-4712-47BB-8E57-CBC1B2A8F62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0BE3130-5C4E-42C9-91E4-8D299736E597}" type="pres">
      <dgm:prSet presAssocID="{6BA64E02-4712-47BB-8E57-CBC1B2A8F62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0B29F56-66B6-4172-A5F6-9E262839A63C}" type="presOf" srcId="{E4B87E4A-EAC1-49AE-89B9-EFE0A06D1838}" destId="{33AFC1FF-8DC6-467D-B553-C30EB8BDBB17}" srcOrd="0" destOrd="0" presId="urn:microsoft.com/office/officeart/2005/8/layout/vProcess5"/>
    <dgm:cxn modelId="{0EA8C31C-EDA3-4E76-A1BC-A3B3F3B4EF5D}" srcId="{4B71F6B2-D28A-4EBB-9086-0FCB14FFD404}" destId="{892F6AC7-77C2-4032-A28A-68E5491FF17A}" srcOrd="0" destOrd="0" parTransId="{BB7C717D-6ABC-45D3-B832-5CEB67A6A7BD}" sibTransId="{EB105A68-6FFE-4245-8338-91FDFAF2FFC5}"/>
    <dgm:cxn modelId="{34DE9161-6E90-4539-87E6-D3C4B5A7C748}" type="presOf" srcId="{54DFF7E4-81F1-4B28-A854-33061A17CBB0}" destId="{DC811E2B-FB46-43E6-ABAF-3D6D8CDCFDEF}" srcOrd="1" destOrd="3" presId="urn:microsoft.com/office/officeart/2005/8/layout/vProcess5"/>
    <dgm:cxn modelId="{78A6BC99-9E71-4EF0-9185-E252ED01B77B}" type="presOf" srcId="{8C9B7D5A-B304-4DB3-BE4F-C0B86E0AF689}" destId="{10BE3130-5C4E-42C9-91E4-8D299736E597}" srcOrd="1" destOrd="3" presId="urn:microsoft.com/office/officeart/2005/8/layout/vProcess5"/>
    <dgm:cxn modelId="{950B4D14-0180-41F1-A915-4A035A1620B5}" type="presOf" srcId="{DBC60690-EFB5-43EB-8A6D-5E060D02D04A}" destId="{10BE3130-5C4E-42C9-91E4-8D299736E597}" srcOrd="1" destOrd="2" presId="urn:microsoft.com/office/officeart/2005/8/layout/vProcess5"/>
    <dgm:cxn modelId="{16EE70A0-796E-43C0-B27C-8E5CF427302C}" type="presOf" srcId="{9C1DC338-B1DE-4CAF-B279-BD130C9999CE}" destId="{AA811E84-1F44-422A-BACD-D1705D95EDA2}" srcOrd="0" destOrd="0" presId="urn:microsoft.com/office/officeart/2005/8/layout/vProcess5"/>
    <dgm:cxn modelId="{29F246D7-D041-432E-A527-FE33DAE197B4}" type="presOf" srcId="{84072644-ECBC-4F6B-BDF6-7DE695F5E84F}" destId="{41319E4E-04AC-4F86-908A-A6ED39B2F0B2}" srcOrd="1" destOrd="0" presId="urn:microsoft.com/office/officeart/2005/8/layout/vProcess5"/>
    <dgm:cxn modelId="{5530FC4C-E000-4166-8B39-72A51038A3D1}" type="presOf" srcId="{423E6D26-CDF5-4A59-968A-DFA8712795B1}" destId="{DC811E2B-FB46-43E6-ABAF-3D6D8CDCFDEF}" srcOrd="1" destOrd="2" presId="urn:microsoft.com/office/officeart/2005/8/layout/vProcess5"/>
    <dgm:cxn modelId="{74FDC13B-73F0-4FDB-9832-05EC5951C06F}" srcId="{84072644-ECBC-4F6B-BDF6-7DE695F5E84F}" destId="{5A57B6D2-FAFC-48A8-A7F1-266817EA4D64}" srcOrd="0" destOrd="0" parTransId="{0094E2FF-26D1-442D-83EF-BF34D0791E48}" sibTransId="{3C8AD4B8-DC35-43D6-846C-B9D52AD759D4}"/>
    <dgm:cxn modelId="{B01EBAF8-3DF8-42A0-833F-B30BADA09918}" type="presOf" srcId="{FEEA32E2-62D9-4D6A-815E-897FEE902BCF}" destId="{102D4E6A-FD23-4AD9-A75A-E34EC683F13D}" srcOrd="0" destOrd="3" presId="urn:microsoft.com/office/officeart/2005/8/layout/vProcess5"/>
    <dgm:cxn modelId="{0DDEE94E-A93C-46B0-883B-17370FB58D55}" type="presOf" srcId="{8C9B7D5A-B304-4DB3-BE4F-C0B86E0AF689}" destId="{33AFC1FF-8DC6-467D-B553-C30EB8BDBB17}" srcOrd="0" destOrd="3" presId="urn:microsoft.com/office/officeart/2005/8/layout/vProcess5"/>
    <dgm:cxn modelId="{9ACA71AF-A47E-426B-BF4C-9A71C237F035}" type="presOf" srcId="{5A57B6D2-FAFC-48A8-A7F1-266817EA4D64}" destId="{41319E4E-04AC-4F86-908A-A6ED39B2F0B2}" srcOrd="1" destOrd="1" presId="urn:microsoft.com/office/officeart/2005/8/layout/vProcess5"/>
    <dgm:cxn modelId="{654DCA0F-D8BC-4EB6-B972-FC41CAAAC53A}" srcId="{84072644-ECBC-4F6B-BDF6-7DE695F5E84F}" destId="{FEEA32E2-62D9-4D6A-815E-897FEE902BCF}" srcOrd="2" destOrd="0" parTransId="{EDD43608-38EE-47EF-9217-B40FEAAB290B}" sibTransId="{76E15B26-F910-45CF-9350-BAB4F5F7B69E}"/>
    <dgm:cxn modelId="{D59A279B-3614-4ECE-8584-1B104FF3A141}" type="presOf" srcId="{4B71F6B2-D28A-4EBB-9086-0FCB14FFD404}" destId="{DC811E2B-FB46-43E6-ABAF-3D6D8CDCFDEF}" srcOrd="1" destOrd="0" presId="urn:microsoft.com/office/officeart/2005/8/layout/vProcess5"/>
    <dgm:cxn modelId="{F81252A4-CD59-4AD3-8CFF-2D7481604451}" type="presOf" srcId="{892F6AC7-77C2-4032-A28A-68E5491FF17A}" destId="{04D297E2-B2CF-4390-9A02-980271E62632}" srcOrd="0" destOrd="1" presId="urn:microsoft.com/office/officeart/2005/8/layout/vProcess5"/>
    <dgm:cxn modelId="{998150AF-F4D4-45DD-84BB-1164D9D3E5E6}" type="presOf" srcId="{4B71F6B2-D28A-4EBB-9086-0FCB14FFD404}" destId="{04D297E2-B2CF-4390-9A02-980271E62632}" srcOrd="0" destOrd="0" presId="urn:microsoft.com/office/officeart/2005/8/layout/vProcess5"/>
    <dgm:cxn modelId="{D0D1B80E-8707-46D7-80E3-907FB94693C2}" srcId="{4B71F6B2-D28A-4EBB-9086-0FCB14FFD404}" destId="{423E6D26-CDF5-4A59-968A-DFA8712795B1}" srcOrd="1" destOrd="0" parTransId="{B373E022-CA1A-4653-86BB-9CFC6966A3A7}" sibTransId="{DEF888D6-E595-45FF-AF58-379052EDCD48}"/>
    <dgm:cxn modelId="{F167FFC5-4134-4E09-9255-449C575F8703}" type="presOf" srcId="{54DFF7E4-81F1-4B28-A854-33061A17CBB0}" destId="{04D297E2-B2CF-4390-9A02-980271E62632}" srcOrd="0" destOrd="3" presId="urn:microsoft.com/office/officeart/2005/8/layout/vProcess5"/>
    <dgm:cxn modelId="{8FD478D4-4BC3-4B2E-8895-DDB07682D5C4}" srcId="{E4B87E4A-EAC1-49AE-89B9-EFE0A06D1838}" destId="{DBC60690-EFB5-43EB-8A6D-5E060D02D04A}" srcOrd="1" destOrd="0" parTransId="{039BFCC5-23DD-4C68-BF17-93F0501995D4}" sibTransId="{9AB5D065-6902-4BF9-9440-5AB54A56CA72}"/>
    <dgm:cxn modelId="{36384C43-575D-4ABF-84AF-E9A748F33AFE}" srcId="{6BA64E02-4712-47BB-8E57-CBC1B2A8F626}" destId="{84072644-ECBC-4F6B-BDF6-7DE695F5E84F}" srcOrd="1" destOrd="0" parTransId="{42D8E32B-6A4D-4E97-BDC9-9A59B05B804A}" sibTransId="{9C1DC338-B1DE-4CAF-B279-BD130C9999CE}"/>
    <dgm:cxn modelId="{68E58F0F-2840-4105-9EB1-65798A044B2D}" type="presOf" srcId="{5A57B6D2-FAFC-48A8-A7F1-266817EA4D64}" destId="{102D4E6A-FD23-4AD9-A75A-E34EC683F13D}" srcOrd="0" destOrd="1" presId="urn:microsoft.com/office/officeart/2005/8/layout/vProcess5"/>
    <dgm:cxn modelId="{00C6F7F9-9124-47EF-8DA6-E46A4CCAB151}" srcId="{E4B87E4A-EAC1-49AE-89B9-EFE0A06D1838}" destId="{8C9B7D5A-B304-4DB3-BE4F-C0B86E0AF689}" srcOrd="2" destOrd="0" parTransId="{18DECD87-F243-406C-9386-C625DA45F582}" sibTransId="{A8090086-839A-4189-9FBB-3A945652233F}"/>
    <dgm:cxn modelId="{4B663774-BB47-4029-8D28-FBB3887E15B2}" srcId="{4B71F6B2-D28A-4EBB-9086-0FCB14FFD404}" destId="{54DFF7E4-81F1-4B28-A854-33061A17CBB0}" srcOrd="2" destOrd="0" parTransId="{A07E9C06-E20C-4F53-9242-6CCA9AF9E3D4}" sibTransId="{05B9894E-AFFB-4F06-848F-C0E2D746A6DC}"/>
    <dgm:cxn modelId="{427B44E6-DD91-45D5-9405-6316C87EFD3B}" srcId="{6BA64E02-4712-47BB-8E57-CBC1B2A8F626}" destId="{E4B87E4A-EAC1-49AE-89B9-EFE0A06D1838}" srcOrd="2" destOrd="0" parTransId="{C874741B-55BA-4581-9D4B-4DE25E82DB1C}" sibTransId="{B572C3C7-B1AA-4983-A5F8-ED2B8C1D72EE}"/>
    <dgm:cxn modelId="{801599F4-4304-4B7B-B3E3-F1A2777B2A32}" srcId="{84072644-ECBC-4F6B-BDF6-7DE695F5E84F}" destId="{05621AFC-10A6-4E1C-B36B-47271A8192F1}" srcOrd="1" destOrd="0" parTransId="{C134DEAF-441F-49C2-849C-8AD8D4CB3ED9}" sibTransId="{02DC2419-2874-46FA-AEFB-22D7B44129BB}"/>
    <dgm:cxn modelId="{8162BE8D-065B-407F-AF08-D01B827500C4}" type="presOf" srcId="{05621AFC-10A6-4E1C-B36B-47271A8192F1}" destId="{102D4E6A-FD23-4AD9-A75A-E34EC683F13D}" srcOrd="0" destOrd="2" presId="urn:microsoft.com/office/officeart/2005/8/layout/vProcess5"/>
    <dgm:cxn modelId="{3EC5DE55-1608-4A4F-8409-CADD9BA07565}" type="presOf" srcId="{423E6D26-CDF5-4A59-968A-DFA8712795B1}" destId="{04D297E2-B2CF-4390-9A02-980271E62632}" srcOrd="0" destOrd="2" presId="urn:microsoft.com/office/officeart/2005/8/layout/vProcess5"/>
    <dgm:cxn modelId="{10D05DAE-98C1-414C-8B35-9381C80C203D}" type="presOf" srcId="{DBC60690-EFB5-43EB-8A6D-5E060D02D04A}" destId="{33AFC1FF-8DC6-467D-B553-C30EB8BDBB17}" srcOrd="0" destOrd="2" presId="urn:microsoft.com/office/officeart/2005/8/layout/vProcess5"/>
    <dgm:cxn modelId="{7DD41A82-7514-4E87-8A05-CCB75189A1E1}" srcId="{E4B87E4A-EAC1-49AE-89B9-EFE0A06D1838}" destId="{F7C0D661-61C2-4DEE-A9F7-312618E7744D}" srcOrd="0" destOrd="0" parTransId="{673D62C2-3A4D-47B4-AD44-B0C566155228}" sibTransId="{6754AE08-11DD-4306-A94A-FFD8ADE613E7}"/>
    <dgm:cxn modelId="{E3F8A2BA-AE2B-4B73-8A0B-C0259F09120B}" type="presOf" srcId="{892F6AC7-77C2-4032-A28A-68E5491FF17A}" destId="{DC811E2B-FB46-43E6-ABAF-3D6D8CDCFDEF}" srcOrd="1" destOrd="1" presId="urn:microsoft.com/office/officeart/2005/8/layout/vProcess5"/>
    <dgm:cxn modelId="{180CE612-08F3-4548-A9F2-C4E28B97FA87}" type="presOf" srcId="{D393BD6C-DA84-4686-9203-59CE04AD1212}" destId="{51F970A7-3C40-4029-AE5A-5B723746BBB9}" srcOrd="0" destOrd="0" presId="urn:microsoft.com/office/officeart/2005/8/layout/vProcess5"/>
    <dgm:cxn modelId="{E6F8C2C8-3ADE-409D-ACFA-118DD7DE5BFF}" type="presOf" srcId="{E4B87E4A-EAC1-49AE-89B9-EFE0A06D1838}" destId="{10BE3130-5C4E-42C9-91E4-8D299736E597}" srcOrd="1" destOrd="0" presId="urn:microsoft.com/office/officeart/2005/8/layout/vProcess5"/>
    <dgm:cxn modelId="{0180674D-5016-414C-8BE9-B133F310A779}" srcId="{6BA64E02-4712-47BB-8E57-CBC1B2A8F626}" destId="{4B71F6B2-D28A-4EBB-9086-0FCB14FFD404}" srcOrd="0" destOrd="0" parTransId="{8CEB4F4D-05DB-4646-9010-FB62337D90CA}" sibTransId="{D393BD6C-DA84-4686-9203-59CE04AD1212}"/>
    <dgm:cxn modelId="{EC39D1D4-4629-4685-B07E-EBC49009F12E}" type="presOf" srcId="{05621AFC-10A6-4E1C-B36B-47271A8192F1}" destId="{41319E4E-04AC-4F86-908A-A6ED39B2F0B2}" srcOrd="1" destOrd="2" presId="urn:microsoft.com/office/officeart/2005/8/layout/vProcess5"/>
    <dgm:cxn modelId="{8845F563-E72C-4E96-9958-20A431539E22}" type="presOf" srcId="{F7C0D661-61C2-4DEE-A9F7-312618E7744D}" destId="{33AFC1FF-8DC6-467D-B553-C30EB8BDBB17}" srcOrd="0" destOrd="1" presId="urn:microsoft.com/office/officeart/2005/8/layout/vProcess5"/>
    <dgm:cxn modelId="{8B7E848E-B42F-4ED8-8FA7-DD61BE738432}" type="presOf" srcId="{F7C0D661-61C2-4DEE-A9F7-312618E7744D}" destId="{10BE3130-5C4E-42C9-91E4-8D299736E597}" srcOrd="1" destOrd="1" presId="urn:microsoft.com/office/officeart/2005/8/layout/vProcess5"/>
    <dgm:cxn modelId="{F7A75E07-93A7-4B45-9079-D9A3F28E9784}" type="presOf" srcId="{84072644-ECBC-4F6B-BDF6-7DE695F5E84F}" destId="{102D4E6A-FD23-4AD9-A75A-E34EC683F13D}" srcOrd="0" destOrd="0" presId="urn:microsoft.com/office/officeart/2005/8/layout/vProcess5"/>
    <dgm:cxn modelId="{7FED405F-81C8-4479-91EC-6AFA91F943D4}" type="presOf" srcId="{6BA64E02-4712-47BB-8E57-CBC1B2A8F626}" destId="{4CCC7B80-5227-4719-83D2-A1E19CC554B0}" srcOrd="0" destOrd="0" presId="urn:microsoft.com/office/officeart/2005/8/layout/vProcess5"/>
    <dgm:cxn modelId="{653D3081-D9B1-415E-96FD-E68E4ADEF3D7}" type="presOf" srcId="{FEEA32E2-62D9-4D6A-815E-897FEE902BCF}" destId="{41319E4E-04AC-4F86-908A-A6ED39B2F0B2}" srcOrd="1" destOrd="3" presId="urn:microsoft.com/office/officeart/2005/8/layout/vProcess5"/>
    <dgm:cxn modelId="{9883507C-FF58-4379-80DC-E2EF9F961D21}" type="presParOf" srcId="{4CCC7B80-5227-4719-83D2-A1E19CC554B0}" destId="{7DBB743E-6657-4529-B553-ECECC5CC27B4}" srcOrd="0" destOrd="0" presId="urn:microsoft.com/office/officeart/2005/8/layout/vProcess5"/>
    <dgm:cxn modelId="{5B731898-1630-43AE-A04E-672E7AF8EEA1}" type="presParOf" srcId="{4CCC7B80-5227-4719-83D2-A1E19CC554B0}" destId="{04D297E2-B2CF-4390-9A02-980271E62632}" srcOrd="1" destOrd="0" presId="urn:microsoft.com/office/officeart/2005/8/layout/vProcess5"/>
    <dgm:cxn modelId="{D5DE3A87-636C-47F1-83DF-D988041A71F3}" type="presParOf" srcId="{4CCC7B80-5227-4719-83D2-A1E19CC554B0}" destId="{102D4E6A-FD23-4AD9-A75A-E34EC683F13D}" srcOrd="2" destOrd="0" presId="urn:microsoft.com/office/officeart/2005/8/layout/vProcess5"/>
    <dgm:cxn modelId="{ED621EAE-1CB5-4D52-A985-98E517DFCEC1}" type="presParOf" srcId="{4CCC7B80-5227-4719-83D2-A1E19CC554B0}" destId="{33AFC1FF-8DC6-467D-B553-C30EB8BDBB17}" srcOrd="3" destOrd="0" presId="urn:microsoft.com/office/officeart/2005/8/layout/vProcess5"/>
    <dgm:cxn modelId="{85BB6027-9228-4E44-94E9-883DD2C6709E}" type="presParOf" srcId="{4CCC7B80-5227-4719-83D2-A1E19CC554B0}" destId="{51F970A7-3C40-4029-AE5A-5B723746BBB9}" srcOrd="4" destOrd="0" presId="urn:microsoft.com/office/officeart/2005/8/layout/vProcess5"/>
    <dgm:cxn modelId="{CEB01A2F-37E6-4FDE-B2D7-75F08104B7AE}" type="presParOf" srcId="{4CCC7B80-5227-4719-83D2-A1E19CC554B0}" destId="{AA811E84-1F44-422A-BACD-D1705D95EDA2}" srcOrd="5" destOrd="0" presId="urn:microsoft.com/office/officeart/2005/8/layout/vProcess5"/>
    <dgm:cxn modelId="{91022C3A-6770-4BB9-BE49-C8F1701582E5}" type="presParOf" srcId="{4CCC7B80-5227-4719-83D2-A1E19CC554B0}" destId="{DC811E2B-FB46-43E6-ABAF-3D6D8CDCFDEF}" srcOrd="6" destOrd="0" presId="urn:microsoft.com/office/officeart/2005/8/layout/vProcess5"/>
    <dgm:cxn modelId="{00C5E7D7-B30A-4272-92B1-894A58EDC95A}" type="presParOf" srcId="{4CCC7B80-5227-4719-83D2-A1E19CC554B0}" destId="{41319E4E-04AC-4F86-908A-A6ED39B2F0B2}" srcOrd="7" destOrd="0" presId="urn:microsoft.com/office/officeart/2005/8/layout/vProcess5"/>
    <dgm:cxn modelId="{01AE5150-EF44-4EC8-8531-7AF97DB3716E}" type="presParOf" srcId="{4CCC7B80-5227-4719-83D2-A1E19CC554B0}" destId="{10BE3130-5C4E-42C9-91E4-8D299736E5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B48BA-8E35-424A-AB5E-A0C818B41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13EAC5-C35E-4D9D-B7E0-B4C85A227EEA}">
      <dgm:prSet custT="1"/>
      <dgm:spPr/>
      <dgm:t>
        <a:bodyPr/>
        <a:lstStyle/>
        <a:p>
          <a:pPr rtl="0"/>
          <a:r>
            <a:rPr lang="es-ES" sz="1300" noProof="0" dirty="0">
              <a:solidFill>
                <a:schemeClr val="tx1"/>
              </a:solidFill>
            </a:rPr>
            <a:t>El CRAI dispone de la </a:t>
          </a:r>
          <a:r>
            <a:rPr lang="es-ES" sz="1300" b="1" noProof="0" dirty="0">
              <a:solidFill>
                <a:schemeClr val="tx1"/>
              </a:solidFill>
            </a:rPr>
            <a:t>Unidad de Proceso Técnico</a:t>
          </a:r>
          <a:r>
            <a:rPr lang="es-ES" sz="1300" noProof="0" dirty="0">
              <a:solidFill>
                <a:schemeClr val="tx1"/>
              </a:solidFill>
            </a:rPr>
            <a:t>, que tiene como misión: </a:t>
          </a:r>
        </a:p>
        <a:p>
          <a:pPr marL="182563" indent="0" rtl="0"/>
          <a:r>
            <a:rPr lang="es-ES" sz="1300" noProof="0" dirty="0">
              <a:solidFill>
                <a:schemeClr val="tx1"/>
              </a:solidFill>
            </a:rPr>
            <a:t>- Catalogar y procesar centralizadamente todos los recursos de información adquiridos por el CRAI así como el mantenimiento del Catálogo</a:t>
          </a:r>
        </a:p>
        <a:p>
          <a:pPr marL="176213" indent="0"/>
          <a:r>
            <a:rPr lang="es-ES" sz="1300" noProof="0" dirty="0">
              <a:solidFill>
                <a:schemeClr val="tx1"/>
              </a:solidFill>
            </a:rPr>
            <a:t> - Administrar y mejorar la aplicación de gestión de bibliotecas y de acceso a los Servicios y recursos a través del Catálogo en línea (OPAC)</a:t>
          </a:r>
        </a:p>
        <a:p>
          <a:pPr marL="176213" indent="0"/>
          <a:r>
            <a:rPr lang="es-ES" sz="1300" noProof="0" dirty="0">
              <a:solidFill>
                <a:schemeClr val="tx1"/>
              </a:solidFill>
            </a:rPr>
            <a:t> - Normalizar y </a:t>
          </a:r>
          <a:r>
            <a:rPr lang="es-ES" sz="1300" noProof="0" dirty="0" err="1">
              <a:solidFill>
                <a:schemeClr val="tx1"/>
              </a:solidFill>
            </a:rPr>
            <a:t>procedimentar</a:t>
          </a:r>
          <a:r>
            <a:rPr lang="es-ES" sz="1300" noProof="0" dirty="0">
              <a:solidFill>
                <a:schemeClr val="tx1"/>
              </a:solidFill>
            </a:rPr>
            <a:t>, así como formar y dar soporte a los catalogadores del conjunto de bibliotecas y coordinarse en temes </a:t>
          </a:r>
          <a:r>
            <a:rPr lang="es-ES" sz="1300" noProof="0" dirty="0" smtClean="0">
              <a:solidFill>
                <a:schemeClr val="tx1"/>
              </a:solidFill>
            </a:rPr>
            <a:t>relativas </a:t>
          </a:r>
          <a:r>
            <a:rPr lang="es-ES" sz="1300" noProof="0" dirty="0">
              <a:solidFill>
                <a:schemeClr val="tx1"/>
              </a:solidFill>
            </a:rPr>
            <a:t>al tratamiento de los recursos y la automatización de procesos</a:t>
          </a:r>
          <a:r>
            <a:rPr lang="ca-ES" sz="1300" dirty="0">
              <a:solidFill>
                <a:schemeClr val="tx1"/>
              </a:solidFill>
            </a:rPr>
            <a:t>.</a:t>
          </a:r>
          <a:endParaRPr lang="es-ES" sz="1300" dirty="0">
            <a:solidFill>
              <a:schemeClr val="tx1"/>
            </a:solidFill>
          </a:endParaRPr>
        </a:p>
      </dgm:t>
    </dgm:pt>
    <dgm:pt modelId="{3BC4679A-84BF-4EEF-9BEA-C1D68B7E9285}" type="parTrans" cxnId="{73F436D8-E78A-46E8-BA39-F393EBFFF1A2}">
      <dgm:prSet/>
      <dgm:spPr/>
      <dgm:t>
        <a:bodyPr/>
        <a:lstStyle/>
        <a:p>
          <a:endParaRPr lang="es-ES"/>
        </a:p>
      </dgm:t>
    </dgm:pt>
    <dgm:pt modelId="{3B1CC1B6-E5A1-441A-8DBC-63EED5C0D4D2}" type="sibTrans" cxnId="{73F436D8-E78A-46E8-BA39-F393EBFFF1A2}">
      <dgm:prSet/>
      <dgm:spPr/>
      <dgm:t>
        <a:bodyPr/>
        <a:lstStyle/>
        <a:p>
          <a:endParaRPr lang="es-ES"/>
        </a:p>
      </dgm:t>
    </dgm:pt>
    <dgm:pt modelId="{0AEA7DE5-7BF1-4B47-ABA9-EF44A6D5C8FC}">
      <dgm:prSet custT="1"/>
      <dgm:spPr/>
      <dgm:t>
        <a:bodyPr/>
        <a:lstStyle/>
        <a:p>
          <a:pPr rtl="0"/>
          <a:endParaRPr lang="ca-ES" sz="1200" dirty="0">
            <a:solidFill>
              <a:schemeClr val="tx1"/>
            </a:solidFill>
          </a:endParaRPr>
        </a:p>
        <a:p>
          <a:pPr rtl="0"/>
          <a:r>
            <a:rPr lang="es-ES" sz="1300" noProof="0" dirty="0">
              <a:solidFill>
                <a:schemeClr val="tx1"/>
              </a:solidFill>
            </a:rPr>
            <a:t>Papel de la </a:t>
          </a:r>
          <a:r>
            <a:rPr lang="es-ES" sz="1300" b="1" noProof="0" dirty="0">
              <a:solidFill>
                <a:schemeClr val="tx1"/>
              </a:solidFill>
            </a:rPr>
            <a:t>Unidad de Proceso Técnico </a:t>
          </a:r>
          <a:r>
            <a:rPr lang="es-ES" sz="1300" noProof="0" dirty="0">
              <a:solidFill>
                <a:schemeClr val="tx1"/>
              </a:solidFill>
            </a:rPr>
            <a:t>como referente en el estudio y difusión de la nueva normativa RDA</a:t>
          </a:r>
        </a:p>
        <a:p>
          <a:pPr marL="182563" indent="0" rtl="0"/>
          <a:r>
            <a:rPr lang="es-ES" sz="1300" noProof="0" dirty="0">
              <a:solidFill>
                <a:schemeClr val="tx1"/>
              </a:solidFill>
            </a:rPr>
            <a:t> - Pioneros en la formación interna entre las universidades catalanas con 2 ediciones del curso Introducción a las RDA, orientada a todos los catalogadores del CRAI en los años 2014 y  2015</a:t>
          </a:r>
        </a:p>
        <a:p>
          <a:pPr marL="176213" indent="0"/>
          <a:r>
            <a:rPr lang="es-ES" sz="1300" noProof="0" dirty="0">
              <a:solidFill>
                <a:schemeClr val="tx1"/>
              </a:solidFill>
            </a:rPr>
            <a:t> - Realización de diferentes cursos de introducción en diferentes entidades (COBDC, CSUC, Universidad de Cádiz, U. Pontificia de Salamanca, U. de Lleida, U. de Girona .....)</a:t>
          </a:r>
        </a:p>
        <a:p>
          <a:pPr marL="176213" indent="0"/>
          <a:r>
            <a:rPr lang="es-ES" sz="1300" noProof="0" dirty="0">
              <a:solidFill>
                <a:schemeClr val="tx1"/>
              </a:solidFill>
            </a:rPr>
            <a:t> - Miembro de los grupos de trabajo del CSUC para la implementación de las RDA y la elaboración de pautes del CCUC</a:t>
          </a:r>
        </a:p>
        <a:p>
          <a:pPr marL="176213" indent="0"/>
          <a:r>
            <a:rPr lang="es-ES" sz="1300" noProof="0" dirty="0">
              <a:solidFill>
                <a:schemeClr val="tx1"/>
              </a:solidFill>
            </a:rPr>
            <a:t> - Miembro de la STRDA de la BC (2 participantes)</a:t>
          </a:r>
        </a:p>
        <a:p>
          <a:pPr rtl="0"/>
          <a:endParaRPr lang="es-ES" sz="500" dirty="0">
            <a:solidFill>
              <a:schemeClr val="tx1"/>
            </a:solidFill>
          </a:endParaRPr>
        </a:p>
      </dgm:t>
    </dgm:pt>
    <dgm:pt modelId="{36D614CF-7B75-4D04-9472-0AD7694CD89A}" type="parTrans" cxnId="{38C7D2DB-AA48-412B-9B22-847DC1A011C5}">
      <dgm:prSet/>
      <dgm:spPr/>
      <dgm:t>
        <a:bodyPr/>
        <a:lstStyle/>
        <a:p>
          <a:endParaRPr lang="es-ES"/>
        </a:p>
      </dgm:t>
    </dgm:pt>
    <dgm:pt modelId="{8ED2D7BB-DB7C-4EA1-A03A-6E849304865B}" type="sibTrans" cxnId="{38C7D2DB-AA48-412B-9B22-847DC1A011C5}">
      <dgm:prSet/>
      <dgm:spPr/>
      <dgm:t>
        <a:bodyPr/>
        <a:lstStyle/>
        <a:p>
          <a:endParaRPr lang="es-ES"/>
        </a:p>
      </dgm:t>
    </dgm:pt>
    <dgm:pt modelId="{B58DF563-66CE-44BF-ABAE-DBA824BFB1AF}">
      <dgm:prSet custT="1"/>
      <dgm:spPr/>
      <dgm:t>
        <a:bodyPr/>
        <a:lstStyle/>
        <a:p>
          <a:pPr rtl="0"/>
          <a:r>
            <a:rPr lang="ca-ES" sz="1300" kern="1200" dirty="0">
              <a:solidFill>
                <a:schemeClr val="tx1"/>
              </a:solidFill>
            </a:rPr>
            <a:t>      - </a:t>
          </a:r>
          <a:r>
            <a:rPr lang="es-ES" sz="1300" kern="1200" noProof="0" dirty="0">
              <a:solidFill>
                <a:schemeClr val="tx1"/>
              </a:solidFill>
            </a:rPr>
            <a:t>Unidad preparada para el cambio de normativa dentro del acuerdo del CSUC (Diciembre de 2016)</a:t>
          </a:r>
        </a:p>
        <a:p>
          <a:pPr rtl="0"/>
          <a:r>
            <a:rPr lang="es-ES" sz="1300" kern="1200" noProof="0" dirty="0">
              <a:solidFill>
                <a:schemeClr val="tx1"/>
              </a:solidFill>
            </a:rPr>
            <a:t>      - Unidad responsable del diseño del </a:t>
          </a:r>
          <a:r>
            <a:rPr lang="es-ES" sz="1300" kern="1200" noProof="0" dirty="0" smtClean="0">
              <a:solidFill>
                <a:schemeClr val="tx1"/>
              </a:solidFill>
            </a:rPr>
            <a:t>plan </a:t>
          </a:r>
          <a:r>
            <a:rPr lang="es-ES" sz="1300" kern="1200" noProof="0" dirty="0">
              <a:solidFill>
                <a:schemeClr val="tx1"/>
              </a:solidFill>
            </a:rPr>
            <a:t>de implementación en </a:t>
          </a:r>
          <a:r>
            <a:rPr lang="es-ES" sz="1300" kern="1200" noProof="0" dirty="0" smtClean="0">
              <a:solidFill>
                <a:schemeClr val="tx1"/>
              </a:solidFill>
            </a:rPr>
            <a:t>la UB</a:t>
          </a:r>
          <a:endParaRPr lang="es-ES" sz="1300" kern="1200" noProof="0" dirty="0">
            <a:solidFill>
              <a:schemeClr val="tx1"/>
            </a:solidFill>
          </a:endParaRPr>
        </a:p>
        <a:p>
          <a:pPr rtl="0"/>
          <a:r>
            <a:rPr lang="es-ES" sz="1100" kern="1200" noProof="0" dirty="0">
              <a:solidFill>
                <a:schemeClr val="tx1"/>
              </a:solidFill>
            </a:rPr>
            <a:t>       </a:t>
          </a:r>
          <a:r>
            <a:rPr lang="es-ES" sz="1300" kern="1200" noProof="0" dirty="0">
              <a:solidFill>
                <a:srgbClr val="000000"/>
              </a:solidFill>
              <a:latin typeface="Arial"/>
              <a:ea typeface="+mn-ea"/>
              <a:cs typeface="+mn-cs"/>
            </a:rPr>
            <a:t>-</a:t>
          </a:r>
          <a:r>
            <a:rPr lang="es-ES" sz="1100" kern="1200" noProof="0" dirty="0">
              <a:solidFill>
                <a:schemeClr val="tx1"/>
              </a:solidFill>
            </a:rPr>
            <a:t> </a:t>
          </a:r>
          <a:r>
            <a:rPr lang="es-ES" sz="1300" kern="1200" noProof="0" dirty="0">
              <a:solidFill>
                <a:schemeClr val="tx1"/>
              </a:solidFill>
            </a:rPr>
            <a:t>Decisión de iniciar la </a:t>
          </a:r>
          <a:r>
            <a:rPr lang="es-ES" sz="1400" b="1" kern="1200" noProof="0" dirty="0">
              <a:solidFill>
                <a:srgbClr val="002060"/>
              </a:solidFill>
            </a:rPr>
            <a:t>catalogación en RDA el  1 de Diciembre de 2016</a:t>
          </a:r>
        </a:p>
      </dgm:t>
    </dgm:pt>
    <dgm:pt modelId="{FF54AE28-7D1C-4E50-9AD3-051766A20D9E}" type="parTrans" cxnId="{4B6F12EA-280F-4E03-A212-52E110D8076D}">
      <dgm:prSet/>
      <dgm:spPr/>
      <dgm:t>
        <a:bodyPr/>
        <a:lstStyle/>
        <a:p>
          <a:endParaRPr lang="es-ES"/>
        </a:p>
      </dgm:t>
    </dgm:pt>
    <dgm:pt modelId="{3EABE915-6AD7-45D3-9168-FDF827E7542C}" type="sibTrans" cxnId="{4B6F12EA-280F-4E03-A212-52E110D8076D}">
      <dgm:prSet/>
      <dgm:spPr/>
      <dgm:t>
        <a:bodyPr/>
        <a:lstStyle/>
        <a:p>
          <a:endParaRPr lang="es-ES"/>
        </a:p>
      </dgm:t>
    </dgm:pt>
    <dgm:pt modelId="{9363BC07-0260-47AF-8CD3-FB44F23537FE}" type="pres">
      <dgm:prSet presAssocID="{860B48BA-8E35-424A-AB5E-A0C818B41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CB222C9-95DE-4D14-B78F-2C3E674C0DAF}" type="pres">
      <dgm:prSet presAssocID="{3913EAC5-C35E-4D9D-B7E0-B4C85A227EEA}" presName="parentText" presStyleLbl="node1" presStyleIdx="0" presStyleCnt="3" custScaleY="132027" custLinFactY="-161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E0745F5-C2FE-43F1-BD41-974D0FDDB413}" type="pres">
      <dgm:prSet presAssocID="{3B1CC1B6-E5A1-441A-8DBC-63EED5C0D4D2}" presName="spacer" presStyleCnt="0"/>
      <dgm:spPr/>
    </dgm:pt>
    <dgm:pt modelId="{9734C2F2-B5BC-4F40-AB5B-E08CD4926079}" type="pres">
      <dgm:prSet presAssocID="{0AEA7DE5-7BF1-4B47-ABA9-EF44A6D5C8FC}" presName="parentText" presStyleLbl="node1" presStyleIdx="1" presStyleCnt="3" custScaleY="142188" custLinFactNeighborY="-5036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DA340AF-ED5F-41A1-B88D-F62A85D7BF43}" type="pres">
      <dgm:prSet presAssocID="{8ED2D7BB-DB7C-4EA1-A03A-6E849304865B}" presName="spacer" presStyleCnt="0"/>
      <dgm:spPr/>
    </dgm:pt>
    <dgm:pt modelId="{16632A08-B561-4A26-99B3-223B62B9691B}" type="pres">
      <dgm:prSet presAssocID="{B58DF563-66CE-44BF-ABAE-DBA824BFB1AF}" presName="parentText" presStyleLbl="node1" presStyleIdx="2" presStyleCnt="3" custScaleY="72903" custLinFactY="60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D9B5882-C75F-47FF-9FB7-5BDA53106D5F}" type="presOf" srcId="{3913EAC5-C35E-4D9D-B7E0-B4C85A227EEA}" destId="{ACB222C9-95DE-4D14-B78F-2C3E674C0DAF}" srcOrd="0" destOrd="0" presId="urn:microsoft.com/office/officeart/2005/8/layout/vList2"/>
    <dgm:cxn modelId="{4B6F12EA-280F-4E03-A212-52E110D8076D}" srcId="{860B48BA-8E35-424A-AB5E-A0C818B4178D}" destId="{B58DF563-66CE-44BF-ABAE-DBA824BFB1AF}" srcOrd="2" destOrd="0" parTransId="{FF54AE28-7D1C-4E50-9AD3-051766A20D9E}" sibTransId="{3EABE915-6AD7-45D3-9168-FDF827E7542C}"/>
    <dgm:cxn modelId="{F7491F2C-F035-4552-B04A-5F6C0709A977}" type="presOf" srcId="{B58DF563-66CE-44BF-ABAE-DBA824BFB1AF}" destId="{16632A08-B561-4A26-99B3-223B62B9691B}" srcOrd="0" destOrd="0" presId="urn:microsoft.com/office/officeart/2005/8/layout/vList2"/>
    <dgm:cxn modelId="{38C7D2DB-AA48-412B-9B22-847DC1A011C5}" srcId="{860B48BA-8E35-424A-AB5E-A0C818B4178D}" destId="{0AEA7DE5-7BF1-4B47-ABA9-EF44A6D5C8FC}" srcOrd="1" destOrd="0" parTransId="{36D614CF-7B75-4D04-9472-0AD7694CD89A}" sibTransId="{8ED2D7BB-DB7C-4EA1-A03A-6E849304865B}"/>
    <dgm:cxn modelId="{E33E0E74-F9D6-4DE2-B74C-B9A32CBC5089}" type="presOf" srcId="{860B48BA-8E35-424A-AB5E-A0C818B4178D}" destId="{9363BC07-0260-47AF-8CD3-FB44F23537FE}" srcOrd="0" destOrd="0" presId="urn:microsoft.com/office/officeart/2005/8/layout/vList2"/>
    <dgm:cxn modelId="{73F436D8-E78A-46E8-BA39-F393EBFFF1A2}" srcId="{860B48BA-8E35-424A-AB5E-A0C818B4178D}" destId="{3913EAC5-C35E-4D9D-B7E0-B4C85A227EEA}" srcOrd="0" destOrd="0" parTransId="{3BC4679A-84BF-4EEF-9BEA-C1D68B7E9285}" sibTransId="{3B1CC1B6-E5A1-441A-8DBC-63EED5C0D4D2}"/>
    <dgm:cxn modelId="{22052323-BAF5-4989-AADE-ECE52EFEEE50}" type="presOf" srcId="{0AEA7DE5-7BF1-4B47-ABA9-EF44A6D5C8FC}" destId="{9734C2F2-B5BC-4F40-AB5B-E08CD4926079}" srcOrd="0" destOrd="0" presId="urn:microsoft.com/office/officeart/2005/8/layout/vList2"/>
    <dgm:cxn modelId="{185D1E9F-FF6E-4448-AEC3-965693D63380}" type="presParOf" srcId="{9363BC07-0260-47AF-8CD3-FB44F23537FE}" destId="{ACB222C9-95DE-4D14-B78F-2C3E674C0DAF}" srcOrd="0" destOrd="0" presId="urn:microsoft.com/office/officeart/2005/8/layout/vList2"/>
    <dgm:cxn modelId="{40DEA102-87A7-4C2A-820F-6E090B0EDA3D}" type="presParOf" srcId="{9363BC07-0260-47AF-8CD3-FB44F23537FE}" destId="{2E0745F5-C2FE-43F1-BD41-974D0FDDB413}" srcOrd="1" destOrd="0" presId="urn:microsoft.com/office/officeart/2005/8/layout/vList2"/>
    <dgm:cxn modelId="{4F398222-6436-418D-AB81-6B3A5A5DF599}" type="presParOf" srcId="{9363BC07-0260-47AF-8CD3-FB44F23537FE}" destId="{9734C2F2-B5BC-4F40-AB5B-E08CD4926079}" srcOrd="2" destOrd="0" presId="urn:microsoft.com/office/officeart/2005/8/layout/vList2"/>
    <dgm:cxn modelId="{EBFB7539-177F-4B76-B1D8-5E8452C4CF9A}" type="presParOf" srcId="{9363BC07-0260-47AF-8CD3-FB44F23537FE}" destId="{FDA340AF-ED5F-41A1-B88D-F62A85D7BF43}" srcOrd="3" destOrd="0" presId="urn:microsoft.com/office/officeart/2005/8/layout/vList2"/>
    <dgm:cxn modelId="{D5BE25B4-32E8-468C-AE19-9060E60B6222}" type="presParOf" srcId="{9363BC07-0260-47AF-8CD3-FB44F23537FE}" destId="{16632A08-B561-4A26-99B3-223B62B969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60CE-BFA2-4C6C-9371-D51D135F162D}" type="datetimeFigureOut">
              <a:rPr lang="ca-ES" smtClean="0"/>
              <a:t>05/10/2017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DC181-6F72-488B-9732-D700B506A8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743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C096A817-CFCC-4018-B666-9FCA4216077F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3652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6A817-CFCC-4018-B666-9FCA4216077F}" type="slidenum">
              <a:rPr lang="ca-ES" altLang="es-ES" smtClean="0"/>
              <a:pPr>
                <a:defRPr/>
              </a:pPr>
              <a:t>1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82869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6A817-CFCC-4018-B666-9FCA4216077F}" type="slidenum">
              <a:rPr lang="ca-ES" altLang="es-ES" smtClean="0"/>
              <a:pPr>
                <a:defRPr/>
              </a:pPr>
              <a:t>11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9644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 dirty="0">
              <a:latin typeface="Arial" panose="020B0604020202020204" pitchFamily="34" charset="0"/>
            </a:endParaRP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4E81B-519A-474E-80BF-02627BB41B83}" type="slidenum">
              <a:rPr lang="ca-ES" altLang="es-ES" smtClean="0"/>
              <a:pPr/>
              <a:t>2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7646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 dirty="0">
              <a:latin typeface="Arial" panose="020B0604020202020204" pitchFamily="34" charset="0"/>
            </a:endParaRP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4E81B-519A-474E-80BF-02627BB41B83}" type="slidenum">
              <a:rPr lang="ca-ES" altLang="es-ES" smtClean="0"/>
              <a:pPr/>
              <a:t>3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06299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 dirty="0">
              <a:latin typeface="Arial" panose="020B0604020202020204" pitchFamily="34" charset="0"/>
            </a:endParaRP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4E81B-519A-474E-80BF-02627BB41B83}" type="slidenum">
              <a:rPr lang="ca-ES" altLang="es-ES" smtClean="0"/>
              <a:pPr/>
              <a:t>4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80976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6A817-CFCC-4018-B666-9FCA4216077F}" type="slidenum">
              <a:rPr lang="ca-ES" altLang="es-ES" smtClean="0"/>
              <a:pPr>
                <a:defRPr/>
              </a:pPr>
              <a:t>5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01768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6A817-CFCC-4018-B666-9FCA4216077F}" type="slidenum">
              <a:rPr lang="ca-ES" altLang="es-ES" smtClean="0"/>
              <a:pPr>
                <a:defRPr/>
              </a:pPr>
              <a:t>7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8619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6A817-CFCC-4018-B666-9FCA4216077F}" type="slidenum">
              <a:rPr lang="ca-ES" altLang="es-ES" smtClean="0"/>
              <a:pPr>
                <a:defRPr/>
              </a:pPr>
              <a:t>8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04770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 dirty="0">
              <a:latin typeface="Arial" panose="020B0604020202020204" pitchFamily="34" charset="0"/>
            </a:endParaRP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4E81B-519A-474E-80BF-02627BB41B83}" type="slidenum">
              <a:rPr lang="ca-ES" altLang="es-ES" smtClean="0"/>
              <a:pPr/>
              <a:t>9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1620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6A817-CFCC-4018-B666-9FCA4216077F}" type="slidenum">
              <a:rPr lang="ca-ES" altLang="es-ES" smtClean="0"/>
              <a:pPr>
                <a:defRPr/>
              </a:pPr>
              <a:t>10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1219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AA0D-868F-4C25-8B13-2BFA571CCB71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05308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9DC2-95CD-47BE-8CC3-3CA60456B136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8325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0C73-FC27-4786-A873-FECAC20FE94B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234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8716-9A99-4335-A376-1530629567D0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775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CE97-A52B-44EA-9E9B-32F01661356D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1746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0DAB-CC2B-40B6-9ED2-C4D22015C9D7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489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C8FC-66BA-41A9-AB70-62C6B8451860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5316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236E-FE2C-4D73-ACBE-D92375A63337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15612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64D1-B4E9-497A-8BC1-3E16FD20AC42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15804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46DA-6352-4A59-ADF2-E7DB1E3345FD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1649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52DB-8EC6-4198-B358-72E3D3BFD5E6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2114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els estils de text del patró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a-ES"/>
              <a:t>Presentació a la Facultat de Biblioteconomia i Documentació -08/05/2017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53F581-0189-49D5-A0DF-0767B9A5CCA0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bib.ub.edu/fileadmin/autoritats/professors.ht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l.handle.net/2445/47924" TargetMode="External"/><Relationship Id="rId5" Type="http://schemas.openxmlformats.org/officeDocument/2006/relationships/hyperlink" Target="http://www.bib.ub.edu/fileadmin/posseidors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bib.ub.edu/fileadmin/impressors/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.gov/marc/authority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bib.ub.edu/fileadmin/autoritats/rector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bib.ub.edu/cgi-bin/awecgi?db=tota&amp;o1=query&amp;pa=10&amp;k1=Castellani,+Vincenzo&amp;o2=all&amp;x1=100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idor de contingut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2162175" cy="542925"/>
          </a:xfrm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11188" y="3432175"/>
            <a:ext cx="748982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ca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RDA en el CRAI de la UB</a:t>
            </a:r>
            <a:r>
              <a:rPr lang="ca-ES" altLang="ca-ES" sz="2000" b="1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ca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: </a:t>
            </a:r>
            <a:r>
              <a:rPr lang="es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 implementación y aplicación en </a:t>
            </a:r>
            <a:r>
              <a:rPr lang="es-ES" altLang="ca-ES" sz="28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las </a:t>
            </a:r>
            <a:r>
              <a:rPr lang="es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autoridades</a:t>
            </a:r>
          </a:p>
          <a:p>
            <a:pPr algn="ctr" eaLnBrk="1" hangingPunct="1">
              <a:buNone/>
            </a:pPr>
            <a:r>
              <a:rPr lang="es-ES" altLang="ca-ES" sz="2400" b="1" dirty="0">
                <a:solidFill>
                  <a:srgbClr val="4D4D4D"/>
                </a:solidFill>
                <a:latin typeface="Calibri" panose="020F0502020204030204" pitchFamily="34" charset="0"/>
              </a:rPr>
              <a:t>Rosa Fabeiro </a:t>
            </a:r>
            <a:r>
              <a:rPr lang="es-ES" altLang="ca-ES" sz="3600" b="1" dirty="0">
                <a:solidFill>
                  <a:srgbClr val="4D4D4D"/>
                </a:solidFill>
                <a:latin typeface="Calibri" panose="020F0502020204030204" pitchFamily="34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ca-ES" altLang="ca-ES" sz="1800" b="1" dirty="0">
                <a:solidFill>
                  <a:srgbClr val="4D4D4D"/>
                </a:solidFill>
                <a:latin typeface="Calibri" panose="020F0502020204030204" pitchFamily="34" charset="0"/>
              </a:rPr>
              <a:t>Responsable del CRAI-</a:t>
            </a:r>
            <a:r>
              <a:rPr lang="ca-ES" altLang="ca-ES" sz="1800" b="1" dirty="0" err="1">
                <a:solidFill>
                  <a:srgbClr val="4D4D4D"/>
                </a:solidFill>
                <a:latin typeface="Calibri" panose="020F0502020204030204" pitchFamily="34" charset="0"/>
              </a:rPr>
              <a:t>Unidad</a:t>
            </a:r>
            <a:r>
              <a:rPr lang="ca-ES" altLang="ca-ES" sz="1800" b="1" dirty="0">
                <a:solidFill>
                  <a:srgbClr val="4D4D4D"/>
                </a:solidFill>
                <a:latin typeface="Calibri" panose="020F0502020204030204" pitchFamily="34" charset="0"/>
              </a:rPr>
              <a:t> de </a:t>
            </a:r>
            <a:r>
              <a:rPr lang="ca-ES" altLang="ca-ES" sz="1800" b="1" dirty="0" err="1">
                <a:solidFill>
                  <a:srgbClr val="4D4D4D"/>
                </a:solidFill>
                <a:latin typeface="Calibri" panose="020F0502020204030204" pitchFamily="34" charset="0"/>
              </a:rPr>
              <a:t>Proceso</a:t>
            </a:r>
            <a:r>
              <a:rPr lang="ca-ES" altLang="ca-ES" sz="1800" b="1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ca-ES" altLang="ca-ES" sz="1800" b="1" dirty="0" err="1">
                <a:solidFill>
                  <a:srgbClr val="4D4D4D"/>
                </a:solidFill>
                <a:latin typeface="Calibri" panose="020F0502020204030204" pitchFamily="34" charset="0"/>
              </a:rPr>
              <a:t>Técnico</a:t>
            </a:r>
            <a:endParaRPr lang="ca-ES" altLang="ca-ES" sz="1800" b="1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s-ES" altLang="ca-ES" sz="2400" b="1" baseline="30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s-ES" altLang="ca-ES" b="1" baseline="30000" dirty="0">
              <a:latin typeface="Verdana" panose="020B0604030504040204" pitchFamily="34" charset="0"/>
            </a:endParaRPr>
          </a:p>
          <a:p>
            <a:pPr eaLnBrk="1" hangingPunct="1"/>
            <a:endParaRPr lang="ca-ES" altLang="ca-ES" dirty="0"/>
          </a:p>
        </p:txBody>
      </p:sp>
      <p:pic>
        <p:nvPicPr>
          <p:cNvPr id="3076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0288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t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3104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C81970-6861-4B2F-A0E6-45996BB07FAC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a-ES" altLang="es-ES" sz="1400"/>
          </a:p>
        </p:txBody>
      </p:sp>
      <p:sp>
        <p:nvSpPr>
          <p:cNvPr id="9" name="Contenidor de peu de pàgina 3">
            <a:extLst>
              <a:ext uri="{FF2B5EF4-FFF2-40B4-BE49-F238E27FC236}">
                <a16:creationId xmlns:a16="http://schemas.microsoft.com/office/drawing/2014/main" xmlns="" id="{6FC2FEEB-BB22-4F3E-953B-87C2EAE327C1}"/>
              </a:ext>
            </a:extLst>
          </p:cNvPr>
          <p:cNvSpPr txBox="1">
            <a:spLocks/>
          </p:cNvSpPr>
          <p:nvPr/>
        </p:nvSpPr>
        <p:spPr bwMode="auto">
          <a:xfrm>
            <a:off x="107504" y="6341253"/>
            <a:ext cx="369001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D22A3-D175-4963-879F-B763B3C4FFA3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a-ES" altLang="es-ES" sz="1400" dirty="0"/>
          </a:p>
        </p:txBody>
      </p:sp>
      <p:grpSp>
        <p:nvGrpSpPr>
          <p:cNvPr id="2" name="Agrupa 1"/>
          <p:cNvGrpSpPr/>
          <p:nvPr/>
        </p:nvGrpSpPr>
        <p:grpSpPr>
          <a:xfrm>
            <a:off x="3870487" y="1434884"/>
            <a:ext cx="4815603" cy="4874436"/>
            <a:chOff x="5190453" y="2097721"/>
            <a:chExt cx="2661849" cy="4346025"/>
          </a:xfrm>
        </p:grpSpPr>
        <p:sp>
          <p:nvSpPr>
            <p:cNvPr id="4" name="Forma lliure 3"/>
            <p:cNvSpPr/>
            <p:nvPr/>
          </p:nvSpPr>
          <p:spPr>
            <a:xfrm>
              <a:off x="5190844" y="4277101"/>
              <a:ext cx="2661458" cy="2166645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152400" lvl="2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300" dirty="0"/>
                <a:t>Base para la creación de otros productos y </a:t>
              </a:r>
              <a:r>
                <a:rPr lang="es-ES" sz="1300" dirty="0" smtClean="0"/>
                <a:t>sub catálogos </a:t>
              </a:r>
              <a:r>
                <a:rPr lang="es-ES" sz="1300" dirty="0"/>
                <a:t>para :</a:t>
              </a:r>
            </a:p>
            <a:p>
              <a:pPr marL="723900" lvl="3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Visibilizar la producción científica de nuestros </a:t>
              </a:r>
              <a:r>
                <a:rPr lang="es-ES" sz="1300" dirty="0" smtClean="0"/>
                <a:t>investigadores </a:t>
              </a:r>
              <a:r>
                <a:rPr lang="es-ES" sz="1300" dirty="0"/>
                <a:t>y docentes:</a:t>
              </a:r>
            </a:p>
            <a:p>
              <a:pPr marL="1066800" lvl="4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100" b="1" dirty="0" err="1">
                  <a:hlinkClick r:id="rId3"/>
                </a:rPr>
                <a:t>Professors</a:t>
              </a:r>
              <a:r>
                <a:rPr lang="es-ES" sz="1100" b="1" dirty="0">
                  <a:hlinkClick r:id="rId3"/>
                </a:rPr>
                <a:t> UB</a:t>
              </a:r>
              <a:endParaRPr lang="es-ES" sz="1100" b="1" dirty="0"/>
            </a:p>
            <a:p>
              <a:pPr marL="781050" lvl="3" indent="-171450" defTabSz="5334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300" dirty="0"/>
                <a:t>Visibilizar y explotar el importante fondo patrimonial de la UB</a:t>
              </a:r>
            </a:p>
            <a:p>
              <a:pPr marL="1066800" lvl="4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100" b="1" dirty="0">
                  <a:hlinkClick r:id="rId4"/>
                </a:rPr>
                <a:t>Marques </a:t>
              </a:r>
              <a:r>
                <a:rPr lang="es-ES" sz="1100" b="1" dirty="0" err="1">
                  <a:hlinkClick r:id="rId4"/>
                </a:rPr>
                <a:t>d’impressors</a:t>
              </a:r>
              <a:r>
                <a:rPr lang="es-ES" sz="1100" b="1" dirty="0"/>
                <a:t> </a:t>
              </a:r>
            </a:p>
            <a:p>
              <a:pPr marL="1066800" lvl="4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100" b="1" dirty="0" err="1">
                  <a:hlinkClick r:id="rId5"/>
                </a:rPr>
                <a:t>Antics</a:t>
              </a:r>
              <a:r>
                <a:rPr lang="es-ES" sz="1100" b="1" dirty="0">
                  <a:hlinkClick r:id="rId5"/>
                </a:rPr>
                <a:t> </a:t>
              </a:r>
              <a:r>
                <a:rPr lang="es-ES" sz="1100" b="1" dirty="0" err="1">
                  <a:hlinkClick r:id="rId5"/>
                </a:rPr>
                <a:t>posseïdors</a:t>
              </a:r>
              <a:endParaRPr lang="es-ES" sz="1100" b="1" dirty="0"/>
            </a:p>
          </p:txBody>
        </p:sp>
        <p:sp>
          <p:nvSpPr>
            <p:cNvPr id="10" name="Forma lliure 9"/>
            <p:cNvSpPr/>
            <p:nvPr/>
          </p:nvSpPr>
          <p:spPr>
            <a:xfrm>
              <a:off x="5190453" y="2097721"/>
              <a:ext cx="2661849" cy="1876307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2667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Proyecto con más de 20 años de historia</a:t>
              </a:r>
            </a:p>
            <a:p>
              <a:pPr marL="266700" lvl="3" indent="-114300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050" dirty="0"/>
                <a:t>	</a:t>
              </a:r>
              <a:r>
                <a:rPr lang="es-ES" sz="1050" dirty="0" err="1"/>
                <a:t>Playà</a:t>
              </a:r>
              <a:r>
                <a:rPr lang="es-ES" sz="1050" dirty="0"/>
                <a:t>, Anna; Rovira </a:t>
              </a:r>
              <a:r>
                <a:rPr lang="es-ES" sz="1050" dirty="0" err="1"/>
                <a:t>Jarque</a:t>
              </a:r>
              <a:r>
                <a:rPr lang="es-ES" sz="1050" dirty="0"/>
                <a:t>, Anna. </a:t>
              </a:r>
              <a:r>
                <a:rPr lang="es-ES" sz="1050" i="1" dirty="0"/>
                <a:t>20 </a:t>
              </a:r>
              <a:r>
                <a:rPr lang="es-ES" sz="1050" i="1" dirty="0" err="1"/>
                <a:t>anys</a:t>
              </a:r>
              <a:r>
                <a:rPr lang="es-ES" sz="1050" i="1" dirty="0"/>
                <a:t> del </a:t>
              </a:r>
              <a:r>
                <a:rPr lang="es-ES" sz="1050" i="1" dirty="0" err="1"/>
                <a:t>Catàleg</a:t>
              </a:r>
              <a:r>
                <a:rPr lang="es-ES" sz="1050" i="1" dirty="0"/>
                <a:t> </a:t>
              </a:r>
              <a:r>
                <a:rPr lang="es-ES" sz="1050" i="1" dirty="0" err="1"/>
                <a:t>Autoritats</a:t>
              </a:r>
              <a:r>
                <a:rPr lang="es-ES" sz="1050" i="1" dirty="0"/>
                <a:t>-UB: </a:t>
              </a:r>
              <a:r>
                <a:rPr lang="es-ES" sz="1050" i="1" dirty="0" err="1"/>
                <a:t>eina</a:t>
              </a:r>
              <a:r>
                <a:rPr lang="es-ES" sz="1050" i="1" dirty="0"/>
                <a:t> de control i </a:t>
              </a:r>
              <a:r>
                <a:rPr lang="es-ES" sz="1050" i="1" dirty="0" err="1"/>
                <a:t>servei</a:t>
              </a:r>
              <a:r>
                <a:rPr lang="es-ES" sz="1050" i="1" dirty="0"/>
                <a:t> de valor </a:t>
              </a:r>
              <a:r>
                <a:rPr lang="es-ES" sz="1050" i="1" dirty="0" err="1"/>
                <a:t>afegit</a:t>
              </a:r>
              <a:r>
                <a:rPr lang="es-ES" sz="1050" dirty="0"/>
                <a:t> &lt;</a:t>
              </a:r>
              <a:r>
                <a:rPr lang="es-ES" sz="1050" dirty="0">
                  <a:hlinkClick r:id="rId6"/>
                </a:rPr>
                <a:t>http://hdl.handle.net/2445/47924 </a:t>
              </a:r>
              <a:r>
                <a:rPr lang="es-ES" sz="1050" dirty="0"/>
                <a:t>&gt;</a:t>
              </a:r>
            </a:p>
            <a:p>
              <a:pPr marL="266700" lvl="3" indent="-114300" defTabSz="533400">
                <a:lnSpc>
                  <a:spcPct val="90000"/>
                </a:lnSpc>
                <a:spcAft>
                  <a:spcPct val="15000"/>
                </a:spcAft>
              </a:pPr>
              <a:endParaRPr lang="es-ES" sz="1050" dirty="0"/>
            </a:p>
            <a:p>
              <a:pPr marL="2667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Gestión integral de las autoridades en el SIGB</a:t>
              </a:r>
            </a:p>
            <a:p>
              <a:pPr marL="2667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Catálogo consultable vía web para favorecer la recuperación en el contexto del catálogo desde 2004</a:t>
              </a:r>
            </a:p>
            <a:p>
              <a:pPr marL="2667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Vocabulario controlado aplicado a otros contextos de información del CRAI </a:t>
              </a:r>
              <a:r>
                <a:rPr lang="es-ES" sz="1100" dirty="0"/>
                <a:t>(RACO, TDX, DDUB,RECERCAT, </a:t>
              </a:r>
              <a:r>
                <a:rPr lang="es-ES" sz="1100" dirty="0" err="1"/>
                <a:t>UBDoc</a:t>
              </a:r>
              <a:r>
                <a:rPr lang="ca-ES" sz="1100" dirty="0"/>
                <a:t>)</a:t>
              </a:r>
            </a:p>
          </p:txBody>
        </p:sp>
      </p:grpSp>
      <p:pic>
        <p:nvPicPr>
          <p:cNvPr id="12" name="Imat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11" name="Contenidor de peu de pàgina 3">
            <a:extLst>
              <a:ext uri="{FF2B5EF4-FFF2-40B4-BE49-F238E27FC236}">
                <a16:creationId xmlns:a16="http://schemas.microsoft.com/office/drawing/2014/main" xmlns="" id="{6882803E-A209-438A-BA10-75F97559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14" name="QuadreDeText 8">
            <a:extLst>
              <a:ext uri="{FF2B5EF4-FFF2-40B4-BE49-F238E27FC236}">
                <a16:creationId xmlns:a16="http://schemas.microsoft.com/office/drawing/2014/main" xmlns="" id="{94029C5D-EDE1-4CEE-886B-8AD4ECA0F352}"/>
              </a:ext>
            </a:extLst>
          </p:cNvPr>
          <p:cNvSpPr txBox="1"/>
          <p:nvPr/>
        </p:nvSpPr>
        <p:spPr>
          <a:xfrm>
            <a:off x="755576" y="899060"/>
            <a:ext cx="7686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A.  Autoridades UB y productos derivados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74736B-C50E-4C5A-A04F-4EB6ADBBF2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25" t="11049" r="49949" b="37399"/>
          <a:stretch/>
        </p:blipFill>
        <p:spPr>
          <a:xfrm>
            <a:off x="537187" y="1373628"/>
            <a:ext cx="2977995" cy="2165694"/>
          </a:xfrm>
          <a:prstGeom prst="rect">
            <a:avLst/>
          </a:prstGeom>
          <a:ln w="12700" cap="rnd">
            <a:solidFill>
              <a:schemeClr val="accent5">
                <a:lumMod val="25000"/>
              </a:schemeClr>
            </a:solidFill>
            <a:miter lim="800000"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D603487-A012-4D24-901B-2FC5A954CC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075" t="11049" r="38975" b="39600"/>
          <a:stretch/>
        </p:blipFill>
        <p:spPr>
          <a:xfrm>
            <a:off x="141509" y="3661676"/>
            <a:ext cx="2465406" cy="1671338"/>
          </a:xfrm>
          <a:prstGeom prst="rect">
            <a:avLst/>
          </a:prstGeom>
          <a:ln w="12700" cap="rnd">
            <a:solidFill>
              <a:schemeClr val="accent5">
                <a:lumMod val="25000"/>
              </a:schemeClr>
            </a:solidFill>
            <a:miter lim="8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516409-B689-401D-A8B9-40C79A311F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451" t="12908" r="39812" b="47526"/>
          <a:stretch/>
        </p:blipFill>
        <p:spPr>
          <a:xfrm>
            <a:off x="999729" y="4862346"/>
            <a:ext cx="2808312" cy="1555298"/>
          </a:xfrm>
          <a:prstGeom prst="rect">
            <a:avLst/>
          </a:prstGeom>
          <a:ln w="12700" cap="rnd">
            <a:solidFill>
              <a:schemeClr val="accent5">
                <a:lumMod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652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D22A3-D175-4963-879F-B763B3C4FFA3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a-ES" altLang="es-ES" sz="1400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11" name="Contenidor de peu de pàgina 3">
            <a:extLst>
              <a:ext uri="{FF2B5EF4-FFF2-40B4-BE49-F238E27FC236}">
                <a16:creationId xmlns:a16="http://schemas.microsoft.com/office/drawing/2014/main" xmlns="" id="{6882803E-A209-438A-BA10-75F97559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B1ADF9F-1F14-418E-941C-2255B76E2EAA}"/>
              </a:ext>
            </a:extLst>
          </p:cNvPr>
          <p:cNvSpPr/>
          <p:nvPr/>
        </p:nvSpPr>
        <p:spPr>
          <a:xfrm>
            <a:off x="611560" y="967149"/>
            <a:ext cx="8075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+mj-lt"/>
              </a:rPr>
              <a:t>B. Ampliación del MARC21 en apoyo a las RDA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EB0BC4C6-A6CA-46B5-8634-EC82E5D2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21658" r="3662" b="6488"/>
          <a:stretch>
            <a:fillRect/>
          </a:stretch>
        </p:blipFill>
        <p:spPr bwMode="auto">
          <a:xfrm>
            <a:off x="309291" y="1490682"/>
            <a:ext cx="4005419" cy="230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131A9196-2614-428C-AB74-DAB2DD07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4" r="6267" b="13411"/>
          <a:stretch>
            <a:fillRect/>
          </a:stretch>
        </p:blipFill>
        <p:spPr bwMode="auto">
          <a:xfrm>
            <a:off x="170668" y="2961857"/>
            <a:ext cx="41715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DF2EFC8C-631F-4A13-971A-2D5612C9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709" y="2986201"/>
            <a:ext cx="3095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 b="1" dirty="0">
                <a:latin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http://www.loc.gov/marc/authority/</a:t>
            </a:r>
            <a:r>
              <a:rPr lang="en-US" alt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Forma lliure 9">
            <a:extLst>
              <a:ext uri="{FF2B5EF4-FFF2-40B4-BE49-F238E27FC236}">
                <a16:creationId xmlns:a16="http://schemas.microsoft.com/office/drawing/2014/main" xmlns="" id="{AD162EAE-C5A2-4033-A5E8-31162EE91FCF}"/>
              </a:ext>
            </a:extLst>
          </p:cNvPr>
          <p:cNvSpPr/>
          <p:nvPr/>
        </p:nvSpPr>
        <p:spPr>
          <a:xfrm>
            <a:off x="4409327" y="4005064"/>
            <a:ext cx="4551674" cy="2104438"/>
          </a:xfrm>
          <a:custGeom>
            <a:avLst/>
            <a:gdLst>
              <a:gd name="connsiteX0" fmla="*/ 300201 w 1801169"/>
              <a:gd name="connsiteY0" fmla="*/ 0 h 4509700"/>
              <a:gd name="connsiteX1" fmla="*/ 1500968 w 1801169"/>
              <a:gd name="connsiteY1" fmla="*/ 0 h 4509700"/>
              <a:gd name="connsiteX2" fmla="*/ 1801169 w 1801169"/>
              <a:gd name="connsiteY2" fmla="*/ 300201 h 4509700"/>
              <a:gd name="connsiteX3" fmla="*/ 1801169 w 1801169"/>
              <a:gd name="connsiteY3" fmla="*/ 4509700 h 4509700"/>
              <a:gd name="connsiteX4" fmla="*/ 1801169 w 1801169"/>
              <a:gd name="connsiteY4" fmla="*/ 4509700 h 4509700"/>
              <a:gd name="connsiteX5" fmla="*/ 0 w 1801169"/>
              <a:gd name="connsiteY5" fmla="*/ 4509700 h 4509700"/>
              <a:gd name="connsiteX6" fmla="*/ 0 w 1801169"/>
              <a:gd name="connsiteY6" fmla="*/ 4509700 h 4509700"/>
              <a:gd name="connsiteX7" fmla="*/ 0 w 1801169"/>
              <a:gd name="connsiteY7" fmla="*/ 300201 h 4509700"/>
              <a:gd name="connsiteX8" fmla="*/ 300201 w 1801169"/>
              <a:gd name="connsiteY8" fmla="*/ 0 h 45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1169" h="4509700">
                <a:moveTo>
                  <a:pt x="1801169" y="751633"/>
                </a:moveTo>
                <a:lnTo>
                  <a:pt x="1801169" y="3758067"/>
                </a:lnTo>
                <a:cubicBezTo>
                  <a:pt x="1801169" y="4173181"/>
                  <a:pt x="1747488" y="4509699"/>
                  <a:pt x="1681269" y="4509699"/>
                </a:cubicBezTo>
                <a:lnTo>
                  <a:pt x="0" y="4509699"/>
                </a:lnTo>
                <a:lnTo>
                  <a:pt x="0" y="4509699"/>
                </a:lnTo>
                <a:lnTo>
                  <a:pt x="0" y="1"/>
                </a:lnTo>
                <a:lnTo>
                  <a:pt x="0" y="1"/>
                </a:lnTo>
                <a:lnTo>
                  <a:pt x="1681269" y="1"/>
                </a:lnTo>
                <a:cubicBezTo>
                  <a:pt x="1747488" y="1"/>
                  <a:pt x="1801169" y="336519"/>
                  <a:pt x="1801169" y="75163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95546" rIns="95546" bIns="95547" numCol="1" spcCol="1270" anchor="ctr" anchorCtr="0">
            <a:noAutofit/>
          </a:bodyPr>
          <a:lstStyle/>
          <a:p>
            <a:pPr>
              <a:defRPr/>
            </a:pPr>
            <a:r>
              <a:rPr lang="es-ES" sz="1300" u="sng" dirty="0"/>
              <a:t>Autoridades UB y RDA : oportunidad de mejora</a:t>
            </a:r>
          </a:p>
          <a:p>
            <a:pPr>
              <a:defRPr/>
            </a:pPr>
            <a:endParaRPr lang="ca-ES" sz="1300" u="sng" dirty="0"/>
          </a:p>
          <a:p>
            <a:pPr marL="571500" lvl="2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Estudio de las posibilidades de aplicación de los nuevos campos desde su publicación</a:t>
            </a:r>
          </a:p>
          <a:p>
            <a:pPr marL="571500" lvl="2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Visión de futuro en los datos vinculados</a:t>
            </a:r>
          </a:p>
          <a:p>
            <a:pPr marL="571500" lvl="2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Colaboración en la proyección del Proyecto CANTIC </a:t>
            </a:r>
            <a:endParaRPr lang="ca-ES" sz="1300" u="sng" dirty="0"/>
          </a:p>
          <a:p>
            <a:pPr>
              <a:defRPr/>
            </a:pPr>
            <a:endParaRPr lang="ca-ES" sz="1300" u="sng" dirty="0"/>
          </a:p>
          <a:p>
            <a:pPr>
              <a:defRPr/>
            </a:pPr>
            <a:endParaRPr lang="es-ES" sz="1300" u="sng" dirty="0"/>
          </a:p>
        </p:txBody>
      </p:sp>
      <p:sp>
        <p:nvSpPr>
          <p:cNvPr id="20" name="Forma lliure 9">
            <a:extLst>
              <a:ext uri="{FF2B5EF4-FFF2-40B4-BE49-F238E27FC236}">
                <a16:creationId xmlns:a16="http://schemas.microsoft.com/office/drawing/2014/main" xmlns="" id="{D1821F7C-FDB7-4D07-9726-2DDE2200AA52}"/>
              </a:ext>
            </a:extLst>
          </p:cNvPr>
          <p:cNvSpPr/>
          <p:nvPr/>
        </p:nvSpPr>
        <p:spPr>
          <a:xfrm>
            <a:off x="4409327" y="1505621"/>
            <a:ext cx="4474011" cy="2104438"/>
          </a:xfrm>
          <a:custGeom>
            <a:avLst/>
            <a:gdLst>
              <a:gd name="connsiteX0" fmla="*/ 300201 w 1801169"/>
              <a:gd name="connsiteY0" fmla="*/ 0 h 4509700"/>
              <a:gd name="connsiteX1" fmla="*/ 1500968 w 1801169"/>
              <a:gd name="connsiteY1" fmla="*/ 0 h 4509700"/>
              <a:gd name="connsiteX2" fmla="*/ 1801169 w 1801169"/>
              <a:gd name="connsiteY2" fmla="*/ 300201 h 4509700"/>
              <a:gd name="connsiteX3" fmla="*/ 1801169 w 1801169"/>
              <a:gd name="connsiteY3" fmla="*/ 4509700 h 4509700"/>
              <a:gd name="connsiteX4" fmla="*/ 1801169 w 1801169"/>
              <a:gd name="connsiteY4" fmla="*/ 4509700 h 4509700"/>
              <a:gd name="connsiteX5" fmla="*/ 0 w 1801169"/>
              <a:gd name="connsiteY5" fmla="*/ 4509700 h 4509700"/>
              <a:gd name="connsiteX6" fmla="*/ 0 w 1801169"/>
              <a:gd name="connsiteY6" fmla="*/ 4509700 h 4509700"/>
              <a:gd name="connsiteX7" fmla="*/ 0 w 1801169"/>
              <a:gd name="connsiteY7" fmla="*/ 300201 h 4509700"/>
              <a:gd name="connsiteX8" fmla="*/ 300201 w 1801169"/>
              <a:gd name="connsiteY8" fmla="*/ 0 h 45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1169" h="4509700">
                <a:moveTo>
                  <a:pt x="1801169" y="751633"/>
                </a:moveTo>
                <a:lnTo>
                  <a:pt x="1801169" y="3758067"/>
                </a:lnTo>
                <a:cubicBezTo>
                  <a:pt x="1801169" y="4173181"/>
                  <a:pt x="1747488" y="4509699"/>
                  <a:pt x="1681269" y="4509699"/>
                </a:cubicBezTo>
                <a:lnTo>
                  <a:pt x="0" y="4509699"/>
                </a:lnTo>
                <a:lnTo>
                  <a:pt x="0" y="4509699"/>
                </a:lnTo>
                <a:lnTo>
                  <a:pt x="0" y="1"/>
                </a:lnTo>
                <a:lnTo>
                  <a:pt x="0" y="1"/>
                </a:lnTo>
                <a:lnTo>
                  <a:pt x="1681269" y="1"/>
                </a:lnTo>
                <a:cubicBezTo>
                  <a:pt x="1747488" y="1"/>
                  <a:pt x="1801169" y="336519"/>
                  <a:pt x="1801169" y="75163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95546" rIns="95546" bIns="95547" numCol="1" spcCol="1270" anchor="ctr" anchorCtr="0">
            <a:noAutofit/>
          </a:bodyPr>
          <a:lstStyle/>
          <a:p>
            <a:pPr marL="0" indent="0">
              <a:buNone/>
            </a:pPr>
            <a:r>
              <a:rPr lang="es-MX" altLang="es-ES" sz="1300" u="sng" dirty="0"/>
              <a:t>Formato MARC 21 para Datos de Autoridades</a:t>
            </a:r>
          </a:p>
          <a:p>
            <a:pPr marL="0" lvl="1" defTabSz="533400">
              <a:lnSpc>
                <a:spcPct val="90000"/>
              </a:lnSpc>
              <a:spcAft>
                <a:spcPct val="15000"/>
              </a:spcAft>
            </a:pPr>
            <a:endParaRPr lang="ca-ES" sz="1300" u="sng" dirty="0"/>
          </a:p>
          <a:p>
            <a:pPr marL="571500" lvl="2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MARC ampliado en apoyo de FRBR / FRAD y para su uso con las instrucciones RDA</a:t>
            </a:r>
          </a:p>
          <a:p>
            <a:pPr marL="571500" lvl="2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Escenarios futuros:</a:t>
            </a:r>
          </a:p>
          <a:p>
            <a:pPr marL="1028700" lvl="3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Web Semántica</a:t>
            </a:r>
          </a:p>
          <a:p>
            <a:pPr marL="1028700" lvl="3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Los datos vinculados</a:t>
            </a:r>
          </a:p>
          <a:p>
            <a:pPr marL="571500" lvl="2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MX" altLang="es-ES" sz="1300" dirty="0"/>
              <a:t>Nuevos campos MARC 21 pueden ser añadidos a registros de autoridad de nombre codificados AACR2 (008/10 = c) o RDA (008/10 = z)</a:t>
            </a:r>
            <a:endParaRPr lang="ca-ES" sz="1300" dirty="0"/>
          </a:p>
        </p:txBody>
      </p:sp>
    </p:spTree>
    <p:extLst>
      <p:ext uri="{BB962C8B-B14F-4D97-AF65-F5344CB8AC3E}">
        <p14:creationId xmlns:p14="http://schemas.microsoft.com/office/powerpoint/2010/main" val="135204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B8716-9A99-4335-A376-1530629567D0}" type="slidenum">
              <a:rPr lang="ca-ES" altLang="es-ES" smtClean="0"/>
              <a:pPr>
                <a:defRPr/>
              </a:pPr>
              <a:t>12</a:t>
            </a:fld>
            <a:endParaRPr lang="ca-ES" altLang="es-ES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8" name="Contenidor de peu de pàgina 3">
            <a:extLst>
              <a:ext uri="{FF2B5EF4-FFF2-40B4-BE49-F238E27FC236}">
                <a16:creationId xmlns:a16="http://schemas.microsoft.com/office/drawing/2014/main" xmlns="" id="{E08F09B0-D611-4F24-BF15-81890497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xmlns="" id="{8DB96121-BFC9-4D99-8755-52FDE4040169}"/>
              </a:ext>
            </a:extLst>
          </p:cNvPr>
          <p:cNvSpPr txBox="1"/>
          <p:nvPr/>
        </p:nvSpPr>
        <p:spPr>
          <a:xfrm>
            <a:off x="755576" y="1042725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B. Ampliación del MARC21 en apoyo a las RDA</a:t>
            </a:r>
          </a:p>
        </p:txBody>
      </p:sp>
      <p:sp>
        <p:nvSpPr>
          <p:cNvPr id="11" name="Rectangle arrodonit 2">
            <a:extLst>
              <a:ext uri="{FF2B5EF4-FFF2-40B4-BE49-F238E27FC236}">
                <a16:creationId xmlns:a16="http://schemas.microsoft.com/office/drawing/2014/main" xmlns="" id="{57956220-A996-4CEB-AF04-80BA06300EA6}"/>
              </a:ext>
            </a:extLst>
          </p:cNvPr>
          <p:cNvSpPr/>
          <p:nvPr/>
        </p:nvSpPr>
        <p:spPr>
          <a:xfrm rot="10800000" flipV="1">
            <a:off x="877768" y="1700809"/>
            <a:ext cx="7150616" cy="4523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hangingPunct="1"/>
            <a:endParaRPr lang="es-MX" altLang="es-E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046     Fechas especiales codificadas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Special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Coded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Dates)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336     Tipo de contenido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Type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Content) [únicamente se usa para expresión]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368     Otros atributos de entidades corporativas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Other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corporate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body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atributes)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370     Lugar asociado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Associated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place)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371     Dirección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Address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372     Campo de Actividad (Field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Activity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373     Grupo Asociado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Associated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Group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374     Ocupación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Occupation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375     Género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Gender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376     Información de la Familia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Family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Information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377     Lengua asociada 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Associated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Language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378     Forma más completa del nombre personal (Fuller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form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personal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name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(NR)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380     Forma de la obra 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Form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[únicamente se usa para obras]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381     Otras características distintivas se la obra o expresión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Other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Distinguishing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Characteristics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or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Expression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382     Medio de la ejecución (Medium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Performance)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383     Designación numérica de obra musical (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Numeric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Designation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 Musical </a:t>
            </a:r>
            <a:r>
              <a:rPr lang="es-MX" altLang="es-ES" sz="14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E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384     Clave/Tonalidad (Key) </a:t>
            </a:r>
            <a:r>
              <a:rPr lang="es-MX" altLang="es-E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(NR)</a:t>
            </a:r>
          </a:p>
          <a:p>
            <a:pPr lvl="1" eaLnBrk="1" hangingPunct="1"/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22456F-A461-4BD8-8E65-02923E3C2E7E}"/>
              </a:ext>
            </a:extLst>
          </p:cNvPr>
          <p:cNvSpPr/>
          <p:nvPr/>
        </p:nvSpPr>
        <p:spPr>
          <a:xfrm>
            <a:off x="1331640" y="175967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u="sng" dirty="0">
                <a:latin typeface="Calibri" panose="020F0502020204030204" pitchFamily="34" charset="0"/>
              </a:rPr>
              <a:t>Nuevos campos MARC 21- FRBR/FRAD</a:t>
            </a:r>
          </a:p>
        </p:txBody>
      </p:sp>
    </p:spTree>
    <p:extLst>
      <p:ext uri="{BB962C8B-B14F-4D97-AF65-F5344CB8AC3E}">
        <p14:creationId xmlns:p14="http://schemas.microsoft.com/office/powerpoint/2010/main" val="33721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C1C58971-59C5-47A9-93EB-BF5991712602}"/>
              </a:ext>
            </a:extLst>
          </p:cNvPr>
          <p:cNvGrpSpPr/>
          <p:nvPr/>
        </p:nvGrpSpPr>
        <p:grpSpPr>
          <a:xfrm>
            <a:off x="298642" y="1355848"/>
            <a:ext cx="8451838" cy="5090356"/>
            <a:chOff x="353320" y="1238765"/>
            <a:chExt cx="8451838" cy="509035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58F8F667-DF25-478C-AEC2-F27E2EF6E7B6}"/>
                </a:ext>
              </a:extLst>
            </p:cNvPr>
            <p:cNvGrpSpPr/>
            <p:nvPr/>
          </p:nvGrpSpPr>
          <p:grpSpPr>
            <a:xfrm>
              <a:off x="353320" y="1238765"/>
              <a:ext cx="8451838" cy="5090356"/>
              <a:chOff x="353320" y="1238765"/>
              <a:chExt cx="8451838" cy="5090356"/>
            </a:xfrm>
          </p:grpSpPr>
          <p:pic>
            <p:nvPicPr>
              <p:cNvPr id="4" name="Imagen 3">
                <a:hlinkClick r:id="rId2"/>
                <a:extLst>
                  <a:ext uri="{FF2B5EF4-FFF2-40B4-BE49-F238E27FC236}">
                    <a16:creationId xmlns:a16="http://schemas.microsoft.com/office/drawing/2014/main" xmlns="" id="{90A4752F-9428-4B67-A77A-768920623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138" t="9401" r="30313" b="50000"/>
              <a:stretch/>
            </p:blipFill>
            <p:spPr>
              <a:xfrm>
                <a:off x="786546" y="2924067"/>
                <a:ext cx="8018612" cy="3405054"/>
              </a:xfrm>
              <a:prstGeom prst="rect">
                <a:avLst/>
              </a:prstGeom>
              <a:ln w="25400">
                <a:solidFill>
                  <a:schemeClr val="accent1">
                    <a:hueOff val="0"/>
                    <a:satOff val="0"/>
                    <a:lumOff val="0"/>
                  </a:schemeClr>
                </a:solidFill>
              </a:ln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xmlns="" id="{90769B58-5905-486A-AD57-EAB42F9FA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20" y="1238765"/>
                <a:ext cx="3223592" cy="2814859"/>
              </a:xfrm>
              <a:prstGeom prst="rect">
                <a:avLst/>
              </a:prstGeom>
            </p:spPr>
          </p:pic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xmlns="" id="{ADA044C9-073A-48D0-893E-BB96C834D3F0}"/>
                  </a:ext>
                </a:extLst>
              </p:cNvPr>
              <p:cNvSpPr/>
              <p:nvPr/>
            </p:nvSpPr>
            <p:spPr>
              <a:xfrm>
                <a:off x="2051720" y="3073719"/>
                <a:ext cx="1008112" cy="48547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2" name="Flecha: curvada hacia abajo 21">
              <a:extLst>
                <a:ext uri="{FF2B5EF4-FFF2-40B4-BE49-F238E27FC236}">
                  <a16:creationId xmlns:a16="http://schemas.microsoft.com/office/drawing/2014/main" xmlns="" id="{12B38FB9-94FD-477E-885C-BF5831DD8557}"/>
                </a:ext>
              </a:extLst>
            </p:cNvPr>
            <p:cNvSpPr/>
            <p:nvPr/>
          </p:nvSpPr>
          <p:spPr>
            <a:xfrm rot="1780838">
              <a:off x="2774544" y="2898244"/>
              <a:ext cx="1367295" cy="6732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B8716-9A99-4335-A376-1530629567D0}" type="slidenum">
              <a:rPr lang="ca-ES" altLang="es-ES" smtClean="0"/>
              <a:pPr>
                <a:defRPr/>
              </a:pPr>
              <a:t>13</a:t>
            </a:fld>
            <a:endParaRPr lang="ca-ES" altLang="es-ES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8" name="Contenidor de peu de pàgina 3">
            <a:extLst>
              <a:ext uri="{FF2B5EF4-FFF2-40B4-BE49-F238E27FC236}">
                <a16:creationId xmlns:a16="http://schemas.microsoft.com/office/drawing/2014/main" xmlns="" id="{E08F09B0-D611-4F24-BF15-81890497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xmlns="" id="{79ACF542-607C-4D7E-9FD6-FE1358539627}"/>
              </a:ext>
            </a:extLst>
          </p:cNvPr>
          <p:cNvSpPr txBox="1"/>
          <p:nvPr/>
        </p:nvSpPr>
        <p:spPr>
          <a:xfrm>
            <a:off x="647602" y="849691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C.  Proyecto Rectores UB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EF4D5550-7301-45D6-BD66-CF1B725C790F}"/>
              </a:ext>
            </a:extLst>
          </p:cNvPr>
          <p:cNvGrpSpPr/>
          <p:nvPr/>
        </p:nvGrpSpPr>
        <p:grpSpPr>
          <a:xfrm>
            <a:off x="2563620" y="1372911"/>
            <a:ext cx="6469510" cy="5233973"/>
            <a:chOff x="611560" y="0"/>
            <a:chExt cx="6816676" cy="523397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A313DA0B-3E1A-4137-AA0C-BB61ED797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926" t="13199" r="30841" b="15502"/>
            <a:stretch/>
          </p:blipFill>
          <p:spPr>
            <a:xfrm>
              <a:off x="611560" y="0"/>
              <a:ext cx="6816676" cy="5233973"/>
            </a:xfrm>
            <a:prstGeom prst="rect">
              <a:avLst/>
            </a:prstGeom>
            <a:ln w="25400"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43FC8A26-F684-4A2D-98D3-3EE2B8AAA6A4}"/>
                </a:ext>
              </a:extLst>
            </p:cNvPr>
            <p:cNvSpPr/>
            <p:nvPr/>
          </p:nvSpPr>
          <p:spPr>
            <a:xfrm>
              <a:off x="2195736" y="1700808"/>
              <a:ext cx="1944216" cy="30427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EA25FC6-1C85-4AF0-83F3-63EA6975C565}"/>
              </a:ext>
            </a:extLst>
          </p:cNvPr>
          <p:cNvGrpSpPr/>
          <p:nvPr/>
        </p:nvGrpSpPr>
        <p:grpSpPr>
          <a:xfrm>
            <a:off x="181176" y="1372911"/>
            <a:ext cx="4283952" cy="6083229"/>
            <a:chOff x="4176886" y="810665"/>
            <a:chExt cx="4283952" cy="608322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951D35B4-0870-4054-8340-0DBB68AEE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926" t="11611" r="55662" b="13601"/>
            <a:stretch/>
          </p:blipFill>
          <p:spPr>
            <a:xfrm>
              <a:off x="4176886" y="810665"/>
              <a:ext cx="4283952" cy="6083229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1ED04342-BB38-4E9F-9ADF-2BA0EA0E9909}"/>
                </a:ext>
              </a:extLst>
            </p:cNvPr>
            <p:cNvSpPr/>
            <p:nvPr/>
          </p:nvSpPr>
          <p:spPr>
            <a:xfrm>
              <a:off x="4211960" y="2996952"/>
              <a:ext cx="3312368" cy="172819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897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B8716-9A99-4335-A376-1530629567D0}" type="slidenum">
              <a:rPr lang="ca-ES" altLang="es-ES" smtClean="0"/>
              <a:pPr>
                <a:defRPr/>
              </a:pPr>
              <a:t>14</a:t>
            </a:fld>
            <a:endParaRPr lang="ca-ES" altLang="es-ES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8" name="Contenidor de peu de pàgina 3">
            <a:extLst>
              <a:ext uri="{FF2B5EF4-FFF2-40B4-BE49-F238E27FC236}">
                <a16:creationId xmlns:a16="http://schemas.microsoft.com/office/drawing/2014/main" xmlns="" id="{E08F09B0-D611-4F24-BF15-81890497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xmlns="" id="{79ACF542-607C-4D7E-9FD6-FE1358539627}"/>
              </a:ext>
            </a:extLst>
          </p:cNvPr>
          <p:cNvSpPr txBox="1"/>
          <p:nvPr/>
        </p:nvSpPr>
        <p:spPr>
          <a:xfrm>
            <a:off x="78811" y="836712"/>
            <a:ext cx="9029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D. Aplicación en otros proyectos vinculados</a:t>
            </a:r>
            <a:r>
              <a:rPr lang="es-ES" sz="1200" dirty="0">
                <a:latin typeface="+mj-lt"/>
              </a:rPr>
              <a:t> -  </a:t>
            </a:r>
            <a:r>
              <a:rPr lang="es-ES" sz="1400" b="1" dirty="0">
                <a:solidFill>
                  <a:srgbClr val="0070C0"/>
                </a:solidFill>
                <a:latin typeface="+mj-lt"/>
              </a:rPr>
              <a:t>Marcas de impresor</a:t>
            </a:r>
          </a:p>
        </p:txBody>
      </p:sp>
      <p:pic>
        <p:nvPicPr>
          <p:cNvPr id="10" name="Contenidor de contingut 5">
            <a:extLst>
              <a:ext uri="{FF2B5EF4-FFF2-40B4-BE49-F238E27FC236}">
                <a16:creationId xmlns:a16="http://schemas.microsoft.com/office/drawing/2014/main" xmlns="" id="{BEE59785-5149-4145-B53E-CF5E2C790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853" t="19721" r="17773" b="11147"/>
          <a:stretch/>
        </p:blipFill>
        <p:spPr>
          <a:xfrm>
            <a:off x="3999712" y="2420888"/>
            <a:ext cx="4848804" cy="468903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8DD95E75-A441-4E9D-8C29-A1C433A74C70}"/>
              </a:ext>
            </a:extLst>
          </p:cNvPr>
          <p:cNvGrpSpPr/>
          <p:nvPr/>
        </p:nvGrpSpPr>
        <p:grpSpPr>
          <a:xfrm>
            <a:off x="539552" y="1464465"/>
            <a:ext cx="4488369" cy="2227931"/>
            <a:chOff x="467544" y="1371250"/>
            <a:chExt cx="4488369" cy="222793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5FD24B9-223A-4360-903F-36AD533C8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63" t="13722" r="50000" b="42962"/>
            <a:stretch/>
          </p:blipFill>
          <p:spPr>
            <a:xfrm>
              <a:off x="467544" y="1371250"/>
              <a:ext cx="3816424" cy="2227931"/>
            </a:xfrm>
            <a:prstGeom prst="rect">
              <a:avLst/>
            </a:prstGeom>
          </p:spPr>
        </p:pic>
        <p:sp>
          <p:nvSpPr>
            <p:cNvPr id="4" name="Flecha: curvada hacia abajo 3">
              <a:extLst>
                <a:ext uri="{FF2B5EF4-FFF2-40B4-BE49-F238E27FC236}">
                  <a16:creationId xmlns:a16="http://schemas.microsoft.com/office/drawing/2014/main" xmlns="" id="{D0A9297B-9C93-4CE3-BB55-2C92A72C9473}"/>
                </a:ext>
              </a:extLst>
            </p:cNvPr>
            <p:cNvSpPr/>
            <p:nvPr/>
          </p:nvSpPr>
          <p:spPr>
            <a:xfrm rot="2256667">
              <a:off x="3184207" y="2478280"/>
              <a:ext cx="1771706" cy="476669"/>
            </a:xfrm>
            <a:prstGeom prst="curvedDownArrow">
              <a:avLst>
                <a:gd name="adj1" fmla="val 25000"/>
                <a:gd name="adj2" fmla="val 50000"/>
                <a:gd name="adj3" fmla="val 205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621B4335-A465-41D7-9F94-5E8C53FDE272}"/>
              </a:ext>
            </a:extLst>
          </p:cNvPr>
          <p:cNvGrpSpPr/>
          <p:nvPr/>
        </p:nvGrpSpPr>
        <p:grpSpPr>
          <a:xfrm>
            <a:off x="78811" y="1454461"/>
            <a:ext cx="9506676" cy="6185519"/>
            <a:chOff x="78811" y="1454461"/>
            <a:chExt cx="9506676" cy="6185519"/>
          </a:xfrm>
        </p:grpSpPr>
        <p:pic>
          <p:nvPicPr>
            <p:cNvPr id="6" name="Imatge 5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6"/>
            <a:srcRect l="19760" t="18501" r="12201" b="23750"/>
            <a:stretch/>
          </p:blipFill>
          <p:spPr>
            <a:xfrm>
              <a:off x="78811" y="1454461"/>
              <a:ext cx="7460259" cy="58131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839BF04C-9515-41E9-AD4C-DF0AE0C70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08" t="14031" r="72792" b="33201"/>
            <a:stretch/>
          </p:blipFill>
          <p:spPr>
            <a:xfrm>
              <a:off x="5060823" y="1595785"/>
              <a:ext cx="4524664" cy="6044195"/>
            </a:xfrm>
            <a:prstGeom prst="rect">
              <a:avLst/>
            </a:prstGeom>
          </p:spPr>
        </p:pic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8BE29A61-C16D-40DC-91D4-6D0996BE3EBC}"/>
                </a:ext>
              </a:extLst>
            </p:cNvPr>
            <p:cNvSpPr/>
            <p:nvPr/>
          </p:nvSpPr>
          <p:spPr>
            <a:xfrm>
              <a:off x="1792604" y="3633671"/>
              <a:ext cx="1830858" cy="1477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E9D87497-F588-4C03-8059-FB1E32AC6ACF}"/>
                </a:ext>
              </a:extLst>
            </p:cNvPr>
            <p:cNvSpPr/>
            <p:nvPr/>
          </p:nvSpPr>
          <p:spPr>
            <a:xfrm>
              <a:off x="5076362" y="4682802"/>
              <a:ext cx="2808006" cy="6904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36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572A307F-B932-4E23-A853-E1870703B857}"/>
              </a:ext>
            </a:extLst>
          </p:cNvPr>
          <p:cNvGrpSpPr/>
          <p:nvPr/>
        </p:nvGrpSpPr>
        <p:grpSpPr>
          <a:xfrm>
            <a:off x="123358" y="1406325"/>
            <a:ext cx="9020642" cy="5047011"/>
            <a:chOff x="275796" y="1480186"/>
            <a:chExt cx="8411004" cy="537781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F0F5353E-CD29-4436-853F-986688D96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63" t="13600" r="50000" b="33201"/>
            <a:stretch/>
          </p:blipFill>
          <p:spPr>
            <a:xfrm>
              <a:off x="275796" y="1480186"/>
              <a:ext cx="4224566" cy="3028934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31A4A161-8E13-4E65-BDC1-567CADCAC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2" t="13601" r="43701" b="12200"/>
            <a:stretch/>
          </p:blipFill>
          <p:spPr>
            <a:xfrm>
              <a:off x="3275856" y="3041576"/>
              <a:ext cx="5410944" cy="3816424"/>
            </a:xfrm>
            <a:prstGeom prst="rect">
              <a:avLst/>
            </a:prstGeom>
          </p:spPr>
        </p:pic>
        <p:sp>
          <p:nvSpPr>
            <p:cNvPr id="10" name="Flecha: curvada hacia la izquierda 9">
              <a:extLst>
                <a:ext uri="{FF2B5EF4-FFF2-40B4-BE49-F238E27FC236}">
                  <a16:creationId xmlns:a16="http://schemas.microsoft.com/office/drawing/2014/main" xmlns="" id="{B754A02E-C7F0-4412-96EE-FA8CD6661F20}"/>
                </a:ext>
              </a:extLst>
            </p:cNvPr>
            <p:cNvSpPr/>
            <p:nvPr/>
          </p:nvSpPr>
          <p:spPr>
            <a:xfrm rot="17750941">
              <a:off x="4390140" y="1750218"/>
              <a:ext cx="964756" cy="244786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43B4B0CC-DE61-4AFA-8020-1AA5E545CF9F}"/>
                </a:ext>
              </a:extLst>
            </p:cNvPr>
            <p:cNvSpPr/>
            <p:nvPr/>
          </p:nvSpPr>
          <p:spPr>
            <a:xfrm>
              <a:off x="3059832" y="4869160"/>
              <a:ext cx="1728192" cy="9361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B8716-9A99-4335-A376-1530629567D0}" type="slidenum">
              <a:rPr lang="ca-ES" altLang="es-ES" smtClean="0"/>
              <a:pPr>
                <a:defRPr/>
              </a:pPr>
              <a:t>15</a:t>
            </a:fld>
            <a:endParaRPr lang="ca-ES" altLang="es-ES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8" name="QuadreDeText 8">
            <a:extLst>
              <a:ext uri="{FF2B5EF4-FFF2-40B4-BE49-F238E27FC236}">
                <a16:creationId xmlns:a16="http://schemas.microsoft.com/office/drawing/2014/main" xmlns="" id="{878197C6-E596-45F2-AA76-772466E2D7C7}"/>
              </a:ext>
            </a:extLst>
          </p:cNvPr>
          <p:cNvSpPr txBox="1"/>
          <p:nvPr/>
        </p:nvSpPr>
        <p:spPr>
          <a:xfrm>
            <a:off x="78811" y="836712"/>
            <a:ext cx="9065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D. Aplicación en otros proyectos vinculados</a:t>
            </a:r>
            <a:r>
              <a:rPr lang="es-ES" sz="1200" dirty="0">
                <a:latin typeface="+mj-lt"/>
              </a:rPr>
              <a:t> -  </a:t>
            </a:r>
            <a:r>
              <a:rPr lang="es-ES" sz="1400" b="1" dirty="0">
                <a:solidFill>
                  <a:srgbClr val="0070C0"/>
                </a:solidFill>
                <a:latin typeface="+mj-lt"/>
              </a:rPr>
              <a:t>Antiguos poseedores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C637369E-468B-42FA-91F1-C356B2883527}"/>
              </a:ext>
            </a:extLst>
          </p:cNvPr>
          <p:cNvGrpSpPr/>
          <p:nvPr/>
        </p:nvGrpSpPr>
        <p:grpSpPr>
          <a:xfrm>
            <a:off x="123358" y="1451675"/>
            <a:ext cx="6715852" cy="4202494"/>
            <a:chOff x="123358" y="1451675"/>
            <a:chExt cx="6715852" cy="420249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46E6F26E-F8F1-4D03-A029-997E8A751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16" t="15000" r="44488" b="26599"/>
            <a:stretch/>
          </p:blipFill>
          <p:spPr>
            <a:xfrm>
              <a:off x="123358" y="1451675"/>
              <a:ext cx="6715852" cy="4202494"/>
            </a:xfrm>
            <a:prstGeom prst="rect">
              <a:avLst/>
            </a:prstGeom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797DDE9A-2686-4454-999C-C83525D3E08C}"/>
                </a:ext>
              </a:extLst>
            </p:cNvPr>
            <p:cNvSpPr/>
            <p:nvPr/>
          </p:nvSpPr>
          <p:spPr>
            <a:xfrm>
              <a:off x="1706117" y="2536112"/>
              <a:ext cx="1857938" cy="45016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72F62199-454D-4804-9F12-08C0EA115B50}"/>
              </a:ext>
            </a:extLst>
          </p:cNvPr>
          <p:cNvGrpSpPr/>
          <p:nvPr/>
        </p:nvGrpSpPr>
        <p:grpSpPr>
          <a:xfrm>
            <a:off x="4910757" y="1354621"/>
            <a:ext cx="4628129" cy="5788285"/>
            <a:chOff x="2153102" y="140801"/>
            <a:chExt cx="4628129" cy="578828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8C61DAEF-454D-42D3-B3AB-FF4E2C2E9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64" t="13601" r="68112" b="36000"/>
            <a:stretch/>
          </p:blipFill>
          <p:spPr>
            <a:xfrm>
              <a:off x="2153102" y="140801"/>
              <a:ext cx="4526846" cy="430444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4A146184-E33B-44A7-B083-DE61DCFF2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63" t="62161" r="67781" b="20601"/>
            <a:stretch/>
          </p:blipFill>
          <p:spPr>
            <a:xfrm>
              <a:off x="2153102" y="4440349"/>
              <a:ext cx="4628129" cy="1488737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D38BAA7E-EA25-4D77-85E7-353B7E892B97}"/>
                </a:ext>
              </a:extLst>
            </p:cNvPr>
            <p:cNvSpPr/>
            <p:nvPr/>
          </p:nvSpPr>
          <p:spPr>
            <a:xfrm>
              <a:off x="2153103" y="2395109"/>
              <a:ext cx="3524058" cy="5678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E8C21A9A-AB68-4760-8829-A0A6F6821940}"/>
                </a:ext>
              </a:extLst>
            </p:cNvPr>
            <p:cNvSpPr/>
            <p:nvPr/>
          </p:nvSpPr>
          <p:spPr>
            <a:xfrm>
              <a:off x="2153102" y="5183947"/>
              <a:ext cx="3364859" cy="43426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5" name="Contenidor de peu de pàgina 3">
            <a:extLst>
              <a:ext uri="{FF2B5EF4-FFF2-40B4-BE49-F238E27FC236}">
                <a16:creationId xmlns:a16="http://schemas.microsoft.com/office/drawing/2014/main" xmlns="" id="{DEF082CE-E013-4371-AF5F-63E47037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577" y="6459048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</p:spTree>
    <p:extLst>
      <p:ext uri="{BB962C8B-B14F-4D97-AF65-F5344CB8AC3E}">
        <p14:creationId xmlns:p14="http://schemas.microsoft.com/office/powerpoint/2010/main" val="27084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Contenidor de contingut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2162175" cy="542925"/>
          </a:xfrm>
        </p:spPr>
      </p:pic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787400" y="4318000"/>
            <a:ext cx="74564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ca-ES" sz="3600" b="1" dirty="0">
                <a:solidFill>
                  <a:srgbClr val="4D4D4D"/>
                </a:solidFill>
                <a:latin typeface="Calibri" panose="020F0502020204030204" pitchFamily="34" charset="0"/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ca-ES" altLang="ca-ES" b="1" baseline="30000" dirty="0" err="1">
                <a:solidFill>
                  <a:srgbClr val="4D4D4D"/>
                </a:solidFill>
                <a:latin typeface="Calibri" panose="020F0502020204030204" pitchFamily="34" charset="0"/>
              </a:rPr>
              <a:t>Muchas</a:t>
            </a:r>
            <a:r>
              <a:rPr lang="ca-ES" altLang="ca-ES" b="1" baseline="30000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ca-ES" altLang="ca-ES" b="1" baseline="30000" dirty="0" err="1">
                <a:solidFill>
                  <a:srgbClr val="4D4D4D"/>
                </a:solidFill>
                <a:latin typeface="Calibri" panose="020F0502020204030204" pitchFamily="34" charset="0"/>
              </a:rPr>
              <a:t>gracias</a:t>
            </a:r>
            <a:r>
              <a:rPr lang="ca-ES" altLang="ca-ES" b="1" baseline="30000" dirty="0">
                <a:solidFill>
                  <a:srgbClr val="4D4D4D"/>
                </a:solidFill>
                <a:latin typeface="Calibri" panose="020F0502020204030204" pitchFamily="34" charset="0"/>
              </a:rPr>
              <a:t>!</a:t>
            </a:r>
            <a:endParaRPr lang="ca-ES" altLang="ca-ES" dirty="0"/>
          </a:p>
          <a:p>
            <a:pPr lvl="1" eaLnBrk="1" hangingPunct="1">
              <a:defRPr/>
            </a:pPr>
            <a:endParaRPr lang="es-ES" altLang="ca-ES" sz="1000" b="1" baseline="30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s-ES" altLang="ca-ES" b="1" baseline="30000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a-ES" altLang="ca-ES" dirty="0"/>
              <a:t>     </a:t>
            </a:r>
          </a:p>
        </p:txBody>
      </p:sp>
      <p:pic>
        <p:nvPicPr>
          <p:cNvPr id="10752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781300"/>
            <a:ext cx="73104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6202951"/>
            <a:ext cx="7921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Imat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5925"/>
            <a:ext cx="1871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Contenidor de número de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EC2CF-C103-4710-9197-B267B1D49CF2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a-ES" altLang="es-ES" sz="1400"/>
          </a:p>
        </p:txBody>
      </p:sp>
      <p:sp>
        <p:nvSpPr>
          <p:cNvPr id="9" name="Contenidor de peu de pàgina 3">
            <a:extLst>
              <a:ext uri="{FF2B5EF4-FFF2-40B4-BE49-F238E27FC236}">
                <a16:creationId xmlns:a16="http://schemas.microsoft.com/office/drawing/2014/main" xmlns="" id="{7EC2CFD7-AA17-4C34-B162-A55C8E9D1914}"/>
              </a:ext>
            </a:extLst>
          </p:cNvPr>
          <p:cNvSpPr txBox="1">
            <a:spLocks/>
          </p:cNvSpPr>
          <p:nvPr/>
        </p:nvSpPr>
        <p:spPr bwMode="auto">
          <a:xfrm>
            <a:off x="164577" y="6459048"/>
            <a:ext cx="369001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s-ES" sz="1100"/>
              <a:t>Jornada de trabajo: catálogo colectivo REBIUN y RDA Madrid 4  de octubre de 2017</a:t>
            </a:r>
            <a:endParaRPr lang="es-E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rrodonit 2"/>
          <p:cNvSpPr/>
          <p:nvPr/>
        </p:nvSpPr>
        <p:spPr>
          <a:xfrm>
            <a:off x="1083908" y="2390316"/>
            <a:ext cx="7088492" cy="1398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7152186"/>
              </p:ext>
            </p:extLst>
          </p:nvPr>
        </p:nvGraphicFramePr>
        <p:xfrm>
          <a:off x="395535" y="2934324"/>
          <a:ext cx="8064895" cy="364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1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88125" y="62364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AB657-AF19-49D3-B3DA-ABB8BC5C662A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a-ES" altLang="es-ES" sz="1400" dirty="0"/>
          </a:p>
        </p:txBody>
      </p:sp>
      <p:sp>
        <p:nvSpPr>
          <p:cNvPr id="6" name="Rectangle 5"/>
          <p:cNvSpPr/>
          <p:nvPr/>
        </p:nvSpPr>
        <p:spPr>
          <a:xfrm>
            <a:off x="1188069" y="2463419"/>
            <a:ext cx="72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Implementación de la normativa:</a:t>
            </a:r>
          </a:p>
          <a:p>
            <a:pPr marL="800100" lvl="1" indent="-342900">
              <a:buFont typeface="+mj-lt"/>
              <a:buAutoNum type="alphaUcPeriod"/>
            </a:pPr>
            <a:r>
              <a:rPr lang="ca-ES" dirty="0" err="1"/>
              <a:t>Organización</a:t>
            </a:r>
            <a:r>
              <a:rPr lang="ca-ES" dirty="0"/>
              <a:t> del CRAI de la UB</a:t>
            </a:r>
            <a:endParaRPr lang="es-ES" dirty="0"/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Análisis de elementos para la gestión del cambio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Plan de implementación</a:t>
            </a:r>
          </a:p>
          <a:p>
            <a:r>
              <a:rPr lang="es-ES" dirty="0"/>
              <a:t>	</a:t>
            </a:r>
          </a:p>
          <a:p>
            <a:r>
              <a:rPr lang="es-ES" dirty="0"/>
              <a:t>2. Aplicación de RDA en las Autoridades UB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Autoridades UB y productos derivados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Ampliación del MARC21 en apoyo a las RDA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Proyecto Rectores UB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Aplicación en otros proyectos vinculados 	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395733" y="1267141"/>
            <a:ext cx="80645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ca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RDA en el CRAI de la UB</a:t>
            </a:r>
            <a:r>
              <a:rPr lang="ca-ES" altLang="ca-ES" sz="2000" b="1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ca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: </a:t>
            </a:r>
            <a:r>
              <a:rPr lang="es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 implementación y aplicación en les autoridades</a:t>
            </a: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107504" y="6338837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88125" y="62364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AB657-AF19-49D3-B3DA-ABB8BC5C662A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a-ES" altLang="es-ES" sz="1400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107504" y="6338837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5C0B7CE8-49D2-4E15-8510-A34EDEC446FD}"/>
              </a:ext>
            </a:extLst>
          </p:cNvPr>
          <p:cNvGrpSpPr/>
          <p:nvPr/>
        </p:nvGrpSpPr>
        <p:grpSpPr>
          <a:xfrm>
            <a:off x="107504" y="1484784"/>
            <a:ext cx="8784976" cy="4854053"/>
            <a:chOff x="251520" y="1370774"/>
            <a:chExt cx="8640960" cy="49680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BD6B0849-CCDB-4E0C-ADD7-6E5BC8B12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225" t="15169" r="24013" b="10053"/>
            <a:stretch/>
          </p:blipFill>
          <p:spPr>
            <a:xfrm>
              <a:off x="251520" y="1370774"/>
              <a:ext cx="8640960" cy="4968063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96AC4314-6391-43E2-9B04-9B9487354253}"/>
                </a:ext>
              </a:extLst>
            </p:cNvPr>
            <p:cNvSpPr/>
            <p:nvPr/>
          </p:nvSpPr>
          <p:spPr>
            <a:xfrm>
              <a:off x="5220072" y="3212976"/>
              <a:ext cx="1584176" cy="14401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QuadreDeText 6">
            <a:extLst>
              <a:ext uri="{FF2B5EF4-FFF2-40B4-BE49-F238E27FC236}">
                <a16:creationId xmlns:a16="http://schemas.microsoft.com/office/drawing/2014/main" xmlns="" id="{099B30BC-9AD7-4090-8321-97FEA6561395}"/>
              </a:ext>
            </a:extLst>
          </p:cNvPr>
          <p:cNvSpPr txBox="1"/>
          <p:nvPr/>
        </p:nvSpPr>
        <p:spPr>
          <a:xfrm>
            <a:off x="959037" y="1050403"/>
            <a:ext cx="6267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ca-ES" sz="2800" dirty="0">
                <a:solidFill>
                  <a:srgbClr val="4D4D4D"/>
                </a:solidFill>
                <a:latin typeface="+mj-lt"/>
              </a:rPr>
              <a:t>A. Organización del CRAI de la UB</a:t>
            </a:r>
          </a:p>
        </p:txBody>
      </p:sp>
    </p:spTree>
    <p:extLst>
      <p:ext uri="{BB962C8B-B14F-4D97-AF65-F5344CB8AC3E}">
        <p14:creationId xmlns:p14="http://schemas.microsoft.com/office/powerpoint/2010/main" val="362416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8661284"/>
              </p:ext>
            </p:extLst>
          </p:nvPr>
        </p:nvGraphicFramePr>
        <p:xfrm>
          <a:off x="395536" y="2090618"/>
          <a:ext cx="8064895" cy="421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1" name="Contenidor de número de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AB657-AF19-49D3-B3DA-ABB8BC5C662A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a-ES" altLang="es-ES" sz="1400"/>
          </a:p>
        </p:txBody>
      </p:sp>
      <p:sp>
        <p:nvSpPr>
          <p:cNvPr id="7" name="QuadreDeText 6"/>
          <p:cNvSpPr txBox="1"/>
          <p:nvPr/>
        </p:nvSpPr>
        <p:spPr>
          <a:xfrm>
            <a:off x="555968" y="1152595"/>
            <a:ext cx="8336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ca-ES" sz="2800" dirty="0">
                <a:solidFill>
                  <a:srgbClr val="4D4D4D"/>
                </a:solidFill>
                <a:latin typeface="+mj-lt"/>
              </a:rPr>
              <a:t>B. Análisis de elementos para la gestión del cambio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4963244"/>
              </p:ext>
            </p:extLst>
          </p:nvPr>
        </p:nvGraphicFramePr>
        <p:xfrm>
          <a:off x="611560" y="1556792"/>
          <a:ext cx="7848228" cy="516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ontenidor de peu de pàgina 3"/>
          <p:cNvSpPr txBox="1">
            <a:spLocks/>
          </p:cNvSpPr>
          <p:nvPr/>
        </p:nvSpPr>
        <p:spPr bwMode="auto">
          <a:xfrm>
            <a:off x="107504" y="6467817"/>
            <a:ext cx="369001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6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829224" y="624799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04877A-9A96-47A2-9F5D-D0696E430059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a-ES" altLang="es-ES" sz="140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0A8E9D47-E36B-405C-86BD-9B18FD7CC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554736"/>
              </p:ext>
            </p:extLst>
          </p:nvPr>
        </p:nvGraphicFramePr>
        <p:xfrm>
          <a:off x="395536" y="1559191"/>
          <a:ext cx="8352928" cy="486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ontenidor de peu de pàgina 3">
            <a:extLst>
              <a:ext uri="{FF2B5EF4-FFF2-40B4-BE49-F238E27FC236}">
                <a16:creationId xmlns:a16="http://schemas.microsoft.com/office/drawing/2014/main" xmlns="" id="{5515D45F-0B0F-41C9-8DD3-4C0F661B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10" name="QuadreDeText 6">
            <a:extLst>
              <a:ext uri="{FF2B5EF4-FFF2-40B4-BE49-F238E27FC236}">
                <a16:creationId xmlns:a16="http://schemas.microsoft.com/office/drawing/2014/main" xmlns="" id="{5560BD3E-D09E-4707-9910-E8CD29D4EC0D}"/>
              </a:ext>
            </a:extLst>
          </p:cNvPr>
          <p:cNvSpPr txBox="1"/>
          <p:nvPr/>
        </p:nvSpPr>
        <p:spPr>
          <a:xfrm>
            <a:off x="539750" y="1035718"/>
            <a:ext cx="8423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ca-ES" sz="2800" dirty="0">
                <a:solidFill>
                  <a:srgbClr val="4D4D4D"/>
                </a:solidFill>
                <a:latin typeface="+mj-lt"/>
              </a:rPr>
              <a:t>B. Análisis de elementos para la gestión del cambio</a:t>
            </a:r>
          </a:p>
        </p:txBody>
      </p:sp>
    </p:spTree>
    <p:extLst>
      <p:ext uri="{BB962C8B-B14F-4D97-AF65-F5344CB8AC3E}">
        <p14:creationId xmlns:p14="http://schemas.microsoft.com/office/powerpoint/2010/main" val="267776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/>
          <p:cNvSpPr txBox="1"/>
          <p:nvPr/>
        </p:nvSpPr>
        <p:spPr>
          <a:xfrm>
            <a:off x="845604" y="1094429"/>
            <a:ext cx="4572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C. Plan de implementación</a:t>
            </a:r>
          </a:p>
        </p:txBody>
      </p:sp>
      <p:sp>
        <p:nvSpPr>
          <p:cNvPr id="83974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D22A3-D175-4963-879F-B763B3C4FFA3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a-ES" altLang="es-ES" sz="1400"/>
          </a:p>
        </p:txBody>
      </p:sp>
      <p:grpSp>
        <p:nvGrpSpPr>
          <p:cNvPr id="2" name="Agrupa 1"/>
          <p:cNvGrpSpPr/>
          <p:nvPr/>
        </p:nvGrpSpPr>
        <p:grpSpPr>
          <a:xfrm>
            <a:off x="755576" y="1838083"/>
            <a:ext cx="7931224" cy="4169455"/>
            <a:chOff x="1223785" y="1982483"/>
            <a:chExt cx="6630598" cy="4169455"/>
          </a:xfrm>
        </p:grpSpPr>
        <p:sp>
          <p:nvSpPr>
            <p:cNvPr id="3" name="Forma lliure 2"/>
            <p:cNvSpPr/>
            <p:nvPr/>
          </p:nvSpPr>
          <p:spPr>
            <a:xfrm>
              <a:off x="1223785" y="2134821"/>
              <a:ext cx="1685422" cy="3951850"/>
            </a:xfrm>
            <a:custGeom>
              <a:avLst/>
              <a:gdLst>
                <a:gd name="connsiteX0" fmla="*/ 0 w 4282462"/>
                <a:gd name="connsiteY0" fmla="*/ 0 h 1768566"/>
                <a:gd name="connsiteX1" fmla="*/ 3398179 w 4282462"/>
                <a:gd name="connsiteY1" fmla="*/ 0 h 1768566"/>
                <a:gd name="connsiteX2" fmla="*/ 4282462 w 4282462"/>
                <a:gd name="connsiteY2" fmla="*/ 884283 h 1768566"/>
                <a:gd name="connsiteX3" fmla="*/ 3398179 w 4282462"/>
                <a:gd name="connsiteY3" fmla="*/ 1768566 h 1768566"/>
                <a:gd name="connsiteX4" fmla="*/ 0 w 4282462"/>
                <a:gd name="connsiteY4" fmla="*/ 1768566 h 1768566"/>
                <a:gd name="connsiteX5" fmla="*/ 884283 w 4282462"/>
                <a:gd name="connsiteY5" fmla="*/ 884283 h 1768566"/>
                <a:gd name="connsiteX6" fmla="*/ 0 w 4282462"/>
                <a:gd name="connsiteY6" fmla="*/ 0 h 17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2462" h="1768566">
                  <a:moveTo>
                    <a:pt x="4282461" y="0"/>
                  </a:moveTo>
                  <a:lnTo>
                    <a:pt x="4282461" y="1403376"/>
                  </a:lnTo>
                  <a:lnTo>
                    <a:pt x="2141231" y="1768566"/>
                  </a:lnTo>
                  <a:lnTo>
                    <a:pt x="1" y="1403376"/>
                  </a:lnTo>
                  <a:lnTo>
                    <a:pt x="1" y="0"/>
                  </a:lnTo>
                  <a:lnTo>
                    <a:pt x="2141231" y="365190"/>
                  </a:lnTo>
                  <a:lnTo>
                    <a:pt x="42824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895714" rIns="11430" bIns="8957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S" altLang="ca-ES" dirty="0">
                  <a:solidFill>
                    <a:srgbClr val="4D4D4D"/>
                  </a:solidFill>
                </a:rPr>
                <a:t>1. Creación del Equipo de soporte de PT</a:t>
              </a:r>
            </a:p>
          </p:txBody>
        </p:sp>
        <p:sp>
          <p:nvSpPr>
            <p:cNvPr id="4" name="Forma lliure 3"/>
            <p:cNvSpPr/>
            <p:nvPr/>
          </p:nvSpPr>
          <p:spPr>
            <a:xfrm>
              <a:off x="3210370" y="1982483"/>
              <a:ext cx="4644013" cy="4169455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b="1" dirty="0"/>
                <a:t>Equipo de 6 personas </a:t>
              </a:r>
              <a:r>
                <a:rPr lang="es-ES" sz="1400" dirty="0"/>
                <a:t>que incluye a mandos intermedios (responsables de unidades técnicas) como a bibliotecarios catalogadores de base con los siguientes objetivos:</a:t>
              </a:r>
            </a:p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endParaRPr lang="es-ES" sz="1400" dirty="0"/>
            </a:p>
            <a:p>
              <a:pPr marL="1028700" lvl="3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Favorecer la implicación del propio equipo de PT</a:t>
              </a:r>
            </a:p>
            <a:p>
              <a:pPr marL="1028700" lvl="3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Detectar de manera más directa los </a:t>
              </a:r>
              <a:r>
                <a:rPr lang="es-ES" sz="1400" dirty="0" smtClean="0"/>
                <a:t>problemas </a:t>
              </a:r>
              <a:r>
                <a:rPr lang="es-ES" sz="1400" dirty="0" err="1" smtClean="0"/>
                <a:t>catalográficos</a:t>
              </a:r>
              <a:r>
                <a:rPr lang="es-ES" sz="1400" dirty="0" smtClean="0"/>
                <a:t> </a:t>
              </a:r>
              <a:r>
                <a:rPr lang="es-ES" sz="1400" dirty="0"/>
                <a:t>principales de la aplicación de las RDA en nuestra </a:t>
              </a:r>
              <a:r>
                <a:rPr lang="es-ES" sz="1400" dirty="0" smtClean="0"/>
                <a:t>práctica </a:t>
              </a:r>
              <a:r>
                <a:rPr lang="es-ES" sz="1400" dirty="0" err="1" smtClean="0"/>
                <a:t>catalográfica</a:t>
              </a:r>
              <a:endParaRPr lang="es-ES" sz="1400" dirty="0"/>
            </a:p>
            <a:p>
              <a:pPr marL="1028700" lvl="3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Interlocución más directa con los catalogadores de las bibliotecas</a:t>
              </a:r>
            </a:p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dirty="0"/>
                <a:t>	</a:t>
              </a:r>
            </a:p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400" dirty="0"/>
                <a:t>  </a:t>
              </a:r>
              <a:r>
                <a:rPr lang="es-ES" sz="1400" u="sng" dirty="0"/>
                <a:t>Plan de trabajo del equipo</a:t>
              </a:r>
              <a:r>
                <a:rPr lang="es-ES" sz="1400" dirty="0"/>
                <a:t>: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Asistencia a la formación para formadores realizada por la BC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Elaboración de materiales adaptados a la formación del personal del CRAI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Diseño de las sesiones teóricas y prácticas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400" dirty="0"/>
                <a:t>Recogida de dudas, </a:t>
              </a:r>
              <a:r>
                <a:rPr lang="es-ES" sz="1400" dirty="0" smtClean="0"/>
                <a:t>incidencias y </a:t>
              </a:r>
              <a:r>
                <a:rPr lang="es-ES" sz="1400" dirty="0"/>
                <a:t>necesidades en el proceso de formación</a:t>
              </a:r>
            </a:p>
          </p:txBody>
        </p:sp>
      </p:grpSp>
      <p:pic>
        <p:nvPicPr>
          <p:cNvPr id="11" name="Imat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10" name="Contenidor de peu de pàgina 3">
            <a:extLst>
              <a:ext uri="{FF2B5EF4-FFF2-40B4-BE49-F238E27FC236}">
                <a16:creationId xmlns:a16="http://schemas.microsoft.com/office/drawing/2014/main" xmlns="" id="{F26A2202-87B2-4CBA-A61B-E95D12CD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</p:spTree>
    <p:extLst>
      <p:ext uri="{BB962C8B-B14F-4D97-AF65-F5344CB8AC3E}">
        <p14:creationId xmlns:p14="http://schemas.microsoft.com/office/powerpoint/2010/main" val="287086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D22A3-D175-4963-879F-B763B3C4FFA3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a-ES" altLang="es-ES" sz="1400"/>
          </a:p>
        </p:txBody>
      </p:sp>
      <p:grpSp>
        <p:nvGrpSpPr>
          <p:cNvPr id="2" name="Agrupa 1"/>
          <p:cNvGrpSpPr/>
          <p:nvPr/>
        </p:nvGrpSpPr>
        <p:grpSpPr>
          <a:xfrm>
            <a:off x="359568" y="1515049"/>
            <a:ext cx="8215358" cy="4866280"/>
            <a:chOff x="1223785" y="1892977"/>
            <a:chExt cx="6537070" cy="4632751"/>
          </a:xfrm>
        </p:grpSpPr>
        <p:sp>
          <p:nvSpPr>
            <p:cNvPr id="3" name="Forma lliure 2"/>
            <p:cNvSpPr/>
            <p:nvPr/>
          </p:nvSpPr>
          <p:spPr>
            <a:xfrm>
              <a:off x="1223785" y="2134821"/>
              <a:ext cx="1685422" cy="3951850"/>
            </a:xfrm>
            <a:custGeom>
              <a:avLst/>
              <a:gdLst>
                <a:gd name="connsiteX0" fmla="*/ 0 w 4282462"/>
                <a:gd name="connsiteY0" fmla="*/ 0 h 1768566"/>
                <a:gd name="connsiteX1" fmla="*/ 3398179 w 4282462"/>
                <a:gd name="connsiteY1" fmla="*/ 0 h 1768566"/>
                <a:gd name="connsiteX2" fmla="*/ 4282462 w 4282462"/>
                <a:gd name="connsiteY2" fmla="*/ 884283 h 1768566"/>
                <a:gd name="connsiteX3" fmla="*/ 3398179 w 4282462"/>
                <a:gd name="connsiteY3" fmla="*/ 1768566 h 1768566"/>
                <a:gd name="connsiteX4" fmla="*/ 0 w 4282462"/>
                <a:gd name="connsiteY4" fmla="*/ 1768566 h 1768566"/>
                <a:gd name="connsiteX5" fmla="*/ 884283 w 4282462"/>
                <a:gd name="connsiteY5" fmla="*/ 884283 h 1768566"/>
                <a:gd name="connsiteX6" fmla="*/ 0 w 4282462"/>
                <a:gd name="connsiteY6" fmla="*/ 0 h 17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2462" h="1768566">
                  <a:moveTo>
                    <a:pt x="4282461" y="0"/>
                  </a:moveTo>
                  <a:lnTo>
                    <a:pt x="4282461" y="1403376"/>
                  </a:lnTo>
                  <a:lnTo>
                    <a:pt x="2141231" y="1768566"/>
                  </a:lnTo>
                  <a:lnTo>
                    <a:pt x="1" y="1403376"/>
                  </a:lnTo>
                  <a:lnTo>
                    <a:pt x="1" y="0"/>
                  </a:lnTo>
                  <a:lnTo>
                    <a:pt x="2141231" y="365190"/>
                  </a:lnTo>
                  <a:lnTo>
                    <a:pt x="42824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895714" rIns="11430" bIns="8957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altLang="ca-ES" sz="1800" b="0" kern="1200" dirty="0">
                  <a:solidFill>
                    <a:srgbClr val="4D4D4D"/>
                  </a:solidFill>
                </a:rPr>
                <a:t>2. </a:t>
              </a:r>
              <a:r>
                <a:rPr lang="es-ES" altLang="ca-ES" sz="1800" b="0" kern="1200" dirty="0">
                  <a:solidFill>
                    <a:srgbClr val="4D4D4D"/>
                  </a:solidFill>
                </a:rPr>
                <a:t>Diseño del Plan de </a:t>
              </a:r>
              <a:r>
                <a:rPr lang="es-ES" altLang="ca-ES" dirty="0">
                  <a:solidFill>
                    <a:srgbClr val="4D4D4D"/>
                  </a:solidFill>
                </a:rPr>
                <a:t>formación del CRAI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Forma lliure 3"/>
            <p:cNvSpPr/>
            <p:nvPr/>
          </p:nvSpPr>
          <p:spPr>
            <a:xfrm>
              <a:off x="3251154" y="1892977"/>
              <a:ext cx="4509701" cy="2227055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b="1" kern="1200" dirty="0"/>
                <a:t>Equipo de catalogadores del CRAI </a:t>
              </a:r>
              <a:r>
                <a:rPr lang="es-ES" sz="1300" kern="1200" dirty="0"/>
                <a:t>de más de 70 personas</a:t>
              </a:r>
            </a:p>
            <a:p>
              <a:pPr marL="269875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/>
                <a:t>Plan de formación pensado para acercar la formación a los centros de trabajo distribuidos por el campus y adecuarlos a los horarios del personal</a:t>
              </a:r>
            </a:p>
            <a:p>
              <a:pPr marL="269875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/>
                <a:t>Presentación del plan a los </a:t>
              </a:r>
              <a:r>
                <a:rPr lang="es-ES" sz="1300" b="1" kern="1200" dirty="0"/>
                <a:t>responsables de biblioteca </a:t>
              </a:r>
              <a:r>
                <a:rPr lang="es-ES" sz="1300" kern="1200" dirty="0"/>
                <a:t>y colaboración con ellos en el diseño final</a:t>
              </a:r>
            </a:p>
            <a:p>
              <a:pPr marL="269875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/>
                <a:t>Realización de diferentes sesiones al mismo tiempo en diferentes lugares de la ciudad y en dos franjas horarias</a:t>
              </a:r>
            </a:p>
            <a:p>
              <a:pPr marL="269875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/>
                <a:t>La formación realizada se acreditó dentro del plan de Formación del PAS de la UB como </a:t>
              </a:r>
              <a:r>
                <a:rPr lang="es-ES" sz="1300" b="1" kern="1200" dirty="0"/>
                <a:t>incentivo</a:t>
              </a:r>
            </a:p>
            <a:p>
              <a:pPr marL="269875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/>
                <a:t>Un total de 24 horas de formación</a:t>
              </a:r>
            </a:p>
          </p:txBody>
        </p:sp>
        <p:sp>
          <p:nvSpPr>
            <p:cNvPr id="10" name="Forma lliure 9"/>
            <p:cNvSpPr/>
            <p:nvPr/>
          </p:nvSpPr>
          <p:spPr>
            <a:xfrm>
              <a:off x="3251154" y="4236586"/>
              <a:ext cx="4509701" cy="2289142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ca-ES" sz="1300" dirty="0"/>
                <a:t>La </a:t>
              </a:r>
              <a:r>
                <a:rPr lang="es-ES" sz="1300" dirty="0"/>
                <a:t>formación ofrecida implicaba la </a:t>
              </a:r>
              <a:r>
                <a:rPr lang="es-ES" sz="1300" b="1" dirty="0"/>
                <a:t>dedicación</a:t>
              </a:r>
              <a:r>
                <a:rPr lang="es-ES" sz="1300" dirty="0"/>
                <a:t> del personal en un proceso de </a:t>
              </a:r>
              <a:r>
                <a:rPr lang="es-ES" sz="1300" b="1" dirty="0" smtClean="0">
                  <a:solidFill>
                    <a:schemeClr val="tx1"/>
                  </a:solidFill>
                </a:rPr>
                <a:t>autoformación</a:t>
              </a:r>
              <a:r>
                <a:rPr lang="es-ES" sz="1300" dirty="0" smtClean="0"/>
                <a:t>, </a:t>
              </a:r>
              <a:r>
                <a:rPr lang="es-ES" sz="1300" dirty="0"/>
                <a:t>que suponía: 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Priorizar este proceso ante otro tipo de tareas en las bibliotecas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Aceptar que el rendimiento </a:t>
              </a:r>
              <a:r>
                <a:rPr lang="es-ES" sz="1300" dirty="0" err="1" smtClean="0"/>
                <a:t>catalográfico</a:t>
              </a:r>
              <a:r>
                <a:rPr lang="es-ES" sz="1300" dirty="0" smtClean="0"/>
                <a:t> </a:t>
              </a:r>
              <a:r>
                <a:rPr lang="es-ES" sz="1300" dirty="0"/>
                <a:t>del personal se vería reducido durante un período de tiempo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u="sng" dirty="0" err="1"/>
                <a:t>Sessión</a:t>
              </a:r>
              <a:r>
                <a:rPr lang="es-ES" sz="1300" u="sng" dirty="0"/>
                <a:t> 1:  presentación del plan diseñado para el CRAI</a:t>
              </a:r>
              <a:r>
                <a:rPr lang="es-ES" sz="1300" dirty="0"/>
                <a:t> (1:30 h. )</a:t>
              </a:r>
            </a:p>
            <a:p>
              <a:pPr marL="457200" lvl="2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300" dirty="0"/>
                <a:t>Contenidos: Objetivos del cambio, herramientas y recursos disponibles para iniciar la autoformación, plan de formación y calendarios y presentación del equipo de soporte de PT para el proceso de formación.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u="sng" dirty="0" err="1"/>
                <a:t>Sessión</a:t>
              </a:r>
              <a:r>
                <a:rPr lang="es-ES" sz="1300" u="sng" dirty="0"/>
                <a:t> 2 : Formación RDA y pautas del CCUC  </a:t>
              </a:r>
              <a:r>
                <a:rPr lang="es-ES" sz="1300" dirty="0"/>
                <a:t>(12 h.)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u="sng" dirty="0" err="1"/>
                <a:t>Sessión</a:t>
              </a:r>
              <a:r>
                <a:rPr lang="es-ES" sz="1300" u="sng" dirty="0"/>
                <a:t> 3: Prácticas de catalogación en RDA </a:t>
              </a:r>
              <a:r>
                <a:rPr lang="es-ES" sz="1300" dirty="0"/>
                <a:t>(12 h.)</a:t>
              </a:r>
            </a:p>
          </p:txBody>
        </p:sp>
      </p:grpSp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11" name="Contenidor de peu de pàgina 3">
            <a:extLst>
              <a:ext uri="{FF2B5EF4-FFF2-40B4-BE49-F238E27FC236}">
                <a16:creationId xmlns:a16="http://schemas.microsoft.com/office/drawing/2014/main" xmlns="" id="{856C3E7B-EE0C-46AF-B9BA-B0509FAC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14" name="QuadreDeText 8">
            <a:extLst>
              <a:ext uri="{FF2B5EF4-FFF2-40B4-BE49-F238E27FC236}">
                <a16:creationId xmlns:a16="http://schemas.microsoft.com/office/drawing/2014/main" xmlns="" id="{8C11A615-7107-4680-B96E-5B81E4F73858}"/>
              </a:ext>
            </a:extLst>
          </p:cNvPr>
          <p:cNvSpPr txBox="1"/>
          <p:nvPr/>
        </p:nvSpPr>
        <p:spPr>
          <a:xfrm>
            <a:off x="755576" y="997112"/>
            <a:ext cx="4572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C. Plan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10838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D22A3-D175-4963-879F-B763B3C4FFA3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a-ES" altLang="es-ES" sz="1400"/>
          </a:p>
        </p:txBody>
      </p:sp>
      <p:grpSp>
        <p:nvGrpSpPr>
          <p:cNvPr id="2" name="Agrupa 1"/>
          <p:cNvGrpSpPr/>
          <p:nvPr/>
        </p:nvGrpSpPr>
        <p:grpSpPr>
          <a:xfrm>
            <a:off x="611560" y="1665395"/>
            <a:ext cx="7963366" cy="4643541"/>
            <a:chOff x="1223785" y="1973215"/>
            <a:chExt cx="6537070" cy="4480121"/>
          </a:xfrm>
        </p:grpSpPr>
        <p:sp>
          <p:nvSpPr>
            <p:cNvPr id="3" name="Forma lliure 2"/>
            <p:cNvSpPr/>
            <p:nvPr/>
          </p:nvSpPr>
          <p:spPr>
            <a:xfrm>
              <a:off x="1223785" y="2134821"/>
              <a:ext cx="1685422" cy="3951850"/>
            </a:xfrm>
            <a:custGeom>
              <a:avLst/>
              <a:gdLst>
                <a:gd name="connsiteX0" fmla="*/ 0 w 4282462"/>
                <a:gd name="connsiteY0" fmla="*/ 0 h 1768566"/>
                <a:gd name="connsiteX1" fmla="*/ 3398179 w 4282462"/>
                <a:gd name="connsiteY1" fmla="*/ 0 h 1768566"/>
                <a:gd name="connsiteX2" fmla="*/ 4282462 w 4282462"/>
                <a:gd name="connsiteY2" fmla="*/ 884283 h 1768566"/>
                <a:gd name="connsiteX3" fmla="*/ 3398179 w 4282462"/>
                <a:gd name="connsiteY3" fmla="*/ 1768566 h 1768566"/>
                <a:gd name="connsiteX4" fmla="*/ 0 w 4282462"/>
                <a:gd name="connsiteY4" fmla="*/ 1768566 h 1768566"/>
                <a:gd name="connsiteX5" fmla="*/ 884283 w 4282462"/>
                <a:gd name="connsiteY5" fmla="*/ 884283 h 1768566"/>
                <a:gd name="connsiteX6" fmla="*/ 0 w 4282462"/>
                <a:gd name="connsiteY6" fmla="*/ 0 h 17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2462" h="1768566">
                  <a:moveTo>
                    <a:pt x="4282461" y="0"/>
                  </a:moveTo>
                  <a:lnTo>
                    <a:pt x="4282461" y="1403376"/>
                  </a:lnTo>
                  <a:lnTo>
                    <a:pt x="2141231" y="1768566"/>
                  </a:lnTo>
                  <a:lnTo>
                    <a:pt x="1" y="1403376"/>
                  </a:lnTo>
                  <a:lnTo>
                    <a:pt x="1" y="0"/>
                  </a:lnTo>
                  <a:lnTo>
                    <a:pt x="2141231" y="365190"/>
                  </a:lnTo>
                  <a:lnTo>
                    <a:pt x="42824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895714" rIns="11430" bIns="895713" numCol="1" spcCol="1270" anchor="ctr" anchorCtr="0">
              <a:noAutofit/>
            </a:bodyPr>
            <a:lstStyle/>
            <a:p>
              <a:pPr lvl="0" algn="ctr"/>
              <a:r>
                <a:rPr lang="ca-ES" altLang="ca-ES" dirty="0">
                  <a:solidFill>
                    <a:srgbClr val="4D4D4D"/>
                  </a:solidFill>
                </a:rPr>
                <a:t>3</a:t>
              </a:r>
              <a:r>
                <a:rPr lang="es-ES" altLang="ca-ES" dirty="0">
                  <a:solidFill>
                    <a:srgbClr val="4D4D4D"/>
                  </a:solidFill>
                </a:rPr>
                <a:t>. Seguimiento del plan y post-implementación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" name="Forma lliure 3"/>
            <p:cNvSpPr/>
            <p:nvPr/>
          </p:nvSpPr>
          <p:spPr>
            <a:xfrm>
              <a:off x="3251154" y="1973215"/>
              <a:ext cx="4509701" cy="2158488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300" u="sng" dirty="0"/>
                <a:t>Planificación de acciones de soporte post-formación</a:t>
              </a:r>
            </a:p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endParaRPr lang="es-ES" sz="1300" u="sng" dirty="0"/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Revisión durante 3 meses de los informes diarios de catalogación para detectar errores reiterados, necesidades de aclaraciones o dudas ...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Canalización de todas las preguntes de los catalogadores a los miembros del equipo de soporte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Sesión de resolución de dudas abierta a todos los catalogadores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Documentación en la intranet de todo el proceso de formación y de los materiales derivados</a:t>
              </a:r>
            </a:p>
          </p:txBody>
        </p:sp>
        <p:sp>
          <p:nvSpPr>
            <p:cNvPr id="10" name="Forma lliure 9"/>
            <p:cNvSpPr/>
            <p:nvPr/>
          </p:nvSpPr>
          <p:spPr>
            <a:xfrm>
              <a:off x="3251154" y="4236586"/>
              <a:ext cx="4509701" cy="2216750"/>
            </a:xfrm>
            <a:custGeom>
              <a:avLst/>
              <a:gdLst>
                <a:gd name="connsiteX0" fmla="*/ 300201 w 1801169"/>
                <a:gd name="connsiteY0" fmla="*/ 0 h 4509700"/>
                <a:gd name="connsiteX1" fmla="*/ 1500968 w 1801169"/>
                <a:gd name="connsiteY1" fmla="*/ 0 h 4509700"/>
                <a:gd name="connsiteX2" fmla="*/ 1801169 w 1801169"/>
                <a:gd name="connsiteY2" fmla="*/ 300201 h 4509700"/>
                <a:gd name="connsiteX3" fmla="*/ 1801169 w 1801169"/>
                <a:gd name="connsiteY3" fmla="*/ 4509700 h 4509700"/>
                <a:gd name="connsiteX4" fmla="*/ 1801169 w 1801169"/>
                <a:gd name="connsiteY4" fmla="*/ 4509700 h 4509700"/>
                <a:gd name="connsiteX5" fmla="*/ 0 w 1801169"/>
                <a:gd name="connsiteY5" fmla="*/ 4509700 h 4509700"/>
                <a:gd name="connsiteX6" fmla="*/ 0 w 1801169"/>
                <a:gd name="connsiteY6" fmla="*/ 4509700 h 4509700"/>
                <a:gd name="connsiteX7" fmla="*/ 0 w 1801169"/>
                <a:gd name="connsiteY7" fmla="*/ 300201 h 4509700"/>
                <a:gd name="connsiteX8" fmla="*/ 300201 w 1801169"/>
                <a:gd name="connsiteY8" fmla="*/ 0 h 45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169" h="4509700">
                  <a:moveTo>
                    <a:pt x="1801169" y="751633"/>
                  </a:moveTo>
                  <a:lnTo>
                    <a:pt x="1801169" y="3758067"/>
                  </a:lnTo>
                  <a:cubicBezTo>
                    <a:pt x="1801169" y="4173181"/>
                    <a:pt x="1747488" y="4509699"/>
                    <a:pt x="1681269" y="4509699"/>
                  </a:cubicBezTo>
                  <a:lnTo>
                    <a:pt x="0" y="4509699"/>
                  </a:lnTo>
                  <a:lnTo>
                    <a:pt x="0" y="45096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681269" y="1"/>
                  </a:lnTo>
                  <a:cubicBezTo>
                    <a:pt x="1747488" y="1"/>
                    <a:pt x="1801169" y="336519"/>
                    <a:pt x="1801169" y="7516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95546" rIns="95546" bIns="95547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1300" u="sng" dirty="0"/>
                <a:t>Tareas post-implementación (parcialmente en proceso)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es-ES" sz="1300" dirty="0"/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Evaluación de la implementación: incidencias y estadísticas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Adaptación de los catálogos a la nueva visualización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Detección de cambios globales a realizar sobre todo en puntos de acceso.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s-ES" sz="1300" dirty="0"/>
                <a:t>Revisión de  la intranet eliminando documentación ya obsoleta y actualización de procedimientos</a:t>
              </a:r>
            </a:p>
            <a:p>
              <a:pPr marL="5715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sz="1300" dirty="0"/>
                <a:t>Redacción de pautas y/o concreciones según las necesidades detectadas</a:t>
              </a:r>
            </a:p>
          </p:txBody>
        </p:sp>
      </p:grpSp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  <p:sp>
        <p:nvSpPr>
          <p:cNvPr id="11" name="Contenidor de peu de pàgina 3">
            <a:extLst>
              <a:ext uri="{FF2B5EF4-FFF2-40B4-BE49-F238E27FC236}">
                <a16:creationId xmlns:a16="http://schemas.microsoft.com/office/drawing/2014/main" xmlns="" id="{6882803E-A209-438A-BA10-75F97559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76" y="6417644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sp>
        <p:nvSpPr>
          <p:cNvPr id="14" name="QuadreDeText 8">
            <a:extLst>
              <a:ext uri="{FF2B5EF4-FFF2-40B4-BE49-F238E27FC236}">
                <a16:creationId xmlns:a16="http://schemas.microsoft.com/office/drawing/2014/main" xmlns="" id="{94029C5D-EDE1-4CEE-886B-8AD4ECA0F352}"/>
              </a:ext>
            </a:extLst>
          </p:cNvPr>
          <p:cNvSpPr txBox="1"/>
          <p:nvPr/>
        </p:nvSpPr>
        <p:spPr>
          <a:xfrm>
            <a:off x="795036" y="1024469"/>
            <a:ext cx="4572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j-lt"/>
              </a:rPr>
              <a:t>C. Plan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225420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rrodonit 2"/>
          <p:cNvSpPr/>
          <p:nvPr/>
        </p:nvSpPr>
        <p:spPr>
          <a:xfrm flipV="1">
            <a:off x="917890" y="3641240"/>
            <a:ext cx="7110493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01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88125" y="62364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AB657-AF19-49D3-B3DA-ABB8BC5C662A}" type="slidenum">
              <a:rPr lang="ca-ES" altLang="es-E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a-ES" altLang="es-ES" sz="1400" dirty="0"/>
          </a:p>
        </p:txBody>
      </p:sp>
      <p:sp>
        <p:nvSpPr>
          <p:cNvPr id="6" name="Rectangle 5"/>
          <p:cNvSpPr/>
          <p:nvPr/>
        </p:nvSpPr>
        <p:spPr>
          <a:xfrm>
            <a:off x="1043608" y="2420888"/>
            <a:ext cx="72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Implementación de la normativa: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Organización del CRAI de la UB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Análisis de elementos para la gestión del cambio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Plan de implementación </a:t>
            </a:r>
          </a:p>
          <a:p>
            <a:r>
              <a:rPr lang="es-ES" dirty="0"/>
              <a:t>	</a:t>
            </a:r>
          </a:p>
          <a:p>
            <a:r>
              <a:rPr lang="es-ES" dirty="0"/>
              <a:t>2. Aplicación de RDA en las Autoridades UB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Autoridades UB y productos derivados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Ampliación del MARC21 en apoyo a las RDA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Proyecto Rectores UB</a:t>
            </a:r>
          </a:p>
          <a:p>
            <a:pPr marL="800100" lvl="1" indent="-342900">
              <a:buFont typeface="+mj-lt"/>
              <a:buAutoNum type="alphaUcPeriod"/>
            </a:pPr>
            <a:r>
              <a:rPr lang="es-ES" dirty="0"/>
              <a:t>Aplicación en otros proyectos vinculados 	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395733" y="1267141"/>
            <a:ext cx="80645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ca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RDA en el CRAI de la UB</a:t>
            </a:r>
            <a:r>
              <a:rPr lang="ca-ES" altLang="ca-ES" sz="2000" b="1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ca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: </a:t>
            </a:r>
            <a:r>
              <a:rPr lang="es-ES" altLang="ca-ES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 implementación y aplicación en les autoridades</a:t>
            </a: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107504" y="6338837"/>
            <a:ext cx="3690018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100" dirty="0"/>
              <a:t>Jornada de trabajo: catálogo colectivo REBIUN y RDA Madrid 4  de octubre de 2017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449"/>
            <a:ext cx="6962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5107"/>
      </p:ext>
    </p:extLst>
  </p:cSld>
  <p:clrMapOvr>
    <a:masterClrMapping/>
  </p:clrMapOvr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1631</Words>
  <Application>Microsoft Office PowerPoint</Application>
  <PresentationFormat>Presentació en pantalla (4:3)</PresentationFormat>
  <Paragraphs>194</Paragraphs>
  <Slides>16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Disseny per defecte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CRAI: Unitat de</dc:title>
  <dc:creator>CRAI Unitat de</dc:creator>
  <cp:keywords>CRAI, Unitat de</cp:keywords>
  <cp:lastModifiedBy>ROSA MARIA FABEIRO GARCIA</cp:lastModifiedBy>
  <cp:revision>540</cp:revision>
  <cp:lastPrinted>2017-05-05T10:50:34Z</cp:lastPrinted>
  <dcterms:created xsi:type="dcterms:W3CDTF">2011-04-27T09:10:14Z</dcterms:created>
  <dcterms:modified xsi:type="dcterms:W3CDTF">2017-10-05T08:02:42Z</dcterms:modified>
</cp:coreProperties>
</file>