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1" r:id="rId2"/>
    <p:sldId id="268" r:id="rId3"/>
    <p:sldId id="269" r:id="rId4"/>
    <p:sldId id="305" r:id="rId5"/>
    <p:sldId id="270" r:id="rId6"/>
    <p:sldId id="306" r:id="rId7"/>
    <p:sldId id="271" r:id="rId8"/>
    <p:sldId id="272" r:id="rId9"/>
    <p:sldId id="301" r:id="rId10"/>
    <p:sldId id="273" r:id="rId11"/>
    <p:sldId id="302" r:id="rId12"/>
    <p:sldId id="280" r:id="rId13"/>
    <p:sldId id="303" r:id="rId14"/>
    <p:sldId id="283" r:id="rId15"/>
    <p:sldId id="284" r:id="rId16"/>
    <p:sldId id="285" r:id="rId17"/>
    <p:sldId id="286" r:id="rId18"/>
    <p:sldId id="287" r:id="rId19"/>
    <p:sldId id="290" r:id="rId20"/>
    <p:sldId id="291" r:id="rId21"/>
    <p:sldId id="300" r:id="rId22"/>
    <p:sldId id="304" r:id="rId2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92" autoAdjust="0"/>
  </p:normalViewPr>
  <p:slideViewPr>
    <p:cSldViewPr snapToGrid="0">
      <p:cViewPr varScale="1">
        <p:scale>
          <a:sx n="78" d="100"/>
          <a:sy n="78" d="100"/>
        </p:scale>
        <p:origin x="8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15/01/2019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 smtClean="0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379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284544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389096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96431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99894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181075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447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1" y="6974698"/>
            <a:ext cx="4265460" cy="3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5575434" y="6974698"/>
            <a:ext cx="4265460" cy="3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20FB9BB-DCD0-48A5-B540-64A009F22F70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12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305379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BD05-9B25-4E0C-B0C5-90A4F2EA400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D8B2-7DCD-46F6-8F39-F02F37682B6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5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15/01/2019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15/01/2019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0" r:id="rId12"/>
    <p:sldLayoutId id="2147483711" r:id="rId13"/>
    <p:sldLayoutId id="2147483712" r:id="rId14"/>
    <p:sldLayoutId id="2147483715" r:id="rId15"/>
    <p:sldLayoutId id="214748371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crai.ub.edu/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iposit.ub.edu/dspace/handle/2445/119371" TargetMode="External"/><Relationship Id="rId5" Type="http://schemas.openxmlformats.org/officeDocument/2006/relationships/hyperlink" Target="http://crai.ub.edu/es/recursos-de-informacion/cercabib" TargetMode="External"/><Relationship Id="rId4" Type="http://schemas.openxmlformats.org/officeDocument/2006/relationships/hyperlink" Target="http://cercabib.ub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l.handle.net/2445/65203" TargetMode="External"/><Relationship Id="rId5" Type="http://schemas.openxmlformats.org/officeDocument/2006/relationships/hyperlink" Target="http://hdl.handle.net/2445/65201" TargetMode="External"/><Relationship Id="rId4" Type="http://schemas.openxmlformats.org/officeDocument/2006/relationships/hyperlink" Target="https://bit.ly/2RVDiM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sites/default/files/reglaments/reglamentprestecnou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i.ub.edu/es/que-ofrece-el-crai/prestamo/prestamo-prestamoUB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www.csuc.cat/es/bibliotecas-cbuc/prestamo-consorciado-pica/el-prestamo-consorciado-puc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://crai.ub.edu/es/que-ofrece-el-crai/prestamo/prestamo-pu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hyperlink" Target="http://hdl.handle.net/2445/638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bueg-mt.iii.com/iii/encore/?lang=spi" TargetMode="External"/><Relationship Id="rId2" Type="http://schemas.openxmlformats.org/officeDocument/2006/relationships/hyperlink" Target="http://cbueg-mt.iii.com/iii/encore/;jsessionid=C94C21B190EE0E6B8CC337EA04411010?lang=sp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c.cbuc.ca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eg.ub.edu/iii/cas/login" TargetMode="External"/><Relationship Id="rId2" Type="http://schemas.openxmlformats.org/officeDocument/2006/relationships/hyperlink" Target="http://crai.ub.edu/es/que-ofrece-el-crai/prestamo/prestamo-equipamiento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rai.ub.edu/sites/default/files/reglaments/reglamentprestecnou.pdf#page=19" TargetMode="External"/><Relationship Id="rId5" Type="http://schemas.openxmlformats.org/officeDocument/2006/relationships/hyperlink" Target="crai.ub.edu/sites/default/files/reglaments/reglamentprestecnou.pdf#page=24" TargetMode="External"/><Relationship Id="rId4" Type="http://schemas.openxmlformats.org/officeDocument/2006/relationships/hyperlink" Target="http://hdl.handle.net/2445/6549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prestamo/prestamo-p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ai.ub.edu/es/conoce-el-crai/estrategia-y-calidad/marco-normativo/tarifas-modalidades-pago" TargetMode="External"/><Relationship Id="rId4" Type="http://schemas.openxmlformats.org/officeDocument/2006/relationships/hyperlink" Target="http://crai.ub.edu/es/que-ofrece-el-crai/prestamo/prestamo-pu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ai.ub.edu/es/recursos-de-informac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445/68287" TargetMode="External"/><Relationship Id="rId2" Type="http://schemas.openxmlformats.org/officeDocument/2006/relationships/hyperlink" Target="http://crai.ub.edu/es/que-ofrece-el-crai/acceso-recursos/acceso-recursos-prox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oneix-el-crai/horar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://crai.ub.edu/es/conoce-el-crai/estrategia-y-calidad/carta-servicios" TargetMode="External"/><Relationship Id="rId4" Type="http://schemas.openxmlformats.org/officeDocument/2006/relationships/hyperlink" Target="http://crai.ub.edu/sites/default/files/reglaments/reglament_serveis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2.ub.ed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sau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crai.ub.edu/es/pmf-general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crai.ub.edu/es/que-ofrece-el-crai/formacion-usuarios" TargetMode="External"/><Relationship Id="rId4" Type="http://schemas.openxmlformats.org/officeDocument/2006/relationships/hyperlink" Target="https://twitter.com/craibiologi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rai.ub.edu/coneix-el-crai/inicia-t-en-el-cra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445/66751" TargetMode="External"/><Relationship Id="rId2" Type="http://schemas.openxmlformats.org/officeDocument/2006/relationships/hyperlink" Target="http://crai.ub.edu/es/que-ofrece-el-crai/acceso-recursos/acceso-recursos-autenticac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b.edu/iub/eduroam/inici.html" TargetMode="External"/><Relationship Id="rId5" Type="http://schemas.openxmlformats.org/officeDocument/2006/relationships/hyperlink" Target="http://wifi.ub.edu/conf.htm" TargetMode="External"/><Relationship Id="rId4" Type="http://schemas.openxmlformats.org/officeDocument/2006/relationships/hyperlink" Target="http://crai.ub.edu/es/que-ofrece-el-crai/acceso-recursos/acceso-recursos-wifi-eduro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9004" y="3275045"/>
            <a:ext cx="7053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Conocer </a:t>
            </a: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el CRAI Biblioteca </a:t>
            </a:r>
            <a:r>
              <a:rPr lang="es-ES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de </a:t>
            </a:r>
            <a:r>
              <a:rPr lang="es-ES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Biología</a:t>
            </a:r>
            <a:endParaRPr lang="es-E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Cu</a:t>
            </a:r>
            <a:r>
              <a:rPr lang="ca-ES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rso</a:t>
            </a:r>
            <a:r>
              <a:rPr lang="en-GB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 2018-19</a:t>
            </a:r>
            <a:endParaRPr lang="en-GB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74" y="1819465"/>
            <a:ext cx="4640027" cy="4823931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68313" y="1228534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http://cercabib.ub.edu/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4 Subtítulo"/>
          <p:cNvSpPr>
            <a:spLocks/>
          </p:cNvSpPr>
          <p:nvPr/>
        </p:nvSpPr>
        <p:spPr bwMode="auto">
          <a:xfrm>
            <a:off x="468312" y="2087907"/>
            <a:ext cx="351585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defRPr/>
            </a:pPr>
            <a:r>
              <a:rPr lang="es-ES" altLang="ca-ES" sz="1700" spc="1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 permite realizar </a:t>
            </a:r>
            <a:r>
              <a:rPr lang="es-ES" altLang="ca-ES" sz="1700" spc="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búsquedas, de manera </a:t>
            </a:r>
            <a:r>
              <a:rPr lang="es-ES" altLang="ca-ES" sz="1700" spc="-7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simultánea, en todo </a:t>
            </a:r>
            <a:r>
              <a:rPr lang="es-ES" altLang="ca-ES" sz="1700" spc="-7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ca-ES" sz="1700" spc="-7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 </a:t>
            </a:r>
            <a:r>
              <a:rPr lang="es-ES" altLang="ca-ES" sz="1700" spc="-7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ES" altLang="ca-ES" sz="1700" spc="-1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CRAI, </a:t>
            </a:r>
            <a:r>
              <a:rPr lang="es-ES" altLang="ca-ES" sz="1700" spc="-1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s-ES" altLang="ca-ES" sz="1700" spc="-1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margen </a:t>
            </a:r>
            <a:r>
              <a:rPr lang="es-ES" altLang="ca-ES" sz="1700" spc="-9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ES" altLang="ca-ES" sz="1700" spc="-9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soporte, tipología </a:t>
            </a:r>
            <a:r>
              <a:rPr lang="es-ES" altLang="ca-ES" sz="1700" spc="-9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ES" altLang="ca-ES" sz="1700" spc="-9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ubicación </a:t>
            </a:r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recurso.</a:t>
            </a:r>
            <a:endParaRPr lang="ca-ES" altLang="ca-ES" sz="170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313" y="5695830"/>
            <a:ext cx="32011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Qué és </a:t>
            </a:r>
            <a:r>
              <a:rPr lang="es-ES" altLang="ca-ES" sz="1700" b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Cercabib</a:t>
            </a:r>
            <a:endParaRPr lang="es-ES" altLang="ca-ES" sz="1700" b="1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ES" altLang="ca-ES" sz="1700" b="1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Cómo funciona </a:t>
            </a:r>
            <a:r>
              <a:rPr lang="es-ES" altLang="ca-ES" sz="1700" b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Cercabib</a:t>
            </a:r>
            <a:endParaRPr lang="ca-ES" altLang="ca-ES" sz="170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468313" y="3715224"/>
            <a:ext cx="3201162" cy="1753672"/>
          </a:xfrm>
          <a:prstGeom prst="wedgeRoundRectCallout">
            <a:avLst>
              <a:gd name="adj1" fmla="val 65874"/>
              <a:gd name="adj2" fmla="val -18433"/>
              <a:gd name="adj3" fmla="val 16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75A1F9"/>
              </a:buClr>
              <a:buFont typeface="Wingdings" panose="05000000000000000000" pitchFamily="2" charset="2"/>
              <a:buNone/>
            </a:pP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Acceso a </a:t>
            </a:r>
            <a:r>
              <a:rPr lang="ca-ES" altLang="ca-ES" sz="2000" b="1" err="1" smtClean="0">
                <a:solidFill>
                  <a:schemeClr val="bg1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,</a:t>
            </a:r>
          </a:p>
          <a:p>
            <a:pPr>
              <a:spcBef>
                <a:spcPct val="20000"/>
              </a:spcBef>
              <a:buClr>
                <a:srgbClr val="75A1F9"/>
              </a:buClr>
              <a:buFont typeface="Wingdings" panose="05000000000000000000" pitchFamily="2" charset="2"/>
              <a:buNone/>
            </a:pP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desde la página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75A1F9"/>
              </a:buClr>
              <a:buFont typeface="Wingdings" panose="05000000000000000000" pitchFamily="2" charset="2"/>
              <a:buNone/>
            </a:pPr>
            <a:r>
              <a:rPr lang="ca-ES" altLang="ca-ES" sz="2000" b="1">
                <a:solidFill>
                  <a:schemeClr val="bg1"/>
                </a:solidFill>
                <a:latin typeface="Verdana" panose="020B0604030504040204" pitchFamily="34" charset="0"/>
              </a:rPr>
              <a:t>d</a:t>
            </a: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e inicio del </a:t>
            </a:r>
            <a:r>
              <a:rPr lang="ca-ES" altLang="ca-ES" sz="2000" b="1" err="1" smtClean="0">
                <a:solidFill>
                  <a:schemeClr val="bg1"/>
                </a:solidFill>
                <a:latin typeface="Verdana" panose="020B0604030504040204" pitchFamily="34" charset="0"/>
              </a:rPr>
              <a:t>CRAI</a:t>
            </a:r>
            <a:endParaRPr lang="ca-ES" altLang="ca-ES" sz="2000" b="1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rgbClr val="75A1F9"/>
              </a:buClr>
              <a:buFont typeface="Wingdings" panose="05000000000000000000" pitchFamily="2" charset="2"/>
              <a:buNone/>
            </a:pPr>
            <a:endParaRPr lang="ca-ES" altLang="ca-ES" sz="2000" b="1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Rectangle arrodonit 21"/>
          <p:cNvSpPr/>
          <p:nvPr/>
        </p:nvSpPr>
        <p:spPr>
          <a:xfrm>
            <a:off x="542925" y="4953357"/>
            <a:ext cx="2560493" cy="394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spAutoFit/>
          </a:bodyPr>
          <a:lstStyle/>
          <a:p>
            <a:pPr algn="ctr"/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</a:t>
            </a: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crai.ub.edu/es</a:t>
            </a:r>
            <a:endParaRPr lang="ca-ES" altLang="ca-ES" sz="170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arrodonit 22"/>
          <p:cNvSpPr/>
          <p:nvPr/>
        </p:nvSpPr>
        <p:spPr>
          <a:xfrm>
            <a:off x="6786563" y="4108450"/>
            <a:ext cx="681037" cy="34131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11</a:t>
            </a:fld>
            <a:endParaRPr lang="ca-ES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63" y="2749444"/>
            <a:ext cx="3701500" cy="3848206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68313" y="1226153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Mi </a:t>
            </a:r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cuenta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es-ES" sz="1600" dirty="0" smtClean="0">
                <a:solidFill>
                  <a:srgbClr val="C0C0C0"/>
                </a:solidFill>
                <a:latin typeface="Verdana" panose="020B0604030504040204" pitchFamily="34" charset="0"/>
                <a:hlinkClick r:id="rId4"/>
              </a:rPr>
              <a:t>https</a:t>
            </a: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4"/>
              </a:rPr>
              <a:t>://bit.ly/2RVDiMJ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arrodonit 18"/>
          <p:cNvSpPr/>
          <p:nvPr/>
        </p:nvSpPr>
        <p:spPr bwMode="auto">
          <a:xfrm>
            <a:off x="4984052" y="5300663"/>
            <a:ext cx="358775" cy="43338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20" name="Rectangle arrodonit 19"/>
          <p:cNvSpPr/>
          <p:nvPr/>
        </p:nvSpPr>
        <p:spPr bwMode="auto">
          <a:xfrm>
            <a:off x="6660356" y="4874419"/>
            <a:ext cx="496713" cy="25003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21" name="Fletxa dreta 20"/>
          <p:cNvSpPr/>
          <p:nvPr/>
        </p:nvSpPr>
        <p:spPr>
          <a:xfrm rot="18882206">
            <a:off x="5355000" y="5351635"/>
            <a:ext cx="1675940" cy="692620"/>
          </a:xfrm>
          <a:prstGeom prst="rightArrow">
            <a:avLst/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endParaRPr lang="es-ES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QuadreDeText 3"/>
          <p:cNvSpPr txBox="1">
            <a:spLocks noChangeArrowheads="1"/>
          </p:cNvSpPr>
          <p:nvPr/>
        </p:nvSpPr>
        <p:spPr bwMode="auto">
          <a:xfrm>
            <a:off x="468313" y="1989138"/>
            <a:ext cx="8207375" cy="554037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ca-ES" sz="1600" spc="-30" dirty="0" smtClean="0">
                <a:solidFill>
                  <a:srgbClr val="595959"/>
                </a:solidFill>
                <a:latin typeface="Verdana" panose="020B0604030504040204" pitchFamily="34" charset="0"/>
              </a:rPr>
              <a:t>Para reservar documentos o salas de </a:t>
            </a:r>
            <a:r>
              <a:rPr lang="es-ES" altLang="ca-ES" sz="1600" spc="30" dirty="0" smtClean="0">
                <a:solidFill>
                  <a:srgbClr val="595959"/>
                </a:solidFill>
                <a:latin typeface="Verdana" panose="020B0604030504040204" pitchFamily="34" charset="0"/>
              </a:rPr>
              <a:t>trabajo en grupo, y para renovar el </a:t>
            </a:r>
            <a:r>
              <a:rPr lang="es-ES" altLang="ca-ES" sz="1600" spc="-40" dirty="0" smtClean="0">
                <a:solidFill>
                  <a:srgbClr val="595959"/>
                </a:solidFill>
                <a:latin typeface="Verdana" panose="020B0604030504040204" pitchFamily="34" charset="0"/>
              </a:rPr>
              <a:t>plazo de devolución de documentos prestados, accede a </a:t>
            </a:r>
            <a:r>
              <a:rPr lang="es-ES" altLang="ca-ES" sz="1600" b="1" i="1" spc="-40" dirty="0" smtClean="0">
                <a:solidFill>
                  <a:srgbClr val="595959"/>
                </a:solidFill>
                <a:latin typeface="Verdana" panose="020B0604030504040204" pitchFamily="34" charset="0"/>
              </a:rPr>
              <a:t>Mi Cuenta</a:t>
            </a:r>
            <a:endParaRPr lang="es-ES" altLang="ca-ES" sz="1600" spc="-4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68313" y="2805113"/>
            <a:ext cx="15763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sz="1400" b="1">
                <a:solidFill>
                  <a:srgbClr val="336699"/>
                </a:solidFill>
                <a:latin typeface="Verdana" panose="020B0604030504040204" pitchFamily="34" charset="0"/>
              </a:rPr>
              <a:t>Renovaciones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68313" y="3021013"/>
            <a:ext cx="3816350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200" spc="-1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renovar el préstamo de los documentos </a:t>
            </a:r>
            <a:r>
              <a:rPr lang="es-ES" altLang="ca-ES" sz="1200" b="1" spc="1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tantas veces como quieras</a:t>
            </a:r>
            <a:r>
              <a:rPr lang="es-ES" altLang="ca-ES" sz="1200" spc="1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siempre y cuando el documento no esté reservado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altLang="ca-ES" sz="1200" spc="-2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solicitar la renovación en el </a:t>
            </a:r>
            <a:r>
              <a:rPr lang="es-ES" altLang="ca-ES" sz="1200" b="1" spc="-2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mostrador</a:t>
            </a:r>
            <a:r>
              <a:rPr lang="es-ES" altLang="ca-ES" sz="1200" spc="6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es-ES" altLang="ca-ES" sz="1200" b="1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teléfono,</a:t>
            </a:r>
            <a:r>
              <a:rPr lang="es-ES" altLang="ca-ES" sz="120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bien vía web, desde la opción </a:t>
            </a:r>
            <a:r>
              <a:rPr lang="es-ES" altLang="ca-ES" sz="1200" b="1" i="1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ES" altLang="ca-ES" sz="12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Vídeo explicativo</a:t>
            </a:r>
            <a:endParaRPr lang="es-ES" altLang="ca-ES" sz="1200" dirty="0" smtClean="0">
              <a:solidFill>
                <a:srgbClr val="EEECE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8313" y="4502150"/>
            <a:ext cx="381635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200" spc="8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reservar documentos de cualquier </a:t>
            </a:r>
            <a:r>
              <a:rPr lang="es-ES" altLang="ca-ES" sz="1200" spc="1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 de </a:t>
            </a:r>
            <a:r>
              <a:rPr lang="es-ES" altLang="ca-ES" sz="1200" spc="1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UB. Se </a:t>
            </a:r>
            <a:r>
              <a:rPr lang="es-ES" altLang="ca-ES" sz="1200" spc="1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permiten </a:t>
            </a:r>
            <a:r>
              <a:rPr lang="es-ES" altLang="ca-ES" sz="1200" b="1" spc="1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</a:t>
            </a:r>
            <a:r>
              <a:rPr lang="es-ES" altLang="ca-ES" sz="1200" b="1" spc="-1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reservas </a:t>
            </a:r>
            <a:r>
              <a:rPr lang="es-ES" altLang="ca-ES" sz="1200" spc="-1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simultáneas, que se pueden activar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</a:t>
            </a:r>
            <a:r>
              <a:rPr lang="es-ES" altLang="ca-ES" sz="1200" b="1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200" i="1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desde los </a:t>
            </a:r>
            <a:r>
              <a:rPr lang="es-ES" altLang="ca-ES" sz="12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mostradores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Vídeo explicativo</a:t>
            </a:r>
            <a:endParaRPr lang="es-ES" altLang="ca-ES" sz="1200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68313" y="4286250"/>
            <a:ext cx="1101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sz="1400" b="1">
                <a:solidFill>
                  <a:srgbClr val="336699"/>
                </a:solidFill>
                <a:latin typeface="Verdana" panose="020B0604030504040204" pitchFamily="34" charset="0"/>
              </a:rPr>
              <a:t>Reservas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49263" y="5551488"/>
            <a:ext cx="1038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400" b="1">
                <a:solidFill>
                  <a:srgbClr val="336699"/>
                </a:solidFill>
                <a:latin typeface="Verdana" panose="020B0604030504040204" pitchFamily="34" charset="0"/>
              </a:rPr>
              <a:t>Historial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49263" y="5767388"/>
            <a:ext cx="3835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200" spc="-3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Activando el </a:t>
            </a:r>
            <a:r>
              <a:rPr lang="es-ES" altLang="ca-ES" sz="1200" b="1" spc="-3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historial</a:t>
            </a:r>
            <a:r>
              <a:rPr lang="es-ES" altLang="ca-ES" sz="1200" b="1" spc="-3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200" spc="-3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la opción </a:t>
            </a:r>
            <a:r>
              <a:rPr lang="es-ES" altLang="ca-ES" sz="1200" b="1" i="1" spc="-30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200" spc="-3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ver una </a:t>
            </a:r>
            <a:r>
              <a:rPr lang="es-ES" altLang="ca-ES" sz="1200" b="1" dirty="0" smtClean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 de los documentos</a:t>
            </a:r>
            <a:r>
              <a:rPr lang="es-ES" altLang="ca-ES" sz="12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te llevas en préstamo a lo largo de tus estudios en la UB</a:t>
            </a:r>
            <a:r>
              <a:rPr lang="es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s-ES" altLang="ca-ES" sz="1200" dirty="0" smtClean="0">
              <a:solidFill>
                <a:srgbClr val="EEECE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879DC4-7CFF-485F-B9D3-28A53F64E084}" type="slidenum">
              <a:rPr lang="ca-ES" altLang="en-US" smtClean="0">
                <a:solidFill>
                  <a:srgbClr val="898989"/>
                </a:solidFill>
              </a:rPr>
              <a:pPr/>
              <a:t>12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825" y="5157788"/>
            <a:ext cx="8580438" cy="127793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336699"/>
            </a:solidFill>
            <a:prstDash val="solid"/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86239"/>
              </p:ext>
            </p:extLst>
          </p:nvPr>
        </p:nvGraphicFramePr>
        <p:xfrm>
          <a:off x="250825" y="1346200"/>
          <a:ext cx="8580438" cy="3743327"/>
        </p:xfrm>
        <a:graphic>
          <a:graphicData uri="http://schemas.openxmlformats.org/drawingml/2006/table">
            <a:tbl>
              <a:tblPr>
                <a:effectLst>
                  <a:outerShdw blurRad="63500" dist="63500" dir="2700000" algn="ctr" rotWithShape="0">
                    <a:srgbClr val="646464">
                      <a:alpha val="50000"/>
                    </a:srgbClr>
                  </a:outerShdw>
                </a:effectLst>
              </a:tblPr>
              <a:tblGrid>
                <a:gridCol w="6337301"/>
                <a:gridCol w="1171575"/>
                <a:gridCol w="1071562"/>
              </a:tblGrid>
              <a:tr h="59739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Servicio de préstamo</a:t>
                      </a:r>
                      <a:endParaRPr kumimoji="0" lang="es-ES" altLang="ca-E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Usuarios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ca-E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Documentos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Días de préstamo normal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85778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Personal docente e investigador (PDI) de la Universidad de Barcelona: profesorado en activo, jubilados o eméritos de la Universidad, de centros adscritos con venia </a:t>
                      </a:r>
                      <a:r>
                        <a:rPr kumimoji="0" lang="es-ES" altLang="ca-ES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docendi</a:t>
                      </a: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, de la Escuela de Idiomas Modernos, de Estudios Hispánicos y de Servicios Lingüísticos, PDI invitado o visitante, investigadores de departamento o grupos de investigación de la Universidad e investigadores del Instituto Jaume </a:t>
                      </a:r>
                      <a:r>
                        <a:rPr kumimoji="0" lang="es-ES" altLang="ca-ES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Almera</a:t>
                      </a: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 del CSIC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  <a:tr h="70102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Estudiantes de tercer ciclo y personal de administración y servicios (PAS) de la Universidad de Barcelona (estudiantes de doctorado, de tercer ciclo con beca y tareas docentes, de másteres oficiales, propios e interuniversitarios, y PAS de la universidad en activo o jubilado)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  <a:tr h="73369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Estudiantes de grado, posgrado y extensión universitaria: estudiantes de grado de la Universidad y centros adscritos, interuniversitarios, de homologación, de movilidad nacional o internacional, alumnos del IL3 matriculados en cursos de la Universidad, de posgrados propios, de extensión universitaria y de la Universidad de la Experiencia</a:t>
                      </a:r>
                    </a:p>
                  </a:txBody>
                  <a:tcPr marT="45713" marB="45713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  <a:tr h="85342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Personal de hospitales docentes (Clínico, </a:t>
                      </a:r>
                      <a:r>
                        <a:rPr kumimoji="0" lang="es-ES" altLang="ca-ES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Bellvitge</a:t>
                      </a: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 y San Juan de Dios), PDI de centros en convenio con la Universidad y del Grupo UB —incluidos los profesores del ICE que sean miembros de la universidad y los becarios de investigación del Instituto Jaume </a:t>
                      </a:r>
                      <a:r>
                        <a:rPr kumimoji="0" lang="es-ES" altLang="ca-ES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Almera</a:t>
                      </a:r>
                      <a:r>
                        <a:rPr kumimoji="0" lang="es-ES" altLang="ca-E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 del CSIC— y personal de institutos de investigación participados, adscritos, vinculados, en convenio o del Grupo UB</a:t>
                      </a:r>
                      <a:endParaRPr kumimoji="0" lang="es-ES" altLang="ca-ES" sz="1000" b="1" i="0" u="none" strike="noStrike" cap="none" spc="-20" normalizeH="0" baseline="0" noProof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3" marB="45713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</a:tbl>
          </a:graphicData>
        </a:graphic>
      </p:graphicFrame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0351" y="5157788"/>
            <a:ext cx="8569325" cy="274637"/>
          </a:xfrm>
          <a:prstGeom prst="rect">
            <a:avLst/>
          </a:prstGeom>
          <a:solidFill>
            <a:srgbClr val="B0C0EE"/>
          </a:solidFill>
          <a:ln w="6350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ca-ES" altLang="ca-ES" sz="1200" b="1" smtClean="0">
                <a:solidFill>
                  <a:srgbClr val="FFFFFF"/>
                </a:solidFill>
                <a:latin typeface="Verdana" panose="020B0604030504040204" pitchFamily="34" charset="0"/>
              </a:rPr>
              <a:t>Préstamo de material audiovisual: 7 días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60351" y="5434013"/>
            <a:ext cx="8569325" cy="503237"/>
          </a:xfrm>
          <a:prstGeom prst="rect">
            <a:avLst/>
          </a:prstGeom>
          <a:noFill/>
          <a:ln w="6350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altLang="ca-ES" sz="1200" b="1" smtClean="0">
                <a:solidFill>
                  <a:srgbClr val="336699"/>
                </a:solidFill>
                <a:latin typeface="Verdana" panose="020B0604030504040204" pitchFamily="34" charset="0"/>
              </a:rPr>
              <a:t>Bibliografía recomendada: 10 días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altLang="ca-ES" sz="1200" b="1" smtClean="0">
                <a:solidFill>
                  <a:srgbClr val="336699"/>
                </a:solidFill>
                <a:latin typeface="Verdana" panose="020B0604030504040204" pitchFamily="34" charset="0"/>
              </a:rPr>
              <a:t>Bibliografía recomendada de fin de semana (lu-vi): </a:t>
            </a:r>
            <a:r>
              <a:rPr lang="ca-ES" altLang="ca-ES" sz="1200" b="1" smtClean="0">
                <a:solidFill>
                  <a:srgbClr val="336699"/>
                </a:solidFill>
                <a:latin typeface="Verdana" panose="020B0604030504040204" pitchFamily="34" charset="0"/>
              </a:rPr>
              <a:t>3 </a:t>
            </a:r>
            <a:r>
              <a:rPr lang="es-ES" altLang="ca-ES" sz="1200" b="1" smtClean="0">
                <a:solidFill>
                  <a:srgbClr val="336699"/>
                </a:solidFill>
                <a:latin typeface="Verdana" panose="020B0604030504040204" pitchFamily="34" charset="0"/>
              </a:rPr>
              <a:t>días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50825" y="5937250"/>
            <a:ext cx="8569325" cy="498475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altLang="ca-ES" sz="1200" b="1" dirty="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Reglamento del servicio de préstamo</a:t>
            </a:r>
            <a:endParaRPr lang="es-ES" altLang="ca-ES" sz="12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altLang="ca-ES" sz="1200" b="1" dirty="0" smtClean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Más información</a:t>
            </a:r>
            <a:endParaRPr lang="es-ES" altLang="ca-ES" sz="12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4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13</a:t>
            </a:fld>
            <a:endParaRPr lang="ca-ES"/>
          </a:p>
        </p:txBody>
      </p:sp>
      <p:pic>
        <p:nvPicPr>
          <p:cNvPr id="15" name="Picture 14" descr="Logo U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075" y="1557338"/>
            <a:ext cx="1057275" cy="487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upf.edu/marca/_img/_marca/simbol.png"/>
          <p:cNvPicPr>
            <a:picLocks noChangeAspect="1" noChangeArrowheads="1"/>
          </p:cNvPicPr>
          <p:nvPr/>
        </p:nvPicPr>
        <p:blipFill>
          <a:blip r:embed="rId3"/>
          <a:srcRect l="17815" t="17960" r="15746" b="12088"/>
          <a:stretch>
            <a:fillRect/>
          </a:stretch>
        </p:blipFill>
        <p:spPr bwMode="auto">
          <a:xfrm>
            <a:off x="8277225" y="2368550"/>
            <a:ext cx="471488" cy="555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upload.wikimedia.org/wikipedia/ca/thumb/b/b5/Logo_upc.svg/1024px-Logo_upc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333625"/>
            <a:ext cx="506413" cy="600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https://static.udg.edu/0/media/noticies/d384933b-f267-4b96-936e-9ac5777876d1_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0700" y="3162300"/>
            <a:ext cx="608013" cy="482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https://upload.wikimedia.org/wikipedia/ca/thumb/4/48/Logo_UdL.svg/1280px-Logo_UdL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9950" y="3232150"/>
            <a:ext cx="520700" cy="4841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http://www.urv.cat/media/upload/arxius/logos/A-colo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8313" y="4116388"/>
            <a:ext cx="660400" cy="3921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http://www.uoc.edu/portal/_resources/common/imatges/marca_UOC/marca_UOC_negre_pap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4076700"/>
            <a:ext cx="695325" cy="603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http://www.recercat.cat/bitstream/id/48588/?sequence=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0063" y="5081588"/>
            <a:ext cx="628650" cy="3635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6" descr="http://uvic-ucc.cat/sites/all/themes/zen/UVic1/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9950" y="4949825"/>
            <a:ext cx="581025" cy="6397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 descr="http://www.cccb.org/rcs_gene/Logo_Biblio_Cat_web_CCCB.png"/>
          <p:cNvPicPr>
            <a:picLocks noChangeAspect="1" noChangeArrowheads="1"/>
          </p:cNvPicPr>
          <p:nvPr/>
        </p:nvPicPr>
        <p:blipFill>
          <a:blip r:embed="rId11"/>
          <a:srcRect l="-2097" t="18971" r="2097" b="24113"/>
          <a:stretch>
            <a:fillRect/>
          </a:stretch>
        </p:blipFill>
        <p:spPr bwMode="auto">
          <a:xfrm>
            <a:off x="7526338" y="5745163"/>
            <a:ext cx="1077912" cy="4921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66725" y="1203325"/>
            <a:ext cx="8281988" cy="646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Servicio de préstamo consorciado (PUC)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sz="1600" spc="-6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http://crai.ub.edu/es/que-ofrece-el-crai/prestamo/prestamo-puc</a:t>
            </a:r>
            <a:endParaRPr lang="ca-ES" altLang="ca-ES" sz="1600" spc="-60" smtClean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4 Subtítulo"/>
          <p:cNvSpPr>
            <a:spLocks/>
          </p:cNvSpPr>
          <p:nvPr/>
        </p:nvSpPr>
        <p:spPr bwMode="auto">
          <a:xfrm>
            <a:off x="466725" y="2017713"/>
            <a:ext cx="63373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fontAlgn="base" hangingPunct="1">
              <a:spcAft>
                <a:spcPct val="0"/>
              </a:spcAft>
              <a:defRPr/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PUC es un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préstamo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consorciado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gratuito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los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usuarios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sacar en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préstamo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spc="15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r>
              <a:rPr lang="ca-ES" altLang="ca-ES" sz="1700" spc="1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altLang="ca-ES" sz="1700" spc="15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</a:t>
            </a:r>
            <a:r>
              <a:rPr lang="ca-ES" altLang="ca-ES" sz="1700" spc="1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biblioteca del </a:t>
            </a:r>
            <a:r>
              <a:rPr lang="ca-ES" altLang="ca-ES" sz="1700" spc="1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/>
              </a:rPr>
              <a:t>Consorcio de </a:t>
            </a:r>
            <a:r>
              <a:rPr lang="ca-ES" altLang="ca-ES" sz="1700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/>
              </a:rPr>
              <a:t>Servicios </a:t>
            </a:r>
            <a:r>
              <a:rPr lang="ca-ES" altLang="ca-ES" sz="1700" spc="5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/>
              </a:rPr>
              <a:t>Universitarios</a:t>
            </a:r>
            <a:r>
              <a:rPr lang="ca-ES" altLang="ca-ES" sz="1700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/>
              </a:rPr>
              <a:t> de Cataluña (CSUC)</a:t>
            </a:r>
            <a:r>
              <a:rPr lang="ca-ES" altLang="ca-ES" sz="1700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ca-ES" altLang="ca-ES" sz="1700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solicitan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ca-ES" altLang="ca-ES" sz="1700" spc="1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Presencialmente</a:t>
            </a:r>
            <a:r>
              <a:rPr lang="ca-ES" altLang="ca-ES" sz="1700" spc="1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la biblioteca en que </a:t>
            </a:r>
            <a:r>
              <a:rPr lang="ca-ES" altLang="ca-ES" sz="1700" spc="1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</a:t>
            </a:r>
            <a:r>
              <a:rPr lang="ca-ES" altLang="ca-ES" sz="1700" spc="1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spc="5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depositados</a:t>
            </a:r>
            <a:r>
              <a:rPr lang="ca-ES" altLang="ca-ES" sz="1700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altLang="ca-ES" sz="1700" b="1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ca-ES" altLang="ca-ES" sz="1700" b="1" i="1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ca-ES" altLang="ca-ES" sz="1700" spc="5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ca-ES" altLang="ca-ES" sz="1700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Remotamente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través de la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interfaz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</a:t>
            </a:r>
          </a:p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ca-ES" altLang="ca-ES" sz="1700" b="1" spc="2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spc="2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a-ES" altLang="ca-ES" sz="1700" b="1" spc="2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</a:t>
            </a:r>
            <a:r>
              <a:rPr lang="ca-ES" altLang="ca-ES" sz="1700" b="1" spc="2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web</a:t>
            </a:r>
            <a:r>
              <a:rPr lang="ca-ES" altLang="ca-ES" sz="1700" spc="2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 spc="2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spc="2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4"/>
              </a:rPr>
              <a:t>Vídeo </a:t>
            </a:r>
            <a:r>
              <a:rPr lang="ca-ES" altLang="ca-ES" sz="1700" spc="20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4"/>
              </a:rPr>
              <a:t>explicativo</a:t>
            </a:r>
            <a:endParaRPr lang="ca-ES" altLang="ca-ES" sz="1700" b="1" spc="20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Tx/>
              <a:buAutoNum type="alphaLcParenR"/>
              <a:defRPr/>
            </a:pPr>
            <a:endParaRPr lang="ca-ES" altLang="ca-ES" sz="1700" b="1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Dónde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devuelven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</a:t>
            </a:r>
            <a:r>
              <a:rPr lang="ca-ES" altLang="ca-ES" sz="1700" b="1" dirty="0" err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es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cualquiera de las bibliotecas del CRAI de la UB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ca-ES" altLang="ca-ES" sz="1700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s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cualquiera de las bibliotecas de la institución a la</a:t>
            </a:r>
          </a:p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que pertenece el documento.</a:t>
            </a:r>
            <a:endParaRPr lang="es-ES" altLang="ca-ES" sz="1700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6510BE-FC2F-4A44-AB8E-6E41409CB194}" type="slidenum">
              <a:rPr lang="ca-ES" altLang="en-US" smtClean="0">
                <a:solidFill>
                  <a:srgbClr val="898989"/>
                </a:solidFill>
              </a:rPr>
              <a:pPr/>
              <a:t>14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1211263"/>
            <a:ext cx="77724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PUC vía web</a:t>
            </a:r>
            <a:b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http://puc.c</a:t>
            </a:r>
            <a:r>
              <a:rPr lang="es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buc.c</a:t>
            </a:r>
            <a:r>
              <a:rPr lang="es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at</a:t>
            </a:r>
            <a:endParaRPr lang="es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4 Marcador de contenido"/>
          <p:cNvSpPr>
            <a:spLocks/>
          </p:cNvSpPr>
          <p:nvPr/>
        </p:nvSpPr>
        <p:spPr bwMode="auto">
          <a:xfrm>
            <a:off x="457200" y="1943100"/>
            <a:ext cx="84359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52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Requisitos:</a:t>
            </a:r>
          </a:p>
          <a:p>
            <a:pPr lvl="1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Verdana" panose="020B0604030504040204" pitchFamily="34" charset="0"/>
              <a:buChar char="—"/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Has de estar </a:t>
            </a:r>
            <a:r>
              <a:rPr lang="es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dado de alta 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en la base de datos de usuarios de la biblioteca de tu institución.</a:t>
            </a:r>
          </a:p>
          <a:p>
            <a:pPr lvl="1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Verdana" panose="020B0604030504040204" pitchFamily="34" charset="0"/>
              <a:buChar char="—"/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No puedes tener préstamos </a:t>
            </a:r>
            <a:r>
              <a:rPr lang="es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vencidos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en tu institución.</a:t>
            </a:r>
          </a:p>
          <a:p>
            <a:pPr lvl="1" algn="just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Verdana" panose="020B0604030504040204" pitchFamily="34" charset="0"/>
              <a:buChar char="—"/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No puedes estar </a:t>
            </a:r>
            <a:r>
              <a:rPr lang="es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bloqueado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en tu institución.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1 </a:t>
            </a:r>
            <a:r>
              <a:rPr lang="es-ES" altLang="ca-ES" sz="1700" b="1" spc="90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Conéctate </a:t>
            </a:r>
            <a:r>
              <a:rPr lang="es-ES" altLang="ca-ES" sz="1700" spc="90" dirty="0" smtClean="0">
                <a:solidFill>
                  <a:srgbClr val="646464"/>
                </a:solidFill>
                <a:latin typeface="Verdana" panose="020B0604030504040204" pitchFamily="34" charset="0"/>
              </a:rPr>
              <a:t>al Catálogo Colectivo de las Universidades de Cataluña  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(CCUC): 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http://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puc.cbu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c.cat/</a:t>
            </a:r>
            <a:endParaRPr lang="es-ES" altLang="ca-ES" sz="17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2 Busca y comprueba si el documento está disponible y selecciónalo para </a:t>
            </a:r>
            <a:r>
              <a:rPr lang="es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solicitarlo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 Identifícate y elige dónde lo quieres recoger.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3 Cuando el documento llegue a la biblioteca seleccionada, recibirás un </a:t>
            </a:r>
            <a:r>
              <a:rPr lang="es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aviso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por </a:t>
            </a:r>
            <a:r>
              <a:rPr lang="es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correo electrónico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4 Puedes devolver el documento en cualquier biblioteca de tu institución o de la institución a la cual pertenezca.</a:t>
            </a:r>
          </a:p>
        </p:txBody>
      </p:sp>
    </p:spTree>
    <p:extLst>
      <p:ext uri="{BB962C8B-B14F-4D97-AF65-F5344CB8AC3E}">
        <p14:creationId xmlns:p14="http://schemas.microsoft.com/office/powerpoint/2010/main" val="95954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15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1876425"/>
            <a:ext cx="7704138" cy="4454525"/>
          </a:xfrm>
          <a:prstGeom prst="rect">
            <a:avLst/>
          </a:prstGeom>
          <a:solidFill>
            <a:schemeClr val="bg1"/>
          </a:solidFill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1155700"/>
            <a:ext cx="8135937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¿Cuáles son las condiciones de préstamo del PUC?</a:t>
            </a:r>
          </a:p>
        </p:txBody>
      </p:sp>
      <p:graphicFrame>
        <p:nvGraphicFramePr>
          <p:cNvPr id="12" name="Group 58"/>
          <p:cNvGraphicFramePr>
            <a:graphicFrameLocks noGrp="1"/>
          </p:cNvGraphicFramePr>
          <p:nvPr/>
        </p:nvGraphicFramePr>
        <p:xfrm>
          <a:off x="539750" y="1876425"/>
          <a:ext cx="7704138" cy="4454526"/>
        </p:xfrm>
        <a:graphic>
          <a:graphicData uri="http://schemas.openxmlformats.org/drawingml/2006/table">
            <a:tbl>
              <a:tblPr/>
              <a:tblGrid>
                <a:gridCol w="3096344"/>
                <a:gridCol w="1080120"/>
                <a:gridCol w="1224136"/>
                <a:gridCol w="1224136"/>
                <a:gridCol w="1079402"/>
              </a:tblGrid>
              <a:tr h="10080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Tipo de usuario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Número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 doc.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Número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 </a:t>
                      </a:r>
                      <a:r>
                        <a:rPr kumimoji="0" lang="es-ES" altLang="es-ES" sz="15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renov</a:t>
                      </a: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Días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por doc. impresos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Días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por doc. </a:t>
                      </a:r>
                      <a:r>
                        <a:rPr kumimoji="0" lang="es-ES" altLang="es-ES" sz="15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audiov</a:t>
                      </a:r>
                      <a:r>
                        <a:rPr kumimoji="0" lang="es-ES" altLang="es-E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616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Estudiantes de grado,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1.</a:t>
                      </a:r>
                      <a:r>
                        <a:rPr kumimoji="0" lang="es-ES" altLang="es-ES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er</a:t>
                      </a: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 o 2.º ciclo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43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Estudiantes de posgrado,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3.</a:t>
                      </a:r>
                      <a:r>
                        <a:rPr kumimoji="0" lang="es-ES" altLang="es-ES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er</a:t>
                      </a: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 ciclo, máster o doctorado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864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PDI de las universidades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y usuarios de la Biblioteca de Cataluña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777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PAS de las universidades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y trabajadores de la Biblioteca de Cataluña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44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Otros usuarios autorizados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2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2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24" name="Rectangle 7"/>
          <p:cNvSpPr txBox="1">
            <a:spLocks noChangeArrowheads="1"/>
          </p:cNvSpPr>
          <p:nvPr/>
        </p:nvSpPr>
        <p:spPr bwMode="auto">
          <a:xfrm>
            <a:off x="466725" y="1196975"/>
            <a:ext cx="8677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Uso de las salas de trabajo</a:t>
            </a:r>
            <a:b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http://crai.ub.edu/es/que-ofrece-el-crai/prestamo/prestamo-equipamientos</a:t>
            </a:r>
            <a:endParaRPr lang="es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68313" y="2111375"/>
            <a:ext cx="82184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El CRAI Biblioteca de Biología dispone de 5 salas </a:t>
            </a:r>
            <a:r>
              <a:rPr lang="es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y 9 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mesas de trabajo en grupo, con capacidad para 5-6 personas cada una. Las reservas se efectúan desde </a:t>
            </a:r>
            <a:r>
              <a:rPr lang="es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el Cercabib mediante 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la opción </a:t>
            </a:r>
            <a:r>
              <a:rPr lang="es-ES" altLang="ca-ES" sz="1600" i="1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Mi cuenta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 Mira este 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vídeo explicativo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5" action="ppaction://hlinkfile"/>
              </a:rPr>
              <a:t>Instrucciones de uso de las salas de trabajo</a:t>
            </a:r>
            <a:endParaRPr lang="es-ES" altLang="ca-ES" sz="16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66725" y="3660775"/>
            <a:ext cx="8677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Préstamo de portátiles</a:t>
            </a:r>
            <a:b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http://crai.ub.edu/es/que-ofrece-el-crai/prestamo/prestamo-equipamientos</a:t>
            </a:r>
            <a:endParaRPr lang="es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68313" y="4421188"/>
            <a:ext cx="83518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Los portátiles se piden y se devuelven en el mostrador de préstamo.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No se pueden reservar.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Se debe leer, rellenar y firmar debidamente el contrato de préstamo.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Los usuarios sancionados no pueden utilizar este servicio. 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El periodo de préstamo es de 4 horas como máximo.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Uso restringido al recinto de la biblioteca. 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s-ES" altLang="ca-ES" sz="160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Normativa</a:t>
            </a:r>
            <a:endParaRPr lang="es-ES" altLang="ca-ES" sz="160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n-US" smtClean="0">
                <a:solidFill>
                  <a:srgbClr val="898989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4077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17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9" name="Rectangle 7"/>
          <p:cNvSpPr txBox="1">
            <a:spLocks noChangeArrowheads="1"/>
          </p:cNvSpPr>
          <p:nvPr/>
        </p:nvSpPr>
        <p:spPr bwMode="auto">
          <a:xfrm>
            <a:off x="466725" y="1177925"/>
            <a:ext cx="867727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Préstamo interbibliotecario</a:t>
            </a:r>
            <a:b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http://crai.ub.edu/es/que-ofrece-el-crai/prestamo/prestamo-pi</a:t>
            </a:r>
            <a:endParaRPr lang="es-ES" altLang="ca-ES" sz="1600" smtClean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68313" y="2044700"/>
            <a:ext cx="82073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ca-ES">
                <a:solidFill>
                  <a:srgbClr val="646464"/>
                </a:solidFill>
                <a:latin typeface="Verdana" panose="020B0604030504040204" pitchFamily="34" charset="0"/>
              </a:rPr>
              <a:t>El servicio de préstamo interbibliotecario tiene como objetivo localizar y obtener el original o la copia de cualquier tipo de documento que no se encuentre en el CRAI de la UB y que tampoco esté disponible en otras universidades catalanas a través del servicio de préstamo consorciado </a:t>
            </a:r>
            <a:r>
              <a:rPr lang="es-ES" altLang="ca-ES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PUC</a:t>
            </a:r>
            <a:r>
              <a:rPr lang="es-ES" altLang="ca-ES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  <a:p>
            <a:pPr algn="just" eaLnBrk="1" hangingPunct="1"/>
            <a:endParaRPr lang="es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es-ES" altLang="ca-ES">
                <a:solidFill>
                  <a:srgbClr val="646464"/>
                </a:solidFill>
                <a:latin typeface="Verdana" panose="020B0604030504040204" pitchFamily="34" charset="0"/>
              </a:rPr>
              <a:t>Asimismo, el CRAI de la UB actúa como centro prestatario de los fondos propios para otras instituciones. Este servicio está sujeto a </a:t>
            </a:r>
            <a:r>
              <a:rPr lang="es-ES" altLang="ca-ES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tarifas</a:t>
            </a:r>
            <a:r>
              <a:rPr lang="es-ES" altLang="ca-ES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A77CE-B271-4371-AE57-BFE703285D58}" type="slidenum">
              <a:rPr lang="ca-ES" altLang="en-US" smtClean="0">
                <a:solidFill>
                  <a:srgbClr val="898989"/>
                </a:solidFill>
              </a:rPr>
              <a:pPr/>
              <a:t>18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67" y="2030787"/>
            <a:ext cx="4966904" cy="4647104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10" name="Rectangle arrodonit 9"/>
          <p:cNvSpPr/>
          <p:nvPr/>
        </p:nvSpPr>
        <p:spPr>
          <a:xfrm>
            <a:off x="1467139" y="2917390"/>
            <a:ext cx="1079500" cy="17746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8313" y="1204913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Recursos de información</a:t>
            </a:r>
          </a:p>
          <a:p>
            <a:pPr eaLnBrk="1" hangingPunct="1"/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http://crai.ub.edu/es/recursos-de-informacion</a:t>
            </a: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0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19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1214438"/>
            <a:ext cx="8567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Acceso a los recursos electrónicos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http://crai.ub.edu/es/que-ofrece-el-crai/acceso-recursos/acceso-recursos-proxy</a:t>
            </a:r>
            <a:endParaRPr lang="ca-ES" altLang="ca-ES" sz="1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466725" y="2151063"/>
            <a:ext cx="82200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ca-ES" spc="1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A través del Servicio Intermediario de Acceso a los Recursos 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Electrónicos (SIRE), </a:t>
            </a:r>
            <a:r>
              <a:rPr lang="es-ES" altLang="es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desde un ordenador o dispositivo situado dentro o fuera de la red de la UB 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puedes acceder a los recursos electrónicos de </a:t>
            </a:r>
            <a:r>
              <a:rPr lang="es-ES" altLang="ca-ES" smtClean="0">
                <a:solidFill>
                  <a:srgbClr val="646464"/>
                </a:solidFill>
                <a:latin typeface="Verdana" panose="020B0604030504040204" pitchFamily="34" charset="0"/>
              </a:rPr>
              <a:t>información contratados 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por el CRAI de la UB.</a:t>
            </a:r>
          </a:p>
          <a:p>
            <a:pPr algn="just" eaLnBrk="1" hangingPunct="1">
              <a:defRPr/>
            </a:pPr>
            <a:endParaRPr lang="es-ES" altLang="ca-ES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altLang="ca-ES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spc="-10" dirty="0" smtClean="0">
                <a:solidFill>
                  <a:srgbClr val="646464"/>
                </a:solidFill>
                <a:latin typeface="Verdana" panose="020B0604030504040204" pitchFamily="34" charset="0"/>
              </a:rPr>
              <a:t>Para entrar, debes disponer del </a:t>
            </a:r>
            <a:r>
              <a:rPr lang="es-ES" altLang="ca-ES" b="1" spc="-10" dirty="0" smtClean="0">
                <a:solidFill>
                  <a:srgbClr val="646464"/>
                </a:solidFill>
                <a:latin typeface="Verdana" panose="020B0604030504040204" pitchFamily="34" charset="0"/>
              </a:rPr>
              <a:t>identificador UB</a:t>
            </a:r>
            <a:r>
              <a:rPr lang="es-ES" altLang="ca-ES" spc="-1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y de la </a:t>
            </a:r>
            <a:r>
              <a:rPr lang="es-ES" altLang="ca-ES" b="1" spc="-10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contraseña</a:t>
            </a:r>
            <a:r>
              <a:rPr lang="es-ES" altLang="ca-ES" spc="-1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con la que accedes a la intranet de la UB (PDI, PAS o </a:t>
            </a:r>
            <a:r>
              <a:rPr lang="es-ES" altLang="ca-ES" dirty="0" err="1" smtClean="0">
                <a:solidFill>
                  <a:srgbClr val="646464"/>
                </a:solidFill>
                <a:latin typeface="Verdana" panose="020B0604030504040204" pitchFamily="34" charset="0"/>
              </a:rPr>
              <a:t>Món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 UB).</a:t>
            </a:r>
          </a:p>
          <a:p>
            <a:pPr algn="just" eaLnBrk="1" hangingPunct="1">
              <a:defRPr/>
            </a:pPr>
            <a:endParaRPr lang="es-ES" altLang="ca-ES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altLang="ca-ES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Mira este 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explicativo</a:t>
            </a:r>
            <a:r>
              <a:rPr lang="es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47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D5737-C9E8-41C9-8699-CA70C9167784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 bwMode="auto">
          <a:xfrm>
            <a:off x="4742498" y="2342202"/>
            <a:ext cx="4274502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a-ES" altLang="ca-ES" sz="1500" dirty="0" err="1" smtClean="0">
                <a:latin typeface="Verdana" panose="020B0604030504040204" pitchFamily="34" charset="0"/>
              </a:rPr>
              <a:t>Dirección</a:t>
            </a:r>
            <a:r>
              <a:rPr lang="ca-ES" altLang="ca-ES" sz="1500" dirty="0" smtClean="0">
                <a:latin typeface="Verdana" panose="020B0604030504040204" pitchFamily="34" charset="0"/>
              </a:rPr>
              <a:t>: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a-ES" altLang="ca-ES" sz="1500" dirty="0">
                <a:latin typeface="Verdana" panose="020B0604030504040204" pitchFamily="34" charset="0"/>
              </a:rPr>
              <a:t>	Diagonal 643 – 08028 Barcelona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a-ES" altLang="ca-ES" sz="1500" dirty="0">
                <a:latin typeface="Verdana" panose="020B0604030504040204" pitchFamily="34" charset="0"/>
              </a:rPr>
              <a:t>	934 021 567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ca-ES" altLang="ca-ES" sz="1500" dirty="0">
                <a:latin typeface="Verdana" panose="020B0604030504040204" pitchFamily="34" charset="0"/>
              </a:rPr>
              <a:t>	</a:t>
            </a:r>
            <a:r>
              <a:rPr lang="ca-ES" altLang="ca-ES" sz="1500" dirty="0" smtClean="0">
                <a:latin typeface="Verdana" panose="020B0604030504040204" pitchFamily="34" charset="0"/>
              </a:rPr>
              <a:t>craibiologia@ub.edu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a-ES" altLang="ca-ES" sz="1500" dirty="0" err="1" smtClean="0">
                <a:latin typeface="Verdana" panose="020B0604030504040204" pitchFamily="34" charset="0"/>
              </a:rPr>
              <a:t>Horario</a:t>
            </a:r>
            <a:r>
              <a:rPr lang="ca-ES" altLang="ca-ES" sz="1500" dirty="0" smtClean="0">
                <a:latin typeface="Verdana" panose="020B0604030504040204" pitchFamily="34" charset="0"/>
              </a:rPr>
              <a:t>: </a:t>
            </a:r>
            <a:r>
              <a:rPr lang="ca-ES" altLang="ca-ES" sz="1500" dirty="0">
                <a:latin typeface="Verdana" panose="020B0604030504040204" pitchFamily="34" charset="0"/>
              </a:rPr>
              <a:t>de </a:t>
            </a:r>
            <a:r>
              <a:rPr lang="ca-ES" altLang="ca-ES" sz="1500" dirty="0" err="1" smtClean="0">
                <a:latin typeface="Verdana" panose="020B0604030504040204" pitchFamily="34" charset="0"/>
              </a:rPr>
              <a:t>Lunes</a:t>
            </a:r>
            <a:r>
              <a:rPr lang="ca-ES" altLang="ca-ES" sz="1500" dirty="0" smtClean="0">
                <a:latin typeface="Verdana" panose="020B0604030504040204" pitchFamily="34" charset="0"/>
              </a:rPr>
              <a:t> </a:t>
            </a:r>
            <a:r>
              <a:rPr lang="ca-ES" altLang="ca-ES" sz="1500" dirty="0">
                <a:latin typeface="Verdana" panose="020B0604030504040204" pitchFamily="34" charset="0"/>
              </a:rPr>
              <a:t>a </a:t>
            </a:r>
            <a:r>
              <a:rPr lang="ca-ES" altLang="ca-ES" sz="1500" dirty="0" err="1" smtClean="0">
                <a:latin typeface="Verdana" panose="020B0604030504040204" pitchFamily="34" charset="0"/>
              </a:rPr>
              <a:t>Viernes</a:t>
            </a:r>
            <a:r>
              <a:rPr lang="ca-ES" altLang="ca-ES" sz="1500" dirty="0" smtClean="0">
                <a:latin typeface="Verdana" panose="020B0604030504040204" pitchFamily="34" charset="0"/>
              </a:rPr>
              <a:t>, </a:t>
            </a:r>
            <a:r>
              <a:rPr lang="ca-ES" altLang="ca-ES" sz="1500" dirty="0">
                <a:latin typeface="Verdana" panose="020B0604030504040204" pitchFamily="34" charset="0"/>
              </a:rPr>
              <a:t/>
            </a:r>
            <a:br>
              <a:rPr lang="ca-ES" altLang="ca-ES" sz="1500" dirty="0">
                <a:latin typeface="Verdana" panose="020B0604030504040204" pitchFamily="34" charset="0"/>
              </a:rPr>
            </a:br>
            <a:r>
              <a:rPr lang="ca-ES" altLang="ca-ES" sz="1500" dirty="0">
                <a:latin typeface="Verdana" panose="020B0604030504040204" pitchFamily="34" charset="0"/>
              </a:rPr>
              <a:t>de 8 a 20 </a:t>
            </a:r>
            <a:r>
              <a:rPr lang="ca-ES" altLang="ca-ES" sz="1500" dirty="0" smtClean="0">
                <a:latin typeface="Verdana" panose="020B0604030504040204" pitchFamily="34" charset="0"/>
              </a:rPr>
              <a:t>h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Horarios especiales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en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períodos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 de </a:t>
            </a:r>
            <a:r>
              <a:rPr lang="ca-ES" altLang="ca-ES" sz="1500" spc="-5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exámenes</a:t>
            </a:r>
            <a:r>
              <a:rPr lang="ca-ES" altLang="ca-ES" sz="1500" spc="-5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 y de </a:t>
            </a:r>
            <a:r>
              <a:rPr lang="ca-ES" altLang="ca-ES" sz="1500" spc="-5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fin</a:t>
            </a:r>
            <a:r>
              <a:rPr lang="ca-ES" altLang="ca-ES" sz="1500" spc="-5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 de </a:t>
            </a:r>
            <a:r>
              <a:rPr lang="ca-ES" altLang="ca-ES" sz="1500" spc="-5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semana</a:t>
            </a:r>
            <a:endParaRPr lang="ca-ES" altLang="ca-ES" sz="1200" spc="-5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Reglamento de los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servicios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 de Biblioteca</a:t>
            </a:r>
            <a:endParaRPr lang="ca-ES" altLang="ca-ES" sz="12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Carta de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servicios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 del 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CRAI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2441757"/>
            <a:ext cx="4081471" cy="3324044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17" name="Rectangle 1026"/>
          <p:cNvSpPr txBox="1">
            <a:spLocks noChangeArrowheads="1"/>
          </p:cNvSpPr>
          <p:nvPr/>
        </p:nvSpPr>
        <p:spPr bwMode="auto">
          <a:xfrm>
            <a:off x="487363" y="1160463"/>
            <a:ext cx="61722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¿Dónde estamos y cuándo puedes venir?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Text Box 1028"/>
          <p:cNvSpPr txBox="1">
            <a:spLocks noChangeArrowheads="1"/>
          </p:cNvSpPr>
          <p:nvPr/>
        </p:nvSpPr>
        <p:spPr bwMode="auto">
          <a:xfrm>
            <a:off x="487363" y="1557338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srgbClr val="646464"/>
                </a:solidFill>
                <a:latin typeface="Verdana" panose="020B0604030504040204" pitchFamily="34" charset="0"/>
              </a:rPr>
              <a:t>El CRAI Biblioteca de </a:t>
            </a:r>
            <a:r>
              <a:rPr lang="ca-ES" altLang="ca-ES" sz="2000" b="1" dirty="0" err="1" smtClean="0">
                <a:solidFill>
                  <a:srgbClr val="646464"/>
                </a:solidFill>
                <a:latin typeface="Verdana" panose="020B0604030504040204" pitchFamily="34" charset="0"/>
              </a:rPr>
              <a:t>Biología</a:t>
            </a: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1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20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19" y="1247775"/>
            <a:ext cx="4743294" cy="4931291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15" name="4 Título"/>
          <p:cNvSpPr>
            <a:spLocks/>
          </p:cNvSpPr>
          <p:nvPr/>
        </p:nvSpPr>
        <p:spPr bwMode="auto">
          <a:xfrm>
            <a:off x="468313" y="119697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Campus Virtual</a:t>
            </a:r>
            <a:b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200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es-ES" altLang="ca-ES" sz="200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QuadreDeText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68313" y="1485900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600">
                <a:latin typeface="Verdana" panose="020B0604030504040204" pitchFamily="34" charset="0"/>
                <a:hlinkClick r:id="rId3"/>
              </a:rPr>
              <a:t>https://campusvirtual2.ub.edu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/>
            <a:endParaRPr lang="ca-ES" altLang="ca-ES" sz="1600"/>
          </a:p>
        </p:txBody>
      </p:sp>
      <p:sp>
        <p:nvSpPr>
          <p:cNvPr id="17" name="Fletxa dreta 16"/>
          <p:cNvSpPr/>
          <p:nvPr/>
        </p:nvSpPr>
        <p:spPr>
          <a:xfrm rot="1576529">
            <a:off x="1270000" y="4189413"/>
            <a:ext cx="2800350" cy="974725"/>
          </a:xfrm>
          <a:prstGeom prst="rightArrow">
            <a:avLst/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Campus Virtual</a:t>
            </a:r>
            <a:endParaRPr lang="es-ES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arrodonit 17"/>
          <p:cNvSpPr/>
          <p:nvPr/>
        </p:nvSpPr>
        <p:spPr>
          <a:xfrm>
            <a:off x="4008727" y="5157788"/>
            <a:ext cx="698500" cy="28733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68313" y="2133600"/>
            <a:ext cx="3167062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s-ES" altLang="ca-ES" sz="1700" spc="-40" dirty="0" smtClean="0">
                <a:solidFill>
                  <a:srgbClr val="646464"/>
                </a:solidFill>
                <a:latin typeface="Verdana" panose="020B0604030504040204" pitchFamily="34" charset="0"/>
              </a:rPr>
              <a:t>Es la herramienta de trabajo </a:t>
            </a:r>
            <a:r>
              <a:rPr lang="es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con la que accedes a tus </a:t>
            </a:r>
            <a:r>
              <a:rPr lang="es-ES" altLang="ca-ES" sz="1700" spc="40" dirty="0" smtClean="0">
                <a:solidFill>
                  <a:srgbClr val="646464"/>
                </a:solidFill>
                <a:latin typeface="Verdana" panose="020B0604030504040204" pitchFamily="34" charset="0"/>
              </a:rPr>
              <a:t>asignaturas y visualizas la bibliografía recomendada, los materiales docentes y </a:t>
            </a:r>
            <a:r>
              <a:rPr lang="es-ES" altLang="ca-ES" sz="1700" spc="50" dirty="0" smtClean="0">
                <a:solidFill>
                  <a:srgbClr val="646464"/>
                </a:solidFill>
                <a:latin typeface="Verdana" panose="020B0604030504040204" pitchFamily="34" charset="0"/>
              </a:rPr>
              <a:t>las actividades.</a:t>
            </a:r>
          </a:p>
        </p:txBody>
      </p:sp>
    </p:spTree>
    <p:extLst>
      <p:ext uri="{BB962C8B-B14F-4D97-AF65-F5344CB8AC3E}">
        <p14:creationId xmlns:p14="http://schemas.microsoft.com/office/powerpoint/2010/main" val="252905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21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-47624" y="1684631"/>
            <a:ext cx="8314169" cy="50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32800" eaLnBrk="1" hangingPunct="1">
              <a:spcAft>
                <a:spcPts val="1200"/>
              </a:spcAft>
              <a:defRPr/>
            </a:pPr>
            <a:r>
              <a:rPr lang="es-ES" altLang="ca-ES" sz="16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Información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Mostrador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934 021 567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craibiologia@ub.edu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Preguntas más frecuentes</a:t>
            </a:r>
            <a:endParaRPr lang="es-ES" altLang="ca-ES" sz="16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 eaLnBrk="1" hangingPunct="1">
              <a:lnSpc>
                <a:spcPts val="2200"/>
              </a:lnSpc>
              <a:spcAft>
                <a:spcPts val="1800"/>
              </a:spcAft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S@U: Servicio de Atención a los Usuarios </a:t>
            </a:r>
            <a:endParaRPr lang="es-ES" altLang="ca-ES" sz="16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>
              <a:lnSpc>
                <a:spcPts val="2200"/>
              </a:lnSpc>
              <a:defRPr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Twitter</a:t>
            </a:r>
          </a:p>
          <a:p>
            <a:pPr marL="914400">
              <a:spcAft>
                <a:spcPts val="2400"/>
              </a:spcAft>
              <a:defRPr/>
            </a:pP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https://twitter.com/craibiologia</a:t>
            </a: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endParaRPr lang="es-ES" altLang="ca-ES" sz="16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532800" eaLnBrk="1" hangingPunct="1">
              <a:spcAft>
                <a:spcPts val="1200"/>
              </a:spcAft>
              <a:defRPr/>
            </a:pPr>
            <a:r>
              <a:rPr lang="es-ES" altLang="ca-ES" sz="16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Formación</a:t>
            </a:r>
          </a:p>
          <a:p>
            <a:pPr marL="914400" lvl="1" indent="0" eaLnBrk="1" hangingPunct="1">
              <a:lnSpc>
                <a:spcPts val="2200"/>
              </a:lnSpc>
              <a:spcAft>
                <a:spcPts val="600"/>
              </a:spcAft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Sesiones de formación</a:t>
            </a:r>
            <a:endParaRPr lang="es-ES" altLang="ca-ES" sz="16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 algn="just" eaLnBrk="1" hangingPunct="1">
              <a:lnSpc>
                <a:spcPts val="2200"/>
              </a:lnSpc>
              <a:spcAft>
                <a:spcPts val="600"/>
              </a:spcAft>
              <a:defRPr/>
            </a:pPr>
            <a:r>
              <a:rPr lang="es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La formación de usuarios tiene como finalidad facilitar el conocimiento </a:t>
            </a:r>
            <a:r>
              <a:rPr lang="es-ES" sz="1600" spc="1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del CRAI, de sus bibliotecas, y de los servicios y recursos de </a:t>
            </a:r>
            <a:r>
              <a:rPr lang="es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información que se ponen a disposición de la comunidad universitaria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marL="914400" lvl="1" indent="0" eaLnBrk="1" hangingPunct="1">
              <a:lnSpc>
                <a:spcPts val="2200"/>
              </a:lnSpc>
              <a:spcAft>
                <a:spcPts val="1200"/>
              </a:spcAft>
              <a:defRPr/>
            </a:pP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Materiales de autoaprendizaje: </a:t>
            </a:r>
            <a:r>
              <a:rPr lang="es-ES" altLang="ca-ES" sz="1600" dirty="0" smtClean="0">
                <a:solidFill>
                  <a:srgbClr val="FF0000"/>
                </a:solidFill>
                <a:latin typeface="Verdana" panose="020B0604030504040204" pitchFamily="34" charset="0"/>
                <a:hlinkClick r:id="rId5"/>
              </a:rPr>
              <a:t>g</a:t>
            </a:r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uías y tutoriales</a:t>
            </a:r>
            <a:endParaRPr lang="es-ES" altLang="ca-ES" sz="12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Picture 10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20" y="3771899"/>
            <a:ext cx="545844" cy="547265"/>
          </a:xfrm>
          <a:prstGeom prst="rect">
            <a:avLst/>
          </a:prstGeom>
          <a:noFill/>
          <a:ln w="6350">
            <a:solidFill>
              <a:srgbClr val="3366CC"/>
            </a:solidFill>
            <a:miter lim="800000"/>
            <a:headEnd/>
            <a:tailEnd/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8313" y="1216025"/>
            <a:ext cx="8567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Información y formación</a:t>
            </a:r>
          </a:p>
          <a:p>
            <a:pPr eaLnBrk="1" hangingPunct="1"/>
            <a:endParaRPr lang="ca-ES" altLang="ca-ES" sz="1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/>
          <a:srcRect l="63055" t="25433" r="24994" b="66831"/>
          <a:stretch/>
        </p:blipFill>
        <p:spPr bwMode="auto">
          <a:xfrm>
            <a:off x="5580063" y="2889831"/>
            <a:ext cx="1584325" cy="576263"/>
          </a:xfrm>
          <a:prstGeom prst="rect">
            <a:avLst/>
          </a:prstGeom>
          <a:noFill/>
          <a:ln w="6350">
            <a:solidFill>
              <a:srgbClr val="336699"/>
            </a:solidFill>
            <a:miter lim="800000"/>
            <a:headEnd/>
            <a:tailEnd/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3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22</a:t>
            </a:fld>
            <a:endParaRPr lang="ca-ES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4"/>
          <p:cNvSpPr/>
          <p:nvPr/>
        </p:nvSpPr>
        <p:spPr>
          <a:xfrm>
            <a:off x="2954409" y="3429000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Muchas</a:t>
            </a:r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smtClean="0">
                <a:solidFill>
                  <a:schemeClr val="bg1"/>
                </a:solidFill>
                <a:latin typeface="Verdana" panose="020B0604030504040204" pitchFamily="34" charset="0"/>
              </a:rPr>
              <a:t>curso 2018-19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10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4555133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1705" r="5428" b="10917"/>
          <a:stretch/>
        </p:blipFill>
        <p:spPr>
          <a:xfrm>
            <a:off x="401216" y="1557338"/>
            <a:ext cx="8089641" cy="5002082"/>
          </a:xfrm>
          <a:prstGeom prst="rect">
            <a:avLst/>
          </a:prstGeom>
        </p:spPr>
      </p:pic>
      <p:sp>
        <p:nvSpPr>
          <p:cNvPr id="11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 – Planta </a:t>
            </a:r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S1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3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2" name="QuadreDeText 1"/>
          <p:cNvSpPr txBox="1">
            <a:spLocks noChangeArrowheads="1"/>
          </p:cNvSpPr>
          <p:nvPr/>
        </p:nvSpPr>
        <p:spPr bwMode="auto">
          <a:xfrm>
            <a:off x="7025406" y="1672031"/>
            <a:ext cx="2016125" cy="2246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Monografías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Herbario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Audiovisuales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Aula de ordenadores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Escáner</a:t>
            </a:r>
            <a:endParaRPr kumimoji="0" lang="es-ES" altLang="es-ES" sz="1200" b="1" i="0" u="none" strike="noStrike" kern="0" cap="none" spc="0" normalizeH="0" baseline="0" noProof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950" y="3592286"/>
            <a:ext cx="1407756" cy="48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4696723" y="4262438"/>
            <a:ext cx="347557" cy="57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nector recte 7"/>
          <p:cNvCxnSpPr/>
          <p:nvPr/>
        </p:nvCxnSpPr>
        <p:spPr>
          <a:xfrm>
            <a:off x="4679756" y="4271169"/>
            <a:ext cx="0" cy="55245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3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1705" r="5428" b="10917"/>
          <a:stretch/>
        </p:blipFill>
        <p:spPr>
          <a:xfrm>
            <a:off x="401216" y="1557338"/>
            <a:ext cx="8089641" cy="5002082"/>
          </a:xfrm>
          <a:prstGeom prst="rect">
            <a:avLst/>
          </a:prstGeom>
        </p:spPr>
      </p:pic>
      <p:sp>
        <p:nvSpPr>
          <p:cNvPr id="11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 – Planta </a:t>
            </a:r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S1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2" name="QuadreDeText 1"/>
          <p:cNvSpPr txBox="1">
            <a:spLocks noChangeArrowheads="1"/>
          </p:cNvSpPr>
          <p:nvPr/>
        </p:nvSpPr>
        <p:spPr bwMode="auto">
          <a:xfrm>
            <a:off x="7025406" y="1672031"/>
            <a:ext cx="2016125" cy="2246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Monografías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Herbario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Audiovisuales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Aula de ordenadores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marL="0" marR="0" lvl="0" indent="0" defTabSz="914400" eaLnBrk="0" fontAlgn="base" latinLnBrk="0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Escáner</a:t>
            </a:r>
            <a:endParaRPr kumimoji="0" lang="es-ES" altLang="es-ES" sz="1200" b="1" i="0" u="none" strike="noStrike" kern="0" cap="none" spc="0" normalizeH="0" baseline="0" noProof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2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12689" r="5510" b="14420"/>
          <a:stretch/>
        </p:blipFill>
        <p:spPr>
          <a:xfrm>
            <a:off x="477644" y="1571003"/>
            <a:ext cx="8173617" cy="4711959"/>
          </a:xfrm>
          <a:prstGeom prst="rect">
            <a:avLst/>
          </a:prstGeom>
        </p:spPr>
      </p:pic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131F2-18B2-4A5A-B054-06EC8A409A99}" type="slidenum">
              <a:rPr lang="es-ES" altLang="en-US" smtClean="0">
                <a:solidFill>
                  <a:srgbClr val="898989"/>
                </a:solidFill>
              </a:rPr>
              <a:pPr/>
              <a:t>5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 – Planta </a:t>
            </a:r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S2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QuadreDeText 4"/>
          <p:cNvSpPr txBox="1">
            <a:spLocks noChangeArrowheads="1"/>
          </p:cNvSpPr>
          <p:nvPr/>
        </p:nvSpPr>
        <p:spPr bwMode="auto">
          <a:xfrm>
            <a:off x="6181373" y="1675772"/>
            <a:ext cx="2757488" cy="177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Publicaciones periódicas</a:t>
            </a:r>
          </a:p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Salas y mesas de trabajo en grupo</a:t>
            </a:r>
          </a:p>
          <a:p>
            <a:pPr>
              <a:lnSpc>
                <a:spcPts val="2700"/>
              </a:lnSpc>
            </a:pPr>
            <a:r>
              <a:rPr lang="ca-ES" altLang="es-ES" sz="1200" b="1" smtClean="0">
                <a:solidFill>
                  <a:srgbClr val="646464"/>
                </a:solidFill>
              </a:rPr>
              <a:t>Mesas individuales de trabajo</a:t>
            </a:r>
            <a:endParaRPr lang="ca-ES" altLang="es-ES" sz="1200" b="1">
              <a:solidFill>
                <a:srgbClr val="646464"/>
              </a:solidFill>
            </a:endParaRPr>
          </a:p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Aula de ordenadores</a:t>
            </a:r>
          </a:p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279463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12741" r="5943" b="14799"/>
          <a:stretch/>
        </p:blipFill>
        <p:spPr>
          <a:xfrm>
            <a:off x="485565" y="1565964"/>
            <a:ext cx="8117458" cy="4684143"/>
          </a:xfrm>
          <a:prstGeom prst="rect">
            <a:avLst/>
          </a:prstGeom>
        </p:spPr>
      </p:pic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131F2-18B2-4A5A-B054-06EC8A409A99}" type="slidenum">
              <a:rPr lang="es-ES" altLang="en-US" smtClean="0">
                <a:solidFill>
                  <a:srgbClr val="898989"/>
                </a:solidFill>
              </a:rPr>
              <a:pPr/>
              <a:t>6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 – Planta </a:t>
            </a:r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S2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QuadreDeText 4"/>
          <p:cNvSpPr txBox="1">
            <a:spLocks noChangeArrowheads="1"/>
          </p:cNvSpPr>
          <p:nvPr/>
        </p:nvSpPr>
        <p:spPr bwMode="auto">
          <a:xfrm>
            <a:off x="6181373" y="1675772"/>
            <a:ext cx="2757488" cy="177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Publicaciones periódicas</a:t>
            </a:r>
          </a:p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Salas y mesas de trabajo en grupo</a:t>
            </a:r>
          </a:p>
          <a:p>
            <a:pPr>
              <a:lnSpc>
                <a:spcPts val="2700"/>
              </a:lnSpc>
            </a:pPr>
            <a:r>
              <a:rPr lang="ca-ES" altLang="es-ES" sz="1200" b="1" smtClean="0">
                <a:solidFill>
                  <a:srgbClr val="646464"/>
                </a:solidFill>
              </a:rPr>
              <a:t>Mesas individuales de trabajo</a:t>
            </a:r>
            <a:endParaRPr lang="ca-ES" altLang="es-ES" sz="1200" b="1">
              <a:solidFill>
                <a:srgbClr val="646464"/>
              </a:solidFill>
            </a:endParaRPr>
          </a:p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Aula de ordenadores</a:t>
            </a:r>
          </a:p>
          <a:p>
            <a:pPr>
              <a:lnSpc>
                <a:spcPts val="2700"/>
              </a:lnSpc>
            </a:pPr>
            <a:r>
              <a:rPr lang="ca-ES" altLang="es-ES" sz="1200" b="1">
                <a:solidFill>
                  <a:srgbClr val="646464"/>
                </a:solidFill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135825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718630"/>
            <a:ext cx="7704138" cy="4413802"/>
          </a:xfrm>
          <a:prstGeom prst="rect">
            <a:avLst/>
          </a:prstGeom>
          <a:solidFill>
            <a:schemeClr val="accent1"/>
          </a:solidFill>
          <a:ln w="6350">
            <a:solidFill>
              <a:srgbClr val="336699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a-ES"/>
              <a:t>     </a:t>
            </a:r>
            <a:endParaRPr lang="es-ES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7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1160463"/>
            <a:ext cx="8135937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El fondo</a:t>
            </a:r>
          </a:p>
        </p:txBody>
      </p:sp>
      <p:graphicFrame>
        <p:nvGraphicFramePr>
          <p:cNvPr id="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82153"/>
              </p:ext>
            </p:extLst>
          </p:nvPr>
        </p:nvGraphicFramePr>
        <p:xfrm>
          <a:off x="755650" y="1773238"/>
          <a:ext cx="7704138" cy="4359194"/>
        </p:xfrm>
        <a:graphic>
          <a:graphicData uri="http://schemas.openxmlformats.org/drawingml/2006/table">
            <a:tbl>
              <a:tblPr/>
              <a:tblGrid>
                <a:gridCol w="5544542"/>
                <a:gridCol w="2159596"/>
              </a:tblGrid>
              <a:tr h="719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Tipo de fondo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Ubicación</a:t>
                      </a:r>
                      <a:endParaRPr kumimoji="0" lang="ca-ES" altLang="es-E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968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Monografías</a:t>
                      </a:r>
                      <a:endParaRPr kumimoji="0" lang="es-ES" altLang="ca-E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 multimedia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Herbario docente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Planta S1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438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Revistas en papel (solo colecciones no accesibles en </a:t>
                      </a:r>
                      <a:r>
                        <a:rPr lang="es-ES" altLang="ca-ES" sz="1300" noProof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línea)</a:t>
                      </a:r>
                      <a:endParaRPr lang="es-ES" altLang="ca-ES" sz="1300" noProof="0" dirty="0" smtClean="0">
                        <a:solidFill>
                          <a:srgbClr val="64646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Planta S2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152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08400" indent="-608400"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Tesis doctorales</a:t>
                      </a:r>
                    </a:p>
                    <a:p>
                      <a:pPr marL="608400" marR="0" indent="-6084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Colecciones especiales</a:t>
                      </a:r>
                    </a:p>
                    <a:p>
                      <a:pPr marL="608400" indent="-608400"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Fondo de depósito</a:t>
                      </a:r>
                    </a:p>
                    <a:p>
                      <a:pPr marL="608400" marR="0" indent="-6084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Fondo de reserva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Mostrador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1080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Revistas electrónicas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Libros electrónicos</a:t>
                      </a:r>
                    </a:p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Bases de datos</a:t>
                      </a:r>
                    </a:p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" altLang="ca-ES" sz="1300" noProof="0" dirty="0" smtClean="0">
                          <a:solidFill>
                            <a:srgbClr val="646464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Producción científica UB, etc.</a:t>
                      </a:r>
                      <a:endParaRPr lang="es-ES" altLang="ca-ES" sz="1300" noProof="0" dirty="0">
                        <a:solidFill>
                          <a:srgbClr val="64646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Web del CRAI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9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8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6725" y="1203325"/>
            <a:ext cx="6553200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¡</a:t>
            </a:r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Iníciate en el CRAI!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http://crai.ub.edu/coneix-el-crai/inicia-t-en-el-crai</a:t>
            </a:r>
            <a:endParaRPr lang="ca-ES" altLang="ca-ES" sz="120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tg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989138"/>
            <a:ext cx="5761038" cy="4457700"/>
          </a:xfrm>
          <a:prstGeom prst="rect">
            <a:avLst/>
          </a:prstGeom>
          <a:ln w="6350">
            <a:solidFill>
              <a:srgbClr val="336699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70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9</a:t>
            </a:fld>
            <a:endParaRPr lang="ca-E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1163638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Códigos y contraseñas</a:t>
            </a:r>
          </a:p>
          <a:p>
            <a:pPr eaLnBrk="1" hangingPunct="1"/>
            <a:r>
              <a:rPr lang="ca-ES" altLang="ca-ES" sz="14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http://crai.ub.edu/es/que-ofrece-el-crai/acceso-recursos/acceso-recursos-autenticacion</a:t>
            </a:r>
            <a:endParaRPr lang="ca-ES" altLang="ca-ES" sz="14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468313" y="5940425"/>
            <a:ext cx="835183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altLang="ca-ES" sz="140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explicativo</a:t>
            </a:r>
            <a:r>
              <a:rPr lang="es-ES" altLang="ca-ES" sz="1400">
                <a:solidFill>
                  <a:srgbClr val="646464"/>
                </a:solidFill>
                <a:latin typeface="Verdana" panose="020B0604030504040204" pitchFamily="34" charset="0"/>
              </a:rPr>
              <a:t> para generar los códigos.</a:t>
            </a:r>
          </a:p>
          <a:p>
            <a:pPr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altLang="ca-ES" sz="140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Más información</a:t>
            </a:r>
            <a:r>
              <a:rPr lang="es-ES" altLang="ca-ES" sz="1400">
                <a:solidFill>
                  <a:srgbClr val="646464"/>
                </a:solidFill>
                <a:latin typeface="Verdana" panose="020B0604030504040204" pitchFamily="34" charset="0"/>
              </a:rPr>
              <a:t> sobre las redes wi-fi UB y Eduroam.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15426"/>
              </p:ext>
            </p:extLst>
          </p:nvPr>
        </p:nvGraphicFramePr>
        <p:xfrm>
          <a:off x="439738" y="1916113"/>
          <a:ext cx="8064500" cy="4043363"/>
        </p:xfrm>
        <a:graphic>
          <a:graphicData uri="http://schemas.openxmlformats.org/drawingml/2006/table">
            <a:tbl>
              <a:tblPr/>
              <a:tblGrid>
                <a:gridCol w="2836118"/>
                <a:gridCol w="3528392"/>
                <a:gridCol w="1699990"/>
              </a:tblGrid>
              <a:tr h="3600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Servicio</a:t>
                      </a:r>
                      <a:endParaRPr kumimoji="0" lang="es-ES" altLang="ca-E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</a:t>
                      </a:r>
                      <a:endParaRPr kumimoji="0" lang="es-ES" altLang="ca-E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Contraseña</a:t>
                      </a:r>
                      <a:endParaRPr kumimoji="0" lang="es-ES" altLang="ca-ES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440841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Acceso a los ordenadores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-fi UB (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Guía de configuración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kumimoji="0" lang="es-ES" altLang="ca-E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 cuenta </a:t>
                      </a:r>
                      <a:r>
                        <a:rPr kumimoji="0" lang="es-ES" altLang="ca-ES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(Cercabib: 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reservas, </a:t>
                      </a:r>
                      <a:r>
                        <a:rPr kumimoji="0" lang="es-ES" altLang="ca-ES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renovaciones, copias digitales, 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historial, etc.)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Préstamo en bibliotecas universitarias catalanas (PUC)</a:t>
                      </a:r>
                    </a:p>
                  </a:txBody>
                  <a:tcPr marL="91456" marR="91456"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 la dirección UB. Por ejemplo: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la dirección es </a:t>
                      </a:r>
                      <a:r>
                        <a:rPr kumimoji="0" lang="es-ES" altLang="ca-ES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mgarm008@alumnes.ub.edu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entonces el identificador 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</a:t>
                      </a: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Contraseña </a:t>
                      </a: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234438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Campus Virtual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Correo UB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Acceso a los recursos electrónicos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spc="-50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la UB (SIRE)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Préstamo </a:t>
                      </a: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interbibliotecario</a:t>
                      </a:r>
                      <a:endParaRPr kumimoji="0" lang="es-ES" altLang="ca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 </a:t>
                      </a: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(4 caracteres: consta en el resguardo de la matrícula)</a:t>
                      </a: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Contraseña </a:t>
                      </a: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08062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0000" marR="0" lvl="0" indent="-18000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-Fi </a:t>
                      </a: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endParaRPr kumimoji="0" lang="es-ES" altLang="ca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(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Guía de configuración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kumimoji="0" lang="es-ES" altLang="ca-E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 la dirección UB. Por ejemplo: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la dirección es </a:t>
                      </a:r>
                      <a:r>
                        <a:rPr kumimoji="0" lang="es-ES" altLang="ca-ES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mgarm008@alumnes.ub.edu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entonces el identificador 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mgarm008.alumnes@ub.edu</a:t>
                      </a: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Contraseña </a:t>
                      </a:r>
                      <a:r>
                        <a:rPr kumimoji="0" lang="es-ES" altLang="ca-E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</a:t>
                      </a:r>
                      <a:r>
                        <a:rPr kumimoji="0" lang="es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167</TotalTime>
  <Words>1709</Words>
  <Application>Microsoft Office PowerPoint</Application>
  <PresentationFormat>Presentación en pantalla (4:3)</PresentationFormat>
  <Paragraphs>288</Paragraphs>
  <Slides>22</Slides>
  <Notes>11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el CRAI Biblioteca de Biología. Curs 2018-19</dc:title>
  <dc:creator>CRAI Biblioteca de Biologia</dc:creator>
  <cp:keywords>Conocer, Formación de usuarios, CRAI, Universitat de Barcelona, biblioteca, Biología</cp:keywords>
  <cp:lastModifiedBy>ROSA M. MANRESA NOVELL</cp:lastModifiedBy>
  <cp:revision>58</cp:revision>
  <dcterms:created xsi:type="dcterms:W3CDTF">2018-05-24T13:23:12Z</dcterms:created>
  <dcterms:modified xsi:type="dcterms:W3CDTF">2019-01-15T15:02:45Z</dcterms:modified>
</cp:coreProperties>
</file>