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61" r:id="rId5"/>
    <p:sldId id="266" r:id="rId6"/>
    <p:sldId id="267" r:id="rId7"/>
    <p:sldId id="268" r:id="rId8"/>
    <p:sldId id="269" r:id="rId9"/>
    <p:sldId id="304" r:id="rId10"/>
    <p:sldId id="270" r:id="rId11"/>
    <p:sldId id="271" r:id="rId12"/>
    <p:sldId id="272" r:id="rId13"/>
    <p:sldId id="273" r:id="rId14"/>
    <p:sldId id="302" r:id="rId15"/>
    <p:sldId id="274" r:id="rId16"/>
    <p:sldId id="275" r:id="rId17"/>
    <p:sldId id="276" r:id="rId18"/>
    <p:sldId id="277" r:id="rId19"/>
    <p:sldId id="278" r:id="rId20"/>
    <p:sldId id="279" r:id="rId21"/>
    <p:sldId id="303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30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64" r:id="rId41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Hombrabella Teruel" initials="NHT" lastIdx="2" clrIdx="0">
    <p:extLst>
      <p:ext uri="{19B8F6BF-5375-455C-9EA6-DF929625EA0E}">
        <p15:presenceInfo xmlns:p15="http://schemas.microsoft.com/office/powerpoint/2012/main" userId="S-1-5-21-2417710379-2167436481-1749082152-6935" providerId="AD"/>
      </p:ext>
    </p:extLst>
  </p:cmAuthor>
  <p:cmAuthor id="2" name="UB" initials="U" lastIdx="2" clrIdx="1">
    <p:extLst>
      <p:ext uri="{19B8F6BF-5375-455C-9EA6-DF929625EA0E}">
        <p15:presenceInfo xmlns:p15="http://schemas.microsoft.com/office/powerpoint/2012/main" userId="2f8297b152ec51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336699"/>
    <a:srgbClr val="646464"/>
    <a:srgbClr val="D2DEEF"/>
    <a:srgbClr val="EAEFF7"/>
    <a:srgbClr val="E7E7E7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96FC7-3666-0AC5-0C74-BC2710B81FFA}" v="61" dt="2025-10-08T12:20:00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67AE-5E4B-488E-B749-A44D9B2E079C}" type="datetimeFigureOut">
              <a:rPr lang="ca-ES" smtClean="0"/>
              <a:t>9/10/2025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A348-3CA5-411E-9C8D-2237A8F9560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470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9/10/2025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1076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ca-ES">
                <a:solidFill>
                  <a:prstClr val="black"/>
                </a:solidFill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3438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82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9022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2344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FE787B6-E779-4EBE-830B-FF77D8BC6B58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13427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237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786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78879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768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32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512419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C444F3-5E65-457C-811B-33F54F8F8F24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33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236413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96394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Diapositiva optativa</a:t>
            </a:r>
          </a:p>
        </p:txBody>
      </p:sp>
    </p:spTree>
    <p:extLst>
      <p:ext uri="{BB962C8B-B14F-4D97-AF65-F5344CB8AC3E}">
        <p14:creationId xmlns:p14="http://schemas.microsoft.com/office/powerpoint/2010/main" val="401359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29773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96431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 err="1"/>
              <a:t>MonUB</a:t>
            </a:r>
            <a:r>
              <a:rPr lang="ca-ES" altLang="ca-ES" b="1"/>
              <a:t>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</a:t>
            </a:r>
            <a:r>
              <a:rPr lang="ca-ES" altLang="ca-ES" b="1" err="1">
                <a:sym typeface="Wingdings" panose="05000000000000000000" pitchFamily="2" charset="2"/>
              </a:rPr>
              <a:t>Bookmarks</a:t>
            </a:r>
            <a:r>
              <a:rPr lang="ca-ES" altLang="ca-ES" b="1">
                <a:sym typeface="Wingdings" panose="05000000000000000000" pitchFamily="2" charset="2"/>
              </a:rPr>
              <a:t>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 err="1"/>
              <a:t>MonUB</a:t>
            </a:r>
            <a:r>
              <a:rPr lang="ca-ES" altLang="ca-ES" b="1"/>
              <a:t>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</a:t>
            </a:r>
            <a:r>
              <a:rPr lang="ca-ES" altLang="ca-ES" b="1" err="1">
                <a:sym typeface="Wingdings" panose="05000000000000000000" pitchFamily="2" charset="2"/>
              </a:rPr>
              <a:t>Bookmarks</a:t>
            </a:r>
            <a:r>
              <a:rPr lang="ca-ES" altLang="ca-ES" b="1">
                <a:sym typeface="Wingdings" panose="05000000000000000000" pitchFamily="2" charset="2"/>
              </a:rPr>
              <a:t>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512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67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37AE-A3ED-4551-B28A-2060AC3876F8}" type="datetime1">
              <a:rPr lang="ca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9/10/2025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srgbClr val="000000">
                    <a:tint val="75000"/>
                  </a:srgb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B99-730A-4785-AEA8-5C4E982C463B}" type="slidenum">
              <a:rPr lang="es-E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621-ED4F-48CA-B1A8-867AF237B02D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9C7-FF1B-4868-A7D1-6EF043F9973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940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D8ED-7B4E-48E1-89A1-373B45C4D21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B5A-FFE9-4214-94A0-3D49F2CF88F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004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204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092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2C51-A826-4399-9FDB-864057F230C8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4D3E-9893-42A1-A3B0-D5BA8AE8F3A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97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9/10/2025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9/10/2025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9/10/2025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9/10/2025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9/10/2025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9/10/2025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7" r:id="rId20"/>
    <p:sldLayoutId id="2147483718" r:id="rId21"/>
    <p:sldLayoutId id="214748371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search?vid=34CSUC_UB:VU1&amp;lang=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ercabib.ub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ca/alumna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erveis-i-recursos/prestec-documents-u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hdl.handle.net/2445/12712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serveis-i-recursos/prestec-documents-ub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erveis-i-recursos/prestec-documents-u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oneix-el-crai/biblioteques/crai-biblioteca-de-biolog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ai.ub.ed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biblioteques-i-horaris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erveis-i-recursos/prestec-equipaments" TargetMode="External"/><Relationship Id="rId7" Type="http://schemas.openxmlformats.org/officeDocument/2006/relationships/hyperlink" Target="https://diposit.ub.edu/dspace/bitstream/2445/127127/27/reg-crai-pre-2025.pdf#page=1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i.ub.edu/ca/que-ofereix-el-crai/prestec/prestec-equipaments/contracte" TargetMode="External"/><Relationship Id="rId5" Type="http://schemas.openxmlformats.org/officeDocument/2006/relationships/hyperlink" Target="https://diposit.ub.edu/dspace/bitstream/2445/113532/14/Reserva_sales_022025.pdf" TargetMode="External"/><Relationship Id="rId4" Type="http://schemas.openxmlformats.org/officeDocument/2006/relationships/hyperlink" Target="https://crai.ub.edu/sites/default/files/imatges/serveis/cartell_sales_de_treball_2021_definitiu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c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crai.ub.edu/serveis-i-recursos/prestec-puc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s://cercabib.ub.edu/discovery/search?vid=34CSUC_UB:VU1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erveis-i-recursos/prestec-pu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cuc.csuc.ca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prestec/prestec-puc" TargetMode="External"/><Relationship Id="rId2" Type="http://schemas.openxmlformats.org/officeDocument/2006/relationships/hyperlink" Target="https://crai.ub.edu/serveis-i-recursos/prestec-interbibliotecar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ai.ub.edu/coneix-el-crai/marc-normatiu/tarifes-modalitats-pagamen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que-ofereix-el-crai/acces-recursos/acces-recursos-proxy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2" Type="http://schemas.openxmlformats.org/officeDocument/2006/relationships/hyperlink" Target="https://campusvirtual2.ub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rai.ub.edu/apre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3.xml"/><Relationship Id="rId18" Type="http://schemas.openxmlformats.org/officeDocument/2006/relationships/slide" Target="slide30.xml"/><Relationship Id="rId3" Type="http://schemas.openxmlformats.org/officeDocument/2006/relationships/slide" Target="slide4.xml"/><Relationship Id="rId21" Type="http://schemas.openxmlformats.org/officeDocument/2006/relationships/slide" Target="slide33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slide" Target="slide29.xml"/><Relationship Id="rId2" Type="http://schemas.openxmlformats.org/officeDocument/2006/relationships/notesSlide" Target="../notesSlides/notesSlide2.xml"/><Relationship Id="rId16" Type="http://schemas.openxmlformats.org/officeDocument/2006/relationships/slide" Target="slide28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24" Type="http://schemas.openxmlformats.org/officeDocument/2006/relationships/slide" Target="slide36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arc7@alumnes.ub.edu" TargetMode="External"/><Relationship Id="rId2" Type="http://schemas.openxmlformats.org/officeDocument/2006/relationships/hyperlink" Target="https://crai.ub.edu/serveis-i-recursos/acces-recursos-electron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b.edu/iub/idenLocal/idenLocal.jsp" TargetMode="External"/><Relationship Id="rId5" Type="http://schemas.openxmlformats.org/officeDocument/2006/relationships/hyperlink" Target="mailto:imas@alumni.ub.edu" TargetMode="External"/><Relationship Id="rId4" Type="http://schemas.openxmlformats.org/officeDocument/2006/relationships/hyperlink" Target="mailto:joan.garcia@ub.ed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sa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formacio-usuari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ai.ub.edu/que-ofereix-el-crai/formacio-usuaris/demana-curs-personalitzat" TargetMode="External"/><Relationship Id="rId4" Type="http://schemas.openxmlformats.org/officeDocument/2006/relationships/hyperlink" Target="https://crai.ub.edu/calendari-cursos-formaci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bibliotequ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acces-recursos/acces-recursos-wifi-eduroa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ub.edu/portal/web/iub/credencials" TargetMode="External"/><Relationship Id="rId4" Type="http://schemas.openxmlformats.org/officeDocument/2006/relationships/hyperlink" Target="https://www.ub.edu/portal/web/iub/wifi-o-eduroa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craibiologiaub/" TargetMode="External"/><Relationship Id="rId3" Type="http://schemas.openxmlformats.org/officeDocument/2006/relationships/hyperlink" Target="https://crai.ub.edu/ca/coneix-el-crai/difusio-marqueting/blogs-i-xarxes-social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rai.ub.edu/ca/coneix-el-crai/difusio-marqueting/exposicions-virtuals" TargetMode="External"/><Relationship Id="rId5" Type="http://schemas.openxmlformats.org/officeDocument/2006/relationships/hyperlink" Target="https://bsky.app/profile/craiubbiologia.bsky.social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rai.ub.edu/ca/pmf-generals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forms.office.com/e/p06M3mujx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raibiologia@ub.edu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ai.ub.edu/coneix-el-crai/estrategia-qualitat/carta-serveis" TargetMode="External"/><Relationship Id="rId5" Type="http://schemas.openxmlformats.org/officeDocument/2006/relationships/hyperlink" Target="https://hdl.handle.net/2445/180128" TargetMode="External"/><Relationship Id="rId4" Type="http://schemas.openxmlformats.org/officeDocument/2006/relationships/hyperlink" Target="https://crai.ub.edu/biblioteques-i-horar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purchaseRequest?vid=34CSUC_UB:VU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ai.ub.edu/coneix-el-crai/iniciat-en-el-cra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275045"/>
            <a:ext cx="7053943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err="1">
                <a:solidFill>
                  <a:schemeClr val="bg1"/>
                </a:solidFill>
                <a:latin typeface="Verdana" panose="020B0604030504040204" pitchFamily="34" charset="0"/>
              </a:rPr>
              <a:t>Conèixer</a:t>
            </a:r>
            <a:r>
              <a:rPr lang="es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 el CRAI Biblioteca de </a:t>
            </a:r>
            <a:r>
              <a:rPr lang="es-ES" altLang="ca-ES" sz="2400" b="1" err="1">
                <a:solidFill>
                  <a:schemeClr val="bg1"/>
                </a:solidFill>
                <a:latin typeface="Verdana" panose="020B0604030504040204" pitchFamily="34" charset="0"/>
              </a:rPr>
              <a:t>Biologia</a:t>
            </a:r>
            <a:endParaRPr lang="es-ES" altLang="ca-ES" sz="2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ca-ES" sz="2400" b="1">
                <a:solidFill>
                  <a:schemeClr val="bg1"/>
                </a:solidFill>
                <a:latin typeface="Verdana"/>
                <a:ea typeface="Verdana"/>
              </a:rPr>
              <a:t>Cu</a:t>
            </a:r>
            <a:r>
              <a:rPr lang="ca-ES" altLang="ca-ES" sz="2400" b="1" err="1">
                <a:solidFill>
                  <a:schemeClr val="bg1"/>
                </a:solidFill>
                <a:latin typeface="Verdana"/>
                <a:ea typeface="Verdana"/>
              </a:rPr>
              <a:t>rs</a:t>
            </a:r>
            <a:r>
              <a:rPr lang="en-GB" altLang="ca-ES" sz="2400" b="1">
                <a:solidFill>
                  <a:schemeClr val="bg1"/>
                </a:solidFill>
                <a:latin typeface="Verdana"/>
                <a:ea typeface="Verdana"/>
              </a:rPr>
              <a:t> 2025-2026</a:t>
            </a:r>
            <a:endParaRPr lang="en-GB" altLang="ca-ES" sz="2400" b="1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5805" y="858920"/>
            <a:ext cx="7772400" cy="1366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Cercabib. Dues maneres d’accedir-hi.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>
                <a:solidFill>
                  <a:srgbClr val="336699"/>
                </a:solidFill>
                <a:latin typeface="Verdana" panose="020B0604030504040204" pitchFamily="34" charset="0"/>
              </a:rPr>
              <a:t>Accés des de la pàgina web del CRAI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altLang="ca-ES" sz="1600">
                <a:latin typeface="Verdana" panose="020B0604030504040204" pitchFamily="34" charset="0"/>
                <a:hlinkClick r:id="rId3"/>
              </a:rPr>
              <a:t>https://cercabib.ub.edu/discovery/search?vid=34CSUC_UB:VU1&amp;lang=ca</a:t>
            </a:r>
            <a:r>
              <a:rPr lang="ca-ES" altLang="ca-ES" sz="1600">
                <a:latin typeface="Verdana" panose="020B0604030504040204" pitchFamily="34" charset="0"/>
              </a:rPr>
              <a:t> </a:t>
            </a:r>
            <a:br>
              <a:rPr lang="ca-ES" altLang="ca-ES" sz="1600">
                <a:latin typeface="Verdana" panose="020B0604030504040204" pitchFamily="34" charset="0"/>
              </a:rPr>
            </a:br>
            <a:endParaRPr lang="ca-ES" altLang="ca-ES" sz="160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10" name="7 Flecha derecha"/>
          <p:cNvSpPr/>
          <p:nvPr/>
        </p:nvSpPr>
        <p:spPr>
          <a:xfrm rot="1883376">
            <a:off x="164769" y="2393625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6007402" y="5558981"/>
            <a:ext cx="148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</a:rPr>
              <a:t>O bé...</a:t>
            </a: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4547F6E-8682-76B5-47A2-393512D0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61" y="2231004"/>
            <a:ext cx="7037279" cy="33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702906"/>
            <a:ext cx="7886700" cy="1325563"/>
          </a:xfrm>
        </p:spPr>
        <p:txBody>
          <a:bodyPr/>
          <a:lstStyle/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>
                <a:solidFill>
                  <a:srgbClr val="336699"/>
                </a:solidFill>
                <a:latin typeface="Verdana" panose="020B0604030504040204" pitchFamily="34" charset="0"/>
              </a:rPr>
              <a:t>Accés des de la pàgina web del Cercabib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</a:t>
            </a:r>
            <a:r>
              <a:rPr lang="ca-ES" altLang="ca-ES" sz="20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://cercabib.ub.edu/</a:t>
            </a:r>
            <a:r>
              <a:rPr lang="ca-ES" altLang="ca-ES" sz="200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endParaRPr lang="ca-ES" sz="200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  <p:pic>
        <p:nvPicPr>
          <p:cNvPr id="7" name="Contenidor de contingut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2245"/>
            <a:ext cx="7886700" cy="4134106"/>
          </a:xfrm>
        </p:spPr>
      </p:pic>
      <p:sp>
        <p:nvSpPr>
          <p:cNvPr id="8" name="7 Flecha derecha"/>
          <p:cNvSpPr/>
          <p:nvPr/>
        </p:nvSpPr>
        <p:spPr>
          <a:xfrm rot="1883376">
            <a:off x="7022471" y="1811223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arrodonit 13"/>
          <p:cNvSpPr/>
          <p:nvPr/>
        </p:nvSpPr>
        <p:spPr>
          <a:xfrm>
            <a:off x="6251944" y="4029735"/>
            <a:ext cx="2263406" cy="1786274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6379535" y="4136065"/>
            <a:ext cx="2135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Cal identificar-se, primer, per aconseguir els resultats complets i per demanar exemplars </a:t>
            </a:r>
          </a:p>
        </p:txBody>
      </p:sp>
    </p:spTree>
    <p:extLst>
      <p:ext uri="{BB962C8B-B14F-4D97-AF65-F5344CB8AC3E}">
        <p14:creationId xmlns:p14="http://schemas.microsoft.com/office/powerpoint/2010/main" val="273897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976" y="1514475"/>
            <a:ext cx="6877692" cy="48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8984" y="800587"/>
            <a:ext cx="359983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: cerca ràpida</a:t>
            </a:r>
            <a:br>
              <a:rPr lang="ca-ES" altLang="ca-ES" sz="2000" b="1">
                <a:latin typeface="Verdana" panose="020B0604030504040204" pitchFamily="34" charset="0"/>
              </a:rPr>
            </a:br>
            <a:endParaRPr lang="ca-ES" altLang="ca-ES" sz="160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12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486650" y="4205809"/>
            <a:ext cx="682811" cy="38408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4070">
            <a:off x="4581525" y="3119959"/>
            <a:ext cx="682811" cy="384081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7060655" y="4712848"/>
            <a:ext cx="1698142" cy="1028040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7108519" y="4912966"/>
            <a:ext cx="160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Podeu perfilar els resultats </a:t>
            </a:r>
          </a:p>
        </p:txBody>
      </p:sp>
    </p:spTree>
    <p:extLst>
      <p:ext uri="{BB962C8B-B14F-4D97-AF65-F5344CB8AC3E}">
        <p14:creationId xmlns:p14="http://schemas.microsoft.com/office/powerpoint/2010/main" val="3196465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16766-CF07-4F45-9390-26596A532869}" type="slidenum">
              <a:rPr lang="ca-ES" altLang="en-US" smtClean="0">
                <a:solidFill>
                  <a:srgbClr val="898989"/>
                </a:solidFill>
              </a:rPr>
              <a:pPr/>
              <a:t>13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94718" y="820737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On és el document? (I)</a:t>
            </a: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63" y="1506583"/>
            <a:ext cx="6766559" cy="46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362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1E1D-A4F8-4E0E-A91F-C93ABFE0A4A7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27" y="1456660"/>
            <a:ext cx="7404793" cy="473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68313" y="689823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On és el document? (II)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84" y="4033193"/>
            <a:ext cx="2890632" cy="1496750"/>
          </a:xfrm>
          <a:prstGeom prst="rect">
            <a:avLst/>
          </a:prstGeom>
        </p:spPr>
      </p:pic>
      <p:cxnSp>
        <p:nvCxnSpPr>
          <p:cNvPr id="10" name="Connector corbat 9"/>
          <p:cNvCxnSpPr/>
          <p:nvPr/>
        </p:nvCxnSpPr>
        <p:spPr>
          <a:xfrm>
            <a:off x="4691804" y="3750824"/>
            <a:ext cx="360000" cy="180000"/>
          </a:xfrm>
          <a:prstGeom prst="curvedConnector2">
            <a:avLst/>
          </a:prstGeom>
          <a:ln w="127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9884" y="3988947"/>
            <a:ext cx="2890632" cy="1483194"/>
          </a:xfrm>
          <a:prstGeom prst="rect">
            <a:avLst/>
          </a:prstGeom>
          <a:noFill/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54931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0A5F8D-8DFD-46DB-B946-54BBA8B12903}" type="slidenum">
              <a:rPr lang="ca-ES" altLang="en-US" smtClean="0">
                <a:solidFill>
                  <a:srgbClr val="898989"/>
                </a:solidFill>
              </a:rPr>
              <a:pPr/>
              <a:t>15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496306" y="720727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: cerca avançada</a:t>
            </a: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15" y="1950720"/>
            <a:ext cx="7376159" cy="42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734431" y="1431925"/>
            <a:ext cx="569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Permet combinar més d’un camp de cerca i limitar-la</a:t>
            </a:r>
          </a:p>
        </p:txBody>
      </p:sp>
    </p:spTree>
    <p:extLst>
      <p:ext uri="{BB962C8B-B14F-4D97-AF65-F5344CB8AC3E}">
        <p14:creationId xmlns:p14="http://schemas.microsoft.com/office/powerpoint/2010/main" val="26168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6768" y="1543793"/>
            <a:ext cx="6789818" cy="923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100000"/>
              </a:spcBef>
              <a:buClr>
                <a:schemeClr val="tx1"/>
              </a:buClr>
              <a:buSzPct val="75000"/>
              <a:buNone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</a:rPr>
              <a:t>Només necessiteu el </a:t>
            </a: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hlinkClick r:id="rId3"/>
              </a:rPr>
              <a:t>carnet digital de la UB</a:t>
            </a: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</a:rPr>
              <a:t>, disponible a l'aplicació </a:t>
            </a:r>
            <a:r>
              <a:rPr lang="ca-ES" altLang="ca-ES" sz="2000" err="1">
                <a:solidFill>
                  <a:srgbClr val="646464"/>
                </a:solidFill>
                <a:latin typeface="Verdana"/>
                <a:ea typeface="Verdana"/>
              </a:rPr>
              <a:t>SocUB</a:t>
            </a: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</a:rPr>
              <a:t>.</a:t>
            </a:r>
            <a:br>
              <a:rPr lang="ca-ES" altLang="ca-ES">
                <a:latin typeface="Verdana" panose="020B0604030504040204" pitchFamily="34" charset="0"/>
              </a:rPr>
            </a:br>
            <a:endParaRPr lang="ca-ES" altLang="ca-ES" sz="2000">
              <a:solidFill>
                <a:srgbClr val="646464"/>
              </a:solidFill>
              <a:latin typeface="Verdana"/>
              <a:ea typeface="Verdana"/>
            </a:endParaRP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99448-F44A-449F-A187-61DE68913ADF}" type="slidenum">
              <a:rPr lang="es-ES" altLang="en-US" smtClean="0">
                <a:solidFill>
                  <a:srgbClr val="898989"/>
                </a:solidFill>
              </a:rPr>
              <a:pPr/>
              <a:t>16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578" y="862817"/>
            <a:ext cx="83518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Què heu de fer per endur-vos llibres en préstec?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1052623" y="4645195"/>
            <a:ext cx="4508205" cy="79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696CD7-0CE8-C7E1-75FD-C1559898B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1" y="2868460"/>
            <a:ext cx="8653397" cy="25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4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B35877-83D8-4E1C-8A52-9016EED56054}" type="slidenum">
              <a:rPr lang="es-ES" altLang="en-US" smtClean="0">
                <a:solidFill>
                  <a:srgbClr val="898989"/>
                </a:solidFill>
              </a:rPr>
              <a:pPr/>
              <a:t>17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0098" y="841283"/>
            <a:ext cx="625392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(I)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20098" y="1210615"/>
            <a:ext cx="650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/>
                <a:ea typeface="Verdana"/>
                <a:cs typeface="Arial"/>
                <a:hlinkClick r:id="rId3"/>
              </a:rPr>
              <a:t>https://crai.ub.edu/serveis-i-recursos/prestec-documents-ub</a:t>
            </a:r>
            <a:endParaRPr lang="ca-ES" altLang="es-ES" sz="1600" dirty="0">
              <a:solidFill>
                <a:srgbClr val="C0C0C0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557422" y="1579947"/>
            <a:ext cx="8351837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El préstec de documents facilita la consulta dels fons bibliogràfics del CRAI fora dels seus recintes per un període de temps determinat.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És imprescindible disposar del </a:t>
            </a:r>
            <a:r>
              <a:rPr lang="ca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carnet de la UB 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o d’un altre </a:t>
            </a:r>
            <a:r>
              <a:rPr lang="ca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document identificador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que acrediti el dret a préstec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es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a-ES" altLang="es-ES" sz="1700" dirty="0">
                <a:solidFill>
                  <a:srgbClr val="646464"/>
                </a:solidFill>
                <a:latin typeface="Verdana"/>
                <a:ea typeface="Verdana"/>
                <a:cs typeface="Arial"/>
                <a:hlinkClick r:id="rId4"/>
              </a:rPr>
              <a:t>Reglament del servei de préstec</a:t>
            </a:r>
          </a:p>
          <a:p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Documents exclosos de préstec: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Revistes i obres de referència (enciclopèdies, diccionaris, etc.).     Si estan en línia, es poden consultar des de fora de la Universitat.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Fons antic.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Llibres identificats amb un punt vermell o amb l’etiqueta </a:t>
            </a:r>
            <a:r>
              <a:rPr lang="ca-ES" altLang="es-ES" sz="1700" i="1" dirty="0">
                <a:solidFill>
                  <a:srgbClr val="646464"/>
                </a:solidFill>
                <a:latin typeface="Verdana" panose="020B0604030504040204" pitchFamily="34" charset="0"/>
              </a:rPr>
              <a:t>Exclòs de préstec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Bibliografia recomanada: 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Préstec de 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10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dies.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Reserva a través d’</a:t>
            </a:r>
            <a:r>
              <a:rPr lang="ca-ES" altLang="es-ES" sz="1700" i="1" dirty="0">
                <a:solidFill>
                  <a:srgbClr val="646464"/>
                </a:solidFill>
                <a:latin typeface="Verdana" panose="020B0604030504040204" pitchFamily="34" charset="0"/>
              </a:rPr>
              <a:t>El meu compte,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o bé als taulells de préstec dels CRAI biblioteques. 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428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69C7-FF1B-4868-A7D1-6EF043F99738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2068" y="627581"/>
            <a:ext cx="645658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 (II)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2174" y="892852"/>
            <a:ext cx="650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2"/>
              </a:rPr>
              <a:t>https://crai.ub.edu/serveis-i-recursos/prestec-documents-ub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16424"/>
              </p:ext>
            </p:extLst>
          </p:nvPr>
        </p:nvGraphicFramePr>
        <p:xfrm>
          <a:off x="584165" y="1276015"/>
          <a:ext cx="8193445" cy="45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760">
                  <a:extLst>
                    <a:ext uri="{9D8B030D-6E8A-4147-A177-3AD203B41FA5}">
                      <a16:colId xmlns:a16="http://schemas.microsoft.com/office/drawing/2014/main" val="323689159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1202228"/>
                    </a:ext>
                  </a:extLst>
                </a:gridCol>
                <a:gridCol w="814710">
                  <a:extLst>
                    <a:ext uri="{9D8B030D-6E8A-4147-A177-3AD203B41FA5}">
                      <a16:colId xmlns:a16="http://schemas.microsoft.com/office/drawing/2014/main" val="4273385813"/>
                    </a:ext>
                  </a:extLst>
                </a:gridCol>
              </a:tblGrid>
              <a:tr h="502143">
                <a:tc>
                  <a:txBody>
                    <a:bodyPr/>
                    <a:lstStyle/>
                    <a:p>
                      <a:r>
                        <a:rPr lang="ca-ES" dirty="0"/>
                        <a:t>Usuaris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/>
                        <a:t>Dies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138437"/>
                  </a:ext>
                </a:extLst>
              </a:tr>
              <a:tr h="879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Professorat de la UB en actiu, jubilat o emèrit; professorat convidat o visitant; professorat de l’EIM, d’Estudis Hispànics, dels Serveis Lingüístics i de l’IDP-ICE; investigadors de departaments o grups de recerca de la UB; usuaris amb necessitats específiques </a:t>
                      </a:r>
                      <a:endParaRPr lang="ca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endParaRPr kumimoji="0" lang="ca-ES" altLang="ca-ES" sz="18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193643"/>
                  </a:ext>
                </a:extLst>
              </a:tr>
              <a:tr h="397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doctorat i de màsters oficials, propis i interuniversitaris; PTGAS de la UB en actiu o jubilat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20</a:t>
                      </a:r>
                      <a:endParaRPr kumimoji="0"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518166"/>
                  </a:ext>
                </a:extLst>
              </a:tr>
              <a:tr h="862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grau de la UB, de centres adscrits, interuniversitaris, d’homologació, de mobilitat nacional o internacional; alumnat de l’Institut de Formació Contínua (IL3) que facin cursos de la Universitat; alumnat de postgraus propis; alumnat d’extensió universitària; alumnat de la Universitat de l’Experiència; membres d’Alumni UB autoritzats</a:t>
                      </a:r>
                      <a:endParaRPr lang="ca-ES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37950277"/>
                  </a:ext>
                </a:extLst>
              </a:tr>
              <a:tr h="732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Personal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d’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hospitals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docents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Clínic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Bellvitge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i Sant Joan de 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Déu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); professorat de centres adscrits </a:t>
                      </a:r>
                      <a:r>
                        <a:rPr kumimoji="0" lang="fr-FR" alt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amb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altLang="ca-ES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venia</a:t>
                      </a:r>
                      <a:r>
                        <a:rPr kumimoji="0" lang="fr-FR" altLang="ca-E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altLang="ca-ES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docendi</a:t>
                      </a:r>
                      <a:r>
                        <a:rPr kumimoji="0" lang="fr-FR" altLang="ca-E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kumimoji="0" lang="fr-FR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a-ES" alt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professorat no UB de centres amb convenis, del Grup UB i de l’IDP-ICE; personal d’instituts de recerca participats, adscrits, vinculats, amb conveni o del Grup UB; investigadors i becaris de recerca de GEO3BCN-CSIC</a:t>
                      </a:r>
                      <a:endParaRPr lang="ca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34053851"/>
                  </a:ext>
                </a:extLst>
              </a:tr>
              <a:tr h="785942">
                <a:tc>
                  <a:txBody>
                    <a:bodyPr/>
                    <a:lstStyle/>
                    <a:p>
                      <a:r>
                        <a:rPr kumimoji="0" 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centres amb conveni o del Grup UB; alumnat de l’EIM, d’Estudis Hispànics, dels Serveis Lingüístics i de l’IDP-ICE; membres del Claustre de Doctors de la UB; professorat de primària i secundària; membres del COBDC; membres de fundacions de caràcter </a:t>
                      </a:r>
                      <a:r>
                        <a:rPr kumimoji="0" lang="ca-E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beneficodocent</a:t>
                      </a:r>
                      <a:r>
                        <a:rPr kumimoji="0" lang="ca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de la UB; usuaris autoritzats pel PDI de la UB o pel CRAI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42788529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94599" y="5902261"/>
            <a:ext cx="8163962" cy="274637"/>
          </a:xfrm>
          <a:prstGeom prst="rect">
            <a:avLst/>
          </a:prstGeom>
          <a:solidFill>
            <a:srgbClr val="EAEFF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200" b="1">
                <a:solidFill>
                  <a:srgbClr val="336699"/>
                </a:solidFill>
                <a:latin typeface="Verdana" panose="020B0604030504040204" pitchFamily="34" charset="0"/>
              </a:rPr>
              <a:t>Préstec de material audiovisual: 21 dies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594599" y="6219732"/>
            <a:ext cx="8163962" cy="49859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200" b="1">
                <a:solidFill>
                  <a:srgbClr val="336699"/>
                </a:solidFill>
                <a:latin typeface="Verdana" panose="020B0604030504040204" pitchFamily="34" charset="0"/>
              </a:rPr>
              <a:t>Bibliografia recomanada: 10 dies</a:t>
            </a:r>
          </a:p>
          <a:p>
            <a:pPr algn="ctr">
              <a:spcBef>
                <a:spcPct val="20000"/>
              </a:spcBef>
            </a:pPr>
            <a:r>
              <a:rPr lang="ca-ES" altLang="ca-ES" sz="1200" b="1">
                <a:solidFill>
                  <a:srgbClr val="336699"/>
                </a:solidFill>
                <a:latin typeface="Verdana" panose="020B0604030504040204" pitchFamily="34" charset="0"/>
              </a:rPr>
              <a:t>Bibliografia recomanada de cap de setmana (de dv a dl): 3 dies</a:t>
            </a:r>
          </a:p>
        </p:txBody>
      </p:sp>
    </p:spTree>
    <p:extLst>
      <p:ext uri="{BB962C8B-B14F-4D97-AF65-F5344CB8AC3E}">
        <p14:creationId xmlns:p14="http://schemas.microsoft.com/office/powerpoint/2010/main" val="176565581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DB78A-56C9-4AE1-B9CC-BD1577AA1795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5090954" y="3919020"/>
            <a:ext cx="1222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</a:p>
        </p:txBody>
      </p:sp>
      <p:sp>
        <p:nvSpPr>
          <p:cNvPr id="88094" name="Rectangle 6"/>
          <p:cNvSpPr>
            <a:spLocks noChangeArrowheads="1"/>
          </p:cNvSpPr>
          <p:nvPr/>
        </p:nvSpPr>
        <p:spPr bwMode="auto">
          <a:xfrm>
            <a:off x="5078448" y="4273032"/>
            <a:ext cx="38354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veure la </a:t>
            </a:r>
            <a:r>
              <a:rPr lang="ca-ES" altLang="ca-ES" sz="1700" b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llista dels documents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emporteu en préstec al llarg dels vostres estudis a la UB a la pestanya </a:t>
            </a:r>
            <a:r>
              <a:rPr lang="ca-ES" altLang="ca-ES" sz="1700" i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Préstecs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dins d</a:t>
            </a:r>
            <a:r>
              <a:rPr lang="ca-ES" altLang="ca-ES" sz="1700" i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’El meu compte.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8095" name="Rectangle 10"/>
          <p:cNvSpPr>
            <a:spLocks noChangeArrowheads="1"/>
          </p:cNvSpPr>
          <p:nvPr/>
        </p:nvSpPr>
        <p:spPr bwMode="auto">
          <a:xfrm>
            <a:off x="5094514" y="1878722"/>
            <a:ext cx="372722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permeten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fins a 10 reserves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simultànies, que es poden activar des d’</a:t>
            </a:r>
            <a:r>
              <a:rPr lang="ca-ES" altLang="ca-ES" sz="1700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700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 dels taulells. 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118963" y="1507456"/>
            <a:ext cx="1296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>
                <a:solidFill>
                  <a:srgbClr val="336699"/>
                </a:solidFill>
                <a:latin typeface="Verdana" panose="020B0604030504040204" pitchFamily="34" charset="0"/>
              </a:rPr>
              <a:t>Reserves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88054" y="4273032"/>
            <a:ext cx="424973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No tornar a temps els documents prestats comporta una suspensió del servei, </a:t>
            </a:r>
            <a:r>
              <a:rPr lang="ca-ES" altLang="ca-ES" sz="1700" b="1">
                <a:solidFill>
                  <a:srgbClr val="7F7F7F"/>
                </a:solidFill>
                <a:latin typeface="Verdana" panose="020B0604030504040204" pitchFamily="34" charset="0"/>
              </a:rPr>
              <a:t>segons els dies de retard i el tipus de document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ca-ES" altLang="ca-ES" sz="1400">
                <a:solidFill>
                  <a:srgbClr val="336699"/>
                </a:solidFill>
                <a:latin typeface="Verdana" panose="020B0604030504040204" pitchFamily="34" charset="0"/>
              </a:rPr>
              <a:t>Préstec normal i material audiovisual:</a:t>
            </a:r>
            <a:r>
              <a:rPr lang="ca-ES" altLang="ca-ES" sz="1400" b="1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b="1">
                <a:solidFill>
                  <a:srgbClr val="7F7F7F"/>
                </a:solidFill>
                <a:latin typeface="Verdana" panose="020B0604030504040204" pitchFamily="34" charset="0"/>
              </a:rPr>
              <a:t>1 dia</a:t>
            </a:r>
            <a:r>
              <a:rPr lang="ca-ES" altLang="ca-ES" sz="140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ca-ES" altLang="ca-ES" sz="1400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Préstec de bibliografia recomanada:</a:t>
            </a:r>
            <a:r>
              <a:rPr lang="ca-ES" altLang="ca-ES" sz="140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altLang="ca-ES" sz="1400" b="1">
                <a:solidFill>
                  <a:srgbClr val="7F7F7F"/>
                </a:solidFill>
                <a:latin typeface="Verdana"/>
                <a:ea typeface="Verdana"/>
                <a:cs typeface="Arial"/>
              </a:rPr>
              <a:t>2 dies</a:t>
            </a:r>
            <a:r>
              <a:rPr lang="ca-ES" altLang="ca-ES" sz="1400">
                <a:solidFill>
                  <a:srgbClr val="7F7F7F"/>
                </a:solidFill>
                <a:latin typeface="Verdana"/>
                <a:ea typeface="Verdana"/>
                <a:cs typeface="Arial"/>
              </a:rPr>
              <a:t> </a:t>
            </a:r>
          </a:p>
          <a:p>
            <a:r>
              <a:rPr lang="ca-ES" altLang="ca-ES" sz="1400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Préstec de BR de cap de setmana:</a:t>
            </a:r>
            <a:r>
              <a:rPr lang="ca-ES" altLang="ca-ES" sz="1400" b="1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altLang="ca-ES" sz="1400" b="1">
                <a:solidFill>
                  <a:srgbClr val="7F7F7F"/>
                </a:solidFill>
                <a:latin typeface="Verdana"/>
                <a:ea typeface="Verdana"/>
                <a:cs typeface="Arial"/>
              </a:rPr>
              <a:t>3 dies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681898" y="3890056"/>
            <a:ext cx="1277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>
                <a:solidFill>
                  <a:srgbClr val="336699"/>
                </a:solidFill>
                <a:latin typeface="Verdana" panose="020B0604030504040204" pitchFamily="34" charset="0"/>
              </a:rPr>
              <a:t>Sancions</a:t>
            </a: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641399" y="1488794"/>
            <a:ext cx="1727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>
                <a:solidFill>
                  <a:srgbClr val="336699"/>
                </a:solidFill>
                <a:latin typeface="Verdana" panose="020B0604030504040204" pitchFamily="34" charset="0"/>
              </a:rPr>
              <a:t>Renovacions</a:t>
            </a:r>
          </a:p>
        </p:txBody>
      </p:sp>
      <p:sp>
        <p:nvSpPr>
          <p:cNvPr id="88100" name="Rectangle 6"/>
          <p:cNvSpPr>
            <a:spLocks noChangeArrowheads="1"/>
          </p:cNvSpPr>
          <p:nvPr/>
        </p:nvSpPr>
        <p:spPr bwMode="auto">
          <a:xfrm>
            <a:off x="641399" y="1839319"/>
            <a:ext cx="424973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renovar el préstec dels documents</a:t>
            </a:r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tantes vegades com vulgueu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sempre que el document no hagi estat reservat. Podeu demanar la renovació al </a:t>
            </a:r>
            <a:r>
              <a:rPr lang="ca-ES" altLang="ca-ES" sz="17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taulell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ca-ES" altLang="ca-ES" sz="17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telèfon</a:t>
            </a:r>
            <a:r>
              <a:rPr lang="ca-ES" altLang="ca-ES" sz="170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bé via web, des de l’opció </a:t>
            </a:r>
            <a:r>
              <a:rPr lang="ca-ES" altLang="ca-ES" sz="1700" b="1" i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700">
              <a:solidFill>
                <a:srgbClr val="E7E6E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2174" y="1054346"/>
            <a:ext cx="6500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https://crai.ub.edu/serveis-i-recursos/prestec-documents-ub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83945" y="737728"/>
            <a:ext cx="597400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(III)</a:t>
            </a:r>
          </a:p>
        </p:txBody>
      </p:sp>
    </p:spTree>
    <p:extLst>
      <p:ext uri="{BB962C8B-B14F-4D97-AF65-F5344CB8AC3E}">
        <p14:creationId xmlns:p14="http://schemas.microsoft.com/office/powerpoint/2010/main" val="41354807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27090-CCAC-45BD-AFEB-08E62F5731F6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2844" y="812700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L’objectiu d’aquesta sessió és: </a:t>
            </a: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1700" y="2087102"/>
            <a:ext cx="8675687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spAutoFit/>
          </a:bodyPr>
          <a:lstStyle/>
          <a:p>
            <a:pPr eaLnBrk="1" hangingPunct="1">
              <a:spcBef>
                <a:spcPct val="10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Presentar-vos el CRAI Biblioteca de Biologia i els seus serveis:</a:t>
            </a:r>
          </a:p>
          <a:p>
            <a:pPr>
              <a:spcBef>
                <a:spcPts val="1200"/>
              </a:spcBef>
              <a:buNone/>
            </a:pPr>
            <a:r>
              <a:rPr lang="ca-ES" sz="2000">
                <a:solidFill>
                  <a:srgbClr val="336699"/>
                </a:solidFill>
                <a:latin typeface="Verdana"/>
                <a:ea typeface="Verdana"/>
                <a:cs typeface="+mn-lt"/>
                <a:hlinkClick r:id="rId3"/>
              </a:rPr>
              <a:t>https://crai.ub.edu/coneix-el-crai/biblioteques/crai-biblioteca-de-biologia</a:t>
            </a:r>
            <a:endParaRPr lang="ca-ES"/>
          </a:p>
          <a:p>
            <a:pPr eaLnBrk="1" hangingPunct="1">
              <a:spcBef>
                <a:spcPct val="100000"/>
              </a:spcBef>
              <a:buClr>
                <a:srgbClr val="3366CC"/>
              </a:buClr>
              <a:buSzPct val="75000"/>
              <a:buFontTx/>
              <a:buNone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</a:rPr>
              <a:t>Parlar-vos dels recursos i serveis que ofereix el CRAI de la UB: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+mn-lt"/>
                <a:hlinkClick r:id="rId4"/>
              </a:rPr>
              <a:t>https://crai.ub.edu/</a:t>
            </a:r>
            <a:endParaRPr lang="ca-ES" altLang="ca-ES" sz="2000">
              <a:solidFill>
                <a:srgbClr val="646464"/>
              </a:solidFill>
              <a:latin typeface="Verdana"/>
              <a:ea typeface="Verdana"/>
              <a:cs typeface="+mn-lt"/>
            </a:endParaRPr>
          </a:p>
          <a:p>
            <a:pPr eaLnBrk="1" hangingPunct="1">
              <a:spcBef>
                <a:spcPct val="100000"/>
              </a:spcBef>
              <a:buClr>
                <a:srgbClr val="3366CC"/>
              </a:buClr>
              <a:buSzPct val="75000"/>
              <a:buFontTx/>
              <a:buNone/>
            </a:pPr>
            <a:endParaRPr lang="ca-ES" altLang="ca-ES" sz="200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43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78AE1-5024-4255-8A52-FE51B1EF48E7}" type="slidenum">
              <a:rPr lang="es-ES" altLang="en-US" smtClean="0">
                <a:solidFill>
                  <a:srgbClr val="898989"/>
                </a:solidFill>
              </a:rPr>
              <a:pPr/>
              <a:t>20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874474"/>
            <a:ext cx="738019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Préstec amb altres biblioteques de la UB</a:t>
            </a:r>
          </a:p>
        </p:txBody>
      </p:sp>
      <p:sp>
        <p:nvSpPr>
          <p:cNvPr id="4813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5475" y="1744306"/>
            <a:ext cx="48244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a-ES" altLang="ca-ES" sz="19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necessiteu un document que és en una </a:t>
            </a:r>
            <a:r>
              <a:rPr lang="ca-ES" altLang="ca-ES" sz="19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altra biblioteca</a:t>
            </a:r>
            <a:r>
              <a:rPr lang="ca-ES" altLang="ca-ES" sz="190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UB podeu: </a:t>
            </a:r>
          </a:p>
          <a:p>
            <a:pPr eaLnBrk="1" hangingPunct="1">
              <a:defRPr/>
            </a:pPr>
            <a:endParaRPr lang="ca-ES" altLang="ca-ES" sz="19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a-ES" altLang="ca-ES" sz="1900" i="1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90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a-ES" altLang="ca-ES" sz="19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anar a la biblioteca on es troba</a:t>
            </a:r>
            <a:r>
              <a:rPr lang="ca-ES" altLang="ca-ES" sz="190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formalitzar el préstec, o </a:t>
            </a:r>
          </a:p>
          <a:p>
            <a:pPr eaLnBrk="1" hangingPunct="1">
              <a:defRPr/>
            </a:pPr>
            <a:endParaRPr lang="ca-ES" altLang="ca-ES" sz="19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a-ES" altLang="ca-ES" sz="1900" i="1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90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a-ES" altLang="ca-ES" sz="19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sol·licitar al taulell de la vostra biblioteca </a:t>
            </a:r>
            <a:r>
              <a:rPr lang="ca-ES" altLang="ca-ES" sz="1900" b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el portin</a:t>
            </a:r>
            <a:r>
              <a:rPr lang="ca-ES" altLang="ca-ES" sz="19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El rebreu al cap de 2 o 3 dies.</a:t>
            </a:r>
          </a:p>
          <a:p>
            <a:pPr eaLnBrk="1" hangingPunct="1">
              <a:defRPr/>
            </a:pPr>
            <a:endParaRPr lang="ca-ES" altLang="ca-ES" sz="190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06242265-D878-45FA-82B5-E89D5725A64F}"/>
              </a:ext>
            </a:extLst>
          </p:cNvPr>
          <p:cNvSpPr txBox="1"/>
          <p:nvPr/>
        </p:nvSpPr>
        <p:spPr>
          <a:xfrm>
            <a:off x="5876925" y="1443822"/>
            <a:ext cx="24574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CRAI Biblioteques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Belles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Biologia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Campus Bellvitge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Campus Clínic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Campus Mundet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Dret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Economia i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Farmàcia i Ciències de l’Alimentació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Filosofia, Geografia</a:t>
            </a:r>
            <a:br>
              <a:rPr lang="ca-ES" sz="1400" dirty="0"/>
            </a:br>
            <a:r>
              <a:rPr lang="ca-ES" sz="1400" dirty="0"/>
              <a:t>i Història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Física i Química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Fons Antic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Informació i Mitjans Audiovisuals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Lletres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Matemàtiques</a:t>
            </a:r>
            <a:br>
              <a:rPr lang="ca-ES" sz="1400" dirty="0"/>
            </a:br>
            <a:r>
              <a:rPr lang="ca-ES" sz="1400" dirty="0"/>
              <a:t>i Informàtica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Pavelló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9913944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21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919820"/>
            <a:ext cx="8677275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Ús de sales de treball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https://crai.ub.edu/serveis-i-recursos/prestec-equipaments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55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6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7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501068" y="1528871"/>
            <a:ext cx="8218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Aquest servei té per objecte facilitar l’ús de les sales de treball dels CRAI Biblioteques perquè pugueu gaudir d’un espai on elaborar treballs, individualment o en grup. Les reserves es fan des del Cercabib i cal haver-se identificat prèviament.</a:t>
            </a:r>
            <a:endParaRPr lang="en-US"/>
          </a:p>
          <a:p>
            <a:r>
              <a:rPr lang="ca-ES" altLang="ca-ES" sz="1600">
                <a:solidFill>
                  <a:srgbClr val="646464"/>
                </a:solidFill>
                <a:latin typeface="Verdana"/>
                <a:ea typeface="Verdana"/>
                <a:cs typeface="Arial"/>
                <a:hlinkClick r:id="rId4"/>
              </a:rPr>
              <a:t>Instruccions d’ús de les sales de treball</a:t>
            </a:r>
          </a:p>
          <a:p>
            <a:r>
              <a:rPr lang="ca-ES" sz="1600">
                <a:solidFill>
                  <a:srgbClr val="0563C1"/>
                </a:solidFill>
                <a:latin typeface="Verdana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Reserva de sales de treball: guia ràpida</a:t>
            </a:r>
            <a:endParaRPr lang="ca-ES" sz="1600">
              <a:solidFill>
                <a:srgbClr val="0563C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1068" y="3375710"/>
            <a:ext cx="8677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Préstec de portàtils</a:t>
            </a:r>
          </a:p>
          <a:p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https://crai.ub.edu/serveis-i-recursos/prestec-equipaments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583617" y="4064001"/>
            <a:ext cx="81359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tenen instal·lats Windows.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es sol·liciten i es tornen al taulell de préstec.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És necessari llegir, signar i emplenar correctament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el formulari de contracte de préstec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usuaris sancionats no poden utilitzar aquest servei.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període de préstec és de 4 hores com a màxim.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no es poden reservar.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Normativa</a:t>
            </a: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1848D16-EFB1-8716-E7A4-D8269D4A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7" t="-548" r="2381" b="12500"/>
          <a:stretch/>
        </p:blipFill>
        <p:spPr>
          <a:xfrm>
            <a:off x="471426" y="1925049"/>
            <a:ext cx="4040996" cy="2836090"/>
          </a:xfrm>
          <a:prstGeom prst="rect">
            <a:avLst/>
          </a:prstGeom>
        </p:spPr>
      </p:pic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22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3179" y="800364"/>
            <a:ext cx="723122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Què teniu en préstec? </a:t>
            </a:r>
            <a:r>
              <a:rPr lang="ca-ES" altLang="ca-ES" sz="2000" b="1" i="1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El meu compte  </a:t>
            </a:r>
            <a:br>
              <a:rPr lang="ca-ES" altLang="ca-ES" sz="2000" b="1" i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i="1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es-ES" sz="1600">
                <a:solidFill>
                  <a:srgbClr val="C0C0C0"/>
                </a:solidFill>
                <a:latin typeface="Verdana" panose="020B0604030504040204" pitchFamily="34" charset="0"/>
              </a:rPr>
            </a:br>
            <a:br>
              <a:rPr lang="es-ES" altLang="es-ES" sz="2000">
                <a:solidFill>
                  <a:srgbClr val="646464"/>
                </a:solidFill>
                <a:latin typeface="Verdana" panose="020B0604030504040204" pitchFamily="34" charset="0"/>
              </a:rPr>
            </a:br>
            <a:endParaRPr lang="ca-ES" altLang="ca-ES" sz="2000" b="1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7 Flecha derecha"/>
          <p:cNvSpPr/>
          <p:nvPr/>
        </p:nvSpPr>
        <p:spPr>
          <a:xfrm rot="1934992">
            <a:off x="2977173" y="1697920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19749" y="1820665"/>
            <a:ext cx="404154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ca-ES" altLang="es-ES" sz="1600">
                <a:solidFill>
                  <a:srgbClr val="646464"/>
                </a:solidFill>
                <a:latin typeface="Verdana" panose="020B0604030504040204" pitchFamily="34" charset="0"/>
              </a:rPr>
              <a:t>Aquest servei us permet accedir al vostre </a:t>
            </a:r>
            <a:r>
              <a:rPr lang="ca-ES" altLang="es-ES" sz="1600" b="1">
                <a:solidFill>
                  <a:srgbClr val="646464"/>
                </a:solidFill>
                <a:latin typeface="Verdana" panose="020B0604030504040204" pitchFamily="34" charset="0"/>
              </a:rPr>
              <a:t>registre d’usuari</a:t>
            </a:r>
            <a:r>
              <a:rPr lang="ca-ES" altLang="es-ES" sz="1600">
                <a:solidFill>
                  <a:srgbClr val="646464"/>
                </a:solidFill>
                <a:latin typeface="Verdana" panose="020B0604030504040204" pitchFamily="34" charset="0"/>
              </a:rPr>
              <a:t> del CRAI. </a:t>
            </a:r>
          </a:p>
          <a:p>
            <a:pPr>
              <a:spcBef>
                <a:spcPct val="100000"/>
              </a:spcBef>
            </a:pPr>
            <a:r>
              <a:rPr lang="ca-ES" altLang="es-ES" sz="1600">
                <a:solidFill>
                  <a:srgbClr val="646464"/>
                </a:solidFill>
                <a:latin typeface="Verdana" panose="020B0604030504040204" pitchFamily="34" charset="0"/>
              </a:rPr>
              <a:t>Una vegada identificats, podeu veure i renovar els vostres préstecs, reservar documents o crear llistes de registres, entre altres serveis.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062" y="3835498"/>
            <a:ext cx="2135924" cy="23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9261" y="3786774"/>
            <a:ext cx="2295525" cy="241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8883" y="908818"/>
            <a:ext cx="8281988" cy="812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</a:rPr>
              <a:t>Servei de préstec consorciat (PUC)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Calibri Light"/>
                <a:hlinkClick r:id="rId3"/>
              </a:rPr>
              <a:t>https</a:t>
            </a: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  <a:hlinkClick r:id="rId3"/>
              </a:rPr>
              <a:t>://crai.ub.edu/serveis-i-recursos/prestec-puc</a:t>
            </a:r>
            <a:b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</a:rPr>
            </a:br>
            <a:endParaRPr lang="ca-ES" altLang="ca-ES" sz="1600">
              <a:solidFill>
                <a:srgbClr val="336699"/>
              </a:solidFill>
              <a:latin typeface="Verdana"/>
              <a:ea typeface="Verdana"/>
              <a:cs typeface="+mj-lt"/>
            </a:endParaRPr>
          </a:p>
        </p:txBody>
      </p:sp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23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535884" y="1631516"/>
            <a:ext cx="649411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defRPr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Préstec Consorciat PUC és un servei gratuït, ràpid i senzill d’obtenció de documents tant físics com electrònics des del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Cercabib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eaLnBrk="1" hangingPunct="1">
              <a:spcAft>
                <a:spcPts val="600"/>
              </a:spcAft>
              <a:defRPr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servei permet sol·licitar tant documents físics (llibres, vídeos, etc.) com articles i capítols electrònics o digitalitzats tant de les institucions del Consorci de Serveis Universitaris de Catalunya (CSUC) com d’institucions acadèmiques internacionals.</a:t>
            </a:r>
          </a:p>
          <a:p>
            <a:pPr marL="0" indent="0" eaLnBrk="1" hangingPunct="1">
              <a:defRPr/>
            </a:pP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es sol·liciten els documents?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ca-ES" altLang="ca-ES" sz="15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Presencialment, a la biblioteca on estan dipositats: </a:t>
            </a: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ca-ES" altLang="ca-ES" sz="1500" b="1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ca-ES" altLang="ca-ES" sz="15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Remotament, mitjançant la interfície del </a:t>
            </a: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via </a:t>
            </a:r>
            <a:r>
              <a:rPr lang="ca-ES" altLang="ca-ES" sz="1500" b="1" i="1" dirty="0" err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  <a:defRPr/>
            </a:pPr>
            <a:endParaRPr lang="ca-ES" altLang="ca-ES" sz="1500" b="1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es tornen els documents?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ca-ES" altLang="ca-ES" sz="15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qualsevol de les biblioteques del CRAI de la UB.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ca-ES" altLang="ca-ES" sz="15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qualsevol de les biblioteques de la institució            a la qual pertany el document.</a:t>
            </a: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2228" name="Agrupa 7"/>
          <p:cNvGrpSpPr>
            <a:grpSpLocks/>
          </p:cNvGrpSpPr>
          <p:nvPr/>
        </p:nvGrpSpPr>
        <p:grpSpPr bwMode="auto">
          <a:xfrm>
            <a:off x="7137237" y="1587071"/>
            <a:ext cx="1462088" cy="4359275"/>
            <a:chOff x="6715125" y="1289050"/>
            <a:chExt cx="2012950" cy="5072063"/>
          </a:xfrm>
        </p:grpSpPr>
        <p:pic>
          <p:nvPicPr>
            <p:cNvPr id="52230" name="Picture 14" descr="Logo UA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9013" y="950834"/>
            <a:ext cx="7346691" cy="812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>
                <a:solidFill>
                  <a:srgbClr val="336699"/>
                </a:solidFill>
                <a:latin typeface="Verdana"/>
                <a:ea typeface="Verdana"/>
              </a:rPr>
              <a:t>PUC via web</a:t>
            </a:r>
            <a:br>
              <a:rPr lang="ca-ES" sz="2000" b="1" dirty="0">
                <a:latin typeface="Verdana" panose="020B0604030504040204" pitchFamily="34" charset="0"/>
                <a:ea typeface="Verdana"/>
              </a:rPr>
            </a:br>
            <a:r>
              <a:rPr lang="ca-ES" sz="1600" dirty="0">
                <a:latin typeface="Verdana"/>
                <a:ea typeface="Verdana"/>
                <a:hlinkClick r:id="rId3"/>
              </a:rPr>
              <a:t>https://crai.ub.edu/serveis-i-recursos/prestec-puc</a:t>
            </a:r>
            <a:br>
              <a:rPr lang="ca-ES" sz="1600" dirty="0">
                <a:latin typeface="Verdana"/>
                <a:ea typeface="Verdana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24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4275" name="4 Marcador de contenido"/>
          <p:cNvSpPr>
            <a:spLocks/>
          </p:cNvSpPr>
          <p:nvPr/>
        </p:nvSpPr>
        <p:spPr bwMode="auto">
          <a:xfrm>
            <a:off x="519013" y="1704588"/>
            <a:ext cx="810772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Requisits: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Heu d’estar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donats d’alta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 la base de dades d’usuaris de la biblioteca de la vostra institució.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tenir préstecs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vençuts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bloquejats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1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Connecteu-vos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al Catàleg Col·lectiu de les Universitats de Catalunya    (CCUC):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http://ccuc.csuc.cat/#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2 Busqueu si el document està disponible i seleccioneu-lo per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sol·licitar-lo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 Identifiqueu-vos i trieu on el voleu recollir.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3 Quan el document arribi a la biblioteca escollida, rebreu un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avís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per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correu electrònic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4 Podeu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tornar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el document a qualsevol biblioteca de la vostra institució o de la institució a la qual pertanyi.</a:t>
            </a:r>
          </a:p>
        </p:txBody>
      </p: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8312" y="803751"/>
            <a:ext cx="8135937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Condicions de préstec del PUC</a:t>
            </a:r>
          </a:p>
        </p:txBody>
      </p:sp>
      <p:sp>
        <p:nvSpPr>
          <p:cNvPr id="5636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63E8E7-B058-4CEF-8238-F719ACEE8008}" type="slidenum">
              <a:rPr lang="ca-ES" altLang="en-US" smtClean="0">
                <a:solidFill>
                  <a:srgbClr val="898989"/>
                </a:solidFill>
              </a:rPr>
              <a:pPr/>
              <a:t>25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5B699877-053B-4E39-BF8E-232DF5D8F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43" y="2325819"/>
            <a:ext cx="8374914" cy="3284406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0556AE15-B4AD-473B-89DA-C547D3D1E832}"/>
              </a:ext>
            </a:extLst>
          </p:cNvPr>
          <p:cNvSpPr txBox="1"/>
          <p:nvPr/>
        </p:nvSpPr>
        <p:spPr>
          <a:xfrm>
            <a:off x="600075" y="1438275"/>
            <a:ext cx="7915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Pots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sol·licitar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els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documents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a través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del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web via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Cercabib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pt-BR" sz="1700" i="1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bé</a:t>
            </a:r>
            <a:r>
              <a:rPr lang="pt-BR" sz="1700" i="1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 in situ,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i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segons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aquestes </a:t>
            </a:r>
            <a:r>
              <a:rPr lang="pt-BR" sz="1700" dirty="0" err="1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condicions</a:t>
            </a:r>
            <a:r>
              <a:rPr lang="pt-BR" sz="17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   </a:t>
            </a:r>
            <a:endParaRPr lang="ca-ES" sz="1700" dirty="0">
              <a:solidFill>
                <a:srgbClr val="64646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523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BB8590-CFFE-4032-B282-50D00CEFD67C}" type="slidenum">
              <a:rPr lang="ca-ES" altLang="en-US" smtClean="0">
                <a:solidFill>
                  <a:srgbClr val="898989"/>
                </a:solidFill>
              </a:rPr>
              <a:pPr/>
              <a:t>26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6725" y="783838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</a:rPr>
              <a:t>Préstec interbibliotecari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Calibri Light"/>
                <a:hlinkClick r:id="rId2"/>
              </a:rPr>
              <a:t>https</a:t>
            </a: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  <a:hlinkClick r:id="rId2"/>
              </a:rPr>
              <a:t>://crai.ub.edu/serveis-i-recursos/prestec-interbibliotecari</a:t>
            </a:r>
            <a:br>
              <a:rPr lang="ca-ES" altLang="ca-ES" sz="160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</a:b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473075" y="1675503"/>
            <a:ext cx="78978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El servei de préstec interbibliotecari té com a objectiu localitzar i obtenir l’original o la còpia de qualsevol tipus de document que no es trobi al CRAI de la UB i que tampoc no estigui disponible en altres universitats catalanes a través del 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  <a:hlinkClick r:id="rId3" tooltip="PUC"/>
              </a:rPr>
              <a:t>PUC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Així mateix, actua com a centre prestatari dels fons propis per a altres institucions. Aquest servei està subjecte a 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  <a:hlinkClick r:id="rId4" tooltip="Tarifes"/>
              </a:rPr>
              <a:t>tarifes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27584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27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90424" y="811516"/>
            <a:ext cx="85677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Accés als recursos electrònics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"/>
              </a:rPr>
              <a:t>https://crai.ub.edu/serveis-i-recursos/acces-recursos-electronics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61962" y="2041260"/>
            <a:ext cx="82200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Mitjançant el Servei Intermediari d’accés als Recursos Electrònics (SIRE), des d’un ordinador/dispositiu situat dins o fora de la xarxa de la UB podeu accedir als recursos electrònics d’informació contractats pel CRAI de la UB. </a:t>
            </a:r>
          </a:p>
          <a:p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Per entrar-hi, heu de disposar de l’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i de la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contrasenya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amb què accediu a la intranet de la UB (PDI, PTGAS o </a:t>
            </a:r>
            <a:r>
              <a:rPr lang="ca-ES" altLang="ca-ES" dirty="0" err="1">
                <a:solidFill>
                  <a:srgbClr val="646464"/>
                </a:solidFill>
                <a:latin typeface="Verdana" panose="020B0604030504040204" pitchFamily="34" charset="0"/>
              </a:rPr>
              <a:t>SocUB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).</a:t>
            </a:r>
          </a:p>
          <a:p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28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423494" y="8425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 Campus Virtual </a:t>
            </a:r>
            <a:b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es-ES" altLang="ca-ES" sz="200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74675" y="1201538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https://campusvirtual.ub.edu</a:t>
            </a:r>
            <a:endParaRPr lang="ca-ES" altLang="ca-ES" sz="160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ca-ES" altLang="ca-ES" sz="1600">
              <a:solidFill>
                <a:prstClr val="black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3665340" y="1890251"/>
            <a:ext cx="4572000" cy="107721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És l’eina de treball amb què accediu a les vostres assignatures i visualitzeu la bibliografia recomanada, els materials docents i les activitats.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93" y="3177910"/>
            <a:ext cx="3987053" cy="26819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936234" y="4325029"/>
            <a:ext cx="1716860" cy="562488"/>
          </a:xfrm>
          <a:prstGeom prst="wedgeRoundRectCallout">
            <a:avLst>
              <a:gd name="adj1" fmla="val 80"/>
              <a:gd name="adj2" fmla="val -216210"/>
              <a:gd name="adj3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>
                <a:solidFill>
                  <a:prstClr val="white"/>
                </a:solidFill>
                <a:latin typeface="Verdana" panose="020B0604030504040204" pitchFamily="34" charset="0"/>
              </a:rPr>
              <a:t>Identificador </a:t>
            </a:r>
          </a:p>
          <a:p>
            <a:pPr algn="ctr"/>
            <a:r>
              <a:rPr lang="ca-ES" altLang="ca-ES" sz="1400" b="1">
                <a:solidFill>
                  <a:prstClr val="white"/>
                </a:solidFill>
                <a:latin typeface="Verdana" panose="020B0604030504040204" pitchFamily="34" charset="0"/>
              </a:rPr>
              <a:t>i contrasenya </a:t>
            </a:r>
          </a:p>
          <a:p>
            <a:pPr algn="ctr"/>
            <a:endParaRPr lang="ca-ES" altLang="ca-ES" sz="2000" b="1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7405350" y="3118258"/>
            <a:ext cx="356283" cy="234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black"/>
              </a:solidFill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7C36D00-4618-8F60-CD40-2171BB1582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226" r="20414" b="-463"/>
          <a:stretch/>
        </p:blipFill>
        <p:spPr>
          <a:xfrm>
            <a:off x="280922" y="2145991"/>
            <a:ext cx="3145530" cy="2560988"/>
          </a:xfrm>
          <a:prstGeom prst="rect">
            <a:avLst/>
          </a:prstGeom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 rot="19445416">
            <a:off x="883080" y="2502460"/>
            <a:ext cx="1691864" cy="640009"/>
          </a:xfrm>
          <a:prstGeom prst="leftArrow">
            <a:avLst>
              <a:gd name="adj1" fmla="val 50000"/>
              <a:gd name="adj2" fmla="val 83344"/>
            </a:avLst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200">
                <a:solidFill>
                  <a:prstClr val="white"/>
                </a:solidFill>
                <a:latin typeface="Verdana" panose="020B0604030504040204" pitchFamily="34" charset="0"/>
              </a:rPr>
              <a:t>Campus Virtual</a:t>
            </a:r>
          </a:p>
        </p:txBody>
      </p:sp>
    </p:spTree>
    <p:extLst>
      <p:ext uri="{BB962C8B-B14F-4D97-AF65-F5344CB8AC3E}">
        <p14:creationId xmlns:p14="http://schemas.microsoft.com/office/powerpoint/2010/main" val="1143066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77644" y="79245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Aprèn | Serveis i Recursos</a:t>
            </a:r>
            <a:endParaRPr lang="es-ES"/>
          </a:p>
          <a:p>
            <a:r>
              <a:rPr lang="ca-ES" sz="1600">
                <a:solidFill>
                  <a:srgbClr val="336699"/>
                </a:solidFill>
                <a:latin typeface="Arial"/>
                <a:cs typeface="Arial"/>
                <a:hlinkClick r:id="rId2"/>
              </a:rPr>
              <a:t>https://crai.ub.edu/apren</a:t>
            </a:r>
            <a:r>
              <a:rPr lang="ca-ES" sz="1600">
                <a:solidFill>
                  <a:srgbClr val="336699"/>
                </a:solidFill>
                <a:latin typeface="Arial"/>
                <a:cs typeface="Arial"/>
              </a:rPr>
              <a:t> </a:t>
            </a:r>
            <a:endParaRPr lang="ca-ES"/>
          </a:p>
        </p:txBody>
      </p:sp>
      <p:sp>
        <p:nvSpPr>
          <p:cNvPr id="66565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1CAB9-5205-4AFE-8B0B-181BCB13305A}" type="slidenum">
              <a:rPr lang="ca-ES" altLang="en-US" smtClean="0">
                <a:solidFill>
                  <a:srgbClr val="898989"/>
                </a:solidFill>
              </a:rPr>
              <a:pPr/>
              <a:t>29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F02A30-D0CB-ECEE-A205-261AA890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86" y="1517280"/>
            <a:ext cx="5096789" cy="49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80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7AD82-BA87-4C7D-A04B-8568B3F1B026}" type="slidenum">
              <a:rPr lang="es-ES" altLang="en-US" smtClean="0">
                <a:solidFill>
                  <a:srgbClr val="898989"/>
                </a:solidFill>
              </a:rPr>
              <a:pPr/>
              <a:t>3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150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8767" y="857381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De què parlarem?</a:t>
            </a:r>
          </a:p>
        </p:txBody>
      </p:sp>
      <p:sp>
        <p:nvSpPr>
          <p:cNvPr id="21508" name="Rectangle 1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779" y="1764327"/>
            <a:ext cx="3887788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3" action="ppaction://hlinksldjump"/>
              </a:rPr>
              <a:t>On som i quan podeu venir?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4" action="ppaction://hlinksldjump"/>
              </a:rPr>
              <a:t>Plànol de la biblioteca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5" action="ppaction://hlinksldjump"/>
              </a:rPr>
              <a:t>Equipament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6" action="ppaction://hlinksldjump"/>
              </a:rPr>
              <a:t>El fons: llibres, revistes, etc.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7" action="ppaction://hlinksldjump"/>
              </a:rPr>
              <a:t>Inicieu-vos en el CRAI!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err="1">
                <a:latin typeface="Verdana" panose="020B0604030504040204" pitchFamily="34" charset="0"/>
                <a:hlinkClick r:id="rId8" action="ppaction://hlinksldjump"/>
              </a:rPr>
              <a:t>Cercabib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9" action="ppaction://hlinksldjump"/>
              </a:rPr>
              <a:t>Què heu de fer per endur-vos llibres en préstec?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10" action="ppaction://hlinksldjump"/>
              </a:rPr>
              <a:t>El servei de préstec de documents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11" action="ppaction://hlinksldjump"/>
              </a:rPr>
              <a:t>Ús de sales de treball i préstec de portàtils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>
                <a:latin typeface="Verdana" panose="020B0604030504040204" pitchFamily="34" charset="0"/>
                <a:hlinkClick r:id="rId12" action="ppaction://hlinksldjump"/>
              </a:rPr>
              <a:t>Què teniu en préstec? </a:t>
            </a:r>
            <a:r>
              <a:rPr lang="ca-ES" altLang="ca-ES" sz="1600" i="1">
                <a:latin typeface="Verdana" panose="020B0604030504040204" pitchFamily="34" charset="0"/>
                <a:hlinkClick r:id="rId12" action="ppaction://hlinksldjump"/>
              </a:rPr>
              <a:t>El meu compte</a:t>
            </a:r>
            <a:endParaRPr lang="ca-ES" altLang="ca-ES" sz="1600" i="1">
              <a:latin typeface="Verdana" panose="020B0604030504040204" pitchFamily="34" charset="0"/>
            </a:endParaRPr>
          </a:p>
        </p:txBody>
      </p:sp>
      <p:sp>
        <p:nvSpPr>
          <p:cNvPr id="21509" name="Rectangle 18"/>
          <p:cNvSpPr txBox="1">
            <a:spLocks noChangeArrowheads="1"/>
          </p:cNvSpPr>
          <p:nvPr/>
        </p:nvSpPr>
        <p:spPr bwMode="auto">
          <a:xfrm>
            <a:off x="4708882" y="1764327"/>
            <a:ext cx="38877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3" action="ppaction://hlinksldjump"/>
              </a:rPr>
              <a:t>Servei de préstec consorciat (PUC)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  <a:hlinkClick r:id="" action="ppaction://noaction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4" action="ppaction://hlinksldjump"/>
              </a:rPr>
              <a:t>Préstec interbibliotecari</a:t>
            </a:r>
            <a:endParaRPr lang="ca-ES" altLang="ca-ES" sz="8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5" action="ppaction://hlinksldjump"/>
              </a:rPr>
              <a:t>Accés als recursos electrònics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6" action="ppaction://hlinksldjump"/>
              </a:rPr>
              <a:t>Campus Virtual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7" action="ppaction://hlinksldjump"/>
              </a:rPr>
              <a:t>Aprèn | Serveis i Recursos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8" action="ppaction://hlinksldjump"/>
              </a:rPr>
              <a:t>Codis i contrasenyes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19" action="ppaction://hlinksldjump"/>
              </a:rPr>
              <a:t>Servei d’atenció a usuaris (SAU)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  <a:hlinkClick r:id="" action="ppaction://noaction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0" action="ppaction://hlinksldjump"/>
              </a:rPr>
              <a:t>Formació d’usuaris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1" action="ppaction://hlinksldjump"/>
              </a:rPr>
              <a:t>Fons i col·leccions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2" action="ppaction://hlinksldjump"/>
              </a:rPr>
              <a:t>Wifi i accés als ordinadors</a:t>
            </a:r>
            <a:br>
              <a:rPr lang="ca-ES" altLang="ca-ES" sz="1600" dirty="0">
                <a:latin typeface="Verdana" panose="020B0604030504040204" pitchFamily="34" charset="0"/>
                <a:hlinkClick r:id="rId22" action="ppaction://hlinksldjump"/>
              </a:rPr>
            </a:b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2" action="ppaction://hlinksldjump"/>
              </a:rPr>
              <a:t>de la Facultat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  <a:hlinkClick r:id="" action="ppaction://noaction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3" action="ppaction://hlinksldjump"/>
              </a:rPr>
              <a:t>Seguiu-nos a les xarxes i a les exposicions virtuals!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  <a:hlinkClick r:id="" action="ppaction://noaction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/>
                <a:ea typeface="Verdana"/>
                <a:cs typeface="Arial"/>
                <a:hlinkClick r:id="rId24" action="ppaction://hlinksldjump"/>
              </a:rPr>
              <a:t>I si encara teniu dubtes... </a:t>
            </a:r>
            <a:endParaRPr lang="ca-ES" altLang="ca-ES" sz="16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5937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344FB4-25C9-49EC-BBF1-F255B60EF835}" type="slidenum">
              <a:rPr lang="ca-ES" altLang="en-US" smtClean="0">
                <a:solidFill>
                  <a:srgbClr val="898989"/>
                </a:solidFill>
              </a:rPr>
              <a:pPr/>
              <a:t>30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49140" y="561009"/>
            <a:ext cx="8229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Codis i contrasenyes</a:t>
            </a:r>
            <a:endParaRPr lang="en-US" dirty="0">
              <a:solidFill>
                <a:srgbClr val="000000"/>
              </a:solidFill>
              <a:ea typeface="Verdana"/>
            </a:endParaRPr>
          </a:p>
          <a:p>
            <a:r>
              <a:rPr lang="ca-ES" altLang="ca-ES" sz="1400" dirty="0">
                <a:solidFill>
                  <a:srgbClr val="336699"/>
                </a:solidFill>
                <a:latin typeface="Verdana"/>
                <a:ea typeface="Verdana"/>
                <a:cs typeface="Arial"/>
                <a:hlinkClick r:id="rId2"/>
              </a:rPr>
              <a:t>https://crai.ub.edu/serveis-i-recursos/acces-recursos-electronics</a:t>
            </a:r>
            <a:endParaRPr lang="ca-ES" altLang="ca-ES" sz="1400" dirty="0">
              <a:solidFill>
                <a:srgbClr val="336699"/>
              </a:solidFill>
              <a:latin typeface="Verdana"/>
              <a:ea typeface="Verdana"/>
              <a:cs typeface="Arial"/>
            </a:endParaRP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50384"/>
              </p:ext>
            </p:extLst>
          </p:nvPr>
        </p:nvGraphicFramePr>
        <p:xfrm>
          <a:off x="401705" y="1282930"/>
          <a:ext cx="8340589" cy="527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640">
                  <a:extLst>
                    <a:ext uri="{9D8B030D-6E8A-4147-A177-3AD203B41FA5}">
                      <a16:colId xmlns:a16="http://schemas.microsoft.com/office/drawing/2014/main" val="417593287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1555762763"/>
                    </a:ext>
                  </a:extLst>
                </a:gridCol>
                <a:gridCol w="4981574">
                  <a:extLst>
                    <a:ext uri="{9D8B030D-6E8A-4147-A177-3AD203B41FA5}">
                      <a16:colId xmlns:a16="http://schemas.microsoft.com/office/drawing/2014/main" val="493655513"/>
                    </a:ext>
                  </a:extLst>
                </a:gridCol>
              </a:tblGrid>
              <a:tr h="231647">
                <a:tc>
                  <a:txBody>
                    <a:bodyPr/>
                    <a:lstStyle/>
                    <a:p>
                      <a:pPr algn="l"/>
                      <a:r>
                        <a:rPr lang="ca-ES" sz="1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10594"/>
                  </a:ext>
                </a:extLst>
              </a:tr>
              <a:tr h="1245101">
                <a:tc>
                  <a:txBody>
                    <a:bodyPr/>
                    <a:lstStyle/>
                    <a:p>
                      <a:pPr algn="l"/>
                      <a:r>
                        <a:rPr lang="ca-ES" sz="1200" b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UB</a:t>
                      </a:r>
                      <a:endParaRPr lang="ca-ES" sz="1000" b="1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sz="100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</a:t>
                      </a:r>
                      <a:r>
                        <a:rPr lang="ca-ES" sz="1000" baseline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accedir als recursos electrònics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Préstec interbibliotecari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Còpies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Codi alfanumèric 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Contrasenya</a:t>
                      </a:r>
                    </a:p>
                    <a:p>
                      <a:pPr algn="l"/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PTGAS/PDI: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DNI</a:t>
                      </a:r>
                    </a:p>
                    <a:p>
                      <a:pPr algn="l"/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Contrasenya</a:t>
                      </a:r>
                    </a:p>
                    <a:p>
                      <a:pPr algn="l"/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b="1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 Premium: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Codi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Contrasenya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02187"/>
                  </a:ext>
                </a:extLst>
              </a:tr>
              <a:tr h="1621526">
                <a:tc>
                  <a:txBody>
                    <a:bodyPr/>
                    <a:lstStyle/>
                    <a:p>
                      <a:pPr algn="l"/>
                      <a:r>
                        <a:rPr lang="ca-ES" sz="1200" b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Local</a:t>
                      </a:r>
                      <a:endParaRPr lang="ca-ES" sz="1000" b="1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Campus virtual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Com accedir als recursos electrònics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Còpies digitals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Ordinadors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 interbibliotecari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PUC o préstec consorciat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Cercabib «El meu compte»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Zona </a:t>
                      </a:r>
                      <a:r>
                        <a:rPr lang="ca-ES" sz="1000" kern="120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Wifi</a:t>
                      </a: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</a:t>
                      </a:r>
                      <a:r>
                        <a:rPr lang="ca-ES" sz="10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UB +</a:t>
                      </a:r>
                      <a:r>
                        <a:rPr lang="ca-ES" sz="1000" b="1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.alumnes 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Correu: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3"/>
                        </a:rPr>
                        <a:t>jarc7@alumnes.ub.edu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jarc7.alumnes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800" b="1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PTGAS/PDI: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de la UB</a:t>
                      </a:r>
                    </a:p>
                    <a:p>
                      <a:pPr algn="l"/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4"/>
                        </a:rPr>
                        <a:t>joan.garcia@ub.edu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joan.garcia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pPr algn="l"/>
                      <a:endParaRPr lang="ca-ES" sz="800" i="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b="1" i="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 Premium: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UB +</a:t>
                      </a:r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.a</a:t>
                      </a:r>
                      <a:endParaRPr lang="ca-ES" sz="1000" b="1" i="1" baseline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Correu: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5"/>
                        </a:rPr>
                        <a:t>imas@alumni.ub.edu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imas.a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  <a:endParaRPr lang="ca-ES" sz="1000" i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65114"/>
                  </a:ext>
                </a:extLst>
              </a:tr>
              <a:tr h="1100322">
                <a:tc>
                  <a:txBody>
                    <a:bodyPr/>
                    <a:lstStyle/>
                    <a:p>
                      <a:pPr algn="l"/>
                      <a:r>
                        <a:rPr lang="ca-ES" sz="1200" b="1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CRAI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sz="1000" kern="120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sz="1000" kern="120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Cercabib «El meu compte»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a Personal Clínic, Bellvitge i Sant Joan de Déu; professorat centre adscrit amb </a:t>
                      </a:r>
                      <a:r>
                        <a:rPr lang="ca-ES" sz="1000" i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venia </a:t>
                      </a:r>
                      <a:r>
                        <a:rPr lang="ca-ES" sz="1000" i="1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docendi</a:t>
                      </a:r>
                      <a:r>
                        <a:rPr lang="ca-ES" sz="1000" i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; 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professorat no UB centres amb conveni, del Grup UB i IDP/ICE; investigadors instituts de recerca o Grup UB; investigadors i becaris recerca GEO3BCN-CSIC; alumnat centres conveni o Grup UB; alumnat EIM, Estudis Hispànics, Serveis Lingüístics i IDP (IDP/ICE); Claustre de Doctors UB; professorat primària i secundària; membres COBDC; membres de fundacions de caràcter </a:t>
                      </a: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beneficodocent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UB; autoritzats pel PDI UB o pel CRAI.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5644"/>
                  </a:ext>
                </a:extLst>
              </a:tr>
              <a:tr h="698495">
                <a:tc>
                  <a:txBody>
                    <a:bodyPr/>
                    <a:lstStyle/>
                    <a:p>
                      <a:pPr algn="l"/>
                      <a:r>
                        <a:rPr lang="ca-ES" sz="1200" b="1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partir del correu UB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ca-ES" sz="1000" kern="120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Wifi</a:t>
                      </a:r>
                      <a:r>
                        <a:rPr lang="ca-ES" sz="1000" kern="120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Eduroam</a:t>
                      </a:r>
                      <a:endParaRPr lang="ca-ES" sz="1000" kern="120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PTGAS/PDI/</a:t>
                      </a:r>
                      <a:r>
                        <a:rPr lang="pt-BR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Externs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</a:t>
                      </a:r>
                      <a:r>
                        <a:rPr lang="pt-BR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Adreça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de correu @ub.edu</a:t>
                      </a:r>
                    </a:p>
                    <a:p>
                      <a:pPr algn="l"/>
                      <a:r>
                        <a:rPr lang="pt-BR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Alumnes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6"/>
                        </a:rPr>
                        <a:t>identificador local 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+ @ub.edu</a:t>
                      </a:r>
                    </a:p>
                    <a:p>
                      <a:pPr algn="l"/>
                      <a:r>
                        <a:rPr lang="pt-BR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</a:t>
                      </a:r>
                      <a:r>
                        <a:rPr lang="pt-BR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jhergar6@alumnes.ub.edu     jhergar6.alumnes@ub.edu</a:t>
                      </a:r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69499"/>
                  </a:ext>
                </a:extLst>
              </a:tr>
            </a:tbl>
          </a:graphicData>
        </a:graphic>
      </p:graphicFrame>
      <p:sp>
        <p:nvSpPr>
          <p:cNvPr id="5" name="Fletxa dreta 4"/>
          <p:cNvSpPr/>
          <p:nvPr/>
        </p:nvSpPr>
        <p:spPr>
          <a:xfrm>
            <a:off x="5886450" y="6126382"/>
            <a:ext cx="152400" cy="9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995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332F0A-F36F-4A83-B65A-7A2AB775E453}" type="slidenum">
              <a:rPr lang="es-ES" altLang="en-US" smtClean="0">
                <a:solidFill>
                  <a:srgbClr val="898989"/>
                </a:solidFill>
              </a:rPr>
              <a:pPr/>
              <a:t>31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56" y="881191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/>
                <a:ea typeface="Verdana"/>
              </a:rPr>
              <a:t>Servei d’atenció a usuaris (SAU)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/>
                <a:ea typeface="Verdana"/>
                <a:cs typeface="Calibri Light"/>
                <a:hlinkClick r:id="rId3"/>
              </a:rPr>
              <a:t>https</a:t>
            </a:r>
            <a:r>
              <a:rPr lang="ca-ES" altLang="ca-ES" sz="1600" dirty="0">
                <a:solidFill>
                  <a:srgbClr val="336699"/>
                </a:solidFill>
                <a:latin typeface="Verdana"/>
                <a:ea typeface="Verdana"/>
                <a:cs typeface="+mj-lt"/>
                <a:hlinkClick r:id="rId3"/>
              </a:rPr>
              <a:t>://crai.ub.edu/serveis-i-recursos/sau</a:t>
            </a:r>
            <a:endParaRPr lang="ca-ES" altLang="ca-ES" sz="1600" dirty="0">
              <a:solidFill>
                <a:srgbClr val="336699"/>
              </a:solidFill>
              <a:latin typeface="Verdana"/>
              <a:ea typeface="Verdana"/>
              <a:cs typeface="+mj-lt"/>
            </a:endParaRPr>
          </a:p>
        </p:txBody>
      </p: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673478" y="1804741"/>
            <a:ext cx="46085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És un servei d’informació i referència virtual actiu les 24 hores del dia i els 7 dies de la setmana, i atès per bibliotecaris especialitzats. </a:t>
            </a:r>
          </a:p>
          <a:p>
            <a:pPr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Està pensat per resoldre qualsevol qüestió sobre els CRAI biblioteques i sobre els seus serveis i recursos.</a:t>
            </a:r>
          </a:p>
          <a:p>
            <a:pPr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A través del SAU també ens podeu fer arribar queixes, suggeriments i agraïments.</a:t>
            </a:r>
          </a:p>
        </p:txBody>
      </p:sp>
      <p:pic>
        <p:nvPicPr>
          <p:cNvPr id="2" name="Imatge 1" descr="Imatge que conté Font, text, logotip, símbol&#10;&#10;Descripció generada automàticament">
            <a:extLst>
              <a:ext uri="{FF2B5EF4-FFF2-40B4-BE49-F238E27FC236}">
                <a16:creationId xmlns:a16="http://schemas.microsoft.com/office/drawing/2014/main" id="{535D1677-35C2-34C7-24F1-ECE44698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728" y="2571405"/>
            <a:ext cx="3485892" cy="16220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6275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32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1412" y="767622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</a:rPr>
              <a:t>Formació d’usuaris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Calibri Light"/>
                <a:hlinkClick r:id="rId3"/>
              </a:rPr>
              <a:t>https</a:t>
            </a: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  <a:hlinkClick r:id="rId3"/>
              </a:rPr>
              <a:t>://crai.ub.edu/serveis-i-recursos/formacio</a:t>
            </a:r>
            <a:br>
              <a:rPr lang="ca-ES" altLang="ca-ES" sz="1600">
                <a:latin typeface="Verdana" panose="020B0604030504040204" pitchFamily="34" charset="0"/>
              </a:rPr>
            </a:b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491412" y="1580152"/>
            <a:ext cx="803360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Us oferim cursos avançats de formació perquè milloreu els vostres coneixements i habilitats de cerca, com ara cursos sobre bases de dades especialitzades o sobre el gestor bibliogràfic </a:t>
            </a:r>
            <a:r>
              <a:rPr lang="ca-ES" altLang="ca-ES" err="1">
                <a:solidFill>
                  <a:srgbClr val="646464"/>
                </a:solidFill>
                <a:latin typeface="Verdana" panose="020B0604030504040204" pitchFamily="34" charset="0"/>
              </a:rPr>
              <a:t>Mendeley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a-ES" altLang="ca-ES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Podeu consultar a la pàgina del Servei de Formació d’usuaris del CRAI </a:t>
            </a:r>
            <a:r>
              <a:rPr lang="ca-ES" altLang="ca-ES">
                <a:solidFill>
                  <a:srgbClr val="646464"/>
                </a:solidFill>
                <a:latin typeface="Verdana"/>
                <a:ea typeface="Verdana"/>
                <a:cs typeface="Arial"/>
                <a:hlinkClick r:id="rId4"/>
              </a:rPr>
              <a:t>els cursos de formació programats</a:t>
            </a:r>
            <a:r>
              <a:rPr lang="ca-ES" altLang="ca-ES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, i podeu sol·licitar un curs a </a:t>
            </a:r>
            <a:r>
              <a:rPr lang="ca-ES" altLang="ca-ES">
                <a:solidFill>
                  <a:srgbClr val="646464"/>
                </a:solidFill>
                <a:latin typeface="Verdana"/>
                <a:ea typeface="Verdana"/>
                <a:cs typeface="Arial"/>
                <a:hlinkClick r:id="rId5"/>
              </a:rPr>
              <a:t>mida</a:t>
            </a:r>
            <a:r>
              <a:rPr lang="ca-ES" altLang="ca-ES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 que respongui a les vostres necessitats.</a:t>
            </a:r>
          </a:p>
          <a:p>
            <a:pPr>
              <a:spcAft>
                <a:spcPts val="600"/>
              </a:spcAft>
            </a:pPr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A la mateixa pàgina també trobareu el material d’autoaprenentatge dels diferents serveis i recursos.</a:t>
            </a:r>
          </a:p>
        </p:txBody>
      </p:sp>
    </p:spTree>
    <p:extLst>
      <p:ext uri="{BB962C8B-B14F-4D97-AF65-F5344CB8AC3E}">
        <p14:creationId xmlns:p14="http://schemas.microsoft.com/office/powerpoint/2010/main" val="277843123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3B7B22-B7F6-4D86-A28B-8B92C0BFEA53}" type="slidenum">
              <a:rPr lang="ca-ES" altLang="en-US" smtClean="0">
                <a:solidFill>
                  <a:srgbClr val="898989"/>
                </a:solidFill>
              </a:rPr>
              <a:pPr/>
              <a:t>33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2717" y="843733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</a:rPr>
              <a:t>Fons i col·leccions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Calibri Light"/>
                <a:hlinkClick r:id="rId3"/>
              </a:rPr>
              <a:t>https</a:t>
            </a:r>
            <a:r>
              <a:rPr lang="ca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  <a:hlinkClick r:id="rId3"/>
              </a:rPr>
              <a:t>://crai.ub.edu/biblioteques-i-horaris</a:t>
            </a:r>
            <a:br>
              <a:rPr lang="ca-ES" altLang="ca-ES" sz="1600">
                <a:latin typeface="Verdana" panose="020B0604030504040204" pitchFamily="34" charset="0"/>
              </a:rPr>
            </a:b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27"/>
          <p:cNvSpPr>
            <a:spLocks noChangeArrowheads="1"/>
          </p:cNvSpPr>
          <p:nvPr/>
        </p:nvSpPr>
        <p:spPr bwMode="auto">
          <a:xfrm>
            <a:off x="482717" y="1698134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CRAI biblioteca té aquest apartat al seu web. Es tracta d’una </a:t>
            </a:r>
            <a:r>
              <a:rPr lang="ca-ES" altLang="es-ES" sz="18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 de recursos</a:t>
            </a:r>
            <a:r>
              <a:rPr lang="ca-ES" altLang="es-ES" sz="18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d’informació relacionats amb els àmbits temàtics de docència i recerca de la Universitat. Hi trobareu bases de dades, llibres i revistes electròniques, manuals, etc. </a:t>
            </a:r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25573A9A-9F54-02F3-3C2C-7FB3CF7CD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680" y="2969925"/>
            <a:ext cx="4078640" cy="3747542"/>
          </a:xfrm>
          <a:prstGeom prst="rect">
            <a:avLst/>
          </a:prstGeom>
        </p:spPr>
      </p:pic>
      <p:sp>
        <p:nvSpPr>
          <p:cNvPr id="7" name="7 Flecha derecha"/>
          <p:cNvSpPr/>
          <p:nvPr/>
        </p:nvSpPr>
        <p:spPr>
          <a:xfrm rot="1370028">
            <a:off x="2634775" y="3882645"/>
            <a:ext cx="917359" cy="29562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41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C89D9-17C6-40D8-8C89-372BDB03659C}" type="slidenum">
              <a:rPr lang="es-ES" altLang="en-US" smtClean="0">
                <a:solidFill>
                  <a:srgbClr val="898989"/>
                </a:solidFill>
              </a:rPr>
              <a:pPr/>
              <a:t>34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043" y="886182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err="1">
                <a:solidFill>
                  <a:srgbClr val="336699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 i accés als ordinadors de la Facultat</a:t>
            </a:r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540834" y="1253324"/>
            <a:ext cx="525391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t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s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https://crai.ub.edu/serveis-i-recursos/acces-wifi</a:t>
            </a:r>
            <a:r>
              <a:rPr lang="es-ES" altLang="ca-ES" sz="1600">
                <a:solidFill>
                  <a:srgbClr val="336699"/>
                </a:solidFill>
                <a:latin typeface="Verdana"/>
                <a:ea typeface="Verdana"/>
                <a:cs typeface="+mj-lt"/>
              </a:rPr>
              <a:t> </a:t>
            </a:r>
            <a:endParaRPr lang="es-ES" altLang="ca-ES" sz="1600">
              <a:solidFill>
                <a:srgbClr val="336699"/>
              </a:solidFill>
              <a:latin typeface="Verdana"/>
              <a:ea typeface="Verdana"/>
              <a:cs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570768" y="1704818"/>
            <a:ext cx="80581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El servei de </a:t>
            </a:r>
            <a:r>
              <a:rPr lang="ca-ES" altLang="ca-ES" sz="1700" err="1">
                <a:solidFill>
                  <a:srgbClr val="646464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 de la Universitat ofereix connexió a Internet sense haver de disposar d’una connexió fixa a la xarxa. Per utilitzar-lo, cal que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configureu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 el vostre ordinador portàtil i us identifiqueu amb l’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identificador local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endParaRPr lang="ca-ES" altLang="ca-ES" sz="170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La Universitat de Barcelona participa en el projecte </a:t>
            </a:r>
            <a:r>
              <a:rPr lang="ca-ES" altLang="ca-ES" sz="1700" err="1">
                <a:solidFill>
                  <a:srgbClr val="646464"/>
                </a:solidFill>
                <a:latin typeface="Verdana" panose="020B0604030504040204" pitchFamily="34" charset="0"/>
              </a:rPr>
              <a:t>Eduroam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, que té com a objectiu promoure un espai únic de mobilitat que permeti als usuaris, en arribar a una altra organització, disposar d’un entorn de treball virtual amb connexió a Internet. Podeu consultar la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Guia de configuració </a:t>
            </a:r>
            <a:r>
              <a:rPr lang="ca-ES" altLang="ca-ES" sz="170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d’Eduroam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6373"/>
              </p:ext>
            </p:extLst>
          </p:nvPr>
        </p:nvGraphicFramePr>
        <p:xfrm>
          <a:off x="650143" y="4480800"/>
          <a:ext cx="8064500" cy="1631952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Col·lectiu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Terminació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Correu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Identificador local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PAS / PDI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cherrera@ub.edu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Alumni UB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pperez.a</a:t>
                      </a:r>
                      <a:endParaRPr kumimoji="0" lang="ca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035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280C0-3E3C-4023-9FF2-98EDB282C531}" type="slidenum">
              <a:rPr lang="es-ES" altLang="en-US" smtClean="0">
                <a:solidFill>
                  <a:srgbClr val="898989"/>
                </a:solidFill>
              </a:rPr>
              <a:pPr/>
              <a:t>35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341" y="865955"/>
            <a:ext cx="8569325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Seguiu-nos a les xarxes!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https://crai.ub.edu/ca/coneix-el-crai/difusio-marqueting/blogs-i-xarxes-socials</a:t>
            </a:r>
            <a:endParaRPr lang="ca-ES" altLang="ca-ES" sz="20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7680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70" y="383443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4"/>
          <p:cNvSpPr>
            <a:spLocks noChangeArrowheads="1"/>
          </p:cNvSpPr>
          <p:nvPr/>
        </p:nvSpPr>
        <p:spPr bwMode="auto">
          <a:xfrm>
            <a:off x="2202620" y="2045673"/>
            <a:ext cx="3444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err="1">
                <a:solidFill>
                  <a:srgbClr val="336699"/>
                </a:solidFill>
                <a:latin typeface="Verdana"/>
                <a:ea typeface="Verdana"/>
                <a:cs typeface="Arial"/>
              </a:rPr>
              <a:t>Bluesky</a:t>
            </a:r>
            <a:endParaRPr lang="es-ES" altLang="ca-ES" sz="1600" err="1">
              <a:solidFill>
                <a:srgbClr val="E7E6E6"/>
              </a:solidFill>
              <a:latin typeface="Verdana" panose="020B0604030504040204" pitchFamily="34" charset="0"/>
              <a:ea typeface="Verdana"/>
            </a:endParaRPr>
          </a:p>
          <a:p>
            <a:r>
              <a:rPr lang="es-ES" sz="1600">
                <a:solidFill>
                  <a:srgbClr val="000000"/>
                </a:solidFill>
                <a:latin typeface="Verdana"/>
                <a:ea typeface="Verdana"/>
                <a:cs typeface="Arial"/>
                <a:hlinkClick r:id="rId5"/>
              </a:rPr>
              <a:t>@craiubbiologia.bsky.social</a:t>
            </a:r>
            <a:endParaRPr lang="es-ES"/>
          </a:p>
        </p:txBody>
      </p:sp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689276" y="5407813"/>
            <a:ext cx="87487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I a les exposicions virtuals:</a:t>
            </a:r>
          </a:p>
          <a:p>
            <a:pPr algn="just"/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https://crai.ub.edu/coneix-el-crai/difusio-marqueting/exposicions-virtuals</a:t>
            </a:r>
          </a:p>
          <a:p>
            <a:pPr algn="just"/>
            <a:endParaRPr lang="ca-ES" altLang="ca-ES" sz="16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06" y="2943863"/>
            <a:ext cx="603567" cy="6035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02621" y="3837203"/>
            <a:ext cx="45092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altLang="ca-ES" sz="1600" b="1">
                <a:solidFill>
                  <a:srgbClr val="336699"/>
                </a:solidFill>
                <a:latin typeface="Verdana" panose="020B0604030504040204" pitchFamily="34" charset="0"/>
              </a:rPr>
              <a:t>Pinterest</a:t>
            </a:r>
            <a:r>
              <a:rPr lang="es-ES" altLang="ca-ES" sz="1600">
                <a:solidFill>
                  <a:srgbClr val="E7E6E6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ES" sz="1600">
                <a:solidFill>
                  <a:prstClr val="black"/>
                </a:solidFill>
                <a:latin typeface="Verdana"/>
                <a:ea typeface="Verdana"/>
                <a:cs typeface="+mn-lt"/>
              </a:rPr>
              <a:t>craibiologia</a:t>
            </a:r>
            <a:endParaRPr lang="es-ES"/>
          </a:p>
        </p:txBody>
      </p:sp>
      <p:sp>
        <p:nvSpPr>
          <p:cNvPr id="2" name="QuadreDeText 1"/>
          <p:cNvSpPr txBox="1"/>
          <p:nvPr/>
        </p:nvSpPr>
        <p:spPr>
          <a:xfrm>
            <a:off x="2202621" y="2962655"/>
            <a:ext cx="46789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altLang="ca-ES" sz="1600" b="1">
                <a:solidFill>
                  <a:srgbClr val="336699"/>
                </a:solidFill>
                <a:latin typeface="Verdana" panose="020B0604030504040204" pitchFamily="34" charset="0"/>
              </a:rPr>
              <a:t>Instagram</a:t>
            </a:r>
          </a:p>
          <a:p>
            <a:r>
              <a:rPr lang="es-ES" altLang="ca-ES" sz="1600">
                <a:solidFill>
                  <a:prstClr val="black"/>
                </a:solidFill>
                <a:latin typeface="Verdana"/>
                <a:ea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@craibiologiaub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44A50-2F5C-FB6F-6063-CC20F65050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625" t="1775" r="4093" b="-276"/>
          <a:stretch>
            <a:fillRect/>
          </a:stretch>
        </p:blipFill>
        <p:spPr>
          <a:xfrm>
            <a:off x="1407658" y="1988231"/>
            <a:ext cx="739968" cy="7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25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940546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I si encara teniu dubtes...</a:t>
            </a:r>
          </a:p>
        </p:txBody>
      </p:sp>
      <p:sp>
        <p:nvSpPr>
          <p:cNvPr id="78851" name="5 Subtítulo"/>
          <p:cNvSpPr>
            <a:spLocks/>
          </p:cNvSpPr>
          <p:nvPr/>
        </p:nvSpPr>
        <p:spPr bwMode="auto">
          <a:xfrm>
            <a:off x="539750" y="1773238"/>
            <a:ext cx="8196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Pregunteu al CRAI biblioteca</a:t>
            </a:r>
          </a:p>
          <a:p>
            <a:pPr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El personal de la biblioteca resoldrà els vostres dubtes.</a:t>
            </a:r>
          </a:p>
          <a:p>
            <a:pPr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Accediu al web inicial del CRAI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 la secció «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Preguntes més freqüents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»</a:t>
            </a:r>
          </a:p>
          <a:p>
            <a:pPr lvl="1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trobareu les consultes més habituals ja respostes.</a:t>
            </a:r>
          </a:p>
          <a:p>
            <a:pPr lvl="1"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Adreceu-vos al SAU</a:t>
            </a:r>
          </a:p>
          <a:p>
            <a:pPr lvl="1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	</a:t>
            </a:r>
            <a:r>
              <a:rPr lang="ca-ES" altLang="ca-ES" sz="16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Servei d’informació virtual per a qualsevol consulta</a:t>
            </a:r>
          </a:p>
          <a:p>
            <a:pPr lvl="1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     sobre els CRAI biblioteques i els seus recursos i serveis. </a:t>
            </a:r>
            <a:endParaRPr lang="ca-ES" dirty="0">
              <a:latin typeface="Verdana"/>
              <a:ea typeface="Verdana"/>
              <a:cs typeface="Arial"/>
            </a:endParaRPr>
          </a:p>
          <a:p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O bé truqueu-nos! </a:t>
            </a:r>
          </a:p>
          <a:p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934 02 15 67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36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3" name="Imatge 1" descr="Imatge que conté Font, text, logotip, símbol&#10;&#10;Descripció generada automàticament">
            <a:extLst>
              <a:ext uri="{FF2B5EF4-FFF2-40B4-BE49-F238E27FC236}">
                <a16:creationId xmlns:a16="http://schemas.microsoft.com/office/drawing/2014/main" id="{F4889AA7-6E48-A107-3E68-92ECCAD7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875" y="4011323"/>
            <a:ext cx="1765028" cy="8400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>
                <a:solidFill>
                  <a:schemeClr val="bg1"/>
                </a:solidFill>
                <a:latin typeface="Verdana"/>
                <a:ea typeface="Verdana"/>
              </a:rPr>
              <a:t>© CRAI Universitat de Barcelona, curs 2025-2026</a:t>
            </a:r>
            <a:endParaRPr lang="ca-ES" altLang="ca-ES" sz="1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3" name="Imatge 2">
            <a:hlinkClick r:id="rId4"/>
            <a:extLst>
              <a:ext uri="{FF2B5EF4-FFF2-40B4-BE49-F238E27FC236}">
                <a16:creationId xmlns:a16="http://schemas.microsoft.com/office/drawing/2014/main" id="{A2BD5067-72D7-4543-9730-006C0B168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94" y="4159079"/>
            <a:ext cx="4504762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4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44" y="854554"/>
            <a:ext cx="61722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On som i quan podeu venir?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6802" y="1782882"/>
            <a:ext cx="4321175" cy="47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spAutoFit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a-ES" altLang="ca-ES" sz="1400" b="1" dirty="0">
                <a:solidFill>
                  <a:srgbClr val="646464"/>
                </a:solidFill>
                <a:latin typeface="Verdana"/>
                <a:ea typeface="Verdana"/>
              </a:rPr>
              <a:t>Adreça:</a:t>
            </a:r>
            <a:endParaRPr lang="en-US" sz="1400" dirty="0">
              <a:latin typeface="Verdana"/>
              <a:ea typeface="Verdana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</a:rPr>
              <a:t>	Av. Diagonal, 643</a:t>
            </a:r>
            <a:br>
              <a:rPr lang="ca-ES" altLang="ca-ES" sz="1400" dirty="0">
                <a:latin typeface="Verdana" panose="020B0604030504040204" pitchFamily="34" charset="0"/>
              </a:rPr>
            </a:b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</a:rPr>
              <a:t>934 021 567 </a:t>
            </a:r>
            <a:br>
              <a:rPr lang="ca-ES" altLang="ca-ES" sz="1400" dirty="0">
                <a:latin typeface="Verdana" panose="020B0604030504040204" pitchFamily="34" charset="0"/>
              </a:rPr>
            </a:b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  <a:hlinkClick r:id="rId3"/>
              </a:rPr>
              <a:t>craibiologia@ub.edu</a:t>
            </a: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</a:rPr>
              <a:t>	</a:t>
            </a: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  <a:hlinkClick r:id="rId4"/>
              </a:rPr>
              <a:t>Adreces de les altres biblioteques</a:t>
            </a:r>
            <a:endParaRPr lang="ca-ES" altLang="ca-ES" sz="1400" dirty="0">
              <a:solidFill>
                <a:srgbClr val="646464"/>
              </a:solidFill>
              <a:latin typeface="Verdana"/>
              <a:ea typeface="Verdana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a-ES" altLang="ca-ES" sz="1400" b="1" dirty="0">
                <a:solidFill>
                  <a:srgbClr val="646464"/>
                </a:solidFill>
                <a:latin typeface="Verdana"/>
                <a:ea typeface="Verdana"/>
              </a:rPr>
              <a:t>Horari: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</a:rPr>
              <a:t>	De dilluns a divendres de 8:00 a 20:00	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a-ES" altLang="ca-ES" sz="1400" dirty="0">
                <a:solidFill>
                  <a:schemeClr val="accent1">
                    <a:lumMod val="76000"/>
                  </a:schemeClr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Horaris especials en períodes d’exàmens i de cap de setmana</a:t>
            </a:r>
            <a:endParaRPr lang="ca-ES" dirty="0">
              <a:solidFill>
                <a:schemeClr val="accent1">
                  <a:lumMod val="76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a-ES" altLang="ca-ES" sz="1400" dirty="0">
                <a:solidFill>
                  <a:schemeClr val="accent1">
                    <a:lumMod val="76000"/>
                  </a:schemeClr>
                </a:solidFill>
                <a:latin typeface="Verdana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Reglament dels CRAI biblioteques</a:t>
            </a:r>
            <a:endParaRPr lang="ca-ES" altLang="ca-ES" sz="1400" dirty="0">
              <a:solidFill>
                <a:schemeClr val="accent1">
                  <a:lumMod val="76000"/>
                </a:schemeClr>
              </a:solidFill>
              <a:latin typeface="Verdana"/>
              <a:ea typeface="Verdana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a-ES" altLang="ca-ES" sz="1400" dirty="0">
                <a:solidFill>
                  <a:srgbClr val="646464"/>
                </a:solidFill>
                <a:latin typeface="Verdana"/>
                <a:ea typeface="Verdana"/>
                <a:hlinkClick r:id="rId6"/>
              </a:rPr>
              <a:t>Carta de serveis del CRAI</a:t>
            </a:r>
            <a:endParaRPr lang="ca-ES" altLang="ca-ES" sz="1400" dirty="0">
              <a:solidFill>
                <a:srgbClr val="646464"/>
              </a:solidFill>
              <a:latin typeface="Verdana"/>
              <a:ea typeface="Verdana"/>
            </a:endParaRP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477722" y="1320403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>
                <a:solidFill>
                  <a:prstClr val="black"/>
                </a:solidFill>
                <a:latin typeface="Verdana" panose="020B0604030504040204" pitchFamily="34" charset="0"/>
              </a:rPr>
              <a:t>El CRAI Biblioteca de Biologia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9" y="2828644"/>
            <a:ext cx="4126407" cy="26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89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5635" y="873481"/>
            <a:ext cx="822960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1/2</a:t>
            </a: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5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52A8-3BD8-8F64-0384-45B5CCA4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04" r="1697" b="10709"/>
          <a:stretch>
            <a:fillRect/>
          </a:stretch>
        </p:blipFill>
        <p:spPr>
          <a:xfrm>
            <a:off x="506851" y="1634335"/>
            <a:ext cx="8006175" cy="48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16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5635" y="873481"/>
            <a:ext cx="822960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2/2</a:t>
            </a: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6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2D336CB3-DCEC-42C4-BCD3-5B5CCBCCB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4584" r="8333" b="12736"/>
          <a:stretch/>
        </p:blipFill>
        <p:spPr>
          <a:xfrm>
            <a:off x="505635" y="1371956"/>
            <a:ext cx="7876365" cy="49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00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6678" y="912555"/>
            <a:ext cx="6858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Equipament</a:t>
            </a:r>
          </a:p>
        </p:txBody>
      </p:sp>
      <p:sp>
        <p:nvSpPr>
          <p:cNvPr id="27652" name="5 Subtítulo"/>
          <p:cNvSpPr>
            <a:spLocks/>
          </p:cNvSpPr>
          <p:nvPr/>
        </p:nvSpPr>
        <p:spPr bwMode="auto">
          <a:xfrm>
            <a:off x="395288" y="2133600"/>
            <a:ext cx="83534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1 aula d’informàtica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1 ordinador de consulta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7 sales per treballar en grup o individualment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6 taules per treballar en grup (sala de lupes)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3 taules per treballar en grup (sala </a:t>
            </a:r>
            <a:r>
              <a:rPr lang="ca-ES" altLang="ca-ES" sz="2000" err="1">
                <a:solidFill>
                  <a:srgbClr val="646464"/>
                </a:solidFill>
                <a:latin typeface="Verdana" panose="020B0604030504040204" pitchFamily="34" charset="0"/>
              </a:rPr>
              <a:t>multiús</a:t>
            </a: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Zona </a:t>
            </a:r>
            <a:r>
              <a:rPr lang="ca-ES" altLang="ca-ES" sz="2000" err="1">
                <a:solidFill>
                  <a:srgbClr val="646464"/>
                </a:solidFill>
                <a:latin typeface="Verdana" panose="020B0604030504040204" pitchFamily="34" charset="0"/>
              </a:rPr>
              <a:t>Wifi</a:t>
            </a:r>
            <a:endParaRPr lang="ca-ES" altLang="ca-ES" sz="200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493 punts de lectura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58 taules de treball individual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Zona de treball distès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Hemeroteca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1 sala de videoconferències</a:t>
            </a:r>
            <a:endParaRPr lang="ca-ES" altLang="ca-ES" sz="2000">
              <a:solidFill>
                <a:srgbClr val="646464"/>
              </a:solidFill>
              <a:latin typeface="Verdana"/>
              <a:ea typeface="Verdana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200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1 aula de formació</a:t>
            </a:r>
            <a:endParaRPr lang="ca-ES" altLang="ca-ES" sz="2000">
              <a:solidFill>
                <a:srgbClr val="646464"/>
              </a:solidFill>
              <a:latin typeface="Verdana"/>
              <a:ea typeface="Verdan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0">
              <a:solidFill>
                <a:srgbClr val="6464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339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8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1175" y="8845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El fons: llibres, revistes, etc.</a:t>
            </a: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407825" y="1892301"/>
            <a:ext cx="8362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El CRAI Biblioteca de Biologia </a:t>
            </a:r>
            <a:r>
              <a:rPr 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ofereix els fons bibliogràfics de suport als programes docents i de recerca dels ensenyaments impartits a la Facultat: Biologia, Ciències Ambientals, Biotecnologia, Ciències Biomèdiques i Bioquímica</a:t>
            </a:r>
            <a:r>
              <a:rPr lang="ca-ES" sz="1900" b="1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.</a:t>
            </a:r>
            <a:endParaRPr lang="en-US" dirty="0">
              <a:latin typeface="Verdana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Els fons estan formats per monografies, revistes en paper, recursos electrònics, tesis doctorals i material audiovisual.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A la Biblioteca també hi ha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col·leccions especials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com els fons  Ramon Margalef López, Antoni </a:t>
            </a:r>
            <a:r>
              <a:rPr lang="ca-ES" altLang="ca-ES" sz="1900" dirty="0" err="1">
                <a:solidFill>
                  <a:srgbClr val="646464"/>
                </a:solidFill>
                <a:latin typeface="Verdana" panose="020B0604030504040204" pitchFamily="34" charset="0"/>
              </a:rPr>
              <a:t>Prevosti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900" dirty="0" err="1">
                <a:solidFill>
                  <a:srgbClr val="646464"/>
                </a:solidFill>
                <a:latin typeface="Verdana" panose="020B0604030504040204" pitchFamily="34" charset="0"/>
              </a:rPr>
              <a:t>Pelegrín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o Oriol de Bolòs i Capdevila, entre d’altres.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Podeu fer-nos arribar la vostra proposta de compra de llibres des d’aquest </a:t>
            </a:r>
            <a:r>
              <a:rPr lang="ca-ES" alt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  <a:hlinkClick r:id="rId3"/>
              </a:rPr>
              <a:t>enllaç</a:t>
            </a:r>
            <a:r>
              <a:rPr lang="ca-ES" altLang="ca-ES" sz="1900" dirty="0">
                <a:solidFill>
                  <a:srgbClr val="646464"/>
                </a:solidFill>
                <a:latin typeface="Verdana"/>
                <a:ea typeface="Verdan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9847" y="768291"/>
            <a:ext cx="6553200" cy="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>
                <a:solidFill>
                  <a:srgbClr val="336699"/>
                </a:solidFill>
                <a:latin typeface="Verdana"/>
                <a:ea typeface="Verdana"/>
              </a:rPr>
              <a:t>Inicieu-vos en el CRAI!</a:t>
            </a:r>
            <a:br>
              <a:rPr lang="ca-ES" altLang="ca-ES" sz="2000" b="1">
                <a:latin typeface="Verdana" panose="020B0604030504040204" pitchFamily="34" charset="0"/>
              </a:rPr>
            </a:br>
            <a:r>
              <a:rPr lang="ca-ES" sz="2000">
                <a:ea typeface="+mj-lt"/>
                <a:cs typeface="+mj-lt"/>
                <a:hlinkClick r:id="rId2"/>
              </a:rPr>
              <a:t>https://crai.ub.edu/coneix-el-crai/iniciat-en-el-crai</a:t>
            </a:r>
            <a:br>
              <a:rPr lang="ca-ES" altLang="ca-ES" sz="1600">
                <a:latin typeface="Verdana"/>
              </a:rPr>
            </a:b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091E4D-1926-D018-FAF0-CD6DF0AD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83" y="1787729"/>
            <a:ext cx="7421672" cy="4441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27022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seny personalitzat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9999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f5bfa-8352-4f1e-a7d0-c48f242671a3">
      <Terms xmlns="http://schemas.microsoft.com/office/infopath/2007/PartnerControls"/>
    </lcf76f155ced4ddcb4097134ff3c332f>
    <TaxCatchAll xmlns="11140e21-8181-44d2-bf1e-c5631dfa66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1CC8EF800214593BC65E701480046" ma:contentTypeVersion="18" ma:contentTypeDescription="Crea un document nou" ma:contentTypeScope="" ma:versionID="c19ae475179f02d41dfe0bb2d3608723">
  <xsd:schema xmlns:xsd="http://www.w3.org/2001/XMLSchema" xmlns:xs="http://www.w3.org/2001/XMLSchema" xmlns:p="http://schemas.microsoft.com/office/2006/metadata/properties" xmlns:ns2="43df5bfa-8352-4f1e-a7d0-c48f242671a3" xmlns:ns3="11140e21-8181-44d2-bf1e-c5631dfa6663" targetNamespace="http://schemas.microsoft.com/office/2006/metadata/properties" ma:root="true" ma:fieldsID="aa3592685279632e02d3acd366695921" ns2:_="" ns3:_="">
    <xsd:import namespace="43df5bfa-8352-4f1e-a7d0-c48f242671a3"/>
    <xsd:import namespace="11140e21-8181-44d2-bf1e-c5631dfa6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f5bfa-8352-4f1e-a7d0-c48f24267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40e21-8181-44d2-bf1e-c5631dfa666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4bf7f2-2ac1-4c8e-97fb-a1649bd607e7}" ma:internalName="TaxCatchAll" ma:showField="CatchAllData" ma:web="11140e21-8181-44d2-bf1e-c5631dfa6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AA57EF-5143-4B45-B203-CBD66A8104E4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43df5bfa-8352-4f1e-a7d0-c48f242671a3"/>
    <ds:schemaRef ds:uri="http://www.w3.org/XML/1998/namespace"/>
    <ds:schemaRef ds:uri="11140e21-8181-44d2-bf1e-c5631dfa666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EC83568-CFEA-43E9-A20B-8E9142380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f5bfa-8352-4f1e-a7d0-c48f242671a3"/>
    <ds:schemaRef ds:uri="11140e21-8181-44d2-bf1e-c5631dfa6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67E877-9243-40EC-92EA-C191C1B49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177</TotalTime>
  <Words>3592</Words>
  <Application>Microsoft Office PowerPoint</Application>
  <PresentationFormat>Presentació en pantalla (4:3)</PresentationFormat>
  <Paragraphs>421</Paragraphs>
  <Slides>37</Slides>
  <Notes>23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Wingdings</vt:lpstr>
      <vt:lpstr>Tema de Office</vt:lpstr>
      <vt:lpstr>Presentació del PowerPoint</vt:lpstr>
      <vt:lpstr>L’objectiu d’aquesta sessió és: </vt:lpstr>
      <vt:lpstr>De què parlarem?</vt:lpstr>
      <vt:lpstr>On som i quan podeu venir?</vt:lpstr>
      <vt:lpstr>Plànol de la biblioteca 1/2</vt:lpstr>
      <vt:lpstr>Plànol de la biblioteca 2/2</vt:lpstr>
      <vt:lpstr>Equipament</vt:lpstr>
      <vt:lpstr>El fons: llibres, revistes, etc.</vt:lpstr>
      <vt:lpstr>Inicieu-vos en el CRAI! https://crai.ub.edu/coneix-el-crai/iniciat-en-el-crai </vt:lpstr>
      <vt:lpstr>Cercabib. Dues maneres d’accedir-hi.  Accés des de la pàgina web del CRAI https://cercabib.ub.edu/discovery/search?vid=34CSUC_UB:VU1&amp;lang=ca  </vt:lpstr>
      <vt:lpstr>Cercabib  Accés des de la pàgina web del Cercabib https://cercabib.ub.edu/ </vt:lpstr>
      <vt:lpstr>Cercabib: cerca ràpida </vt:lpstr>
      <vt:lpstr>Presentació del PowerPoint</vt:lpstr>
      <vt:lpstr>Presentació del PowerPoint</vt:lpstr>
      <vt:lpstr>Presentació del PowerPoint</vt:lpstr>
      <vt:lpstr>Què heu de fer per endur-vos llibres en préstec?</vt:lpstr>
      <vt:lpstr>El servei de préstec de documents (I)</vt:lpstr>
      <vt:lpstr>Presentació del PowerPoint</vt:lpstr>
      <vt:lpstr>Presentació del PowerPoint</vt:lpstr>
      <vt:lpstr>Préstec amb altres biblioteques de la UB</vt:lpstr>
      <vt:lpstr>Ús de sales de treball https://crai.ub.edu/serveis-i-recursos/prestec-equipaments</vt:lpstr>
      <vt:lpstr>Què teniu en préstec? El meu compte      </vt:lpstr>
      <vt:lpstr>Servei de préstec consorciat (PUC) https://crai.ub.edu/serveis-i-recursos/prestec-puc </vt:lpstr>
      <vt:lpstr>PUC via web https://crai.ub.edu/serveis-i-recursos/prestec-puc </vt:lpstr>
      <vt:lpstr>Condicions de préstec del PUC</vt:lpstr>
      <vt:lpstr>Préstec interbibliotecari https://crai.ub.edu/serveis-i-recursos/prestec-interbibliotecari </vt:lpstr>
      <vt:lpstr>Presentació del PowerPoint</vt:lpstr>
      <vt:lpstr>Presentació del PowerPoint</vt:lpstr>
      <vt:lpstr>Presentació del PowerPoint</vt:lpstr>
      <vt:lpstr>Presentació del PowerPoint</vt:lpstr>
      <vt:lpstr>Servei d’atenció a usuaris (SAU) https://crai.ub.edu/serveis-i-recursos/sau</vt:lpstr>
      <vt:lpstr>Formació d’usuaris https://crai.ub.edu/serveis-i-recursos/formacio </vt:lpstr>
      <vt:lpstr>Fons i col·leccions https://crai.ub.edu/biblioteques-i-horaris </vt:lpstr>
      <vt:lpstr>Wifi i accés als ordinadors de la Facultat</vt:lpstr>
      <vt:lpstr>Seguiu-nos a les xarxes! https://crai.ub.edu/ca/coneix-el-crai/difusio-marqueting/blogs-i-xarxes-socials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de Biologia. Curs 2025-26</dc:title>
  <dc:creator>CRAI Biblioteca de Biologia</dc:creator>
  <cp:keywords>Conèixer, Formació d'usuaris, CRAI, Universitat de Barcelona, biblioteca, Biologia, recursos d'informació, serveis</cp:keywords>
  <cp:lastModifiedBy>Laia Bonet Bagant</cp:lastModifiedBy>
  <cp:revision>82</cp:revision>
  <cp:lastPrinted>2021-09-10T07:49:01Z</cp:lastPrinted>
  <dcterms:created xsi:type="dcterms:W3CDTF">2018-05-24T13:23:12Z</dcterms:created>
  <dcterms:modified xsi:type="dcterms:W3CDTF">2025-10-09T11:48:11Z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0x010100E8A1CC8EF800214593BC65E701480046</vt:lpwstr>
  </property>
  <property fmtid="{D5CDD505-2E9C-101B-9397-08002B2CF9AE}" pid="3" name="MediaServiceImageTags">
    <vt:lpwstr/>
  </property>
</Properties>
</file>