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68" r:id="rId3"/>
    <p:sldId id="269" r:id="rId4"/>
    <p:sldId id="304" r:id="rId5"/>
    <p:sldId id="270" r:id="rId6"/>
    <p:sldId id="305" r:id="rId7"/>
    <p:sldId id="271" r:id="rId8"/>
    <p:sldId id="272" r:id="rId9"/>
    <p:sldId id="301" r:id="rId10"/>
    <p:sldId id="273" r:id="rId11"/>
    <p:sldId id="302" r:id="rId12"/>
    <p:sldId id="280" r:id="rId13"/>
    <p:sldId id="303" r:id="rId14"/>
    <p:sldId id="283" r:id="rId15"/>
    <p:sldId id="284" r:id="rId16"/>
    <p:sldId id="285" r:id="rId17"/>
    <p:sldId id="286" r:id="rId18"/>
    <p:sldId id="287" r:id="rId19"/>
    <p:sldId id="290" r:id="rId20"/>
    <p:sldId id="291" r:id="rId21"/>
    <p:sldId id="300" r:id="rId22"/>
    <p:sldId id="264" r:id="rId2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92" autoAdjust="0"/>
  </p:normalViewPr>
  <p:slideViewPr>
    <p:cSldViewPr snapToGrid="0">
      <p:cViewPr varScale="1">
        <p:scale>
          <a:sx n="78" d="100"/>
          <a:sy n="78" d="100"/>
        </p:scale>
        <p:origin x="8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15/01/2019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 smtClean="0"/>
          </a:p>
        </p:txBody>
      </p:sp>
      <p:sp>
        <p:nvSpPr>
          <p:cNvPr id="59396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58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379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284544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160102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296431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 smtClean="0"/>
              <a:t>Aules: explicar les normes d’ús</a:t>
            </a:r>
          </a:p>
        </p:txBody>
      </p:sp>
    </p:spTree>
    <p:extLst>
      <p:ext uri="{BB962C8B-B14F-4D97-AF65-F5344CB8AC3E}">
        <p14:creationId xmlns:p14="http://schemas.microsoft.com/office/powerpoint/2010/main" val="112606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18107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smtClean="0"/>
              <a:t>El CRAI és el </a:t>
            </a:r>
            <a:r>
              <a:rPr lang="ca-ES" altLang="ca-ES" i="1" smtClean="0"/>
              <a:t>Centre de Recursos per a l’Aprenentatge i la Investigació</a:t>
            </a:r>
            <a:r>
              <a:rPr lang="ca-ES" altLang="ca-ES" smtClean="0"/>
              <a:t>, una part del qual són totes la Biblioteques de la UB</a:t>
            </a:r>
          </a:p>
          <a:p>
            <a:pPr eaLnBrk="1" hangingPunct="1"/>
            <a:r>
              <a:rPr lang="ca-ES" altLang="ca-ES" smtClean="0"/>
              <a:t>Hi podeu accedir des de:</a:t>
            </a:r>
          </a:p>
          <a:p>
            <a:pPr lvl="1" eaLnBrk="1" hangingPunct="1"/>
            <a:r>
              <a:rPr lang="ca-ES" altLang="ca-ES" b="1" smtClean="0"/>
              <a:t>El web de la UB </a:t>
            </a:r>
            <a:r>
              <a:rPr lang="ca-ES" altLang="ca-ES" b="1" smtClean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smtClean="0"/>
          </a:p>
          <a:p>
            <a:pPr lvl="1" eaLnBrk="1" hangingPunct="1"/>
            <a:r>
              <a:rPr lang="ca-ES" altLang="ca-ES" b="1" smtClean="0"/>
              <a:t>MonUB </a:t>
            </a:r>
            <a:r>
              <a:rPr lang="ca-ES" altLang="ca-ES" b="1" smtClean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smtClean="0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 smtClean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43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447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1" y="6974698"/>
            <a:ext cx="4265460" cy="3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5575434" y="6974698"/>
            <a:ext cx="4265460" cy="3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20FB9BB-DCD0-48A5-B540-64A009F22F70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12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mtClean="0"/>
          </a:p>
        </p:txBody>
      </p:sp>
    </p:spTree>
    <p:extLst>
      <p:ext uri="{BB962C8B-B14F-4D97-AF65-F5344CB8AC3E}">
        <p14:creationId xmlns:p14="http://schemas.microsoft.com/office/powerpoint/2010/main" val="305379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9DF-4FDC-4618-9CB1-11BB1B9D06E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9B43-F497-4D87-9501-B78B86356444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4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199" y="98284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DEF-5EF7-4859-B850-CC30D618ADB1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ca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708-317D-4A96-BF86-362F3D53F49E}" type="slidenum">
              <a:rPr lang="ca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" y="108766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128-C7C5-4697-9172-AB1863DDF8F3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1B92-C2A6-491B-BA54-C30C4EDD6CF0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BD05-9B25-4E0C-B0C5-90A4F2EA400E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15/01/2019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D8B2-7DCD-46F6-8F39-F02F37682B65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5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15/01/2019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15/01/2019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0" r:id="rId12"/>
    <p:sldLayoutId id="2147483711" r:id="rId13"/>
    <p:sldLayoutId id="2147483712" r:id="rId14"/>
    <p:sldLayoutId id="2147483715" r:id="rId15"/>
    <p:sldLayoutId id="214748371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crai.ub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posit.ub.edu/dspace/handle/2445/119371" TargetMode="External"/><Relationship Id="rId5" Type="http://schemas.openxmlformats.org/officeDocument/2006/relationships/hyperlink" Target="http://crai.ub.edu/ca/recursos-d-informacio/cercabib" TargetMode="External"/><Relationship Id="rId4" Type="http://schemas.openxmlformats.org/officeDocument/2006/relationships/hyperlink" Target="http://cercabib.ub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2445/65203" TargetMode="External"/><Relationship Id="rId5" Type="http://schemas.openxmlformats.org/officeDocument/2006/relationships/hyperlink" Target="http://hdl.handle.net/2445/65201" TargetMode="External"/><Relationship Id="rId4" Type="http://schemas.openxmlformats.org/officeDocument/2006/relationships/hyperlink" Target="https://cataleg.ub.edu/iii/cas/log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sites/default/files/reglaments/reglamentprestecnou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i.ub.edu/que-ofereix-el-crai/prestec/prestec-prestecUB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://www.csuc.cat/ca/biblioteques/pica/el-prestec-consorciat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hyperlink" Target="http://crai.ub.edu/que-ofereix-el-crai/prestec/prestec-pu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://hdl.handle.net/2445/63868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cuc.csuc.cat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eg.ub.edu/iii/cas/login" TargetMode="External"/><Relationship Id="rId2" Type="http://schemas.openxmlformats.org/officeDocument/2006/relationships/hyperlink" Target="http://crai.ub.edu/ca/que-ofereix-el-crai/prestec/prestec-equipament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crai.ub.edu/sites/default/files/reglaments/reglamentprestecnou.pdf#page=19" TargetMode="External"/><Relationship Id="rId5" Type="http://schemas.openxmlformats.org/officeDocument/2006/relationships/hyperlink" Target="crai.ub.edu/sites/default/files/reglaments/reglamentprestecnou.pdf#page=24" TargetMode="External"/><Relationship Id="rId4" Type="http://schemas.openxmlformats.org/officeDocument/2006/relationships/hyperlink" Target="http://hdl.handle.net/2445/654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prestec/prestec-p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ai.ub.edu/coneix-el-crai/estrategia-qualitat/marc-normatiu/tarifes-modalitats-pagament" TargetMode="External"/><Relationship Id="rId4" Type="http://schemas.openxmlformats.org/officeDocument/2006/relationships/hyperlink" Target="http://crai.ub.edu/ca/que-ofereix-el-crai/prestec/prestec-pu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ai.ub.edu/ca/recursos-d-informaci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445/68287" TargetMode="External"/><Relationship Id="rId2" Type="http://schemas.openxmlformats.org/officeDocument/2006/relationships/hyperlink" Target="http://crai.ub.edu/que-ofereix-el-crai/acces-recursos/acces-recursos-prox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oneix-el-crai/horar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://crai.ub.edu/coneix-el-crai/estrategia-qualitat/carta-serveis" TargetMode="External"/><Relationship Id="rId4" Type="http://schemas.openxmlformats.org/officeDocument/2006/relationships/hyperlink" Target="http://crai.ub.edu/sites/default/files/reglaments/reglament_serveis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2.ub.ed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que-ofereix-el-crai/sau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rai.ub.edu/ca/pmf-genera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crai.ub.edu/ca/formacio" TargetMode="External"/><Relationship Id="rId4" Type="http://schemas.openxmlformats.org/officeDocument/2006/relationships/hyperlink" Target="https://twitter.com/craibiologi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rai.ub.edu/coneix-el-crai/inicia-t-en-el-cra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66751" TargetMode="External"/><Relationship Id="rId2" Type="http://schemas.openxmlformats.org/officeDocument/2006/relationships/hyperlink" Target="http://crai.ub.edu/ca/que-ofereix-el-crai/acces-recursos/acces-recursos-autenticaci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b.edu/iub/eduroam/inici.html" TargetMode="External"/><Relationship Id="rId5" Type="http://schemas.openxmlformats.org/officeDocument/2006/relationships/hyperlink" Target="http://wifi.ub.edu/conf.htm" TargetMode="External"/><Relationship Id="rId4" Type="http://schemas.openxmlformats.org/officeDocument/2006/relationships/hyperlink" Target="http://crai.ub.edu/ca/que-ofereix-el-crai/acces-recursos/acces-recursos-wifi-eduro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275045"/>
            <a:ext cx="7053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Conèixer</a:t>
            </a: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 el CRAI Biblioteca </a:t>
            </a:r>
            <a:r>
              <a:rPr lang="es-ES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de </a:t>
            </a:r>
            <a:r>
              <a:rPr lang="es-ES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Biologia</a:t>
            </a:r>
            <a:endParaRPr lang="es-ES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Cu</a:t>
            </a:r>
            <a:r>
              <a:rPr lang="ca-ES" altLang="ca-ES" sz="2400" b="1" err="1">
                <a:solidFill>
                  <a:schemeClr val="bg1"/>
                </a:solidFill>
                <a:latin typeface="Verdana" panose="020B0604030504040204" pitchFamily="34" charset="0"/>
              </a:rPr>
              <a:t>rs</a:t>
            </a:r>
            <a:r>
              <a:rPr lang="en-GB" altLang="ca-ES" sz="2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GB" altLang="ca-ES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2018-19</a:t>
            </a:r>
            <a:endParaRPr lang="en-GB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31" y="1819465"/>
            <a:ext cx="4609482" cy="4753528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1228534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http://cercabib.ub.edu/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4 Subtítulo"/>
          <p:cNvSpPr>
            <a:spLocks/>
          </p:cNvSpPr>
          <p:nvPr/>
        </p:nvSpPr>
        <p:spPr bwMode="auto">
          <a:xfrm>
            <a:off x="468312" y="2087907"/>
            <a:ext cx="344121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defRPr/>
            </a:pPr>
            <a:r>
              <a:rPr lang="es-ES" altLang="ca-ES" sz="1700" spc="-15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 permet realitzar cerques, </a:t>
            </a:r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manera 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simultània, </a:t>
            </a:r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tot el fons del 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CRAI, </a:t>
            </a:r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marge del suport, tipologia o ubicació del recurs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ca-ES" sz="170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313" y="5695830"/>
            <a:ext cx="32011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Què és </a:t>
            </a:r>
            <a:r>
              <a:rPr lang="es-ES" altLang="ca-ES" sz="1700" b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Cercabib</a:t>
            </a:r>
            <a:endParaRPr lang="es-ES" altLang="ca-ES" sz="1700" b="1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ES" altLang="ca-ES" sz="1700" b="1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Com funciona </a:t>
            </a:r>
            <a:r>
              <a:rPr lang="es-ES" altLang="ca-ES" sz="1700" b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Cercabib</a:t>
            </a:r>
            <a:endParaRPr lang="ca-ES" altLang="ca-ES" sz="17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8313" y="3715224"/>
            <a:ext cx="3201162" cy="1753672"/>
          </a:xfrm>
          <a:prstGeom prst="wedgeRoundRectCallout">
            <a:avLst>
              <a:gd name="adj1" fmla="val 65874"/>
              <a:gd name="adj2" fmla="val -18433"/>
              <a:gd name="adj3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Accés a </a:t>
            </a:r>
            <a:r>
              <a:rPr lang="ca-ES" altLang="ca-ES" sz="2000" b="1" err="1" smtClean="0">
                <a:solidFill>
                  <a:schemeClr val="bg1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,</a:t>
            </a:r>
          </a:p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des de la pàgina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75A1F9"/>
              </a:buClr>
              <a:buFont typeface="Wingdings" panose="05000000000000000000" pitchFamily="2" charset="2"/>
              <a:buNone/>
            </a:pPr>
            <a:r>
              <a:rPr lang="ca-ES" altLang="ca-ES" sz="2000" b="1" smtClean="0">
                <a:solidFill>
                  <a:schemeClr val="bg1"/>
                </a:solidFill>
                <a:latin typeface="Verdana" panose="020B0604030504040204" pitchFamily="34" charset="0"/>
              </a:rPr>
              <a:t>d’inici del </a:t>
            </a:r>
            <a:r>
              <a:rPr lang="ca-ES" altLang="ca-ES" sz="2000" b="1" err="1" smtClean="0">
                <a:solidFill>
                  <a:schemeClr val="bg1"/>
                </a:solidFill>
                <a:latin typeface="Verdana" panose="020B0604030504040204" pitchFamily="34" charset="0"/>
              </a:rPr>
              <a:t>CRAI</a:t>
            </a:r>
            <a:endParaRPr lang="ca-ES" altLang="ca-ES" sz="2000" b="1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rgbClr val="75A1F9"/>
              </a:buClr>
              <a:buFont typeface="Wingdings" panose="05000000000000000000" pitchFamily="2" charset="2"/>
              <a:buNone/>
            </a:pPr>
            <a:endParaRPr lang="ca-ES" altLang="ca-ES" sz="2000" b="1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arrodonit 14"/>
          <p:cNvSpPr/>
          <p:nvPr/>
        </p:nvSpPr>
        <p:spPr>
          <a:xfrm>
            <a:off x="542925" y="4953357"/>
            <a:ext cx="2314575" cy="3940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spAutoFit/>
          </a:bodyPr>
          <a:lstStyle/>
          <a:p>
            <a:pPr algn="ctr"/>
            <a:r>
              <a:rPr lang="es-ES" altLang="ca-ES" sz="17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http://crai.ub.edu</a:t>
            </a:r>
            <a:r>
              <a:rPr lang="es-ES" altLang="ca-ES" sz="17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/</a:t>
            </a:r>
            <a:endParaRPr lang="ca-ES" altLang="ca-ES" sz="170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arrodonit 15"/>
          <p:cNvSpPr/>
          <p:nvPr/>
        </p:nvSpPr>
        <p:spPr>
          <a:xfrm>
            <a:off x="6786563" y="4108450"/>
            <a:ext cx="681037" cy="34131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729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9" y="2749444"/>
            <a:ext cx="3731594" cy="3848206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46088" y="1234588"/>
            <a:ext cx="82296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  <a:t>El meu compte</a:t>
            </a:r>
            <a:br>
              <a:rPr lang="ca-ES" altLang="ca-ES" sz="2000" b="1" dirty="0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4"/>
              </a:rPr>
              <a:t>https://cataleg.ub.edu/iii/cas/login</a:t>
            </a:r>
            <a:endParaRPr lang="ca-ES" altLang="ca-ES" sz="2000" b="1" dirty="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QuadreDeText 6"/>
          <p:cNvSpPr txBox="1">
            <a:spLocks noChangeArrowheads="1"/>
          </p:cNvSpPr>
          <p:nvPr/>
        </p:nvSpPr>
        <p:spPr bwMode="auto">
          <a:xfrm>
            <a:off x="468313" y="1989138"/>
            <a:ext cx="8207375" cy="55403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r>
              <a:rPr lang="ca-ES" altLang="ca-ES" sz="1600" spc="-30">
                <a:solidFill>
                  <a:srgbClr val="595959"/>
                </a:solidFill>
                <a:latin typeface="Verdana" panose="020B0604030504040204" pitchFamily="34" charset="0"/>
              </a:rPr>
              <a:t>Per reservar documents o sales de </a:t>
            </a:r>
            <a:r>
              <a:rPr lang="ca-ES" altLang="ca-ES" sz="1600" spc="30">
                <a:solidFill>
                  <a:srgbClr val="595959"/>
                </a:solidFill>
                <a:latin typeface="Verdana" panose="020B0604030504040204" pitchFamily="34" charset="0"/>
              </a:rPr>
              <a:t>treball en grup, i per renovar el </a:t>
            </a:r>
            <a:r>
              <a:rPr lang="ca-ES" altLang="ca-ES" sz="1600" spc="-40">
                <a:solidFill>
                  <a:srgbClr val="595959"/>
                </a:solidFill>
                <a:latin typeface="Verdana" panose="020B0604030504040204" pitchFamily="34" charset="0"/>
              </a:rPr>
              <a:t>termini de devolució de documents prestats, accediu a </a:t>
            </a:r>
            <a:r>
              <a:rPr lang="ca-ES" altLang="ca-ES" sz="1600" b="1" i="1" spc="-40">
                <a:solidFill>
                  <a:srgbClr val="595959"/>
                </a:solidFill>
                <a:latin typeface="Verdana" panose="020B0604030504040204" pitchFamily="34" charset="0"/>
              </a:rPr>
              <a:t>El meu compte</a:t>
            </a:r>
            <a:r>
              <a:rPr lang="ca-ES" altLang="ca-ES" sz="1600" spc="-40">
                <a:solidFill>
                  <a:srgbClr val="595959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2679700"/>
            <a:ext cx="1457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400" b="1">
                <a:solidFill>
                  <a:srgbClr val="336699"/>
                </a:solidFill>
                <a:latin typeface="Verdana" panose="020B0604030504040204" pitchFamily="34" charset="0"/>
              </a:rPr>
              <a:t>Renovacions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2895600"/>
            <a:ext cx="381635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2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renovar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préstec dels documents</a:t>
            </a:r>
            <a:r>
              <a:rPr lang="es-ES" altLang="ca-ES" sz="12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b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tantes vegades com vulgueu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sempre que el document no </a:t>
            </a:r>
            <a:r>
              <a:rPr lang="ca-ES" altLang="ca-ES" sz="12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estigui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reservat. Podeu demanar la renovació al </a:t>
            </a:r>
            <a:r>
              <a:rPr lang="ca-ES" altLang="ca-ES" sz="1200" b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taulell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ca-ES" altLang="ca-ES" sz="1200" b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telèfon</a:t>
            </a:r>
            <a:r>
              <a:rPr lang="ca-ES" altLang="ca-ES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bé via web, des de l’opció </a:t>
            </a:r>
            <a:r>
              <a:rPr lang="ca-ES" altLang="ca-ES" sz="1200" b="1" i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200" b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Vídeo explicatiu</a:t>
            </a:r>
            <a:endParaRPr lang="ca-ES" altLang="ca-ES" sz="120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8313" y="4408488"/>
            <a:ext cx="38163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200" spc="-5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Podeu reservar </a:t>
            </a:r>
            <a:r>
              <a:rPr lang="ca-ES" altLang="ca-ES" sz="1200" spc="-5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documents </a:t>
            </a:r>
            <a:r>
              <a:rPr lang="ca-ES" altLang="ca-ES" sz="1200" spc="-5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qualsevol biblioteca </a:t>
            </a:r>
            <a:r>
              <a:rPr lang="ca-ES" altLang="ca-ES" sz="120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UB.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permeten </a:t>
            </a:r>
            <a:r>
              <a:rPr lang="ca-ES" altLang="ca-ES" sz="1200" b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fins a 8 reserves </a:t>
            </a:r>
            <a:r>
              <a:rPr lang="ca-ES" altLang="ca-ES" sz="1200" spc="7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simultànies</a:t>
            </a:r>
            <a:r>
              <a:rPr lang="ca-ES" altLang="ca-ES" sz="1200" spc="7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es poden activar des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</a:t>
            </a:r>
            <a:r>
              <a:rPr lang="ca-ES" altLang="ca-ES" sz="1200" b="1" i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200" i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 dels </a:t>
            </a:r>
            <a:r>
              <a:rPr lang="ca-ES" altLang="ca-ES" sz="1200" b="1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taulells</a:t>
            </a: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20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Vídeo explicatiu</a:t>
            </a:r>
            <a:endParaRPr lang="ca-ES" altLang="ca-ES" sz="120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8313" y="4192588"/>
            <a:ext cx="1098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400" b="1">
                <a:solidFill>
                  <a:srgbClr val="336699"/>
                </a:solidFill>
                <a:latin typeface="Verdana" panose="020B0604030504040204" pitchFamily="34" charset="0"/>
              </a:rPr>
              <a:t>Reserves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263" y="5551488"/>
            <a:ext cx="1038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400" b="1" smtClean="0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  <a:endParaRPr lang="ca-ES" altLang="ca-ES" sz="1400" b="1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9263" y="5767388"/>
            <a:ext cx="3835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Activant l’</a:t>
            </a:r>
            <a:r>
              <a:rPr lang="ca-ES" altLang="ca-ES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a-ES" altLang="ca-ES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istorial</a:t>
            </a:r>
            <a:r>
              <a:rPr lang="ca-ES" altLang="ca-ES" sz="12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l’opció </a:t>
            </a:r>
            <a:r>
              <a:rPr lang="ca-ES" altLang="ca-ES" sz="12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r>
              <a:rPr lang="ca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podeu veure una </a:t>
            </a:r>
            <a:r>
              <a:rPr lang="ca-ES" altLang="ca-ES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llista dels documents</a:t>
            </a:r>
            <a:r>
              <a:rPr lang="ca-ES" altLang="ca-ES" sz="12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2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us emporteu en préstec al llarg dels vostres estudis a la UB.</a:t>
            </a:r>
            <a:endParaRPr lang="ca-ES" altLang="ca-ES" sz="12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arrodonit 13"/>
          <p:cNvSpPr/>
          <p:nvPr/>
        </p:nvSpPr>
        <p:spPr bwMode="auto">
          <a:xfrm>
            <a:off x="4984052" y="5300663"/>
            <a:ext cx="358775" cy="4333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5" name="Rectangle arrodonit 14"/>
          <p:cNvSpPr/>
          <p:nvPr/>
        </p:nvSpPr>
        <p:spPr bwMode="auto">
          <a:xfrm>
            <a:off x="6660356" y="4874419"/>
            <a:ext cx="496713" cy="25003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6" name="Fletxa dreta 15"/>
          <p:cNvSpPr/>
          <p:nvPr/>
        </p:nvSpPr>
        <p:spPr>
          <a:xfrm rot="18882206">
            <a:off x="4922626" y="5532042"/>
            <a:ext cx="2183589" cy="692620"/>
          </a:xfrm>
          <a:prstGeom prst="rightArrow">
            <a:avLst/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compte</a:t>
            </a:r>
            <a:endParaRPr lang="es-ES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9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879DC4-7CFF-485F-B9D3-28A53F64E084}" type="slidenum">
              <a:rPr lang="ca-ES" altLang="en-US" smtClean="0">
                <a:solidFill>
                  <a:srgbClr val="898989"/>
                </a:solidFill>
              </a:rPr>
              <a:pPr/>
              <a:t>12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25" y="5026025"/>
            <a:ext cx="8580438" cy="1277938"/>
          </a:xfrm>
          <a:prstGeom prst="rect">
            <a:avLst/>
          </a:prstGeom>
          <a:solidFill>
            <a:schemeClr val="bg1"/>
          </a:solidFill>
          <a:ln w="6350">
            <a:solidFill>
              <a:srgbClr val="336699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50825" y="1346200"/>
            <a:ext cx="8569325" cy="3600450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1" name="Group 36"/>
          <p:cNvGraphicFramePr>
            <a:graphicFrameLocks noGrp="1"/>
          </p:cNvGraphicFramePr>
          <p:nvPr/>
        </p:nvGraphicFramePr>
        <p:xfrm>
          <a:off x="250825" y="1346200"/>
          <a:ext cx="8580438" cy="3600450"/>
        </p:xfrm>
        <a:graphic>
          <a:graphicData uri="http://schemas.openxmlformats.org/drawingml/2006/table">
            <a:tbl>
              <a:tblPr/>
              <a:tblGrid>
                <a:gridCol w="6337301"/>
                <a:gridCol w="1171575"/>
                <a:gridCol w="1071562"/>
              </a:tblGrid>
              <a:tr h="654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Servei de préstec</a:t>
                      </a:r>
                      <a:endParaRPr kumimoji="0" lang="ca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Usuaris</a:t>
                      </a:r>
                    </a:p>
                  </a:txBody>
                  <a:tcPr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altLang="ca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Documents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Dies de préstec normal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857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ca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Personal docent i investigador (PDI) de la Universitat de Barcelona: professorat en actiu, jubilats o emèrits de la Universitat, de centres adscrits amb </a:t>
                      </a:r>
                      <a:r>
                        <a:rPr kumimoji="0" lang="ca-ES" altLang="ca-E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venia </a:t>
                      </a:r>
                      <a:r>
                        <a:rPr kumimoji="0" lang="ca-ES" altLang="ca-ES" sz="10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docendi</a:t>
                      </a:r>
                      <a:r>
                        <a:rPr kumimoji="0" lang="ca-ES" altLang="ca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, de l’Escola d’Idiomes Moderns, d’Estudis Hispànics i dels Serveis Lingüístics, PDI convidat o visitant, investigadors de departaments o grups de recerca de la Universitat i investigadors de recerca de l’Institut Jaume Almera del CSIC</a:t>
                      </a:r>
                    </a:p>
                  </a:txBody>
                  <a:tcPr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5761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ca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Estudiants de tercer cicle i personal d’administració i serveis (PAS) de la Universitat de Barcelona (estudiants de doctorat, de tercer cicle amb beca i tasques docents, de màsters oficials, propis i interuniversitaris i PAS de la universitat en actiu o jubilat)</a:t>
                      </a:r>
                    </a:p>
                  </a:txBody>
                  <a:tcPr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kumimoji="0" lang="es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ca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7955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ca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Estudiants de grau, postgrau i extensió universitària: estudiants de grau de la Universitat i centres adscrits, interuniversitaris, d’homologació, de mobilitat nacional o internacional, d’IL3 que fan cursos de la Universitat, de postgraus propis, d’extensió universitària i de la Universitat de l’Experiència</a:t>
                      </a:r>
                    </a:p>
                  </a:txBody>
                  <a:tcPr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endParaRPr kumimoji="0" lang="ca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kumimoji="0" lang="ca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  <a:tr h="7167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Personal d’hospitals docents (Clínic, Bellvitge, Sant Joan de Déu), PDI de centres amb conveni amb la Universitat i del Grup UB —inclosos els professors de l’ICE que siguin membres de la Universitat i becaris de recerca de l’Institut Jaume Almera del CSIC— i  </a:t>
                      </a:r>
                      <a:r>
                        <a:rPr kumimoji="0" lang="ca-ES" altLang="ca-ES" sz="1000" b="1" i="0" u="none" strike="noStrike" cap="none" spc="-20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personal d’un institut de recerca participat, adscrit, vinculat, amb conveni o del Grup UB</a:t>
                      </a:r>
                    </a:p>
                  </a:txBody>
                  <a:tcPr marT="45719" marB="45719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ca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250825" y="5026025"/>
            <a:ext cx="8569325" cy="274638"/>
          </a:xfrm>
          <a:prstGeom prst="rect">
            <a:avLst/>
          </a:prstGeom>
          <a:solidFill>
            <a:srgbClr val="B0C0EE"/>
          </a:solidFill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a-ES" altLang="ca-ES" sz="1200" b="1">
                <a:solidFill>
                  <a:schemeClr val="bg1"/>
                </a:solidFill>
                <a:latin typeface="Verdana" panose="020B0604030504040204" pitchFamily="34" charset="0"/>
              </a:rPr>
              <a:t>Préstec de material audiovisual: 7 dies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50825" y="5302250"/>
            <a:ext cx="8569325" cy="50323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a-ES" altLang="ca-ES" sz="1200" b="1">
                <a:solidFill>
                  <a:srgbClr val="336699"/>
                </a:solidFill>
                <a:latin typeface="Verdana" panose="020B0604030504040204" pitchFamily="34" charset="0"/>
              </a:rPr>
              <a:t>Bibliografia recomanada: 10 dies</a:t>
            </a:r>
          </a:p>
          <a:p>
            <a:pPr algn="ctr" eaLnBrk="1" hangingPunct="1">
              <a:spcBef>
                <a:spcPct val="20000"/>
              </a:spcBef>
            </a:pPr>
            <a:r>
              <a:rPr lang="ca-ES" altLang="ca-ES" sz="1200" b="1">
                <a:solidFill>
                  <a:srgbClr val="336699"/>
                </a:solidFill>
                <a:latin typeface="Verdana" panose="020B0604030504040204" pitchFamily="34" charset="0"/>
              </a:rPr>
              <a:t>Bibliografia recomanada de cap de setmana (de dv. a dl.): 3 dies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250825" y="5805488"/>
            <a:ext cx="8569325" cy="498475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Reglament del servei de préstec</a:t>
            </a:r>
            <a:endParaRPr lang="ca-ES" altLang="ca-ES" sz="12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ca-ES" altLang="ca-ES" sz="1200" b="1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Més </a:t>
            </a:r>
            <a:r>
              <a:rPr lang="ca-ES" altLang="ca-ES" sz="1200" b="1" dirty="0" smtClean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informació</a:t>
            </a:r>
            <a:endParaRPr lang="ca-ES" altLang="ca-ES" sz="12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13</a:t>
            </a:fld>
            <a:endParaRPr lang="ca-E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6725" y="1203325"/>
            <a:ext cx="828198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Servei de préstec consorciat (PUC)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http://crai.ub.edu/que-ofereix-el-crai/prestec/prestec-puc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4 Subtítulo"/>
          <p:cNvSpPr>
            <a:spLocks/>
          </p:cNvSpPr>
          <p:nvPr/>
        </p:nvSpPr>
        <p:spPr bwMode="auto">
          <a:xfrm>
            <a:off x="466725" y="2017713"/>
            <a:ext cx="63373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defRPr/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és un servei de préstec consorciat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gratuït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permet als usuaris sol·licitar i tenir en préstec documents d’una altra biblioteca del 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Consorci de Serveis Universitaris de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Catalunya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(CSUC)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ca-ES" altLang="ca-ES" sz="170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se sol·liciten els documents?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Presencialment, a la biblioteca on estan dipositats: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in situ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Remotament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mitjançant la interfície del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via web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Vídeo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explicatiu</a:t>
            </a:r>
            <a:endParaRPr lang="ca-ES" altLang="ca-ES" sz="1700" b="1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endParaRPr lang="ca-ES" altLang="ca-ES" sz="1700" b="1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es tornen els documents?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qualsevol de les biblioteques del CRAI de la UB.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ca-ES" altLang="ca-ES" sz="1700" i="1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qualsevol de les biblioteques de la institució            a la qual pertany el document.</a:t>
            </a:r>
            <a:endParaRPr lang="es-ES" altLang="ca-ES" sz="1700" dirty="0" smtClean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4" descr="Logo U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1075" y="1557338"/>
            <a:ext cx="1057275" cy="4873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upf.edu/marca/_img/_marca/simbol.png"/>
          <p:cNvPicPr>
            <a:picLocks noChangeAspect="1" noChangeArrowheads="1"/>
          </p:cNvPicPr>
          <p:nvPr/>
        </p:nvPicPr>
        <p:blipFill>
          <a:blip r:embed="rId6"/>
          <a:srcRect l="17815" t="17960" r="15746" b="12088"/>
          <a:stretch>
            <a:fillRect/>
          </a:stretch>
        </p:blipFill>
        <p:spPr bwMode="auto">
          <a:xfrm>
            <a:off x="8277225" y="2368550"/>
            <a:ext cx="471488" cy="555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upload.wikimedia.org/wikipedia/ca/thumb/b/b5/Logo_upc.svg/1024px-Logo_upc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2333625"/>
            <a:ext cx="506413" cy="600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static.udg.edu/0/media/noticies/d384933b-f267-4b96-936e-9ac5777876d1_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162300"/>
            <a:ext cx="608013" cy="482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upload.wikimedia.org/wikipedia/ca/thumb/4/48/Logo_UdL.svg/1280px-Logo_UdL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9950" y="3232150"/>
            <a:ext cx="520700" cy="4841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://www.urv.cat/media/upload/arxius/logos/A-color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88313" y="4116388"/>
            <a:ext cx="660400" cy="3921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http://www.uoc.edu/portal/_resources/common/imatges/marca_UOC/marca_UOC_negre_pap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4388" y="4076700"/>
            <a:ext cx="695325" cy="603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ttp://www.recercat.cat/bitstream/id/48588/?sequence=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20063" y="5081588"/>
            <a:ext cx="628650" cy="3635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http://uvic-ucc.cat/sites/all/themes/zen/UVic1/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9950" y="4949825"/>
            <a:ext cx="581025" cy="6397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http://www.cccb.org/rcs_gene/Logo_Biblio_Cat_web_CCCB.png"/>
          <p:cNvPicPr>
            <a:picLocks noChangeAspect="1" noChangeArrowheads="1"/>
          </p:cNvPicPr>
          <p:nvPr/>
        </p:nvPicPr>
        <p:blipFill>
          <a:blip r:embed="rId14"/>
          <a:srcRect l="-2097" t="18971" r="2097" b="24113"/>
          <a:stretch>
            <a:fillRect/>
          </a:stretch>
        </p:blipFill>
        <p:spPr bwMode="auto">
          <a:xfrm>
            <a:off x="7526338" y="5745163"/>
            <a:ext cx="1077912" cy="4921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4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6510BE-FC2F-4A44-AB8E-6E41409CB194}" type="slidenum">
              <a:rPr lang="ca-ES" altLang="en-US" smtClean="0">
                <a:solidFill>
                  <a:srgbClr val="898989"/>
                </a:solidFill>
              </a:rPr>
              <a:pPr/>
              <a:t>14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1211263"/>
            <a:ext cx="7772400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PUC via web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err="1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</a:t>
            </a: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://</a:t>
            </a:r>
            <a:r>
              <a:rPr lang="ca-ES" altLang="ca-ES" sz="1600" err="1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ccuc.csuc.cat</a:t>
            </a: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/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4 Marcador de contenido"/>
          <p:cNvSpPr>
            <a:spLocks/>
          </p:cNvSpPr>
          <p:nvPr/>
        </p:nvSpPr>
        <p:spPr bwMode="auto">
          <a:xfrm>
            <a:off x="457200" y="1943100"/>
            <a:ext cx="850951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52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Requisits: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Heu d’estar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donats d’alta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 la base de dades d’usuaris de la biblioteca de la vostra institució.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tenir préstecs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vençuts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podeu estar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bloquejats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a la vostra institució.</a:t>
            </a:r>
          </a:p>
          <a:p>
            <a:pPr algn="just">
              <a:spcBef>
                <a:spcPts val="600"/>
              </a:spcBef>
              <a:buClr>
                <a:schemeClr val="tx1"/>
              </a:buClr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1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Connecteu-vos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al Catàleg Col·lectiu de les Universitats de Catalunya    (CCUC):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http://ccuc.csuc.cat/</a:t>
            </a:r>
            <a:endParaRPr lang="ca-ES" altLang="ca-ES" sz="17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2 Busqueu si el document està disponible i seleccioneu-lo per </a:t>
            </a:r>
            <a:r>
              <a:rPr lang="ca-ES" altLang="ca-ES" sz="1700" b="1" dirty="0" smtClean="0">
                <a:solidFill>
                  <a:srgbClr val="646464"/>
                </a:solidFill>
                <a:latin typeface="Verdana" panose="020B0604030504040204" pitchFamily="34" charset="0"/>
              </a:rPr>
              <a:t>sol·licitar-lo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 Identifiqueu-vos i trieu on l’anireu a buscar.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3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Quan el document arribi a la biblioteca escollida, rebreu un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avís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per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correu electrònic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4 Podeu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tornar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el document a qualsevol biblioteca de la vostra institució </a:t>
            </a:r>
            <a:r>
              <a:rPr lang="ca-ES" altLang="ca-ES" sz="17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de la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institució a la qual pertanyi.</a:t>
            </a:r>
          </a:p>
        </p:txBody>
      </p:sp>
    </p:spTree>
    <p:extLst>
      <p:ext uri="{BB962C8B-B14F-4D97-AF65-F5344CB8AC3E}">
        <p14:creationId xmlns:p14="http://schemas.microsoft.com/office/powerpoint/2010/main" val="95954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15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750" y="1876425"/>
            <a:ext cx="7704138" cy="4454525"/>
          </a:xfrm>
          <a:prstGeom prst="rect">
            <a:avLst/>
          </a:prstGeom>
          <a:solidFill>
            <a:schemeClr val="bg1"/>
          </a:solidFill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1155700"/>
            <a:ext cx="8135937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Quines són les condicions de préstec del PUC?</a:t>
            </a:r>
          </a:p>
        </p:txBody>
      </p:sp>
      <p:graphicFrame>
        <p:nvGraphicFramePr>
          <p:cNvPr id="9" name="Group 58"/>
          <p:cNvGraphicFramePr>
            <a:graphicFrameLocks noGrp="1"/>
          </p:cNvGraphicFramePr>
          <p:nvPr/>
        </p:nvGraphicFramePr>
        <p:xfrm>
          <a:off x="539750" y="1876425"/>
          <a:ext cx="7704138" cy="4454526"/>
        </p:xfrm>
        <a:graphic>
          <a:graphicData uri="http://schemas.openxmlformats.org/drawingml/2006/table">
            <a:tbl>
              <a:tblPr/>
              <a:tblGrid>
                <a:gridCol w="3096344"/>
                <a:gridCol w="1080120"/>
                <a:gridCol w="1224136"/>
                <a:gridCol w="1224136"/>
                <a:gridCol w="1079402"/>
              </a:tblGrid>
              <a:tr h="1008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Tipus d’usuari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Nombre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 doc.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Nombre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 </a:t>
                      </a:r>
                      <a:r>
                        <a:rPr kumimoji="0" lang="ca-ES" altLang="es-ES" sz="15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renov</a:t>
                      </a: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Dies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per doc. impresos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Dies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per doc. </a:t>
                      </a:r>
                      <a:r>
                        <a:rPr kumimoji="0" lang="ca-ES" altLang="es-ES" sz="15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audiov</a:t>
                      </a: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616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Estudiants de grau, 1r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o 2n cicle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43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Estudiants de postgrau,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3r cicle, màster o doctorat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864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PDI de les universitats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i usuaris de la Biblioteca de Catalunya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777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PAS de les universitats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i treballadors de la Biblioteca de Catalunya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444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Altres usuaris autoritzats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5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C19757-094F-46E1-8526-D2618E7946B5}" type="slidenum">
              <a:rPr lang="es-ES" altLang="en-US" smtClean="0">
                <a:solidFill>
                  <a:srgbClr val="898989"/>
                </a:solidFill>
              </a:rPr>
              <a:pPr/>
              <a:t>16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13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5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6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a-ES" altLang="ca-ES"/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466725" y="1196975"/>
            <a:ext cx="86772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Ús de sales de treball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://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crai.ub.edu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/ca/que-ofereix-el-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crai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prestec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prestec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-equipaments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68313" y="2111375"/>
            <a:ext cx="821848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  <a:defRPr/>
            </a:pP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El CRAI Biblioteca de Biologia disposa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de 5 sales i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9 </a:t>
            </a:r>
            <a:r>
              <a:rPr lang="ca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taules de treball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en grup, amb capacitat per a 5-6 persones cadascuna. Les reserves es fan des del </a:t>
            </a:r>
            <a:r>
              <a:rPr lang="ca-ES" altLang="ca-ES" sz="1600" dirty="0" err="1" smtClean="0">
                <a:solidFill>
                  <a:srgbClr val="646464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 mitjançant l’opció </a:t>
            </a:r>
            <a:r>
              <a:rPr lang="ca-ES" altLang="ca-ES" sz="1600" i="1" dirty="0" smtClean="0">
                <a:solidFill>
                  <a:srgbClr val="646464"/>
                </a:solidFill>
                <a:latin typeface="Verdana" panose="020B0604030504040204" pitchFamily="34" charset="0"/>
                <a:hlinkClick r:id="rId3" tooltip="El meu compte"/>
              </a:rPr>
              <a:t>El meu compte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 Vegeu aquest 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vídeo explicatiu</a:t>
            </a: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a-ES" altLang="ca-ES" sz="1600" dirty="0" smtClean="0">
              <a:solidFill>
                <a:srgbClr val="646464"/>
              </a:solidFill>
              <a:latin typeface="Verdana" panose="020B0604030504040204" pitchFamily="34" charset="0"/>
              <a:hlinkClick r:id="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q"/>
              <a:defRPr/>
            </a:pPr>
            <a:r>
              <a:rPr lang="ca-ES" altLang="ca-ES" sz="1600" dirty="0" smtClean="0">
                <a:solidFill>
                  <a:srgbClr val="646464"/>
                </a:solidFill>
                <a:latin typeface="Verdana" panose="020B0604030504040204" pitchFamily="34" charset="0"/>
                <a:hlinkClick r:id="rId5" action="ppaction://hlinkfile"/>
              </a:rPr>
              <a:t>Instruccions d’ús de les sales de treball</a:t>
            </a:r>
            <a:endParaRPr lang="ca-ES" altLang="ca-ES" sz="1600" dirty="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6725" y="3660775"/>
            <a:ext cx="8677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Préstec de portàtils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http://crai.ub.edu/ca/que-ofereix-el-crai/prestec/prestec-equipaments</a:t>
            </a: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8313" y="4421188"/>
            <a:ext cx="83518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Cal sol·licitar-los i retornar-los al taulell de préstec.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No es poden reservar.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Cal llegir, emplenar i signar el contracte de préstec.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Els usuaris sancionats no poden utilitzar aquest servei.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Període de préstec: 4 h renovables.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</a:rPr>
              <a:t>Ús restringit al recinte de la biblioteca. 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ca-ES" altLang="ca-ES" sz="1600">
                <a:solidFill>
                  <a:srgbClr val="646464"/>
                </a:solidFill>
                <a:latin typeface="Verdana" panose="020B0604030504040204" pitchFamily="34" charset="0"/>
                <a:hlinkClick r:id="rId6" action="ppaction://hlinkfile"/>
              </a:rPr>
              <a:t>Normativa</a:t>
            </a:r>
            <a:endParaRPr lang="es-ES" altLang="ca-ES" sz="160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7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5CD85B-F6B6-4DDE-99B3-A5335D57E777}" type="slidenum">
              <a:rPr lang="ca-ES" altLang="en-US" smtClean="0">
                <a:solidFill>
                  <a:srgbClr val="898989"/>
                </a:solidFill>
              </a:rPr>
              <a:pPr/>
              <a:t>17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466725" y="1177925"/>
            <a:ext cx="867727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Préstec interbibliotecari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crai.ub.edu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/ca/que-ofereix-el-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crai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prestec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ca-ES" altLang="ca-ES" sz="1600" err="1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prestec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-pi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68313" y="2044700"/>
            <a:ext cx="8207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El servei de préstec interbibliotecari té com a objectiu localitzar i obtenir l’original o la còpia de qualsevol tipus de document que no es trobi al </a:t>
            </a:r>
            <a:r>
              <a:rPr lang="ca-ES" altLang="ca-ES" err="1">
                <a:solidFill>
                  <a:srgbClr val="646464"/>
                </a:solidFill>
                <a:latin typeface="Verdana" panose="020B0604030504040204" pitchFamily="34" charset="0"/>
              </a:rPr>
              <a:t>CRAI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 de la UB i que tampoc no estigui disponible en altres universitats catalanes a través del servei de préstec consorciat 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  <a:hlinkClick r:id="rId4" tooltip="PUC"/>
              </a:rPr>
              <a:t>PUC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pPr algn="just" eaLnBrk="1" hangingPunct="1"/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Així mateix, el </a:t>
            </a:r>
            <a:r>
              <a:rPr lang="ca-ES" altLang="ca-ES" err="1">
                <a:solidFill>
                  <a:srgbClr val="646464"/>
                </a:solidFill>
                <a:latin typeface="Verdana" panose="020B0604030504040204" pitchFamily="34" charset="0"/>
              </a:rPr>
              <a:t>CRAI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 de la UB actua com a centre prestatari dels fons propis per a altres institucions. Aquest servei està subjecte a 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  <a:hlinkClick r:id="rId5" tooltip="Tarifes"/>
              </a:rPr>
              <a:t>tarifes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91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BA77CE-B271-4371-AE57-BFE703285D58}" type="slidenum">
              <a:rPr lang="ca-ES" altLang="en-US" smtClean="0">
                <a:solidFill>
                  <a:srgbClr val="898989"/>
                </a:solidFill>
              </a:rPr>
              <a:pPr/>
              <a:t>18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1" y="2030787"/>
            <a:ext cx="4957789" cy="4573213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20491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Recursos d’informació</a:t>
            </a:r>
          </a:p>
          <a:p>
            <a:pPr eaLnBrk="1" hangingPunct="1"/>
            <a:r>
              <a:rPr lang="ca-ES" altLang="ca-ES" sz="1600" err="1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</a:t>
            </a: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://</a:t>
            </a:r>
            <a:r>
              <a:rPr lang="ca-ES" altLang="ca-ES" sz="1600" err="1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crai.ub.edu</a:t>
            </a: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/ca/recursos-d-</a:t>
            </a:r>
            <a:r>
              <a:rPr lang="ca-ES" altLang="ca-ES" sz="1600" err="1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informacio</a:t>
            </a:r>
            <a:endParaRPr lang="ca-ES" altLang="ca-ES" sz="16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arrodonit 7"/>
          <p:cNvSpPr/>
          <p:nvPr/>
        </p:nvSpPr>
        <p:spPr>
          <a:xfrm>
            <a:off x="1467139" y="2917390"/>
            <a:ext cx="1079500" cy="17746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780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2618C4-7A72-44EE-B45C-2647ECE67699}" type="slidenum">
              <a:rPr lang="ca-ES" altLang="en-US" smtClean="0">
                <a:solidFill>
                  <a:srgbClr val="898989"/>
                </a:solidFill>
              </a:rPr>
              <a:pPr/>
              <a:t>19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214438"/>
            <a:ext cx="8567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Accés als recursos electrònics</a:t>
            </a:r>
            <a:b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</a:t>
            </a: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://</a:t>
            </a: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crai.ub.edu</a:t>
            </a: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/que-ofereix-el-</a:t>
            </a: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crai</a:t>
            </a: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/</a:t>
            </a: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acces</a:t>
            </a: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-recursos/</a:t>
            </a: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acces</a:t>
            </a:r>
            <a:r>
              <a:rPr lang="ca-ES" altLang="ca-ES" sz="160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-recursos-</a:t>
            </a:r>
            <a:r>
              <a:rPr lang="ca-ES" altLang="ca-ES" sz="160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proxy</a:t>
            </a:r>
            <a:endParaRPr lang="ca-ES" altLang="ca-ES" sz="1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466725" y="2151063"/>
            <a:ext cx="8220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Mitjançant el Servei Intermediari d’Accés als Recursos Electrònics </a:t>
            </a:r>
            <a:r>
              <a:rPr lang="ca-ES" altLang="ca-ES" spc="-50">
                <a:solidFill>
                  <a:srgbClr val="646464"/>
                </a:solidFill>
                <a:latin typeface="Verdana" panose="020B0604030504040204" pitchFamily="34" charset="0"/>
              </a:rPr>
              <a:t>(</a:t>
            </a:r>
            <a:r>
              <a:rPr lang="ca-ES" altLang="ca-ES" spc="-50" err="1">
                <a:solidFill>
                  <a:srgbClr val="646464"/>
                </a:solidFill>
                <a:latin typeface="Verdana" panose="020B0604030504040204" pitchFamily="34" charset="0"/>
              </a:rPr>
              <a:t>SIRE</a:t>
            </a:r>
            <a:r>
              <a:rPr lang="ca-ES" altLang="ca-ES" spc="-50">
                <a:solidFill>
                  <a:srgbClr val="646464"/>
                </a:solidFill>
                <a:latin typeface="Verdana" panose="020B0604030504040204" pitchFamily="34" charset="0"/>
              </a:rPr>
              <a:t>), podeu accedir als recursos electrònics d’informació contractats 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pel </a:t>
            </a:r>
            <a:r>
              <a:rPr lang="ca-ES" altLang="ca-ES" err="1">
                <a:solidFill>
                  <a:srgbClr val="646464"/>
                </a:solidFill>
                <a:latin typeface="Verdana" panose="020B0604030504040204" pitchFamily="34" charset="0"/>
              </a:rPr>
              <a:t>CRAI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 de la UB des d’un ordinador/dispositiu situat dins o fora de la xarxa de la UB. </a:t>
            </a:r>
          </a:p>
          <a:p>
            <a:pPr algn="just" eaLnBrk="1" hangingPunct="1"/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ca-ES" altLang="ca-ES" spc="150">
                <a:solidFill>
                  <a:srgbClr val="646464"/>
                </a:solidFill>
                <a:latin typeface="Verdana" panose="020B0604030504040204" pitchFamily="34" charset="0"/>
              </a:rPr>
              <a:t>Per entrar-hi, heu de disposar de l’</a:t>
            </a:r>
            <a:r>
              <a:rPr lang="ca-ES" altLang="ca-ES" b="1" spc="15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ca-ES" altLang="ca-ES" spc="150">
                <a:solidFill>
                  <a:srgbClr val="646464"/>
                </a:solidFill>
                <a:latin typeface="Verdana" panose="020B0604030504040204" pitchFamily="34" charset="0"/>
              </a:rPr>
              <a:t> i de la </a:t>
            </a:r>
            <a:r>
              <a:rPr lang="ca-ES" altLang="ca-ES" b="1">
                <a:solidFill>
                  <a:srgbClr val="646464"/>
                </a:solidFill>
                <a:latin typeface="Verdana" panose="020B0604030504040204" pitchFamily="34" charset="0"/>
              </a:rPr>
              <a:t>contrasenya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 amb què accediu a la intranet de la UB (PDI, PAS o Món UB).</a:t>
            </a:r>
          </a:p>
          <a:p>
            <a:pPr algn="just" eaLnBrk="1" hangingPunct="1"/>
            <a:endParaRPr lang="ca-ES" altLang="ca-ES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/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Vegeu aquest 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explicatiu</a:t>
            </a:r>
            <a:r>
              <a:rPr lang="ca-ES" altLang="ca-ES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47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ED5737-C9E8-41C9-8699-CA70C9167784}" type="slidenum">
              <a:rPr lang="es-ES" altLang="en-US" smtClean="0">
                <a:solidFill>
                  <a:srgbClr val="898989"/>
                </a:solidFill>
              </a:rPr>
              <a:pPr/>
              <a:t>2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468313" y="1628775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a-ES" altLang="ca-ES" sz="2000" b="1">
                <a:latin typeface="Verdana" panose="020B0604030504040204" pitchFamily="34" charset="0"/>
              </a:rPr>
              <a:t>El CRAI Biblioteca de Biologia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4742498" y="2393002"/>
            <a:ext cx="4321175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 smtClean="0">
                <a:latin typeface="Verdana" panose="020B0604030504040204" pitchFamily="34" charset="0"/>
              </a:rPr>
              <a:t>Adreça: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Diagonal 643 – 08028 Barcelona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934 021 567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ca-ES" altLang="ca-ES" sz="1500" dirty="0">
                <a:latin typeface="Verdana" panose="020B0604030504040204" pitchFamily="34" charset="0"/>
              </a:rPr>
              <a:t>	</a:t>
            </a:r>
            <a:r>
              <a:rPr lang="ca-ES" altLang="ca-ES" sz="1500" dirty="0" smtClean="0">
                <a:latin typeface="Verdana" panose="020B0604030504040204" pitchFamily="34" charset="0"/>
              </a:rPr>
              <a:t>craibiologia@ub.edu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>
                <a:latin typeface="Verdana" panose="020B0604030504040204" pitchFamily="34" charset="0"/>
              </a:rPr>
              <a:t>Horari: de dilluns a divendres, </a:t>
            </a:r>
            <a:br>
              <a:rPr lang="ca-ES" altLang="ca-ES" sz="1500" dirty="0">
                <a:latin typeface="Verdana" panose="020B0604030504040204" pitchFamily="34" charset="0"/>
              </a:rPr>
            </a:br>
            <a:r>
              <a:rPr lang="ca-ES" altLang="ca-ES" sz="1500" dirty="0">
                <a:latin typeface="Verdana" panose="020B0604030504040204" pitchFamily="34" charset="0"/>
              </a:rPr>
              <a:t>de 8 a 20 </a:t>
            </a:r>
            <a:r>
              <a:rPr lang="ca-ES" altLang="ca-ES" sz="1500" dirty="0" smtClean="0">
                <a:latin typeface="Verdana" panose="020B0604030504040204" pitchFamily="34" charset="0"/>
              </a:rPr>
              <a:t>h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s-ES" altLang="ca-ES" sz="1500" dirty="0" err="1">
                <a:latin typeface="Verdana" panose="020B0604030504040204" pitchFamily="34" charset="0"/>
                <a:hlinkClick r:id="rId3"/>
              </a:rPr>
              <a:t>Horaris</a:t>
            </a:r>
            <a:r>
              <a:rPr lang="es-ES" altLang="ca-ES" sz="1500" dirty="0">
                <a:latin typeface="Verdana" panose="020B0604030504040204" pitchFamily="34" charset="0"/>
                <a:hlinkClick r:id="rId3"/>
              </a:rPr>
              <a:t> </a:t>
            </a:r>
            <a:r>
              <a:rPr lang="es-ES" altLang="ca-ES" sz="1500" dirty="0" err="1">
                <a:latin typeface="Verdana" panose="020B0604030504040204" pitchFamily="34" charset="0"/>
                <a:hlinkClick r:id="rId3"/>
              </a:rPr>
              <a:t>especials</a:t>
            </a:r>
            <a:r>
              <a:rPr lang="es-ES" altLang="ca-ES" sz="1500" dirty="0">
                <a:latin typeface="Verdana" panose="020B0604030504040204" pitchFamily="34" charset="0"/>
                <a:hlinkClick r:id="rId3"/>
              </a:rPr>
              <a:t> </a:t>
            </a:r>
            <a:r>
              <a:rPr lang="ca-ES" altLang="ca-ES" sz="1500" dirty="0">
                <a:latin typeface="Verdana" panose="020B0604030504040204" pitchFamily="34" charset="0"/>
                <a:hlinkClick r:id="rId3"/>
              </a:rPr>
              <a:t>en períodes d’exàmens i de cap de </a:t>
            </a:r>
            <a:r>
              <a:rPr lang="ca-ES" altLang="ca-ES" sz="1500" dirty="0" smtClean="0">
                <a:latin typeface="Verdana" panose="020B0604030504040204" pitchFamily="34" charset="0"/>
                <a:hlinkClick r:id="rId3"/>
              </a:rPr>
              <a:t>setmana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>
                <a:latin typeface="Verdana" panose="020B0604030504040204" pitchFamily="34" charset="0"/>
                <a:hlinkClick r:id="rId4"/>
              </a:rPr>
              <a:t>Reglament dels serveis de </a:t>
            </a:r>
            <a:r>
              <a:rPr lang="ca-ES" altLang="ca-ES" sz="1500" dirty="0" smtClean="0">
                <a:latin typeface="Verdana" panose="020B0604030504040204" pitchFamily="34" charset="0"/>
                <a:hlinkClick r:id="rId4"/>
              </a:rPr>
              <a:t>Biblioteca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a-ES" altLang="ca-ES" sz="1500" dirty="0">
                <a:latin typeface="Verdana" panose="020B0604030504040204" pitchFamily="34" charset="0"/>
                <a:hlinkClick r:id="rId5"/>
              </a:rPr>
              <a:t>Carta de serveis del CRAI</a:t>
            </a:r>
            <a:endParaRPr lang="ca-ES" altLang="ca-ES" sz="15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a-ES" altLang="ca-ES" sz="1500" dirty="0">
              <a:latin typeface="Verdan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160463"/>
            <a:ext cx="813593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On som i quan podeu venir?</a:t>
            </a: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2441757"/>
            <a:ext cx="4081471" cy="3324044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8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20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19" y="1246693"/>
            <a:ext cx="4743294" cy="4891521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</p:spPr>
      </p:pic>
      <p:sp>
        <p:nvSpPr>
          <p:cNvPr id="9" name="4 Título"/>
          <p:cNvSpPr>
            <a:spLocks/>
          </p:cNvSpPr>
          <p:nvPr/>
        </p:nvSpPr>
        <p:spPr bwMode="auto">
          <a:xfrm>
            <a:off x="468313" y="119697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Campus Virtual</a:t>
            </a:r>
            <a:br>
              <a:rPr lang="es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2000">
                <a:solidFill>
                  <a:srgbClr val="336699"/>
                </a:solidFill>
                <a:latin typeface="Verdana" panose="020B0604030504040204" pitchFamily="34" charset="0"/>
              </a:rPr>
              <a:t/>
            </a:r>
            <a:br>
              <a:rPr lang="es-ES" altLang="ca-ES" sz="200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QuadreDeText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68313" y="1485900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1600">
                <a:latin typeface="Verdana" panose="020B0604030504040204" pitchFamily="34" charset="0"/>
                <a:hlinkClick r:id="rId3"/>
              </a:rPr>
              <a:t>https://campusvirtual2.ub.edu</a:t>
            </a:r>
            <a:endParaRPr lang="ca-ES" altLang="ca-ES" sz="1600">
              <a:latin typeface="Verdana" panose="020B0604030504040204" pitchFamily="34" charset="0"/>
            </a:endParaRPr>
          </a:p>
          <a:p>
            <a:pPr eaLnBrk="1" hangingPunct="1"/>
            <a:endParaRPr lang="ca-ES" altLang="ca-ES" sz="16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8313" y="2133600"/>
            <a:ext cx="316706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ca-ES" altLang="ca-ES" sz="1700" spc="100">
                <a:solidFill>
                  <a:srgbClr val="646464"/>
                </a:solidFill>
                <a:latin typeface="Verdana" panose="020B0604030504040204" pitchFamily="34" charset="0"/>
              </a:rPr>
              <a:t>És l’eina de treball amb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què accediu a les vostres </a:t>
            </a:r>
            <a:r>
              <a:rPr lang="ca-ES" altLang="ca-ES" sz="1700" spc="70">
                <a:solidFill>
                  <a:srgbClr val="646464"/>
                </a:solidFill>
                <a:latin typeface="Verdana" panose="020B0604030504040204" pitchFamily="34" charset="0"/>
              </a:rPr>
              <a:t>assignatures i visualitzeu </a:t>
            </a:r>
            <a:r>
              <a:rPr lang="ca-ES" altLang="ca-ES" sz="1700">
                <a:solidFill>
                  <a:srgbClr val="646464"/>
                </a:solidFill>
                <a:latin typeface="Verdana" panose="020B0604030504040204" pitchFamily="34" charset="0"/>
              </a:rPr>
              <a:t>la bibliografia recomanada, els materials docents i les activitats. </a:t>
            </a:r>
          </a:p>
        </p:txBody>
      </p:sp>
      <p:sp>
        <p:nvSpPr>
          <p:cNvPr id="12" name="Fletxa dreta 11"/>
          <p:cNvSpPr/>
          <p:nvPr/>
        </p:nvSpPr>
        <p:spPr>
          <a:xfrm rot="1576529">
            <a:off x="1270000" y="4189413"/>
            <a:ext cx="2800350" cy="974725"/>
          </a:xfrm>
          <a:prstGeom prst="rightArrow">
            <a:avLst/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Campus Virtual</a:t>
            </a:r>
            <a:endParaRPr lang="es-ES" sz="2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arrodonit 12"/>
          <p:cNvSpPr/>
          <p:nvPr/>
        </p:nvSpPr>
        <p:spPr>
          <a:xfrm>
            <a:off x="4008727" y="5157788"/>
            <a:ext cx="698500" cy="28733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05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9CEB4F-6F47-414F-BAAC-CF48B0BC61B5}" type="slidenum">
              <a:rPr lang="ca-ES" altLang="en-US" smtClean="0">
                <a:solidFill>
                  <a:srgbClr val="898989"/>
                </a:solidFill>
              </a:rPr>
              <a:pPr/>
              <a:t>21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-47625" y="1683325"/>
            <a:ext cx="7963189" cy="49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32800" eaLnBrk="1" hangingPunct="1">
              <a:spcAft>
                <a:spcPts val="1200"/>
              </a:spcAft>
              <a:defRPr/>
            </a:pPr>
            <a:r>
              <a:rPr lang="ca-ES" altLang="ca-ES" sz="1600" b="1" smtClean="0">
                <a:solidFill>
                  <a:srgbClr val="646464"/>
                </a:solidFill>
                <a:latin typeface="Verdana" panose="020B0604030504040204" pitchFamily="34" charset="0"/>
              </a:rPr>
              <a:t>Informació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Taulell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934 021 567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craibiologia@ub.edu</a:t>
            </a:r>
          </a:p>
          <a:p>
            <a:pPr marL="914400" lvl="1" indent="0" eaLnBrk="1" hangingPunct="1">
              <a:lnSpc>
                <a:spcPts val="2200"/>
              </a:lnSpc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Preguntes més freqüents</a:t>
            </a:r>
            <a:endParaRPr lang="ca-ES" altLang="ca-ES" sz="160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 eaLnBrk="1" hangingPunct="1">
              <a:lnSpc>
                <a:spcPts val="2200"/>
              </a:lnSpc>
              <a:spcAft>
                <a:spcPts val="1800"/>
              </a:spcAft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S@U: Servei d’Atenció als Usuaris </a:t>
            </a:r>
            <a:endParaRPr lang="ca-ES" altLang="ca-ES" sz="160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>
              <a:lnSpc>
                <a:spcPts val="2200"/>
              </a:lnSpc>
              <a:defRPr/>
            </a:pPr>
            <a:r>
              <a:rPr lang="ca-ES" altLang="ca-ES" sz="1600" err="1" smtClean="0">
                <a:solidFill>
                  <a:srgbClr val="646464"/>
                </a:solidFill>
                <a:latin typeface="Verdana" panose="020B0604030504040204" pitchFamily="34" charset="0"/>
              </a:rPr>
              <a:t>Twitter</a:t>
            </a:r>
            <a:endParaRPr lang="ca-ES" altLang="ca-ES" sz="160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>
              <a:spcAft>
                <a:spcPts val="2400"/>
              </a:spcAft>
              <a:defRPr/>
            </a:pP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</a:t>
            </a:r>
            <a:r>
              <a:rPr lang="ca-ES" altLang="ca-ES" sz="160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://</a:t>
            </a: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twitter.com/craibiologia</a:t>
            </a: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   </a:t>
            </a:r>
          </a:p>
          <a:p>
            <a:pPr marL="532800" eaLnBrk="1" hangingPunct="1">
              <a:spcAft>
                <a:spcPts val="1200"/>
              </a:spcAft>
              <a:defRPr/>
            </a:pPr>
            <a:r>
              <a:rPr lang="ca-ES" altLang="ca-ES" sz="1600" b="1" smtClean="0">
                <a:solidFill>
                  <a:srgbClr val="646464"/>
                </a:solidFill>
                <a:latin typeface="Verdana" panose="020B0604030504040204" pitchFamily="34" charset="0"/>
              </a:rPr>
              <a:t>Formació</a:t>
            </a:r>
          </a:p>
          <a:p>
            <a:pPr marL="914400" lvl="1" indent="0" eaLnBrk="1" hangingPunct="1">
              <a:lnSpc>
                <a:spcPts val="2200"/>
              </a:lnSpc>
              <a:spcAft>
                <a:spcPts val="600"/>
              </a:spcAft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Sessions de formació</a:t>
            </a:r>
            <a:endParaRPr lang="ca-ES" altLang="ca-ES" sz="1600" smtClean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 algn="just" eaLnBrk="1" hangingPunct="1">
              <a:lnSpc>
                <a:spcPts val="2200"/>
              </a:lnSpc>
              <a:spcAft>
                <a:spcPts val="600"/>
              </a:spcAft>
              <a:defRPr/>
            </a:pPr>
            <a:r>
              <a:rPr lang="es-ES" sz="1600" spc="30">
                <a:solidFill>
                  <a:srgbClr val="646464"/>
                </a:solidFill>
                <a:latin typeface="Verdana" panose="020B0604030504040204" pitchFamily="34" charset="0"/>
              </a:rPr>
              <a:t>La </a:t>
            </a:r>
            <a:r>
              <a:rPr lang="es-ES" sz="1600" spc="30" err="1">
                <a:solidFill>
                  <a:srgbClr val="646464"/>
                </a:solidFill>
                <a:latin typeface="Verdana" panose="020B0604030504040204" pitchFamily="34" charset="0"/>
              </a:rPr>
              <a:t>formació</a:t>
            </a:r>
            <a:r>
              <a:rPr lang="es-ES" sz="1600" spc="30">
                <a:solidFill>
                  <a:srgbClr val="646464"/>
                </a:solidFill>
                <a:latin typeface="Verdana" panose="020B0604030504040204" pitchFamily="34" charset="0"/>
              </a:rPr>
              <a:t> d’usuaris té </a:t>
            </a:r>
            <a:r>
              <a:rPr lang="es-ES" sz="1600" spc="30" err="1">
                <a:solidFill>
                  <a:srgbClr val="646464"/>
                </a:solidFill>
                <a:latin typeface="Verdana" panose="020B0604030504040204" pitchFamily="34" charset="0"/>
              </a:rPr>
              <a:t>com</a:t>
            </a:r>
            <a:r>
              <a:rPr lang="es-ES" sz="1600" spc="30">
                <a:solidFill>
                  <a:srgbClr val="646464"/>
                </a:solidFill>
                <a:latin typeface="Verdana" panose="020B0604030504040204" pitchFamily="34" charset="0"/>
              </a:rPr>
              <a:t> a </a:t>
            </a:r>
            <a:r>
              <a:rPr lang="es-ES" sz="1600" spc="30" err="1">
                <a:solidFill>
                  <a:srgbClr val="646464"/>
                </a:solidFill>
                <a:latin typeface="Verdana" panose="020B0604030504040204" pitchFamily="34" charset="0"/>
              </a:rPr>
              <a:t>finalitat</a:t>
            </a:r>
            <a:r>
              <a:rPr lang="es-ES" sz="1600" spc="30">
                <a:solidFill>
                  <a:srgbClr val="646464"/>
                </a:solidFill>
                <a:latin typeface="Verdana" panose="020B0604030504040204" pitchFamily="34" charset="0"/>
              </a:rPr>
              <a:t> facilitar el </a:t>
            </a:r>
            <a:r>
              <a:rPr lang="es-ES" sz="1600" spc="30" err="1">
                <a:solidFill>
                  <a:srgbClr val="646464"/>
                </a:solidFill>
                <a:latin typeface="Verdana" panose="020B0604030504040204" pitchFamily="34" charset="0"/>
              </a:rPr>
              <a:t>coneixement</a:t>
            </a:r>
            <a:r>
              <a:rPr lang="es-ES" sz="1600" spc="30">
                <a:solidFill>
                  <a:srgbClr val="646464"/>
                </a:solidFill>
                <a:latin typeface="Verdana" panose="020B0604030504040204" pitchFamily="34" charset="0"/>
              </a:rPr>
              <a:t> del </a:t>
            </a:r>
            <a:r>
              <a:rPr lang="es-ES" sz="1600" spc="100">
                <a:solidFill>
                  <a:srgbClr val="646464"/>
                </a:solidFill>
                <a:latin typeface="Verdana" panose="020B0604030504040204" pitchFamily="34" charset="0"/>
              </a:rPr>
              <a:t>CRAI, de les </a:t>
            </a:r>
            <a:r>
              <a:rPr lang="es-ES" sz="1600" spc="100" err="1">
                <a:solidFill>
                  <a:srgbClr val="646464"/>
                </a:solidFill>
                <a:latin typeface="Verdana" panose="020B0604030504040204" pitchFamily="34" charset="0"/>
              </a:rPr>
              <a:t>seves</a:t>
            </a:r>
            <a:r>
              <a:rPr lang="es-ES" sz="1600" spc="10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sz="1600" spc="100" err="1">
                <a:solidFill>
                  <a:srgbClr val="646464"/>
                </a:solidFill>
                <a:latin typeface="Verdana" panose="020B0604030504040204" pitchFamily="34" charset="0"/>
              </a:rPr>
              <a:t>biblioteques</a:t>
            </a:r>
            <a:r>
              <a:rPr lang="es-ES" sz="1600" spc="100">
                <a:solidFill>
                  <a:srgbClr val="646464"/>
                </a:solidFill>
                <a:latin typeface="Verdana" panose="020B0604030504040204" pitchFamily="34" charset="0"/>
              </a:rPr>
              <a:t>, i </a:t>
            </a:r>
            <a:r>
              <a:rPr lang="es-ES" sz="1600" spc="100" err="1">
                <a:solidFill>
                  <a:srgbClr val="646464"/>
                </a:solidFill>
                <a:latin typeface="Verdana" panose="020B0604030504040204" pitchFamily="34" charset="0"/>
              </a:rPr>
              <a:t>dels</a:t>
            </a:r>
            <a:r>
              <a:rPr lang="es-ES" sz="1600" spc="10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sz="1600" spc="100" err="1">
                <a:solidFill>
                  <a:srgbClr val="646464"/>
                </a:solidFill>
                <a:latin typeface="Verdana" panose="020B0604030504040204" pitchFamily="34" charset="0"/>
              </a:rPr>
              <a:t>serveis</a:t>
            </a:r>
            <a:r>
              <a:rPr lang="es-ES" sz="1600" spc="100">
                <a:solidFill>
                  <a:srgbClr val="646464"/>
                </a:solidFill>
                <a:latin typeface="Verdana" panose="020B0604030504040204" pitchFamily="34" charset="0"/>
              </a:rPr>
              <a:t> i recursos </a:t>
            </a:r>
            <a:r>
              <a:rPr lang="es-ES" sz="1600" err="1">
                <a:solidFill>
                  <a:srgbClr val="646464"/>
                </a:solidFill>
                <a:latin typeface="Verdana" panose="020B0604030504040204" pitchFamily="34" charset="0"/>
              </a:rPr>
              <a:t>d’informació</a:t>
            </a:r>
            <a:r>
              <a:rPr lang="es-ES" sz="1600">
                <a:solidFill>
                  <a:srgbClr val="646464"/>
                </a:solidFill>
                <a:latin typeface="Verdana" panose="020B0604030504040204" pitchFamily="34" charset="0"/>
              </a:rPr>
              <a:t> que es posen a </a:t>
            </a:r>
            <a:r>
              <a:rPr lang="es-ES" sz="1600" err="1">
                <a:solidFill>
                  <a:srgbClr val="646464"/>
                </a:solidFill>
                <a:latin typeface="Verdana" panose="020B0604030504040204" pitchFamily="34" charset="0"/>
              </a:rPr>
              <a:t>l’abast</a:t>
            </a:r>
            <a:r>
              <a:rPr lang="es-ES" sz="1600">
                <a:solidFill>
                  <a:srgbClr val="646464"/>
                </a:solidFill>
                <a:latin typeface="Verdana" panose="020B0604030504040204" pitchFamily="34" charset="0"/>
              </a:rPr>
              <a:t> de la </a:t>
            </a:r>
            <a:r>
              <a:rPr lang="es-ES" sz="1600" err="1">
                <a:solidFill>
                  <a:srgbClr val="646464"/>
                </a:solidFill>
                <a:latin typeface="Verdana" panose="020B0604030504040204" pitchFamily="34" charset="0"/>
              </a:rPr>
              <a:t>comunitat</a:t>
            </a:r>
            <a:r>
              <a:rPr lang="es-ES" sz="160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sz="1600" err="1">
                <a:solidFill>
                  <a:srgbClr val="646464"/>
                </a:solidFill>
                <a:latin typeface="Verdana" panose="020B0604030504040204" pitchFamily="34" charset="0"/>
              </a:rPr>
              <a:t>universitària</a:t>
            </a: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a-ES" altLang="ca-ES" sz="160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14400" lvl="1" indent="0" eaLnBrk="1" hangingPunct="1">
              <a:lnSpc>
                <a:spcPts val="2200"/>
              </a:lnSpc>
              <a:spcAft>
                <a:spcPts val="1200"/>
              </a:spcAft>
              <a:defRPr/>
            </a:pP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Materials d’autoaprenentatge: </a:t>
            </a:r>
            <a:r>
              <a:rPr lang="ca-ES" altLang="ca-ES" sz="1600" smtClean="0">
                <a:solidFill>
                  <a:srgbClr val="FF0000"/>
                </a:solidFill>
                <a:latin typeface="Verdana" panose="020B0604030504040204" pitchFamily="34" charset="0"/>
                <a:hlinkClick r:id="rId5"/>
              </a:rPr>
              <a:t>g</a:t>
            </a:r>
            <a:r>
              <a:rPr lang="ca-ES" altLang="ca-ES" sz="1600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uies i </a:t>
            </a:r>
            <a:r>
              <a:rPr lang="ca-ES" altLang="ca-ES" sz="1600" err="1" smtClean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tutorials</a:t>
            </a:r>
            <a:endParaRPr lang="ca-ES" altLang="ca-ES" sz="1600" smtClean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1216025"/>
            <a:ext cx="8567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Informació i formació</a:t>
            </a:r>
          </a:p>
          <a:p>
            <a:pPr eaLnBrk="1" hangingPunct="1"/>
            <a:endParaRPr lang="ca-ES" altLang="ca-ES" sz="16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/>
          <a:srcRect l="63055" t="25433" r="24994" b="66831"/>
          <a:stretch/>
        </p:blipFill>
        <p:spPr bwMode="auto">
          <a:xfrm>
            <a:off x="4939146" y="2909443"/>
            <a:ext cx="1584325" cy="576263"/>
          </a:xfrm>
          <a:prstGeom prst="rect">
            <a:avLst/>
          </a:prstGeom>
          <a:noFill/>
          <a:ln w="6350">
            <a:solidFill>
              <a:srgbClr val="336699"/>
            </a:solidFill>
            <a:miter lim="800000"/>
            <a:headEnd/>
            <a:tailEnd/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0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6" y="3745875"/>
            <a:ext cx="545844" cy="547265"/>
          </a:xfrm>
          <a:prstGeom prst="rect">
            <a:avLst/>
          </a:prstGeom>
          <a:noFill/>
          <a:ln w="6350">
            <a:solidFill>
              <a:srgbClr val="3366CC"/>
            </a:solidFill>
            <a:miter lim="800000"/>
            <a:headEnd/>
            <a:tailEnd/>
          </a:ln>
          <a:effectLst>
            <a:outerShdw blurRad="63500" dist="63500" dir="2700000" algn="tl" rotWithShape="0">
              <a:srgbClr val="64646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3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smtClean="0">
                <a:solidFill>
                  <a:schemeClr val="bg1"/>
                </a:solidFill>
                <a:latin typeface="Verdana" panose="020B0604030504040204" pitchFamily="34" charset="0"/>
              </a:rPr>
              <a:t>curs 2018-19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5" y="4555133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1705" r="5428" b="10917"/>
          <a:stretch/>
        </p:blipFill>
        <p:spPr>
          <a:xfrm>
            <a:off x="401216" y="1557338"/>
            <a:ext cx="8089641" cy="5002082"/>
          </a:xfrm>
          <a:prstGeom prst="rect">
            <a:avLst/>
          </a:prstGeom>
        </p:spPr>
      </p:pic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3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– Planta S1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7950" y="3592286"/>
            <a:ext cx="1407756" cy="48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4699104" y="4260057"/>
            <a:ext cx="347557" cy="57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nector recte 3"/>
          <p:cNvCxnSpPr/>
          <p:nvPr/>
        </p:nvCxnSpPr>
        <p:spPr>
          <a:xfrm>
            <a:off x="4677568" y="4273550"/>
            <a:ext cx="0" cy="55245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3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1705" r="5428" b="10917"/>
          <a:stretch/>
        </p:blipFill>
        <p:spPr>
          <a:xfrm>
            <a:off x="401216" y="1557338"/>
            <a:ext cx="8089641" cy="5002082"/>
          </a:xfrm>
          <a:prstGeom prst="rect">
            <a:avLst/>
          </a:prstGeom>
        </p:spPr>
      </p:pic>
      <p:sp>
        <p:nvSpPr>
          <p:cNvPr id="2560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FF1255-B81C-4446-B66A-F47305DEE373}" type="slidenum">
              <a:rPr lang="ca-ES" altLang="en-US" smtClean="0">
                <a:solidFill>
                  <a:srgbClr val="898989"/>
                </a:solidFill>
              </a:rPr>
              <a:pPr/>
              <a:t>4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– Planta S1</a:t>
            </a:r>
          </a:p>
        </p:txBody>
      </p:sp>
    </p:spTree>
    <p:extLst>
      <p:ext uri="{BB962C8B-B14F-4D97-AF65-F5344CB8AC3E}">
        <p14:creationId xmlns:p14="http://schemas.microsoft.com/office/powerpoint/2010/main" val="288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5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– Planta S2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13122" r="6428" b="14565"/>
          <a:stretch/>
        </p:blipFill>
        <p:spPr>
          <a:xfrm>
            <a:off x="513184" y="1595527"/>
            <a:ext cx="8042987" cy="46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A131F2-18B2-4A5A-B054-06EC8A409A99}" type="slidenum">
              <a:rPr lang="es-ES" altLang="en-US" smtClean="0">
                <a:solidFill>
                  <a:srgbClr val="898989"/>
                </a:solidFill>
              </a:rPr>
              <a:pPr/>
              <a:t>6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468313" y="1160463"/>
            <a:ext cx="8229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Plànol de la biblioteca – Planta S2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2741" r="5943" b="14799"/>
          <a:stretch/>
        </p:blipFill>
        <p:spPr>
          <a:xfrm>
            <a:off x="485565" y="1565964"/>
            <a:ext cx="8117458" cy="46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7224" y="1755952"/>
            <a:ext cx="7702564" cy="4397179"/>
          </a:xfrm>
          <a:prstGeom prst="rect">
            <a:avLst/>
          </a:prstGeom>
          <a:solidFill>
            <a:schemeClr val="accent1"/>
          </a:solidFill>
          <a:ln w="6350">
            <a:solidFill>
              <a:srgbClr val="336699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/>
              <a:t>     </a:t>
            </a:r>
            <a:endParaRPr lang="es-ES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1F58E-AA42-4851-A9D3-67BBD4F9DB7A}" type="slidenum">
              <a:rPr lang="es-ES" altLang="en-US" smtClean="0">
                <a:solidFill>
                  <a:srgbClr val="898989"/>
                </a:solidFill>
              </a:rPr>
              <a:pPr/>
              <a:t>7</a:t>
            </a:fld>
            <a:endParaRPr lang="es-E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1160463"/>
            <a:ext cx="8135937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El fons</a:t>
            </a:r>
          </a:p>
        </p:txBody>
      </p:sp>
      <p:graphicFrame>
        <p:nvGraphicFramePr>
          <p:cNvPr id="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44155"/>
              </p:ext>
            </p:extLst>
          </p:nvPr>
        </p:nvGraphicFramePr>
        <p:xfrm>
          <a:off x="755650" y="1773238"/>
          <a:ext cx="7704138" cy="4379893"/>
        </p:xfrm>
        <a:graphic>
          <a:graphicData uri="http://schemas.openxmlformats.org/drawingml/2006/table">
            <a:tbl>
              <a:tblPr/>
              <a:tblGrid>
                <a:gridCol w="5544542"/>
                <a:gridCol w="2159596"/>
              </a:tblGrid>
              <a:tr h="719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Tipus de fons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Ubicació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95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altLang="ca-ES" sz="13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Monografies</a:t>
                      </a:r>
                      <a:endParaRPr kumimoji="0" lang="ca-ES" altLang="ca-E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altLang="ca-ES" sz="13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 multimèdia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a-ES" altLang="ca-ES" sz="13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Herbari docent 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Planta S1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477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Revistes en paper (només col·leccions no accessibles en línia)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Planta S2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152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08400" indent="-608400"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Tesis doctorals</a:t>
                      </a:r>
                    </a:p>
                    <a:p>
                      <a:pPr marL="608400" marR="0" indent="-6084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Col·leccions especials</a:t>
                      </a:r>
                    </a:p>
                    <a:p>
                      <a:pPr marL="608400" indent="-608400"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Fons de dipòsit</a:t>
                      </a:r>
                    </a:p>
                    <a:p>
                      <a:pPr marL="608400" marR="0" indent="-6084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Fons de reserva</a:t>
                      </a: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Taulell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1080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Revistes electròniques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Llibres electrònics</a:t>
                      </a:r>
                    </a:p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Bases de dades</a:t>
                      </a:r>
                    </a:p>
                    <a:p>
                      <a:pPr eaLnBrk="1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ca-ES" altLang="ca-ES" sz="1300" smtClean="0">
                          <a:solidFill>
                            <a:srgbClr val="40404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Producció científica UB</a:t>
                      </a:r>
                      <a:r>
                        <a:rPr lang="ca-ES" altLang="ca-ES" sz="130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etc.</a:t>
                      </a:r>
                      <a:endParaRPr lang="ca-ES" altLang="ca-ES" sz="130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5" marB="45705" anchor="ctr" horzOverflow="overflow">
                    <a:lnL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Web del CRAI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9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40FCC-E1F1-41D4-A1D2-A76A73475A61}" type="slidenum">
              <a:rPr lang="ca-ES" altLang="en-US" smtClean="0">
                <a:solidFill>
                  <a:srgbClr val="898989"/>
                </a:solidFill>
              </a:rPr>
              <a:pPr/>
              <a:t>8</a:t>
            </a:fld>
            <a:endParaRPr lang="ca-ES" altLang="en-US" smtClean="0">
              <a:solidFill>
                <a:srgbClr val="89898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6725" y="1203325"/>
            <a:ext cx="65532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  <a:t>Inicieu-vos en el CRAI!</a:t>
            </a:r>
            <a:br>
              <a:rPr lang="ca-ES" altLang="ca-ES" sz="2000" b="1" smtClean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smtClean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http://crai.ub.edu/coneix-el-crai/inicia-t-en-el-crai</a:t>
            </a:r>
            <a:endParaRPr lang="ca-ES" altLang="ca-ES" sz="1600" smtClean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t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989138"/>
            <a:ext cx="5761038" cy="4457700"/>
          </a:xfrm>
          <a:prstGeom prst="rect">
            <a:avLst/>
          </a:prstGeom>
          <a:ln w="6350">
            <a:solidFill>
              <a:srgbClr val="336699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70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9</a:t>
            </a:fld>
            <a:endParaRPr lang="ca-ES"/>
          </a:p>
        </p:txBody>
      </p:sp>
      <p:sp>
        <p:nvSpPr>
          <p:cNvPr id="3" name="Rectangle 2"/>
          <p:cNvSpPr/>
          <p:nvPr/>
        </p:nvSpPr>
        <p:spPr>
          <a:xfrm>
            <a:off x="439738" y="1916113"/>
            <a:ext cx="8064500" cy="3816350"/>
          </a:xfrm>
          <a:prstGeom prst="rect">
            <a:avLst/>
          </a:prstGeom>
          <a:ln w="6350">
            <a:solidFill>
              <a:srgbClr val="3366CC"/>
            </a:solidFill>
          </a:ln>
          <a:effectLst>
            <a:outerShdw blurRad="63500" dist="63500" dir="2700000" algn="tl" rotWithShape="0">
              <a:srgbClr val="64646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1163638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ca-ES" sz="2000" b="1">
                <a:solidFill>
                  <a:srgbClr val="336699"/>
                </a:solidFill>
                <a:latin typeface="Verdana" panose="020B0604030504040204" pitchFamily="34" charset="0"/>
              </a:rPr>
              <a:t>Codis i contrasenyes</a:t>
            </a:r>
          </a:p>
          <a:p>
            <a:pPr eaLnBrk="1" hangingPunct="1"/>
            <a:r>
              <a:rPr lang="ca-ES" altLang="ca-ES" sz="140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http://crai.ub.edu/ca/que-ofereix-el-crai/acces-recursos/acces-recursos-autenticacio</a:t>
            </a:r>
            <a:endParaRPr lang="ca-ES" altLang="ca-ES" sz="140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468313" y="5929313"/>
            <a:ext cx="8351837" cy="6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a-ES" altLang="ca-ES" sz="1400" dirty="0" smtClean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explicatiu 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</a:rPr>
              <a:t>per generar els codis.</a:t>
            </a:r>
          </a:p>
          <a:p>
            <a:pPr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Més informació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</a:rPr>
              <a:t> sobre les xarxes </a:t>
            </a:r>
            <a:r>
              <a:rPr lang="ca-ES" altLang="ca-ES" sz="1400" dirty="0" err="1">
                <a:solidFill>
                  <a:srgbClr val="646464"/>
                </a:solidFill>
                <a:latin typeface="Verdana" panose="020B0604030504040204" pitchFamily="34" charset="0"/>
              </a:rPr>
              <a:t>Wi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</a:rPr>
              <a:t>-Fi UB i </a:t>
            </a:r>
            <a:r>
              <a:rPr lang="ca-ES" altLang="ca-ES" sz="1400" dirty="0" err="1">
                <a:solidFill>
                  <a:srgbClr val="646464"/>
                </a:solidFill>
                <a:latin typeface="Verdana" panose="020B0604030504040204" pitchFamily="34" charset="0"/>
              </a:rPr>
              <a:t>Eduroam</a:t>
            </a:r>
            <a:r>
              <a:rPr lang="ca-ES" altLang="ca-ES" sz="14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4104"/>
              </p:ext>
            </p:extLst>
          </p:nvPr>
        </p:nvGraphicFramePr>
        <p:xfrm>
          <a:off x="439738" y="1916113"/>
          <a:ext cx="8064500" cy="4013200"/>
        </p:xfrm>
        <a:graphic>
          <a:graphicData uri="http://schemas.openxmlformats.org/drawingml/2006/table">
            <a:tbl>
              <a:tblPr/>
              <a:tblGrid>
                <a:gridCol w="2865437"/>
                <a:gridCol w="3499392"/>
                <a:gridCol w="1699671"/>
              </a:tblGrid>
              <a:tr h="3786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Servei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393416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Accés als ordinadors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-Fi UB (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Guia de configuració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meu compte 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(Cercabib: reserves, renovacions, còpies digitals, historial, etc.)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Préstec en biblioteques universitàries catalanes (PUC)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correu UB. Per exemple: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el correu és </a:t>
                      </a:r>
                      <a:r>
                        <a:rPr kumimoji="0" lang="ca-ES" altLang="ca-ES" sz="11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mgarm008@alumnes.ub.edu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llavors l’identificador és </a:t>
                      </a: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 Món UB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181090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Campus Virtual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Correu UB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Món UB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Accés als recursos electrònics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spc="-50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la UB (SIRE)</a:t>
                      </a:r>
                    </a:p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Préstec interbibliotecari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 Món 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(4 caràcters: vegeu el resguard de la matrícula)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 Món UB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60090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0000" marR="0" lvl="0" indent="-18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ca-ES" altLang="ca-ES" sz="11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-Fi </a:t>
                      </a:r>
                      <a:r>
                        <a:rPr kumimoji="0" lang="ca-ES" altLang="ca-ES" sz="11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Eduroam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(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Guia de configuració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91456" marR="91456" horzOverflow="overflow">
                    <a:lnL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correu UB. Per exemple: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 el correu és </a:t>
                      </a:r>
                      <a:r>
                        <a:rPr kumimoji="0" lang="ca-ES" altLang="ca-E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mgarm008@alumnes.ub.edu</a:t>
                      </a: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llavors l’identificador 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mgarm008.alumnes@ub.edu</a:t>
                      </a:r>
                      <a:endParaRPr kumimoji="0" lang="es-ES" altLang="ca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Contrasenya Món UB</a:t>
                      </a: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38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223</TotalTime>
  <Words>1617</Words>
  <Application>Microsoft Office PowerPoint</Application>
  <PresentationFormat>Presentación en pantalla (4:3)</PresentationFormat>
  <Paragraphs>261</Paragraphs>
  <Slides>22</Slides>
  <Notes>11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Conèixer el CRAI Biblioteca de Biologia. Curs 2018-19</dc:title>
  <dc:creator>CRAI Biblioteca de Biologia</dc:creator>
  <cp:keywords>Conèixer, Formació d'usuaris, CRAI, Universitat de Barcelona, biblioteca, Biologia</cp:keywords>
  <cp:lastModifiedBy>ROSA M. MANRESA NOVELL</cp:lastModifiedBy>
  <cp:revision>46</cp:revision>
  <dcterms:created xsi:type="dcterms:W3CDTF">2018-05-24T13:23:12Z</dcterms:created>
  <dcterms:modified xsi:type="dcterms:W3CDTF">2019-01-15T15:01:34Z</dcterms:modified>
</cp:coreProperties>
</file>