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32"/>
  </p:notesMasterIdLst>
  <p:handoutMasterIdLst>
    <p:handoutMasterId r:id="rId33"/>
  </p:handoutMasterIdLst>
  <p:sldIdLst>
    <p:sldId id="290" r:id="rId7"/>
    <p:sldId id="265" r:id="rId8"/>
    <p:sldId id="267" r:id="rId9"/>
    <p:sldId id="295" r:id="rId10"/>
    <p:sldId id="294" r:id="rId11"/>
    <p:sldId id="296" r:id="rId12"/>
    <p:sldId id="272" r:id="rId13"/>
    <p:sldId id="273" r:id="rId14"/>
    <p:sldId id="275" r:id="rId15"/>
    <p:sldId id="276" r:id="rId16"/>
    <p:sldId id="298" r:id="rId17"/>
    <p:sldId id="277" r:id="rId18"/>
    <p:sldId id="278" r:id="rId19"/>
    <p:sldId id="293" r:id="rId20"/>
    <p:sldId id="297" r:id="rId21"/>
    <p:sldId id="279" r:id="rId22"/>
    <p:sldId id="299" r:id="rId23"/>
    <p:sldId id="280" r:id="rId24"/>
    <p:sldId id="281" r:id="rId25"/>
    <p:sldId id="283" r:id="rId26"/>
    <p:sldId id="285" r:id="rId27"/>
    <p:sldId id="287" r:id="rId28"/>
    <p:sldId id="288" r:id="rId29"/>
    <p:sldId id="289" r:id="rId30"/>
    <p:sldId id="291" r:id="rId31"/>
  </p:sldIdLst>
  <p:sldSz cx="9144000" cy="6858000" type="screen4x3"/>
  <p:notesSz cx="6669088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A ADIEGO BISTUÉ" initials="AAB" lastIdx="35" clrIdx="0">
    <p:extLst>
      <p:ext uri="{19B8F6BF-5375-455C-9EA6-DF929625EA0E}">
        <p15:presenceInfo xmlns:p15="http://schemas.microsoft.com/office/powerpoint/2012/main" userId="S-1-5-21-2417710379-2167436481-1749082152-289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B9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96395" autoAdjust="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outlineViewPr>
    <p:cViewPr>
      <p:scale>
        <a:sx n="33" d="100"/>
        <a:sy n="33" d="100"/>
      </p:scale>
      <p:origin x="0" y="-2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notesViewPr>
    <p:cSldViewPr snapToGrid="0">
      <p:cViewPr varScale="1">
        <p:scale>
          <a:sx n="81" d="100"/>
          <a:sy n="81" d="100"/>
        </p:scale>
        <p:origin x="40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D7FAC-4653-4D08-A2E7-DAB976E75C96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D7D8-5064-4493-BCDF-2A2884BE261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078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540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839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537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325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518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1934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9373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0927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437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63947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218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4572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3488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551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601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145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390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445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755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890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956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22/2/2022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22/2/2022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22/2/2022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85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72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80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3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17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8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84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22/2/2022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23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563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7785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C684AA-CCF3-47A4-A8CD-CC47C99232BF}" type="datetime1">
              <a:rPr lang="ca-ES"/>
              <a:pPr>
                <a:defRPr/>
              </a:pPr>
              <a:t>22/2/2022</a:t>
            </a:fld>
            <a:endParaRPr lang="ca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350E5C-B137-4C91-9D76-9CD37C3F0F26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0732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ol, text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D52C-F89D-4D8F-B748-EA374A8D7919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123911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7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22/2/2022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22/2/2022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sp>
        <p:nvSpPr>
          <p:cNvPr id="8" name="Rectangle 7"/>
          <p:cNvSpPr/>
          <p:nvPr userDrawn="1"/>
        </p:nvSpPr>
        <p:spPr>
          <a:xfrm>
            <a:off x="1" y="782595"/>
            <a:ext cx="9144000" cy="581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22/2/2022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sp>
        <p:nvSpPr>
          <p:cNvPr id="10" name="Rectangle 9"/>
          <p:cNvSpPr/>
          <p:nvPr userDrawn="1"/>
        </p:nvSpPr>
        <p:spPr>
          <a:xfrm>
            <a:off x="1" y="782595"/>
            <a:ext cx="9144000" cy="581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782595"/>
            <a:ext cx="9144000" cy="581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22/2/2022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22/2/2022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22/2/2022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22/2/2022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1D9C-3F88-4E18-B268-EF7D3F40CB2D}" type="datetimeFigureOut">
              <a:rPr lang="ca-ES" smtClean="0"/>
              <a:t>22/2/2022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título del patrón</a:t>
            </a:r>
            <a:endParaRPr lang="en-US" altLang="ca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texto del patrón</a:t>
            </a:r>
          </a:p>
          <a:p>
            <a:pPr lvl="1"/>
            <a:r>
              <a:rPr lang="es-ES" altLang="ca-ES" smtClean="0"/>
              <a:t>Segundo nivel</a:t>
            </a:r>
          </a:p>
          <a:p>
            <a:pPr lvl="2"/>
            <a:r>
              <a:rPr lang="es-ES" altLang="ca-ES" smtClean="0"/>
              <a:t>Tercer nivel</a:t>
            </a:r>
          </a:p>
          <a:p>
            <a:pPr lvl="3"/>
            <a:r>
              <a:rPr lang="es-ES" altLang="ca-ES" smtClean="0"/>
              <a:t>Cuarto nivel</a:t>
            </a:r>
          </a:p>
          <a:p>
            <a:pPr lvl="4"/>
            <a:r>
              <a:rPr lang="es-ES" altLang="ca-ES" smtClean="0"/>
              <a:t>Quinto nivel</a:t>
            </a:r>
            <a:endParaRPr lang="en-US" altLang="ca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0FADFA0-81B7-4DB0-8632-4B0F7966E534}" type="datetime1">
              <a:rPr lang="ca-ES"/>
              <a:pPr>
                <a:defRPr/>
              </a:pPr>
              <a:t>22/2/2022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32A6525-C266-4541-BC48-D520EA7E2E24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1031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4450"/>
            <a:ext cx="90297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5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ai.ub.edu/ca/que-ofereix-el-crai/citacions-bibliografiques/documents-impreso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ai.ub.edu/que-ofereix-el-crai/citacions-bibliografiques/documents-electronic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ai.ub.edu/ca/que-ofereix-el-crai/citacions-bibliografiques/altres-document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permalink/34CSUC_UB/13d0big/alma99100448227970670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ercabib.ub.edu/permalink/34CSUC_UB/13d0big/alma991009672669706708" TargetMode="External"/><Relationship Id="rId4" Type="http://schemas.openxmlformats.org/officeDocument/2006/relationships/hyperlink" Target="https://cercabib.ub.edu/permalink/34CSUC_UB/13d0big/alma99100842749970670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permalink/34CSUC_UB/13d0big/alma99100107301970670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ercabib.ub.edu/permalink/34CSUC_UB/13d0big/alma991003775199706708" TargetMode="External"/><Relationship Id="rId4" Type="http://schemas.openxmlformats.org/officeDocument/2006/relationships/hyperlink" Target="https://cercabib.ub.edu/iii/encore/record/C__Rb1431151?lang=ca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citacions-bibliografiques/documents-impresos/presentar-bibliografi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ai.ub.edu/que-ofereix-el-crai/citacions-bibliografiques/altres-documents/presentar-bibliografia" TargetMode="External"/><Relationship Id="rId4" Type="http://schemas.openxmlformats.org/officeDocument/2006/relationships/hyperlink" Target="https://crai.ub.edu/que-ofereix-el-crai/citacions-bibliografiques/documents-electronics/presentar-bibliografia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rai.ub.edu/ca/que-ofereix-el-crai/formacio-usuaris/demana-curs-personalitzat" TargetMode="External"/><Relationship Id="rId3" Type="http://schemas.openxmlformats.org/officeDocument/2006/relationships/hyperlink" Target="http://diposit.ub.edu/dspace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ai.ub.edu/ca/que-ofereix-el-crai/citacions-bibliografiques/gestors-bibliografics" TargetMode="External"/><Relationship Id="rId5" Type="http://schemas.openxmlformats.org/officeDocument/2006/relationships/hyperlink" Target="https://crai.ub.edu/" TargetMode="External"/><Relationship Id="rId4" Type="http://schemas.openxmlformats.org/officeDocument/2006/relationships/hyperlink" Target="https://cercabib.ub.edu/discovery/search?vid=34CSUC_UB:VU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cercabib.ub.edu/permalink/34CSUC_UB/13d0big/alma991004651219706708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hyperlink" Target="https://cercabib.ub.edu/permalink/34CSUC_UB/e62qjn/cdi_proquest_ebookcentral_EBC6782069" TargetMode="External"/><Relationship Id="rId4" Type="http://schemas.openxmlformats.org/officeDocument/2006/relationships/hyperlink" Target="https://cercabib.ub.edu/permalink/34CSUC_UB/acbrpu/alma99100946836970670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cub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sO5WCQ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citacions-bibliografiques/especialita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37630" y="3429000"/>
            <a:ext cx="7053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a-ES" alt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CITAR I GESTIONAR BIBLIOGRAFIA</a:t>
            </a:r>
            <a:endParaRPr lang="ca-ES" alt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3"/>
          <a:srcRect b="50158"/>
          <a:stretch/>
        </p:blipFill>
        <p:spPr>
          <a:xfrm>
            <a:off x="730767" y="1928813"/>
            <a:ext cx="8210550" cy="3005138"/>
          </a:xfrm>
          <a:prstGeom prst="rect">
            <a:avLst/>
          </a:prstGeom>
        </p:spPr>
      </p:pic>
      <p:sp>
        <p:nvSpPr>
          <p:cNvPr id="3" name="CuadroTexto 4"/>
          <p:cNvSpPr txBox="1">
            <a:spLocks noChangeArrowheads="1"/>
          </p:cNvSpPr>
          <p:nvPr/>
        </p:nvSpPr>
        <p:spPr bwMode="auto">
          <a:xfrm>
            <a:off x="730767" y="1263599"/>
            <a:ext cx="7632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a-ES" altLang="es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3.1 </a:t>
            </a:r>
            <a:r>
              <a:rPr lang="ca-ES" altLang="es-ES" sz="2000" b="1" dirty="0">
                <a:solidFill>
                  <a:srgbClr val="009999"/>
                </a:solidFill>
                <a:cs typeface="Arial" panose="020B0604020202020204" pitchFamily="34" charset="0"/>
              </a:rPr>
              <a:t>Documents </a:t>
            </a:r>
            <a:r>
              <a:rPr lang="ca-ES" altLang="es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impresos: esquemes i exemples</a:t>
            </a:r>
            <a:endParaRPr lang="ca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>
            <a:spLocks noChangeArrowheads="1"/>
          </p:cNvSpPr>
          <p:nvPr/>
        </p:nvSpPr>
        <p:spPr bwMode="auto">
          <a:xfrm rot="16200000">
            <a:off x="-1782431" y="4203722"/>
            <a:ext cx="428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 REFERÈNCIES PER TIPOLOGIA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Connector recte 7"/>
          <p:cNvCxnSpPr>
            <a:stCxn id="7" idx="3"/>
          </p:cNvCxnSpPr>
          <p:nvPr/>
        </p:nvCxnSpPr>
        <p:spPr>
          <a:xfrm flipV="1">
            <a:off x="361434" y="1198537"/>
            <a:ext cx="1" cy="10459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QuadreDeText 10"/>
          <p:cNvSpPr txBox="1"/>
          <p:nvPr/>
        </p:nvSpPr>
        <p:spPr>
          <a:xfrm>
            <a:off x="730767" y="1845355"/>
            <a:ext cx="18886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ca-ES" altLang="es-ES" sz="1600" b="1" dirty="0" smtClean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Monografies</a:t>
            </a:r>
            <a:endParaRPr lang="ca-ES" altLang="es-ES" sz="1600" u="sng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3"/>
          <a:srcRect t="49842"/>
          <a:stretch/>
        </p:blipFill>
        <p:spPr>
          <a:xfrm>
            <a:off x="654567" y="1198537"/>
            <a:ext cx="8210550" cy="3024187"/>
          </a:xfrm>
          <a:prstGeom prst="rect">
            <a:avLst/>
          </a:prstGeom>
        </p:spPr>
      </p:pic>
      <p:sp>
        <p:nvSpPr>
          <p:cNvPr id="12" name="QuadreDeText 11"/>
          <p:cNvSpPr txBox="1"/>
          <p:nvPr/>
        </p:nvSpPr>
        <p:spPr>
          <a:xfrm>
            <a:off x="740291" y="1198537"/>
            <a:ext cx="15335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ca-ES" altLang="es-ES" sz="1600" b="1" dirty="0" smtClean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Capítols</a:t>
            </a:r>
            <a:endParaRPr lang="ca-ES" altLang="es-ES" sz="1600" u="sng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>
            <a:spLocks noChangeArrowheads="1"/>
          </p:cNvSpPr>
          <p:nvPr/>
        </p:nvSpPr>
        <p:spPr bwMode="auto">
          <a:xfrm rot="16200000">
            <a:off x="-1782431" y="4203722"/>
            <a:ext cx="428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 REFERÈNCIES PER TIPOLOGIA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Connector recte 7"/>
          <p:cNvCxnSpPr>
            <a:stCxn id="7" idx="3"/>
          </p:cNvCxnSpPr>
          <p:nvPr/>
        </p:nvCxnSpPr>
        <p:spPr>
          <a:xfrm flipV="1">
            <a:off x="361434" y="1198537"/>
            <a:ext cx="1" cy="10459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1331785"/>
            <a:ext cx="8286750" cy="43624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3" y="1331785"/>
            <a:ext cx="80645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a-ES" altLang="es-ES" sz="1600" b="1" dirty="0">
                <a:solidFill>
                  <a:srgbClr val="0099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Publicacions </a:t>
            </a:r>
            <a:r>
              <a:rPr lang="ca-ES" altLang="es-ES" sz="1600" b="1" dirty="0" smtClean="0">
                <a:solidFill>
                  <a:srgbClr val="0099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periòdiques</a:t>
            </a:r>
            <a:endParaRPr lang="ca-ES" altLang="es-ES" sz="1600" b="1" dirty="0">
              <a:solidFill>
                <a:srgbClr val="009999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4213" y="5942920"/>
            <a:ext cx="791667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a-ES" sz="1000" b="1" dirty="0" smtClean="0">
                <a:ea typeface="Verdana" panose="020B0604030504040204" pitchFamily="34" charset="0"/>
                <a:cs typeface="Arial" panose="020B0604020202020204" pitchFamily="34" charset="0"/>
              </a:rPr>
              <a:t>Més </a:t>
            </a:r>
            <a:r>
              <a:rPr lang="ca-ES" sz="1000" b="1" dirty="0">
                <a:ea typeface="Verdana" panose="020B0604030504040204" pitchFamily="34" charset="0"/>
                <a:cs typeface="Arial" panose="020B0604020202020204" pitchFamily="34" charset="0"/>
              </a:rPr>
              <a:t>informació</a:t>
            </a:r>
            <a:r>
              <a:rPr lang="ca-ES" sz="1000" dirty="0"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ca-ES" sz="1000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000" i="1" dirty="0" smtClean="0">
                <a:ea typeface="Verdana" panose="020B0604030504040204" pitchFamily="34" charset="0"/>
                <a:cs typeface="Arial" panose="020B0604020202020204" pitchFamily="34" charset="0"/>
              </a:rPr>
              <a:t>Documents impresos </a:t>
            </a:r>
            <a:r>
              <a:rPr lang="ca-ES" sz="1000" dirty="0">
                <a:ea typeface="Verdana" panose="020B0604030504040204" pitchFamily="34" charset="0"/>
                <a:cs typeface="Arial" panose="020B0604020202020204" pitchFamily="34" charset="0"/>
              </a:rPr>
              <a:t>[en línia]. Universitat de Barcelona. Centre de Recursos per a l’Aprenentatge i la Investigació. Disponible a </a:t>
            </a:r>
            <a:r>
              <a:rPr lang="es-ES" sz="1000" dirty="0" smtClean="0">
                <a:cs typeface="Arial" panose="020B0604020202020204" pitchFamily="34" charset="0"/>
                <a:hlinkClick r:id="rId4"/>
              </a:rPr>
              <a:t>https://</a:t>
            </a:r>
            <a:r>
              <a:rPr lang="es-ES" sz="1000" dirty="0">
                <a:cs typeface="Arial" panose="020B0604020202020204" pitchFamily="34" charset="0"/>
                <a:hlinkClick r:id="rId4"/>
              </a:rPr>
              <a:t>crai.ub.edu/ca/que-ofereix-el-crai/citacions-bibliografiques/documents-impresos</a:t>
            </a:r>
            <a:r>
              <a:rPr lang="ca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>
                <a:ea typeface="Verdana" panose="020B0604030504040204" pitchFamily="34" charset="0"/>
                <a:cs typeface="Arial" panose="020B0604020202020204" pitchFamily="34" charset="0"/>
              </a:rPr>
              <a:t>[consulta: </a:t>
            </a:r>
            <a:r>
              <a:rPr lang="ca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22 de febrer de 2022].</a:t>
            </a:r>
            <a:endParaRPr lang="ca-ES" sz="1000" b="1" i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800" b="1" i="1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4"/>
          <p:cNvSpPr txBox="1">
            <a:spLocks noChangeArrowheads="1"/>
          </p:cNvSpPr>
          <p:nvPr/>
        </p:nvSpPr>
        <p:spPr bwMode="auto">
          <a:xfrm rot="16200000">
            <a:off x="-1782431" y="4203722"/>
            <a:ext cx="428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 REFERÈNCIES PER TIPOLOGIA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Connector recte 11"/>
          <p:cNvCxnSpPr>
            <a:stCxn id="11" idx="3"/>
          </p:cNvCxnSpPr>
          <p:nvPr/>
        </p:nvCxnSpPr>
        <p:spPr>
          <a:xfrm flipV="1">
            <a:off x="361434" y="1198537"/>
            <a:ext cx="1" cy="10459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4213" y="3668789"/>
            <a:ext cx="80645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a-ES" altLang="es-ES" sz="1600" b="1" dirty="0" smtClean="0">
                <a:solidFill>
                  <a:srgbClr val="0099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Articles</a:t>
            </a:r>
            <a:endParaRPr lang="ca-ES" altLang="es-ES" sz="1600" b="1" dirty="0">
              <a:solidFill>
                <a:srgbClr val="009999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9" y="4476750"/>
            <a:ext cx="8058150" cy="2076450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9" y="1816638"/>
            <a:ext cx="8286750" cy="257175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4213" y="1271588"/>
            <a:ext cx="8221662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a-ES" altLang="es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3.2 </a:t>
            </a:r>
            <a:r>
              <a:rPr lang="ca-ES" altLang="es-ES" sz="2000" b="1" dirty="0">
                <a:solidFill>
                  <a:srgbClr val="009999"/>
                </a:solidFill>
                <a:cs typeface="Arial" panose="020B0604020202020204" pitchFamily="34" charset="0"/>
              </a:rPr>
              <a:t>Documents </a:t>
            </a:r>
            <a:r>
              <a:rPr lang="ca-ES" altLang="es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electrònics: </a:t>
            </a:r>
            <a:r>
              <a:rPr lang="ca-ES" altLang="es-ES" sz="2000" b="1" dirty="0">
                <a:solidFill>
                  <a:srgbClr val="009999"/>
                </a:solidFill>
                <a:cs typeface="Arial" panose="020B0604020202020204" pitchFamily="34" charset="0"/>
              </a:rPr>
              <a:t>esquemes i exemples</a:t>
            </a:r>
          </a:p>
          <a:p>
            <a:pPr>
              <a:spcBef>
                <a:spcPct val="0"/>
              </a:spcBef>
              <a:buNone/>
            </a:pPr>
            <a:endParaRPr lang="ca-ES" altLang="es-ES" sz="1600" b="1" dirty="0" smtClean="0">
              <a:solidFill>
                <a:srgbClr val="009999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a-ES" altLang="es-ES" sz="1600" b="1" dirty="0" smtClean="0">
                <a:solidFill>
                  <a:srgbClr val="0099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Pàgines web, llibres electrònics, bases </a:t>
            </a:r>
            <a:r>
              <a:rPr lang="ca-ES" altLang="es-ES" sz="1600" b="1" dirty="0">
                <a:solidFill>
                  <a:srgbClr val="0099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ca-ES" altLang="es-ES" sz="1600" b="1" dirty="0" smtClean="0">
                <a:solidFill>
                  <a:srgbClr val="0099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dades, programes informàtics</a:t>
            </a:r>
            <a:endParaRPr lang="ca-ES" altLang="es-ES" sz="1600" b="1" dirty="0">
              <a:solidFill>
                <a:srgbClr val="009999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4"/>
          <p:cNvSpPr txBox="1">
            <a:spLocks noChangeArrowheads="1"/>
          </p:cNvSpPr>
          <p:nvPr/>
        </p:nvSpPr>
        <p:spPr bwMode="auto">
          <a:xfrm rot="16200000">
            <a:off x="-1782431" y="4203722"/>
            <a:ext cx="428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 REFERÈNCIES PER TIPOLOGIA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Connector recte 10"/>
          <p:cNvCxnSpPr>
            <a:stCxn id="10" idx="3"/>
          </p:cNvCxnSpPr>
          <p:nvPr/>
        </p:nvCxnSpPr>
        <p:spPr>
          <a:xfrm flipV="1">
            <a:off x="361434" y="1198537"/>
            <a:ext cx="1" cy="10459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QuadreDeText 5"/>
          <p:cNvSpPr txBox="1"/>
          <p:nvPr/>
        </p:nvSpPr>
        <p:spPr>
          <a:xfrm>
            <a:off x="684213" y="4476750"/>
            <a:ext cx="60007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altLang="es-ES" sz="1600" b="1" dirty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Publicacions periòdiques electròniques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6" y="1271588"/>
            <a:ext cx="7829550" cy="3095625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4213" y="1271588"/>
            <a:ext cx="617378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a-ES" altLang="es-ES" sz="16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Piulades de Twitter</a:t>
            </a:r>
            <a:endParaRPr lang="ca-ES" altLang="es-ES" sz="1600" b="1" dirty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CuadroTexto 4"/>
          <p:cNvSpPr txBox="1">
            <a:spLocks noChangeArrowheads="1"/>
          </p:cNvSpPr>
          <p:nvPr/>
        </p:nvSpPr>
        <p:spPr bwMode="auto">
          <a:xfrm rot="16200000">
            <a:off x="-1782431" y="4203722"/>
            <a:ext cx="428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 REFERÈNCIES PER TIPOLOGIA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ctor recte 13"/>
          <p:cNvCxnSpPr>
            <a:stCxn id="13" idx="3"/>
          </p:cNvCxnSpPr>
          <p:nvPr/>
        </p:nvCxnSpPr>
        <p:spPr>
          <a:xfrm flipV="1">
            <a:off x="361434" y="1198537"/>
            <a:ext cx="1" cy="10459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7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67" y="1292763"/>
            <a:ext cx="7753350" cy="3095625"/>
          </a:xfrm>
          <a:prstGeom prst="rect">
            <a:avLst/>
          </a:prstGeom>
        </p:spPr>
      </p:pic>
      <p:sp>
        <p:nvSpPr>
          <p:cNvPr id="8" name="QuadreDeText 7"/>
          <p:cNvSpPr txBox="1"/>
          <p:nvPr/>
        </p:nvSpPr>
        <p:spPr>
          <a:xfrm>
            <a:off x="684213" y="1240811"/>
            <a:ext cx="20515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altLang="es-ES" sz="16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Vídeos de YouTube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4"/>
          <p:cNvSpPr txBox="1">
            <a:spLocks noChangeArrowheads="1"/>
          </p:cNvSpPr>
          <p:nvPr/>
        </p:nvSpPr>
        <p:spPr bwMode="auto">
          <a:xfrm rot="16200000">
            <a:off x="-1782431" y="4203722"/>
            <a:ext cx="428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 REFERÈNCIES PER TIPOLOGIA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ctor recte 13"/>
          <p:cNvCxnSpPr>
            <a:stCxn id="13" idx="3"/>
          </p:cNvCxnSpPr>
          <p:nvPr/>
        </p:nvCxnSpPr>
        <p:spPr>
          <a:xfrm flipV="1">
            <a:off x="361434" y="1198537"/>
            <a:ext cx="1" cy="10459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QuadreDeText 10"/>
          <p:cNvSpPr txBox="1"/>
          <p:nvPr/>
        </p:nvSpPr>
        <p:spPr>
          <a:xfrm>
            <a:off x="6179560" y="5144896"/>
            <a:ext cx="28263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Més informació</a:t>
            </a:r>
            <a: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Documents </a:t>
            </a:r>
            <a:r>
              <a:rPr lang="ca-ES" sz="10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electrònics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[en línia]. Universitat de Barcelona. Centre de Recursos per a l’Aprenentatge i la Investigació. Disponible a </a:t>
            </a:r>
            <a:r>
              <a:rPr lang="es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https://crai.ub.edu/que-ofereix-el-crai/citacions-bibliografiques/documents-electronics</a:t>
            </a:r>
            <a:r>
              <a:rPr lang="es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[consulta</a:t>
            </a:r>
            <a: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 de febrer de 2022].</a:t>
            </a:r>
            <a:endParaRPr lang="es-ES" sz="1000" b="1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1" y="1602391"/>
            <a:ext cx="8343900" cy="35052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9914" y="1120218"/>
            <a:ext cx="661123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a-ES" altLang="es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3.3 </a:t>
            </a:r>
            <a:r>
              <a:rPr lang="ca-ES" altLang="es-ES" sz="2000" b="1" dirty="0">
                <a:solidFill>
                  <a:srgbClr val="009999"/>
                </a:solidFill>
                <a:cs typeface="Arial" panose="020B0604020202020204" pitchFamily="34" charset="0"/>
              </a:rPr>
              <a:t>Altres tipus de </a:t>
            </a:r>
            <a:r>
              <a:rPr lang="ca-ES" altLang="es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documents: esquemes i exemples</a:t>
            </a:r>
          </a:p>
          <a:p>
            <a:pPr>
              <a:spcBef>
                <a:spcPct val="0"/>
              </a:spcBef>
              <a:buNone/>
            </a:pPr>
            <a:endParaRPr lang="ca-ES" altLang="es-ES" sz="1400" b="1" dirty="0" smtClean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a-ES" altLang="es-ES" sz="14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Vídeos</a:t>
            </a:r>
            <a:r>
              <a:rPr lang="ca-ES" altLang="es-ES" sz="1400" b="1" dirty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, DVD i pel·lícules cinematogràfiques</a:t>
            </a:r>
          </a:p>
        </p:txBody>
      </p:sp>
      <p:sp>
        <p:nvSpPr>
          <p:cNvPr id="11" name="CuadroTexto 4"/>
          <p:cNvSpPr txBox="1">
            <a:spLocks noChangeArrowheads="1"/>
          </p:cNvSpPr>
          <p:nvPr/>
        </p:nvSpPr>
        <p:spPr bwMode="auto">
          <a:xfrm rot="16200000">
            <a:off x="-1782431" y="4203722"/>
            <a:ext cx="428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 REFERÈNCIES PER TIPOLOGIA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Connector recte 11"/>
          <p:cNvCxnSpPr>
            <a:stCxn id="11" idx="3"/>
          </p:cNvCxnSpPr>
          <p:nvPr/>
        </p:nvCxnSpPr>
        <p:spPr>
          <a:xfrm flipV="1">
            <a:off x="361434" y="1198537"/>
            <a:ext cx="1" cy="10459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1" y="1198536"/>
            <a:ext cx="8181975" cy="3676650"/>
          </a:xfrm>
          <a:prstGeom prst="rect">
            <a:avLst/>
          </a:prstGeom>
        </p:spPr>
      </p:pic>
      <p:sp>
        <p:nvSpPr>
          <p:cNvPr id="7" name="QuadreDeText 5"/>
          <p:cNvSpPr txBox="1">
            <a:spLocks noChangeArrowheads="1"/>
          </p:cNvSpPr>
          <p:nvPr/>
        </p:nvSpPr>
        <p:spPr bwMode="auto">
          <a:xfrm>
            <a:off x="5946084" y="5267453"/>
            <a:ext cx="311727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a-ES" sz="1000" b="1" dirty="0">
                <a:ea typeface="Verdana" panose="020B0604030504040204" pitchFamily="34" charset="0"/>
                <a:cs typeface="Arial" panose="020B0604020202020204" pitchFamily="34" charset="0"/>
              </a:rPr>
              <a:t>Més informació</a:t>
            </a:r>
            <a:r>
              <a:rPr lang="ca-ES" sz="1000" dirty="0"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ca-ES" sz="1000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000" i="1" dirty="0" smtClean="0">
                <a:ea typeface="Verdana" panose="020B0604030504040204" pitchFamily="34" charset="0"/>
                <a:cs typeface="Arial" panose="020B0604020202020204" pitchFamily="34" charset="0"/>
              </a:rPr>
              <a:t>Altres documents</a:t>
            </a:r>
            <a:r>
              <a:rPr lang="ca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>
                <a:ea typeface="Verdana" panose="020B0604030504040204" pitchFamily="34" charset="0"/>
                <a:cs typeface="Arial" panose="020B0604020202020204" pitchFamily="34" charset="0"/>
              </a:rPr>
              <a:t>[en línia]. Universitat de Barcelona. Centre de Recursos per a l’Aprenentatge i la Investigació. Disponible a </a:t>
            </a:r>
            <a:r>
              <a:rPr lang="es-ES" sz="1000" dirty="0" smtClean="0">
                <a:cs typeface="Arial" panose="020B0604020202020204" pitchFamily="34" charset="0"/>
                <a:hlinkClick r:id="rId4"/>
              </a:rPr>
              <a:t>https://crai.ub.edu/ca/que-ofereix-el-crai/citacions-bibliografiques/altres-documents</a:t>
            </a:r>
            <a:r>
              <a:rPr lang="es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>
                <a:ea typeface="Verdana" panose="020B0604030504040204" pitchFamily="34" charset="0"/>
                <a:cs typeface="Arial" panose="020B0604020202020204" pitchFamily="34" charset="0"/>
              </a:rPr>
              <a:t>[consulta: </a:t>
            </a:r>
            <a:r>
              <a:rPr lang="ca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22 de febrer de 2022].</a:t>
            </a:r>
            <a:endParaRPr lang="es-ES" sz="1000" b="1" i="1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4"/>
          <p:cNvSpPr txBox="1">
            <a:spLocks noChangeArrowheads="1"/>
          </p:cNvSpPr>
          <p:nvPr/>
        </p:nvSpPr>
        <p:spPr bwMode="auto">
          <a:xfrm rot="16200000">
            <a:off x="-1782431" y="4203722"/>
            <a:ext cx="428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3 REFERÈNCIES PER TIPOLOGIA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Connector recte 11"/>
          <p:cNvCxnSpPr>
            <a:stCxn id="11" idx="3"/>
          </p:cNvCxnSpPr>
          <p:nvPr/>
        </p:nvCxnSpPr>
        <p:spPr>
          <a:xfrm flipV="1">
            <a:off x="361434" y="1198537"/>
            <a:ext cx="1" cy="10459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46101" y="1198537"/>
            <a:ext cx="851725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a-ES" altLang="es-ES" sz="14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Documents </a:t>
            </a:r>
            <a:r>
              <a:rPr lang="ca-ES" altLang="es-ES" sz="1400" b="1" dirty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gràfics: litografies, làmines, pòsters, gravats, cartells, </a:t>
            </a:r>
            <a:r>
              <a:rPr lang="ca-ES" altLang="es-ES" sz="14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fotografies</a:t>
            </a:r>
            <a:endParaRPr lang="ca-ES" altLang="es-ES" sz="1400" b="1" dirty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/>
          <p:cNvSpPr txBox="1">
            <a:spLocks noChangeArrowheads="1"/>
          </p:cNvSpPr>
          <p:nvPr/>
        </p:nvSpPr>
        <p:spPr bwMode="auto">
          <a:xfrm>
            <a:off x="671560" y="1518432"/>
            <a:ext cx="8278813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Les citacions i referències bibliogràfiques s’han d’elaborar d’acord amb una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norma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o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estàndard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. Hi ha diferents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estils de citació bibliogràfica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ca-ES" altLang="es-ES" sz="16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Els sistemes o estils més utilitzats en l’àmbit de la recerca són els següents: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ca-ES" altLang="es-ES" sz="16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APA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American Psychological Association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), específic de les ciències socials</a:t>
            </a:r>
            <a:b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endParaRPr lang="ca-ES" altLang="es-ES" sz="16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40000">
              <a:spcBef>
                <a:spcPts val="600"/>
              </a:spcBef>
              <a:buFontTx/>
              <a:buNone/>
              <a:defRPr/>
            </a:pPr>
            <a:r>
              <a:rPr lang="en-U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American Psychological Association</a:t>
            </a:r>
            <a:r>
              <a:rPr lang="ca-E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Publication Manual of the American Psychological Association : the Official Guide to APA Style. Seventh edition. Washington, D.C: American Psychological Association, 2020</a:t>
            </a:r>
            <a:r>
              <a:rPr lang="ca-E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, 427p. </a:t>
            </a:r>
            <a:r>
              <a:rPr lang="ca-E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ISBN </a:t>
            </a:r>
            <a:r>
              <a:rPr lang="ca-E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1433832151.</a:t>
            </a:r>
            <a:br>
              <a:rPr lang="ca-E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Disponible a la </a:t>
            </a:r>
            <a:r>
              <a:rPr lang="ca-E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biblioteca: </a:t>
            </a:r>
            <a:r>
              <a:rPr lang="ca-ES" altLang="es-ES" sz="1200" dirty="0"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a-ES" altLang="es-ES" sz="1200" dirty="0" smtClean="0"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cercabib.ub.edu/permalink/34CSUC_UB/13d0big/alma991004482279706708</a:t>
            </a:r>
            <a:endParaRPr lang="ca-ES" altLang="es-ES" sz="12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a-ES" altLang="es-ES" sz="16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ca-ES" altLang="es-ES" sz="1600" b="1" dirty="0">
                <a:ea typeface="Verdana" panose="020B0604030504040204" pitchFamily="34" charset="0"/>
                <a:cs typeface="Arial" panose="020B0604020202020204" pitchFamily="34" charset="0"/>
              </a:rPr>
              <a:t>CBE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Council of Biology Editors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), específic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de la biologia</a:t>
            </a:r>
          </a:p>
          <a:p>
            <a:pPr marL="540000">
              <a:spcBef>
                <a:spcPts val="600"/>
              </a:spcBef>
              <a:buNone/>
              <a:defRPr/>
            </a:pPr>
            <a:r>
              <a:rPr lang="en-U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CBE Style Manual Committee. </a:t>
            </a:r>
            <a:r>
              <a:rPr lang="en-US" sz="1200" i="1" dirty="0" smtClean="0">
                <a:ea typeface="Verdana" panose="020B0604030504040204" pitchFamily="34" charset="0"/>
                <a:cs typeface="Arial" panose="020B0604020202020204" pitchFamily="34" charset="0"/>
              </a:rPr>
              <a:t>Scientific style and format: the CBE manual for authors, editors, and publishers. </a:t>
            </a:r>
            <a:r>
              <a:rPr lang="en-U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New York: Cambridge University Press</a:t>
            </a: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, 1994, 825 p. ISBN 0521471540. </a:t>
            </a:r>
            <a:b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Disponible a la biblioteca: </a:t>
            </a:r>
            <a:r>
              <a:rPr lang="ca-ES" sz="1200" dirty="0"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cercabib.ub.edu/permalink/34CSUC_UB/13d0big/alma991008427499706708</a:t>
            </a:r>
            <a:endParaRPr lang="ca-ES" sz="12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40000">
              <a:spcBef>
                <a:spcPts val="600"/>
              </a:spcBef>
              <a:buNone/>
              <a:defRPr/>
            </a:pPr>
            <a:endParaRPr lang="ca-ES" altLang="es-ES" sz="16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Chicago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, de caràcter multidisciplinari</a:t>
            </a:r>
          </a:p>
          <a:p>
            <a:pPr marL="540000">
              <a:spcBef>
                <a:spcPts val="600"/>
              </a:spcBef>
              <a:buNone/>
            </a:pPr>
            <a:r>
              <a:rPr 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Torres Ripa, Javier. </a:t>
            </a:r>
            <a:r>
              <a:rPr lang="es-ES" sz="1200" i="1" dirty="0" smtClean="0">
                <a:ea typeface="Verdana" panose="020B0604030504040204" pitchFamily="34" charset="0"/>
                <a:cs typeface="Arial" panose="020B0604020202020204" pitchFamily="34" charset="0"/>
              </a:rPr>
              <a:t>Manual de estilo Chicago-Deusto</a:t>
            </a:r>
            <a:r>
              <a:rPr 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. Bilbao: Universidad de Deusto</a:t>
            </a: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, 2013, 956 p. </a:t>
            </a:r>
            <a:b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ISBN 9788415759140. </a:t>
            </a:r>
            <a:b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Disponible a la biblioteca: </a:t>
            </a:r>
            <a:r>
              <a:rPr lang="ca-ES" sz="1200" u="sng" dirty="0"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ca-ES" sz="1200" u="sng" dirty="0" smtClean="0"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cercabib.ub.edu/permalink/34CSUC_UB/13d0big/alma991009672669706708</a:t>
            </a:r>
            <a:endParaRPr lang="ca-ES" sz="1200" u="sng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40000">
              <a:spcBef>
                <a:spcPts val="600"/>
              </a:spcBef>
              <a:buNone/>
            </a:pPr>
            <a:endParaRPr lang="ca-ES" sz="1200" dirty="0" smtClean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4"/>
          <p:cNvSpPr txBox="1">
            <a:spLocks noChangeArrowheads="1"/>
          </p:cNvSpPr>
          <p:nvPr/>
        </p:nvSpPr>
        <p:spPr bwMode="auto">
          <a:xfrm rot="16200000">
            <a:off x="-1985529" y="4000622"/>
            <a:ext cx="4693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4 REFERÈNCIES PER ESPECIALITAT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Connector recte 6"/>
          <p:cNvCxnSpPr>
            <a:stCxn id="6" idx="3"/>
          </p:cNvCxnSpPr>
          <p:nvPr/>
        </p:nvCxnSpPr>
        <p:spPr>
          <a:xfrm flipV="1">
            <a:off x="361434" y="1198539"/>
            <a:ext cx="1" cy="6397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/>
          <p:cNvSpPr txBox="1">
            <a:spLocks noChangeArrowheads="1"/>
          </p:cNvSpPr>
          <p:nvPr/>
        </p:nvSpPr>
        <p:spPr bwMode="auto">
          <a:xfrm>
            <a:off x="684213" y="1268413"/>
            <a:ext cx="810234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en-U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Harvard Style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de caràcter multidisciplinari</a:t>
            </a:r>
          </a:p>
          <a:p>
            <a:pPr marL="540000">
              <a:spcBef>
                <a:spcPts val="600"/>
              </a:spcBef>
              <a:buNone/>
              <a:defRPr/>
            </a:pPr>
            <a:r>
              <a:rPr lang="es-E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Borgoños Martínez, María Dolores. </a:t>
            </a:r>
            <a:r>
              <a:rPr lang="es-ES" altLang="es-ES" sz="1200" i="1" dirty="0">
                <a:ea typeface="Verdana" panose="020B0604030504040204" pitchFamily="34" charset="0"/>
                <a:cs typeface="Arial" panose="020B0604020202020204" pitchFamily="34" charset="0"/>
              </a:rPr>
              <a:t>Cómo redactar referencias y citas bibliográficas en un trabajo de investigación: aplicación práctica del Harvard Style</a:t>
            </a:r>
            <a:r>
              <a:rPr lang="es-E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s-E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Madrid: </a:t>
            </a:r>
            <a:r>
              <a:rPr lang="es-E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Anabad, </a:t>
            </a:r>
            <a:r>
              <a:rPr lang="es-E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2007, </a:t>
            </a:r>
            <a:r>
              <a:rPr lang="es-E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101 p. ISBN 9788488716385. </a:t>
            </a:r>
            <a:br>
              <a:rPr lang="es-ES" altLang="es-ES" sz="1200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E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Disponible a la </a:t>
            </a:r>
            <a:r>
              <a:rPr lang="es-E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biblioteca: </a:t>
            </a: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ca-ES" sz="1200" dirty="0"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cercabib.ub.edu/permalink/34CSUC_UB/13d0big/alma991001073019706708</a:t>
            </a:r>
            <a:endParaRPr lang="ca-ES" sz="12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40000">
              <a:spcBef>
                <a:spcPts val="600"/>
              </a:spcBef>
              <a:buNone/>
              <a:defRPr/>
            </a:pPr>
            <a:endParaRPr lang="en-US" altLang="es-ES" sz="16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en-U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MLA</a:t>
            </a:r>
            <a:r>
              <a:rPr lang="en-U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 (Modern Language Association of America), </a:t>
            </a:r>
            <a:r>
              <a:rPr lang="fr-FR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específic de les </a:t>
            </a:r>
            <a:r>
              <a:rPr lang="fr-FR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humanitats</a:t>
            </a:r>
            <a:endParaRPr lang="en-US" altLang="es-ES" sz="16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40000">
              <a:spcBef>
                <a:spcPts val="600"/>
              </a:spcBef>
              <a:buFontTx/>
              <a:buNone/>
              <a:defRPr/>
            </a:pPr>
            <a:r>
              <a:rPr lang="en-U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Gibaldi, Joseph. </a:t>
            </a:r>
            <a:r>
              <a:rPr lang="en-US" altLang="es-ES" sz="1200" i="1" dirty="0">
                <a:ea typeface="Verdana" panose="020B0604030504040204" pitchFamily="34" charset="0"/>
                <a:cs typeface="Arial" panose="020B0604020202020204" pitchFamily="34" charset="0"/>
              </a:rPr>
              <a:t>MLA Handbook for Writers of Research papers. MLA Handbook</a:t>
            </a:r>
            <a:r>
              <a:rPr lang="en-U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. Ninth edition. New York: The Modern Language Association of America, </a:t>
            </a:r>
            <a:r>
              <a:rPr lang="en-U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2021, 367 p. ISBN 9781603293518.</a:t>
            </a:r>
            <a:br>
              <a:rPr lang="en-U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Disponible a la biblioteca: </a:t>
            </a: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https://cercabib.ub.edu/iii/encore/record/C__Rb1431151?lang=cat</a:t>
            </a:r>
            <a:r>
              <a:rPr lang="ca-ES" altLang="es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ca-ES" altLang="es-ES" sz="16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Vancouver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, específic de les ciències de la salut</a:t>
            </a:r>
          </a:p>
          <a:p>
            <a:pPr marL="540000">
              <a:spcBef>
                <a:spcPts val="600"/>
              </a:spcBef>
              <a:buNone/>
            </a:pPr>
            <a:r>
              <a:rPr lang="en-US" altLang="es-ES" sz="1200" dirty="0" err="1">
                <a:ea typeface="Verdana" panose="020B0604030504040204" pitchFamily="34" charset="0"/>
                <a:cs typeface="Arial" panose="020B0604020202020204" pitchFamily="34" charset="0"/>
              </a:rPr>
              <a:t>Patrias</a:t>
            </a:r>
            <a:r>
              <a:rPr lang="en-U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, Karen, and Daniel L. </a:t>
            </a:r>
            <a:r>
              <a:rPr lang="en-US" altLang="es-ES" sz="1200" dirty="0" err="1">
                <a:ea typeface="Verdana" panose="020B0604030504040204" pitchFamily="34" charset="0"/>
                <a:cs typeface="Arial" panose="020B0604020202020204" pitchFamily="34" charset="0"/>
              </a:rPr>
              <a:t>Wendling</a:t>
            </a:r>
            <a:r>
              <a:rPr lang="en-U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 smtClean="0">
                <a:ea typeface="Verdana" panose="020B0604030504040204" pitchFamily="34" charset="0"/>
                <a:cs typeface="Arial" panose="020B0604020202020204" pitchFamily="34" charset="0"/>
              </a:rPr>
              <a:t>Citing medicine: the NLM style guide for authors, editors, and publishers</a:t>
            </a:r>
            <a:r>
              <a:rPr lang="en-U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 [</a:t>
            </a: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en línia</a:t>
            </a:r>
            <a:r>
              <a:rPr lang="en-U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]. 2nd ed. </a:t>
            </a:r>
            <a:r>
              <a:rPr lang="en-US" sz="12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Wendling</a:t>
            </a:r>
            <a:r>
              <a:rPr lang="en-U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 DL, technical editor. </a:t>
            </a:r>
            <a:r>
              <a:rPr lang="en-U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Bethesda, </a:t>
            </a:r>
            <a:r>
              <a:rPr lang="en-US" altLang="es-ES" sz="1200" dirty="0" err="1">
                <a:ea typeface="Verdana" panose="020B0604030504040204" pitchFamily="34" charset="0"/>
                <a:cs typeface="Arial" panose="020B0604020202020204" pitchFamily="34" charset="0"/>
              </a:rPr>
              <a:t>Md</a:t>
            </a:r>
            <a:r>
              <a:rPr lang="en-US" altLang="es-ES" sz="1200" dirty="0">
                <a:ea typeface="Verdana" panose="020B0604030504040204" pitchFamily="34" charset="0"/>
                <a:cs typeface="Arial" panose="020B0604020202020204" pitchFamily="34" charset="0"/>
              </a:rPr>
              <a:t>: Dept. of Health and Human Services, National Institutes of Health, U.S. National Library of Medicine, 2015.</a:t>
            </a:r>
            <a:r>
              <a:rPr lang="en-U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[</a:t>
            </a:r>
            <a:r>
              <a:rPr lang="ca-ES" sz="1200" dirty="0">
                <a:ea typeface="Verdana" panose="020B0604030504040204" pitchFamily="34" charset="0"/>
                <a:cs typeface="Arial" panose="020B0604020202020204" pitchFamily="34" charset="0"/>
              </a:rPr>
              <a:t>Consulta: </a:t>
            </a: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22 de febrer de 2022]</a:t>
            </a:r>
            <a:b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Disponible </a:t>
            </a:r>
            <a:r>
              <a:rPr lang="ca-ES" sz="1200" dirty="0">
                <a:ea typeface="Verdana" panose="020B0604030504040204" pitchFamily="34" charset="0"/>
                <a:cs typeface="Arial" panose="020B0604020202020204" pitchFamily="34" charset="0"/>
              </a:rPr>
              <a:t>a: </a:t>
            </a:r>
            <a:r>
              <a:rPr lang="ca-ES" sz="1200" u="sng" dirty="0"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ca-ES" sz="1200" u="sng" dirty="0" smtClean="0"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cercabib.ub.edu/permalink/34CSUC_UB/13d0big/alma991003775199706708</a:t>
            </a:r>
            <a:endParaRPr lang="ca-ES" sz="1200" u="sng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a-ES" altLang="ca-ES" sz="1600" b="1" dirty="0" smtClean="0">
              <a:solidFill>
                <a:srgbClr val="0B9299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a-ES" altLang="ca-ES" sz="1600" b="1" dirty="0">
              <a:solidFill>
                <a:srgbClr val="0B9299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a-ES" altLang="ca-ES" sz="1600" b="1" dirty="0" smtClean="0">
              <a:solidFill>
                <a:srgbClr val="0B9299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a-ES" altLang="ca-ES" sz="1600" b="1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r>
              <a:rPr lang="ca-ES" altLang="ca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Cal utilitzar el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mateix model de citació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 bibliogràfica del principi al final del treball.</a:t>
            </a:r>
            <a:endParaRPr lang="es-ES" altLang="es-ES" sz="1600" dirty="0" smtClean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>
            <a:spLocks noChangeArrowheads="1"/>
          </p:cNvSpPr>
          <p:nvPr/>
        </p:nvSpPr>
        <p:spPr bwMode="auto">
          <a:xfrm rot="16200000">
            <a:off x="-1985529" y="4000622"/>
            <a:ext cx="4693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4 REFERÈNCIES PER ESPECIALITAT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Connector recte 7"/>
          <p:cNvCxnSpPr/>
          <p:nvPr/>
        </p:nvCxnSpPr>
        <p:spPr>
          <a:xfrm flipV="1">
            <a:off x="361434" y="1198539"/>
            <a:ext cx="1" cy="6397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1"/>
          <p:cNvSpPr txBox="1">
            <a:spLocks noChangeArrowheads="1"/>
          </p:cNvSpPr>
          <p:nvPr/>
        </p:nvSpPr>
        <p:spPr bwMode="auto">
          <a:xfrm>
            <a:off x="669925" y="1665704"/>
            <a:ext cx="3844925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La citació </a:t>
            </a:r>
            <a:endParaRPr lang="ca-ES" altLang="es-ES" sz="14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449263" algn="l"/>
              </a:tabLst>
            </a:pP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1.1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Definició</a:t>
            </a:r>
            <a:endParaRPr lang="ca-ES" altLang="es-ES" sz="14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449263" algn="l"/>
              </a:tabLst>
            </a:pPr>
            <a:r>
              <a:rPr lang="ca-ES" altLang="es-ES" sz="1400" dirty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1.2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Tipus </a:t>
            </a:r>
            <a:r>
              <a:rPr lang="ca-ES" altLang="es-ES" sz="1400" dirty="0"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citacions</a:t>
            </a:r>
            <a:endParaRPr lang="ca-ES" altLang="es-ES" sz="14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449263" algn="l"/>
              </a:tabLst>
            </a:pPr>
            <a:r>
              <a:rPr lang="ca-ES" altLang="es-ES" sz="1400" dirty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1.3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Maneres diferents de citar</a:t>
            </a:r>
          </a:p>
          <a:p>
            <a:pPr>
              <a:spcBef>
                <a:spcPct val="0"/>
              </a:spcBef>
              <a:buFontTx/>
              <a:buNone/>
              <a:tabLst>
                <a:tab pos="449263" algn="l"/>
              </a:tabLst>
            </a:pPr>
            <a:r>
              <a:rPr lang="ca-ES" altLang="es-ES" sz="1400" dirty="0"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1.4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Exemples</a:t>
            </a:r>
            <a:endParaRPr lang="ca-ES" altLang="es-ES" sz="14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La </a:t>
            </a:r>
            <a:r>
              <a:rPr lang="ca-ES" altLang="es-ES" sz="1400" dirty="0">
                <a:ea typeface="Verdana" panose="020B0604030504040204" pitchFamily="34" charset="0"/>
                <a:cs typeface="Arial" panose="020B0604020202020204" pitchFamily="34" charset="0"/>
              </a:rPr>
              <a:t>referència bibliogràfica</a:t>
            </a:r>
          </a:p>
          <a:p>
            <a:pPr>
              <a:spcBef>
                <a:spcPct val="0"/>
              </a:spcBef>
              <a:buFontTx/>
              <a:buNone/>
              <a:tabLst>
                <a:tab pos="449263" algn="l"/>
              </a:tabLst>
            </a:pP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2.1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es-ES" sz="1400" dirty="0">
                <a:ea typeface="Verdana" panose="020B0604030504040204" pitchFamily="34" charset="0"/>
                <a:cs typeface="Arial" panose="020B0604020202020204" pitchFamily="34" charset="0"/>
              </a:rPr>
              <a:t>Definició</a:t>
            </a:r>
          </a:p>
          <a:p>
            <a:pPr>
              <a:spcBef>
                <a:spcPct val="0"/>
              </a:spcBef>
              <a:buFontTx/>
              <a:buNone/>
              <a:tabLst>
                <a:tab pos="449263" algn="l"/>
              </a:tabLst>
            </a:pP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2.2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es-ES" sz="1400" dirty="0">
                <a:ea typeface="Verdana" panose="020B0604030504040204" pitchFamily="34" charset="0"/>
                <a:cs typeface="Arial" panose="020B0604020202020204" pitchFamily="34" charset="0"/>
              </a:rPr>
              <a:t>Tipus de referències 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bibliogràfiques</a:t>
            </a:r>
          </a:p>
          <a:p>
            <a:pPr>
              <a:spcBef>
                <a:spcPts val="1200"/>
              </a:spcBef>
              <a:buFontTx/>
              <a:buNone/>
              <a:tabLst>
                <a:tab pos="449263" algn="l"/>
              </a:tabLst>
            </a:pP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 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Referències </a:t>
            </a:r>
            <a:r>
              <a:rPr lang="ca-ES" altLang="es-ES" sz="1400" dirty="0">
                <a:ea typeface="Verdana" panose="020B0604030504040204" pitchFamily="34" charset="0"/>
                <a:cs typeface="Arial" panose="020B0604020202020204" pitchFamily="34" charset="0"/>
              </a:rPr>
              <a:t>per 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tipologia documental</a:t>
            </a:r>
          </a:p>
          <a:p>
            <a:pPr>
              <a:spcBef>
                <a:spcPct val="0"/>
              </a:spcBef>
              <a:buFontTx/>
              <a:buNone/>
              <a:tabLst>
                <a:tab pos="449263" algn="l"/>
              </a:tabLst>
            </a:pPr>
            <a:r>
              <a:rPr lang="ca-ES" altLang="es-ES" sz="1400" dirty="0"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3.1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Documents impresos</a:t>
            </a:r>
            <a:endParaRPr lang="ca-ES" altLang="es-ES" sz="14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449263" algn="l"/>
              </a:tabLst>
            </a:pPr>
            <a:r>
              <a:rPr lang="ca-ES" altLang="es-ES" sz="1400" dirty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3.2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Documents electrònics</a:t>
            </a:r>
          </a:p>
          <a:p>
            <a:pPr>
              <a:spcBef>
                <a:spcPct val="0"/>
              </a:spcBef>
              <a:buNone/>
              <a:tabLst>
                <a:tab pos="449263" algn="l"/>
              </a:tabLst>
            </a:pPr>
            <a:r>
              <a:rPr lang="ca-ES" altLang="es-ES" sz="1400" dirty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3.3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Altres tipus de documents</a:t>
            </a:r>
            <a:endParaRPr lang="ca-ES" altLang="es-ES" sz="14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9925" y="1260332"/>
            <a:ext cx="256352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es-ES" sz="16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ÍNDEX DE CONTINGUTS</a:t>
            </a:r>
            <a:endParaRPr lang="ca-ES" altLang="es-ES" sz="1600" b="1" dirty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QuadreDeText 1"/>
          <p:cNvSpPr txBox="1">
            <a:spLocks noChangeArrowheads="1"/>
          </p:cNvSpPr>
          <p:nvPr/>
        </p:nvSpPr>
        <p:spPr bwMode="auto">
          <a:xfrm>
            <a:off x="4879136" y="2265868"/>
            <a:ext cx="38449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Referències per especialitats temàtiques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La bibliografia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Els gestors bibliogràfics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Bibliografia recomanada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a-ES" altLang="es-ES" sz="1400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ca-ES" altLang="es-ES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Informació addicional</a:t>
            </a:r>
            <a:endParaRPr lang="ca-ES" altLang="es-ES" sz="14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/>
          <p:cNvSpPr txBox="1">
            <a:spLocks noChangeArrowheads="1"/>
          </p:cNvSpPr>
          <p:nvPr/>
        </p:nvSpPr>
        <p:spPr bwMode="auto">
          <a:xfrm>
            <a:off x="755650" y="1198535"/>
            <a:ext cx="79930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ca-ES" altLang="es-ES" sz="1600" b="1" dirty="0">
                <a:ea typeface="Verdana" panose="020B0604030504040204" pitchFamily="34" charset="0"/>
                <a:cs typeface="Arial" panose="020B0604020202020204" pitchFamily="34" charset="0"/>
              </a:rPr>
              <a:t>bibliografia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és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una llista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de referències bibliogràfiques dels materials consultats durant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l’elaboració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d’un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treball. S’hi poden incloure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treballs no citats </a:t>
            </a:r>
            <a:r>
              <a:rPr lang="ca-ES" altLang="es-ES" sz="1600" b="1" dirty="0">
                <a:ea typeface="Verdana" panose="020B0604030504040204" pitchFamily="34" charset="0"/>
                <a:cs typeface="Arial" panose="020B0604020202020204" pitchFamily="34" charset="0"/>
              </a:rPr>
              <a:t>en el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text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però que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hi tenen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una relació directa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diccionaris, manuals d’estil, etc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.).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Generalment, el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conjunt de referències bibliogràfiques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acostumen a presentar-se en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ordre alfabètic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 del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cognom de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l’autor principal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o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del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títol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de l’obra, en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cas de tractar-se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d’una obra anònima.</a:t>
            </a:r>
          </a:p>
          <a:p>
            <a:pPr algn="just">
              <a:spcBef>
                <a:spcPct val="0"/>
              </a:spcBef>
              <a:buNone/>
            </a:pP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Segons el tipus de document referenciat, cal tenir en compte una sèrie d’indicacions:</a:t>
            </a:r>
          </a:p>
          <a:p>
            <a:pPr algn="just">
              <a:spcBef>
                <a:spcPct val="0"/>
              </a:spcBef>
              <a:buNone/>
            </a:pP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42925" indent="-276225" algn="just">
              <a:spcBef>
                <a:spcPct val="0"/>
              </a:spcBef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Documents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impresos</a:t>
            </a:r>
          </a:p>
          <a:p>
            <a:pPr marL="542925" indent="-276225" algn="just">
              <a:spcBef>
                <a:spcPct val="0"/>
              </a:spcBef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Documents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electrònics</a:t>
            </a:r>
          </a:p>
          <a:p>
            <a:pPr marL="542925" indent="-276225" algn="just">
              <a:spcBef>
                <a:spcPct val="0"/>
              </a:spcBef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Altres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tipus de documents (sonors, DVD, materials cartogràfics, etc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.)</a:t>
            </a: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 rot="16200000">
            <a:off x="-980642" y="5005510"/>
            <a:ext cx="2684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>
                <a:solidFill>
                  <a:srgbClr val="009999"/>
                </a:solidFill>
                <a:cs typeface="Arial" panose="020B0604020202020204" pitchFamily="34" charset="0"/>
              </a:rPr>
              <a:t>5</a:t>
            </a: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 </a:t>
            </a:r>
            <a:r>
              <a:rPr lang="ca-ES" altLang="ca-ES" sz="2000" b="1" dirty="0">
                <a:solidFill>
                  <a:srgbClr val="009999"/>
                </a:solidFill>
                <a:cs typeface="Arial" panose="020B0604020202020204" pitchFamily="34" charset="0"/>
              </a:rPr>
              <a:t>LA BIBLIOGRAFIA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Connector recte 5"/>
          <p:cNvCxnSpPr>
            <a:stCxn id="5" idx="3"/>
          </p:cNvCxnSpPr>
          <p:nvPr/>
        </p:nvCxnSpPr>
        <p:spPr>
          <a:xfrm flipV="1">
            <a:off x="361435" y="1198535"/>
            <a:ext cx="0" cy="2649564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QuadreDeText 7"/>
          <p:cNvSpPr txBox="1"/>
          <p:nvPr/>
        </p:nvSpPr>
        <p:spPr>
          <a:xfrm>
            <a:off x="755650" y="4773961"/>
            <a:ext cx="2591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Més informació</a:t>
            </a:r>
            <a: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0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 presentar la bibliografia (documents impresos</a:t>
            </a:r>
            <a:r>
              <a:rPr lang="pt-BR" sz="10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[en línia]. Universitat de Barcelona. Centre de Recursos per a l’Aprenentatge i la Investigació. Disponible a </a:t>
            </a:r>
            <a:r>
              <a:rPr lang="es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https://crai.ub.edu/ca/que-ofereix-el-crai/citacions-bibliografiques/documents-impresos/presentar-bibliografia</a:t>
            </a:r>
            <a:r>
              <a:rPr lang="es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[consulta</a:t>
            </a:r>
            <a: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 de febrer de 2022].</a:t>
            </a:r>
            <a:endParaRPr lang="es-ES" sz="1000" b="1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3556598" y="4927850"/>
            <a:ext cx="25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 presentar la bibliografia (documents electrònics</a:t>
            </a:r>
            <a:r>
              <a:rPr lang="pt-BR" sz="10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[en línia]. Universitat de Barcelona. Centre de Recursos per a l’Aprenentatge i la Investigació. Disponible a </a:t>
            </a:r>
            <a:r>
              <a:rPr lang="es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https://crai.ub.edu/que-ofereix-el-crai/citacions-bibliografiques/documents-electronics/presentar-bibliografia</a:t>
            </a:r>
            <a:r>
              <a:rPr lang="es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[consulta</a:t>
            </a:r>
            <a: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 de febrer de 2022].</a:t>
            </a:r>
            <a:endParaRPr lang="es-ES" sz="1000" b="1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6358147" y="4927850"/>
            <a:ext cx="25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 presentar la bibliografia (altres documents</a:t>
            </a:r>
            <a:r>
              <a:rPr lang="pt-BR" sz="10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[en línia]. Universitat de Barcelona. Centre de Recursos per a l’Aprenentatge i la Investigació. Disponible a </a:t>
            </a:r>
            <a:r>
              <a:rPr lang="es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https://crai.ub.edu/que-ofereix-el-crai/citacions-bibliografiques/altres-documents/presentar-bibliografia</a:t>
            </a:r>
            <a:r>
              <a:rPr lang="es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[consulta</a:t>
            </a:r>
            <a:r>
              <a:rPr 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 de febrer de 2022].</a:t>
            </a:r>
            <a:endParaRPr lang="es-ES" sz="1000" b="1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730769" y="1198538"/>
            <a:ext cx="7920037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a-ES" sz="1600" dirty="0"/>
              <a:t>Els </a:t>
            </a:r>
            <a:r>
              <a:rPr lang="ca-ES" sz="1600" b="1" dirty="0"/>
              <a:t>gestors bibliogràfics </a:t>
            </a:r>
            <a:r>
              <a:rPr lang="ca-ES" sz="1600" dirty="0"/>
              <a:t>són organitzadors i creadors de referències bibliogràfiques  que treballen integrats amb bases de dades comercials, </a:t>
            </a:r>
            <a:r>
              <a:rPr lang="ca-ES" sz="1600" dirty="0" err="1" smtClean="0">
                <a:hlinkClick r:id="rId3"/>
              </a:rPr>
              <a:t>repositoris</a:t>
            </a:r>
            <a:r>
              <a:rPr lang="ca-ES" sz="1600" dirty="0" smtClean="0">
                <a:hlinkClick r:id="rId3"/>
              </a:rPr>
              <a:t> institucionals </a:t>
            </a:r>
            <a:r>
              <a:rPr lang="ca-ES" sz="1600" dirty="0"/>
              <a:t> i el </a:t>
            </a:r>
            <a:r>
              <a:rPr lang="ca-ES" sz="1600" dirty="0" err="1">
                <a:hlinkClick r:id="rId4"/>
              </a:rPr>
              <a:t>Cercabib</a:t>
            </a:r>
            <a:r>
              <a:rPr lang="ca-ES" sz="1600" dirty="0"/>
              <a:t> del </a:t>
            </a:r>
            <a:r>
              <a:rPr lang="ca-ES" sz="1600" dirty="0">
                <a:hlinkClick r:id="rId5"/>
              </a:rPr>
              <a:t>CRAI UB</a:t>
            </a:r>
            <a:r>
              <a:rPr lang="ca-ES" sz="1600" dirty="0" smtClean="0"/>
              <a:t>.</a:t>
            </a:r>
          </a:p>
          <a:p>
            <a:pPr>
              <a:buNone/>
            </a:pPr>
            <a:endParaRPr lang="ca-ES" sz="1600" dirty="0"/>
          </a:p>
          <a:p>
            <a:r>
              <a:rPr lang="ca-ES" sz="1600" dirty="0"/>
              <a:t>Els gestors bibliogràfics permeten organitzar la nostra recerca creant una biblioteca personal amb documents importats i organitzant-los en carpetes, col·laborar amb altres usuaris en línia, conèixer els darrers documents publicats en la nostra disciplina d'estudi, afegir notes als documents inclosos al gestor i crear referències, cites bibliogràfiques i bibliografia en un processador de textos d'acord l'estil de citació escollit </a:t>
            </a:r>
            <a:r>
              <a:rPr lang="ca-ES" sz="1600" dirty="0" smtClean="0"/>
              <a:t>.</a:t>
            </a: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4"/>
          <p:cNvSpPr txBox="1">
            <a:spLocks noChangeArrowheads="1"/>
          </p:cNvSpPr>
          <p:nvPr/>
        </p:nvSpPr>
        <p:spPr bwMode="auto">
          <a:xfrm rot="16200000">
            <a:off x="-1814078" y="4172072"/>
            <a:ext cx="4351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6 </a:t>
            </a:r>
            <a:r>
              <a:rPr lang="ca-ES" altLang="ca-ES" sz="2000" b="1" dirty="0">
                <a:solidFill>
                  <a:srgbClr val="009999"/>
                </a:solidFill>
                <a:cs typeface="Arial" panose="020B0604020202020204" pitchFamily="34" charset="0"/>
              </a:rPr>
              <a:t>ELS GESTORS BIBLIOGRÀFICS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Connector recte 8"/>
          <p:cNvCxnSpPr>
            <a:stCxn id="8" idx="3"/>
          </p:cNvCxnSpPr>
          <p:nvPr/>
        </p:nvCxnSpPr>
        <p:spPr>
          <a:xfrm flipV="1">
            <a:off x="361436" y="1198538"/>
            <a:ext cx="0" cy="98268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QuadreDeText 6"/>
          <p:cNvSpPr txBox="1"/>
          <p:nvPr/>
        </p:nvSpPr>
        <p:spPr>
          <a:xfrm>
            <a:off x="5446865" y="5430325"/>
            <a:ext cx="3348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Més informació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Gestors </a:t>
            </a:r>
            <a:r>
              <a:rPr lang="ca-ES" sz="10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bibliogràfics 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[en línia]. Universitat de Barcelona. Centre de Recursos per a l’Aprenentatge i la Investigació. Disponible a </a:t>
            </a:r>
            <a:r>
              <a:rPr lang="es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https://crai.ub.edu/ca/que-ofereix-el-crai/citacions-bibliografiques/gestors-bibliografics</a:t>
            </a:r>
            <a:r>
              <a:rPr lang="es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[consulta: 22 de febrer de 2022].</a:t>
            </a:r>
            <a:endParaRPr lang="es-ES" sz="1000" b="1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60" y="3922797"/>
            <a:ext cx="5839640" cy="1324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660" y="589199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altLang="ca-ES" sz="1000" b="1" dirty="0">
                <a:solidFill>
                  <a:srgbClr val="0B92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r>
              <a:rPr lang="ca-ES" altLang="ca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es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 ho necessiteu, podeu demanar sessions de </a:t>
            </a:r>
            <a:r>
              <a:rPr lang="ca-ES" altLang="es-E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formació a mida</a:t>
            </a:r>
            <a:r>
              <a:rPr lang="ca-ES" altLang="es-E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://crai.ub.edu/ca/que-ofereix-el-crai/formacio-usuaris/demana-curs-personalitzat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6"/>
          <p:cNvSpPr txBox="1">
            <a:spLocks noChangeArrowheads="1"/>
          </p:cNvSpPr>
          <p:nvPr/>
        </p:nvSpPr>
        <p:spPr bwMode="auto">
          <a:xfrm>
            <a:off x="755649" y="1497013"/>
            <a:ext cx="677953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600" dirty="0" smtClean="0">
                <a:ea typeface="Verdana" panose="020B0604030504040204" pitchFamily="34" charset="0"/>
              </a:rPr>
              <a:t>Harvey, Gordon. </a:t>
            </a:r>
            <a:r>
              <a:rPr lang="es-ES" sz="1600" i="1" dirty="0" smtClean="0">
                <a:ea typeface="Verdana" panose="020B0604030504040204" pitchFamily="34" charset="0"/>
              </a:rPr>
              <a:t>Cómo se citan las fuentes: guía rápida para estudiantes</a:t>
            </a:r>
            <a:r>
              <a:rPr lang="es-ES" sz="1600" dirty="0" smtClean="0">
                <a:ea typeface="Verdana" panose="020B0604030504040204" pitchFamily="34" charset="0"/>
              </a:rPr>
              <a:t>. Madrid: </a:t>
            </a:r>
            <a:r>
              <a:rPr lang="es-ES" sz="1600" dirty="0" err="1" smtClean="0">
                <a:ea typeface="Verdana" panose="020B0604030504040204" pitchFamily="34" charset="0"/>
              </a:rPr>
              <a:t>Nuer</a:t>
            </a:r>
            <a:r>
              <a:rPr lang="es-ES" sz="1600" dirty="0" smtClean="0">
                <a:ea typeface="Verdana" panose="020B0604030504040204" pitchFamily="34" charset="0"/>
              </a:rPr>
              <a:t>, 2001,101 p. </a:t>
            </a:r>
            <a:r>
              <a:rPr lang="ca-ES" sz="1600" dirty="0" smtClean="0">
                <a:ea typeface="Verdana" panose="020B0604030504040204" pitchFamily="34" charset="0"/>
              </a:rPr>
              <a:t>ISBN </a:t>
            </a:r>
            <a:r>
              <a:rPr lang="ca-ES" sz="1600" dirty="0">
                <a:ea typeface="Verdana" panose="020B0604030504040204" pitchFamily="34" charset="0"/>
              </a:rPr>
              <a:t>8480680776. </a:t>
            </a:r>
            <a:r>
              <a:rPr lang="ca-ES" sz="1600" dirty="0" smtClean="0">
                <a:ea typeface="Verdana" panose="020B0604030504040204" pitchFamily="34" charset="0"/>
              </a:rPr>
              <a:t/>
            </a:r>
            <a:br>
              <a:rPr lang="ca-ES" sz="1600" dirty="0" smtClean="0">
                <a:ea typeface="Verdana" panose="020B0604030504040204" pitchFamily="34" charset="0"/>
              </a:rPr>
            </a:br>
            <a:r>
              <a:rPr lang="ca-ES" sz="1600" dirty="0" smtClean="0">
                <a:ea typeface="Verdana" panose="020B0604030504040204" pitchFamily="34" charset="0"/>
              </a:rPr>
              <a:t>Disponible a la biblioteca: </a:t>
            </a:r>
            <a:r>
              <a:rPr lang="ca-ES" sz="1400" dirty="0">
                <a:ea typeface="Verdana" panose="020B0604030504040204" pitchFamily="34" charset="0"/>
                <a:hlinkClick r:id="rId3"/>
              </a:rPr>
              <a:t>https://</a:t>
            </a:r>
            <a:r>
              <a:rPr lang="ca-ES" sz="1400" dirty="0" smtClean="0">
                <a:ea typeface="Verdana" panose="020B0604030504040204" pitchFamily="34" charset="0"/>
                <a:hlinkClick r:id="rId3"/>
              </a:rPr>
              <a:t>cercabib.ub.edu/permalink/34CSUC_UB/13d0big/alma991004651219706708</a:t>
            </a:r>
            <a:endParaRPr lang="ca-ES" sz="1400" dirty="0" smtClean="0">
              <a:ea typeface="Verdana" panose="020B0604030504040204" pitchFamily="34" charset="0"/>
            </a:endParaRPr>
          </a:p>
          <a:p>
            <a:pPr>
              <a:defRPr/>
            </a:pPr>
            <a:endParaRPr lang="ca-ES" sz="1600" dirty="0" smtClean="0">
              <a:ea typeface="Verdana" panose="020B0604030504040204" pitchFamily="34" charset="0"/>
            </a:endParaRPr>
          </a:p>
          <a:p>
            <a:pPr>
              <a:defRPr/>
            </a:pPr>
            <a:endParaRPr lang="ca-ES" sz="1600" dirty="0">
              <a:ea typeface="Verdana" panose="020B0604030504040204" pitchFamily="34" charset="0"/>
            </a:endParaRPr>
          </a:p>
          <a:p>
            <a:pPr>
              <a:defRPr/>
            </a:pPr>
            <a:r>
              <a:rPr lang="ca-ES" sz="1600" dirty="0" smtClean="0">
                <a:ea typeface="Verdana" panose="020B0604030504040204" pitchFamily="34" charset="0"/>
              </a:rPr>
              <a:t>Turull </a:t>
            </a:r>
            <a:r>
              <a:rPr lang="ca-ES" sz="1600" dirty="0">
                <a:ea typeface="Verdana" panose="020B0604030504040204" pitchFamily="34" charset="0"/>
              </a:rPr>
              <a:t>Rubinat, Max, et </a:t>
            </a:r>
            <a:r>
              <a:rPr lang="ca-ES" sz="1600" dirty="0" smtClean="0">
                <a:ea typeface="Verdana" panose="020B0604030504040204" pitchFamily="34" charset="0"/>
              </a:rPr>
              <a:t>al. </a:t>
            </a:r>
            <a:r>
              <a:rPr lang="ca-ES" sz="1600" i="1" dirty="0">
                <a:ea typeface="Verdana" panose="020B0604030504040204" pitchFamily="34" charset="0"/>
              </a:rPr>
              <a:t>Tècniques de treball i de </a:t>
            </a:r>
            <a:r>
              <a:rPr lang="ca-ES" sz="1600" i="1" dirty="0" smtClean="0">
                <a:ea typeface="Verdana" panose="020B0604030504040204" pitchFamily="34" charset="0"/>
              </a:rPr>
              <a:t>comunicació: </a:t>
            </a:r>
            <a:r>
              <a:rPr lang="ca-ES" sz="1600" i="1" dirty="0" err="1">
                <a:ea typeface="Verdana" panose="020B0604030504040204" pitchFamily="34" charset="0"/>
              </a:rPr>
              <a:t>instrumentàrium</a:t>
            </a:r>
            <a:r>
              <a:rPr lang="ca-ES" sz="1600" i="1" dirty="0">
                <a:ea typeface="Verdana" panose="020B0604030504040204" pitchFamily="34" charset="0"/>
              </a:rPr>
              <a:t> per a les ciències jurídiques i socials.</a:t>
            </a:r>
            <a:r>
              <a:rPr lang="ca-ES" sz="1600" dirty="0">
                <a:ea typeface="Verdana" panose="020B0604030504040204" pitchFamily="34" charset="0"/>
              </a:rPr>
              <a:t> </a:t>
            </a:r>
            <a:r>
              <a:rPr lang="ca-ES" sz="1600" dirty="0" smtClean="0">
                <a:ea typeface="Verdana" panose="020B0604030504040204" pitchFamily="34" charset="0"/>
              </a:rPr>
              <a:t>Barcelona: </a:t>
            </a:r>
            <a:r>
              <a:rPr lang="ca-ES" sz="1600" dirty="0" err="1">
                <a:ea typeface="Verdana" panose="020B0604030504040204" pitchFamily="34" charset="0"/>
              </a:rPr>
              <a:t>Huygens</a:t>
            </a:r>
            <a:r>
              <a:rPr lang="ca-ES" sz="1600" dirty="0">
                <a:ea typeface="Verdana" panose="020B0604030504040204" pitchFamily="34" charset="0"/>
              </a:rPr>
              <a:t>, </a:t>
            </a:r>
            <a:r>
              <a:rPr lang="ca-ES" sz="1600" dirty="0" smtClean="0">
                <a:ea typeface="Verdana" panose="020B0604030504040204" pitchFamily="34" charset="0"/>
              </a:rPr>
              <a:t>2013, </a:t>
            </a:r>
            <a:r>
              <a:rPr lang="ca-ES" sz="1600" dirty="0">
                <a:ea typeface="Verdana" panose="020B0604030504040204" pitchFamily="34" charset="0"/>
              </a:rPr>
              <a:t>335 p. ISBN 9788415663218. </a:t>
            </a:r>
            <a:r>
              <a:rPr lang="ca-ES" sz="1600" dirty="0" smtClean="0">
                <a:ea typeface="Verdana" panose="020B0604030504040204" pitchFamily="34" charset="0"/>
              </a:rPr>
              <a:t/>
            </a:r>
            <a:br>
              <a:rPr lang="ca-ES" sz="1600" dirty="0" smtClean="0">
                <a:ea typeface="Verdana" panose="020B0604030504040204" pitchFamily="34" charset="0"/>
              </a:rPr>
            </a:br>
            <a:r>
              <a:rPr lang="ca-ES" sz="1600" dirty="0" smtClean="0">
                <a:ea typeface="Verdana" panose="020B0604030504040204" pitchFamily="34" charset="0"/>
              </a:rPr>
              <a:t>Disponible a la biblioteca: </a:t>
            </a:r>
            <a:r>
              <a:rPr lang="ca-ES" sz="1400" dirty="0">
                <a:ea typeface="Verdana" panose="020B0604030504040204" pitchFamily="34" charset="0"/>
                <a:hlinkClick r:id="rId4"/>
              </a:rPr>
              <a:t>https://</a:t>
            </a:r>
            <a:r>
              <a:rPr lang="ca-ES" sz="1400" dirty="0" smtClean="0">
                <a:ea typeface="Verdana" panose="020B0604030504040204" pitchFamily="34" charset="0"/>
                <a:hlinkClick r:id="rId4"/>
              </a:rPr>
              <a:t>cercabib.ub.edu/permalink/34CSUC_UB/acbrpu/alma991009468369706708</a:t>
            </a:r>
            <a:endParaRPr lang="ca-ES" sz="1400" dirty="0" smtClean="0">
              <a:ea typeface="Verdana" panose="020B0604030504040204" pitchFamily="34" charset="0"/>
            </a:endParaRPr>
          </a:p>
          <a:p>
            <a:pPr>
              <a:defRPr/>
            </a:pPr>
            <a:endParaRPr lang="ca-ES" altLang="es-ES" sz="1600" dirty="0" smtClean="0">
              <a:ea typeface="Verdana" panose="020B0604030504040204" pitchFamily="34" charset="0"/>
            </a:endParaRPr>
          </a:p>
          <a:p>
            <a:pPr>
              <a:defRPr/>
            </a:pPr>
            <a:endParaRPr lang="ca-ES" altLang="es-ES" sz="1600" dirty="0">
              <a:ea typeface="Verdana" panose="020B0604030504040204" pitchFamily="34" charset="0"/>
            </a:endParaRPr>
          </a:p>
          <a:p>
            <a:pPr>
              <a:defRPr/>
            </a:pPr>
            <a:r>
              <a:rPr lang="es-ES" sz="1600" dirty="0" smtClean="0">
                <a:ea typeface="Verdana" panose="020B0604030504040204" pitchFamily="34" charset="0"/>
              </a:rPr>
              <a:t>Walker, Melissa. </a:t>
            </a:r>
            <a:r>
              <a:rPr lang="es-ES" sz="1600" i="1" dirty="0" smtClean="0">
                <a:ea typeface="Verdana" panose="020B0604030504040204" pitchFamily="34" charset="0"/>
              </a:rPr>
              <a:t>Cómo escribir trabajos de investigación</a:t>
            </a:r>
            <a:r>
              <a:rPr lang="es-ES" sz="1600" dirty="0" smtClean="0">
                <a:ea typeface="Verdana" panose="020B0604030504040204" pitchFamily="34" charset="0"/>
              </a:rPr>
              <a:t>. Barcelona: </a:t>
            </a:r>
            <a:r>
              <a:rPr lang="es-ES" sz="1600" dirty="0" err="1" smtClean="0">
                <a:ea typeface="Verdana" panose="020B0604030504040204" pitchFamily="34" charset="0"/>
              </a:rPr>
              <a:t>Gedisa</a:t>
            </a:r>
            <a:r>
              <a:rPr lang="es-ES" sz="1600" dirty="0" smtClean="0">
                <a:ea typeface="Verdana" panose="020B0604030504040204" pitchFamily="34" charset="0"/>
              </a:rPr>
              <a:t>, 2000, 473 p. ISBN 9788474327243. </a:t>
            </a:r>
            <a:br>
              <a:rPr lang="es-ES" sz="1600" dirty="0" smtClean="0">
                <a:ea typeface="Verdana" panose="020B0604030504040204" pitchFamily="34" charset="0"/>
              </a:rPr>
            </a:br>
            <a:r>
              <a:rPr lang="ca-ES" sz="1600" dirty="0" smtClean="0">
                <a:ea typeface="Verdana" panose="020B0604030504040204" pitchFamily="34" charset="0"/>
              </a:rPr>
              <a:t>Disponible a la biblioteca: </a:t>
            </a:r>
            <a:r>
              <a:rPr lang="ca-ES" sz="1400" dirty="0">
                <a:ea typeface="Verdana" panose="020B0604030504040204" pitchFamily="34" charset="0"/>
                <a:hlinkClick r:id="rId5"/>
              </a:rPr>
              <a:t>https://</a:t>
            </a:r>
            <a:r>
              <a:rPr lang="ca-ES" sz="1400" dirty="0" smtClean="0">
                <a:ea typeface="Verdana" panose="020B0604030504040204" pitchFamily="34" charset="0"/>
                <a:hlinkClick r:id="rId5"/>
              </a:rPr>
              <a:t>cercabib.ub.edu/permalink/34CSUC_UB/e62qjn/cdi_proquest_ebookcentral_EBC6782069</a:t>
            </a:r>
            <a:endParaRPr lang="ca-ES" sz="1400" dirty="0" smtClean="0">
              <a:ea typeface="Verdana" panose="020B0604030504040204" pitchFamily="34" charset="0"/>
            </a:endParaRPr>
          </a:p>
        </p:txBody>
      </p:sp>
      <p:pic>
        <p:nvPicPr>
          <p:cNvPr id="7" name="Picture 7" descr="https://s-media-cache-ak0.pinimg.com/236x/5b/56/52/5b565245e5720a8b5d5f7893cbf90c1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87" y="1487145"/>
            <a:ext cx="9159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cobertes.csuc.cat/cobertes_locals.php?isbn=9788415663218&amp;mida=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86" y="3279578"/>
            <a:ext cx="910247" cy="12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n de cÃ³mo escribir trabajos de investigaciÃ³n / Melissa Wal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86" y="5002332"/>
            <a:ext cx="910247" cy="1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4"/>
          <p:cNvSpPr txBox="1">
            <a:spLocks noChangeArrowheads="1"/>
          </p:cNvSpPr>
          <p:nvPr/>
        </p:nvSpPr>
        <p:spPr bwMode="auto">
          <a:xfrm rot="16200000">
            <a:off x="-1718558" y="4267592"/>
            <a:ext cx="4159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7 </a:t>
            </a:r>
            <a:r>
              <a:rPr lang="ca-ES" altLang="ca-ES" sz="2000" b="1" dirty="0">
                <a:solidFill>
                  <a:srgbClr val="009999"/>
                </a:solidFill>
                <a:cs typeface="Arial" panose="020B0604020202020204" pitchFamily="34" charset="0"/>
              </a:rPr>
              <a:t>BIBLIOGRAFIA RECOMANADA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nector recte 9"/>
          <p:cNvCxnSpPr>
            <a:stCxn id="9" idx="3"/>
          </p:cNvCxnSpPr>
          <p:nvPr/>
        </p:nvCxnSpPr>
        <p:spPr>
          <a:xfrm flipV="1">
            <a:off x="361436" y="1198538"/>
            <a:ext cx="0" cy="1173726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4214" y="1198539"/>
            <a:ext cx="8213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Com elaborar referències bibliogràfiques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Centre de Recursos per a l’Aprenentatge i la Investigació (CRAI)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ca-ES" altLang="es-ES" sz="1600" u="sng" dirty="0"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https://crai.ub.edu</a:t>
            </a:r>
            <a:r>
              <a:rPr lang="ca-ES" altLang="es-ES" sz="1600" u="sng" dirty="0" smtClean="0"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4"/>
          <p:cNvSpPr txBox="1">
            <a:spLocks noChangeArrowheads="1"/>
          </p:cNvSpPr>
          <p:nvPr/>
        </p:nvSpPr>
        <p:spPr bwMode="auto">
          <a:xfrm rot="16200000">
            <a:off x="-1498585" y="4487565"/>
            <a:ext cx="3720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>
                <a:solidFill>
                  <a:srgbClr val="009999"/>
                </a:solidFill>
                <a:cs typeface="Arial" panose="020B0604020202020204" pitchFamily="34" charset="0"/>
              </a:rPr>
              <a:t>8</a:t>
            </a: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 </a:t>
            </a:r>
            <a:r>
              <a:rPr lang="ca-ES" altLang="ca-ES" sz="2000" b="1" dirty="0">
                <a:solidFill>
                  <a:srgbClr val="009999"/>
                </a:solidFill>
                <a:cs typeface="Arial" panose="020B0604020202020204" pitchFamily="34" charset="0"/>
              </a:rPr>
              <a:t>INFORMACIO ADDICIONAL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Connector recte 10"/>
          <p:cNvCxnSpPr>
            <a:stCxn id="10" idx="3"/>
          </p:cNvCxnSpPr>
          <p:nvPr/>
        </p:nvCxnSpPr>
        <p:spPr>
          <a:xfrm flipV="1">
            <a:off x="361435" y="1198539"/>
            <a:ext cx="1" cy="1613672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2" y="1859821"/>
            <a:ext cx="5529017" cy="4109180"/>
          </a:xfrm>
          <a:prstGeom prst="rect">
            <a:avLst/>
          </a:prstGeom>
        </p:spPr>
      </p:pic>
      <p:sp>
        <p:nvSpPr>
          <p:cNvPr id="14" name="Rectangle 14"/>
          <p:cNvSpPr/>
          <p:nvPr/>
        </p:nvSpPr>
        <p:spPr>
          <a:xfrm>
            <a:off x="5208017" y="2550317"/>
            <a:ext cx="3790315" cy="34955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tge 11"/>
          <p:cNvPicPr/>
          <p:nvPr/>
        </p:nvPicPr>
        <p:blipFill rotWithShape="1">
          <a:blip r:embed="rId5"/>
          <a:srcRect l="35527" t="30048" r="25397" b="6053"/>
          <a:stretch/>
        </p:blipFill>
        <p:spPr bwMode="auto">
          <a:xfrm>
            <a:off x="5208017" y="2582975"/>
            <a:ext cx="3790315" cy="3386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Oval 12"/>
          <p:cNvSpPr/>
          <p:nvPr/>
        </p:nvSpPr>
        <p:spPr>
          <a:xfrm>
            <a:off x="1859278" y="5587750"/>
            <a:ext cx="1120056" cy="257694"/>
          </a:xfrm>
          <a:prstGeom prst="ellipse">
            <a:avLst/>
          </a:prstGeom>
          <a:noFill/>
          <a:ln w="19050"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or de fletxa recta 15"/>
          <p:cNvCxnSpPr/>
          <p:nvPr/>
        </p:nvCxnSpPr>
        <p:spPr>
          <a:xfrm flipV="1">
            <a:off x="3102925" y="5587750"/>
            <a:ext cx="2209304" cy="82714"/>
          </a:xfrm>
          <a:prstGeom prst="straightConnector1">
            <a:avLst/>
          </a:prstGeom>
          <a:ln w="19050">
            <a:solidFill>
              <a:srgbClr val="005E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0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>
            <a:spLocks noChangeArrowheads="1"/>
          </p:cNvSpPr>
          <p:nvPr/>
        </p:nvSpPr>
        <p:spPr bwMode="auto">
          <a:xfrm>
            <a:off x="684213" y="1268413"/>
            <a:ext cx="7488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Referències i citacions bibliogràfiques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Llibre d’estil de la Universitat de Barcelona (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https://www.ub.edu/cub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4"/>
          <p:cNvSpPr txBox="1">
            <a:spLocks noChangeArrowheads="1"/>
          </p:cNvSpPr>
          <p:nvPr/>
        </p:nvSpPr>
        <p:spPr bwMode="auto">
          <a:xfrm rot="16200000">
            <a:off x="-1498585" y="4487565"/>
            <a:ext cx="3720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>
                <a:solidFill>
                  <a:srgbClr val="009999"/>
                </a:solidFill>
                <a:cs typeface="Arial" panose="020B0604020202020204" pitchFamily="34" charset="0"/>
              </a:rPr>
              <a:t>8</a:t>
            </a:r>
            <a:r>
              <a:rPr lang="ca-ES" altLang="ca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 </a:t>
            </a:r>
            <a:r>
              <a:rPr lang="ca-ES" altLang="ca-ES" sz="2000" b="1" dirty="0">
                <a:solidFill>
                  <a:srgbClr val="009999"/>
                </a:solidFill>
                <a:cs typeface="Arial" panose="020B0604020202020204" pitchFamily="34" charset="0"/>
              </a:rPr>
              <a:t>INFORMACIO ADDICIONAL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Connector recte 8"/>
          <p:cNvCxnSpPr>
            <a:stCxn id="8" idx="3"/>
          </p:cNvCxnSpPr>
          <p:nvPr/>
        </p:nvCxnSpPr>
        <p:spPr>
          <a:xfrm flipV="1">
            <a:off x="361435" y="1198539"/>
            <a:ext cx="1" cy="1613672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4"/>
          <a:srcRect l="6789" t="8656" r="7994" b="5793"/>
          <a:stretch/>
        </p:blipFill>
        <p:spPr>
          <a:xfrm>
            <a:off x="1015999" y="2005375"/>
            <a:ext cx="5631544" cy="439864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3" name="Oval 12"/>
          <p:cNvSpPr/>
          <p:nvPr/>
        </p:nvSpPr>
        <p:spPr>
          <a:xfrm>
            <a:off x="1200664" y="4820051"/>
            <a:ext cx="1599685" cy="980674"/>
          </a:xfrm>
          <a:prstGeom prst="ellipse">
            <a:avLst/>
          </a:prstGeom>
          <a:noFill/>
          <a:ln w="19050"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154121" y="1998106"/>
            <a:ext cx="303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Moltes gràcies!</a:t>
            </a:r>
            <a:endParaRPr lang="ca-ES" sz="2400" b="1" cap="all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36400" y="54207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CRAI </a:t>
            </a:r>
            <a:r>
              <a:rPr lang="ca-ES" alt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Universitat </a:t>
            </a:r>
            <a:r>
              <a:rPr lang="ca-ES" alt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Barcelona, </a:t>
            </a:r>
            <a:r>
              <a:rPr lang="ca-ES" alt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 2021-2022</a:t>
            </a:r>
            <a:endParaRPr lang="ca-ES" altLang="ca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49" y="541235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48" y="2759738"/>
            <a:ext cx="4500563" cy="1221581"/>
          </a:xfrm>
          <a:prstGeom prst="rect">
            <a:avLst/>
          </a:prstGeom>
        </p:spPr>
      </p:pic>
      <p:sp>
        <p:nvSpPr>
          <p:cNvPr id="10" name="QuadreDeText 4"/>
          <p:cNvSpPr txBox="1">
            <a:spLocks noChangeArrowheads="1"/>
          </p:cNvSpPr>
          <p:nvPr/>
        </p:nvSpPr>
        <p:spPr bwMode="auto">
          <a:xfrm>
            <a:off x="784824" y="5773385"/>
            <a:ext cx="759996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a-ES" altLang="es-ES" sz="12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Atesos </a:t>
            </a:r>
            <a:r>
              <a:rPr lang="ca-ES" altLang="es-ES" sz="1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el caràcter i </a:t>
            </a:r>
            <a:r>
              <a:rPr lang="ca-ES" altLang="es-ES" sz="12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la finalitat </a:t>
            </a:r>
            <a:r>
              <a:rPr lang="ca-ES" altLang="es-ES" sz="1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exclusivament </a:t>
            </a:r>
            <a:r>
              <a:rPr lang="ca-ES" altLang="es-ES" sz="12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docents </a:t>
            </a:r>
            <a:r>
              <a:rPr lang="ca-ES" altLang="es-ES" sz="1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 eminentment </a:t>
            </a:r>
            <a:r>
              <a:rPr lang="ca-ES" altLang="es-ES" sz="12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il·lustratius </a:t>
            </a:r>
            <a:r>
              <a:rPr lang="ca-ES" altLang="es-ES" sz="1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 les explicacions </a:t>
            </a:r>
            <a:r>
              <a:rPr lang="ca-ES" altLang="es-ES" sz="12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d’aquesta </a:t>
            </a:r>
            <a:r>
              <a:rPr lang="ca-ES" altLang="es-ES" sz="1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presentació, l’autor s’acull a l’article 32 de la Llei de propietat intel·lectual vigent respecte de l’ús parcial, en les diferents </a:t>
            </a:r>
            <a:r>
              <a:rPr lang="ca-ES" altLang="es-ES" sz="12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diapositives, </a:t>
            </a:r>
            <a:r>
              <a:rPr lang="ca-ES" altLang="es-ES" sz="1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d’obres </a:t>
            </a:r>
            <a:r>
              <a:rPr lang="ca-ES" altLang="es-ES" sz="12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alienes, </a:t>
            </a:r>
            <a:r>
              <a:rPr lang="ca-ES" altLang="es-ES" sz="1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 ara imatges, gràfics o </a:t>
            </a:r>
            <a:r>
              <a:rPr lang="ca-ES" altLang="es-ES" sz="12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altres materials. </a:t>
            </a:r>
            <a:endParaRPr lang="ca-ES" altLang="es-ES" sz="12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/>
          <p:cNvSpPr txBox="1">
            <a:spLocks noChangeArrowheads="1"/>
          </p:cNvSpPr>
          <p:nvPr/>
        </p:nvSpPr>
        <p:spPr bwMode="auto">
          <a:xfrm rot="16200000">
            <a:off x="-606147" y="5380007"/>
            <a:ext cx="1935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1 LA CITACIÓ</a:t>
            </a:r>
            <a:endParaRPr lang="es-ES" altLang="es-ES" sz="2000" b="1" dirty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684213" y="1198532"/>
            <a:ext cx="748823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es-ES" sz="20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1.1 Definició</a:t>
            </a:r>
            <a:endParaRPr lang="ca-ES" altLang="es-ES" sz="2000" b="1" dirty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altLang="ca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ca-ES" altLang="ca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citació</a:t>
            </a:r>
            <a:r>
              <a:rPr lang="ca-ES" altLang="ca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 és </a:t>
            </a:r>
            <a:r>
              <a:rPr lang="ca-ES" altLang="ca-ES" sz="1600" dirty="0">
                <a:ea typeface="Verdana" panose="020B0604030504040204" pitchFamily="34" charset="0"/>
                <a:cs typeface="Arial" panose="020B0604020202020204" pitchFamily="34" charset="0"/>
              </a:rPr>
              <a:t>una forma de referència breu que permet identificar les fonts consultades durant l’elaboració d’un treball. La </a:t>
            </a:r>
            <a:r>
              <a:rPr lang="ca-ES" altLang="ca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citació </a:t>
            </a:r>
            <a:r>
              <a:rPr lang="ca-ES" altLang="ca-ES" sz="1600" dirty="0">
                <a:ea typeface="Verdana" panose="020B0604030504040204" pitchFamily="34" charset="0"/>
                <a:cs typeface="Arial" panose="020B0604020202020204" pitchFamily="34" charset="0"/>
              </a:rPr>
              <a:t>aclareix que les idees exposades no són </a:t>
            </a:r>
            <a:r>
              <a:rPr lang="ca-ES" altLang="ca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originals, </a:t>
            </a:r>
            <a:r>
              <a:rPr lang="ca-ES" altLang="ca-ES" sz="1600" dirty="0">
                <a:ea typeface="Verdana" panose="020B0604030504040204" pitchFamily="34" charset="0"/>
                <a:cs typeface="Arial" panose="020B0604020202020204" pitchFamily="34" charset="0"/>
              </a:rPr>
              <a:t>sinó extretes del treball d’altres persones.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altLang="ca-ES" sz="1600" dirty="0">
                <a:ea typeface="Verdana" panose="020B0604030504040204" pitchFamily="34" charset="0"/>
                <a:cs typeface="Arial" panose="020B0604020202020204" pitchFamily="34" charset="0"/>
              </a:rPr>
              <a:t>Les </a:t>
            </a:r>
            <a:r>
              <a:rPr lang="ca-ES" altLang="ca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citacions </a:t>
            </a:r>
            <a:r>
              <a:rPr lang="ca-ES" altLang="ca-ES" sz="1600" dirty="0">
                <a:ea typeface="Verdana" panose="020B0604030504040204" pitchFamily="34" charset="0"/>
                <a:cs typeface="Arial" panose="020B0604020202020204" pitchFamily="34" charset="0"/>
              </a:rPr>
              <a:t>s’identifiquen amb signes o anotacions que s’inclouen al llarg </a:t>
            </a:r>
            <a:r>
              <a:rPr lang="ca-ES" altLang="ca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d’una obra </a:t>
            </a:r>
            <a:r>
              <a:rPr lang="ca-ES" altLang="ca-ES" sz="1600" dirty="0">
                <a:ea typeface="Verdana" panose="020B0604030504040204" pitchFamily="34" charset="0"/>
                <a:cs typeface="Arial" panose="020B0604020202020204" pitchFamily="34" charset="0"/>
              </a:rPr>
              <a:t>i remeten </a:t>
            </a:r>
            <a:r>
              <a:rPr lang="ca-ES" altLang="ca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el </a:t>
            </a:r>
            <a:r>
              <a:rPr lang="ca-ES" altLang="ca-ES" sz="1600" dirty="0">
                <a:ea typeface="Verdana" panose="020B0604030504040204" pitchFamily="34" charset="0"/>
                <a:cs typeface="Arial" panose="020B0604020202020204" pitchFamily="34" charset="0"/>
              </a:rPr>
              <a:t>lector al lloc on trobarà la informació o les dades de publicació de les fonts consultades.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ca-ES" sz="1600" b="1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altLang="ca-ES" sz="1800" b="1" dirty="0" smtClean="0">
                <a:solidFill>
                  <a:srgbClr val="0B9299"/>
                </a:solidFill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r>
              <a:rPr lang="ca-ES" altLang="ca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ca-ES" sz="1600" dirty="0">
                <a:ea typeface="Verdana" panose="020B0604030504040204" pitchFamily="34" charset="0"/>
                <a:cs typeface="Arial" panose="020B0604020202020204" pitchFamily="34" charset="0"/>
              </a:rPr>
              <a:t>L’ús incorrecte o l’omissió de </a:t>
            </a:r>
            <a:r>
              <a:rPr lang="ca-ES" altLang="ca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fonts </a:t>
            </a:r>
            <a:r>
              <a:rPr lang="ca-ES" altLang="ca-ES" sz="1600" dirty="0">
                <a:ea typeface="Verdana" panose="020B0604030504040204" pitchFamily="34" charset="0"/>
                <a:cs typeface="Arial" panose="020B0604020202020204" pitchFamily="34" charset="0"/>
              </a:rPr>
              <a:t>pot ser considerat </a:t>
            </a:r>
            <a:r>
              <a:rPr lang="ca-ES" altLang="ca-ES" sz="1600" b="1" dirty="0">
                <a:ea typeface="Verdana" panose="020B0604030504040204" pitchFamily="34" charset="0"/>
                <a:cs typeface="Arial" panose="020B0604020202020204" pitchFamily="34" charset="0"/>
              </a:rPr>
              <a:t>plagi o </a:t>
            </a:r>
            <a:r>
              <a:rPr lang="ca-ES" altLang="ca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falsejament</a:t>
            </a:r>
            <a:r>
              <a:rPr lang="ca-ES" altLang="ca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ca-ES" altLang="ca-ES" sz="16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 1"/>
          <p:cNvGrpSpPr/>
          <p:nvPr/>
        </p:nvGrpSpPr>
        <p:grpSpPr>
          <a:xfrm>
            <a:off x="2939256" y="3614578"/>
            <a:ext cx="2978150" cy="1974850"/>
            <a:chOff x="2889250" y="3860800"/>
            <a:chExt cx="2978150" cy="1974850"/>
          </a:xfrm>
        </p:grpSpPr>
        <p:pic>
          <p:nvPicPr>
            <p:cNvPr id="6" name="Picture 7" descr="https://pixabay.com/static/uploads/photo/2012/04/12/11/03/callout-29486__18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2187">
              <a:off x="3549650" y="4027488"/>
              <a:ext cx="165735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t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238" y="3860800"/>
              <a:ext cx="411162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t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0" y="3883025"/>
              <a:ext cx="411163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Connector recte 3"/>
          <p:cNvCxnSpPr>
            <a:stCxn id="3" idx="3"/>
          </p:cNvCxnSpPr>
          <p:nvPr/>
        </p:nvCxnSpPr>
        <p:spPr>
          <a:xfrm flipV="1">
            <a:off x="361434" y="1198532"/>
            <a:ext cx="0" cy="3398560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2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9842" y="1132356"/>
            <a:ext cx="3494483" cy="4921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altLang="es-ES" sz="20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Tipus de citacions</a:t>
            </a:r>
            <a:endParaRPr lang="ca-ES" altLang="es-ES" sz="2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29842" y="1500007"/>
            <a:ext cx="3868340" cy="823912"/>
          </a:xfrm>
        </p:spPr>
        <p:txBody>
          <a:bodyPr>
            <a:normAutofit/>
          </a:bodyPr>
          <a:lstStyle/>
          <a:p>
            <a:r>
              <a:rPr lang="ca-ES" altLang="es-ES" sz="1600" dirty="0" smtClean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Citacions textuals</a:t>
            </a:r>
            <a:endParaRPr lang="es-ES" sz="1600" dirty="0">
              <a:solidFill>
                <a:srgbClr val="0099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29842" y="2323919"/>
            <a:ext cx="386834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considera </a:t>
            </a:r>
            <a:r>
              <a:rPr lang="ca-ES" altLang="es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textual</a:t>
            </a:r>
            <a:r>
              <a:rPr lang="ca-ES" altLang="es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aquella citació que </a:t>
            </a:r>
            <a:r>
              <a:rPr lang="ca-ES" altLang="es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transcriu </a:t>
            </a:r>
            <a:r>
              <a:rPr lang="ca-ES" altLang="es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literalment el text 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d’un document anterior.</a:t>
            </a:r>
          </a:p>
          <a:p>
            <a:pPr lvl="1">
              <a:spcBef>
                <a:spcPts val="1200"/>
              </a:spcBef>
            </a:pP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S’han 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fer 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únicament quan 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siguin absolutament rellevants.</a:t>
            </a:r>
          </a:p>
          <a:p>
            <a:pPr lvl="1">
              <a:spcBef>
                <a:spcPts val="1200"/>
              </a:spcBef>
            </a:pP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Han de ser tan concises com sigui 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possible (menys de quaranta paraules) i s’han de posar </a:t>
            </a:r>
            <a:r>
              <a:rPr lang="ca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entre cometes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ca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S’ha d’evitar construir el treball a 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partir exclusivament de 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citacions 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d’altres persones.</a:t>
            </a:r>
          </a:p>
          <a:p>
            <a:pPr lvl="1"/>
            <a:endParaRPr lang="es-E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29150" y="1500007"/>
            <a:ext cx="3887391" cy="823912"/>
          </a:xfrm>
        </p:spPr>
        <p:txBody>
          <a:bodyPr>
            <a:normAutofit/>
          </a:bodyPr>
          <a:lstStyle/>
          <a:p>
            <a:r>
              <a:rPr lang="ca-ES" altLang="es-ES" sz="1600" dirty="0" smtClean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Citacions contextuals</a:t>
            </a:r>
            <a:endParaRPr lang="es-ES" sz="1600" dirty="0">
              <a:solidFill>
                <a:srgbClr val="0099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29150" y="2323919"/>
            <a:ext cx="3887391" cy="3684588"/>
          </a:xfrm>
        </p:spPr>
        <p:txBody>
          <a:bodyPr/>
          <a:lstStyle/>
          <a:p>
            <a:pPr marL="0" indent="0">
              <a:buNone/>
            </a:pP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considera </a:t>
            </a:r>
            <a:r>
              <a:rPr lang="ca-ES" altLang="es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contextual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es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aquella citació que </a:t>
            </a:r>
            <a:r>
              <a:rPr lang="ca-ES" altLang="es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resumeix</a:t>
            </a:r>
            <a:r>
              <a:rPr lang="ca-ES" altLang="es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contingut d’una part específica del document, </a:t>
            </a:r>
            <a:r>
              <a:rPr lang="ca-ES" altLang="es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parafraseja</a:t>
            </a:r>
            <a:r>
              <a:rPr lang="ca-ES" altLang="es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 escrit o </a:t>
            </a:r>
            <a:r>
              <a:rPr lang="ca-ES" altLang="es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esmenta </a:t>
            </a:r>
            <a:r>
              <a:rPr lang="ca-ES" altLang="es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una idea 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continguda en </a:t>
            </a:r>
            <a:r>
              <a:rPr lang="ca-ES" altLang="es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una obra anterior. </a:t>
            </a:r>
            <a:endParaRPr lang="ca-ES" alt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hi ha reproducció literal de les paraules.</a:t>
            </a:r>
          </a:p>
          <a:p>
            <a:pPr lvl="1">
              <a:spcBef>
                <a:spcPts val="1200"/>
              </a:spcBef>
            </a:pP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Han de ser </a:t>
            </a:r>
            <a:r>
              <a:rPr lang="ca-ES" altLang="es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tan concises 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 sigui possible.</a:t>
            </a:r>
          </a:p>
          <a:p>
            <a:pPr lvl="1">
              <a:spcBef>
                <a:spcPts val="1200"/>
              </a:spcBef>
            </a:pP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S’ha d’evitar que hi quedin </a:t>
            </a:r>
            <a:r>
              <a:rPr lang="ca-ES" altLang="es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difusos 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els vostres pensaments o els dels autors citats. </a:t>
            </a:r>
            <a:r>
              <a:rPr lang="ca-ES" altLang="es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 </a:t>
            </a:r>
            <a:r>
              <a:rPr lang="ca-ES" altLang="es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quedar </a:t>
            </a:r>
            <a:r>
              <a:rPr lang="ca-ES" altLang="es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molt clar qui </a:t>
            </a:r>
            <a:r>
              <a:rPr lang="ca-ES" altLang="es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està parlant</a:t>
            </a:r>
            <a:r>
              <a:rPr lang="ca-ES" altLang="es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s-ES" altLang="es-E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4"/>
          <p:cNvSpPr txBox="1">
            <a:spLocks noChangeArrowheads="1"/>
          </p:cNvSpPr>
          <p:nvPr/>
        </p:nvSpPr>
        <p:spPr bwMode="auto">
          <a:xfrm rot="16200000">
            <a:off x="-606147" y="5380007"/>
            <a:ext cx="1935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1 LA CITACIÓ</a:t>
            </a:r>
            <a:endParaRPr lang="es-ES" altLang="es-ES" sz="2000" b="1" dirty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1" name="Connector recte 10"/>
          <p:cNvCxnSpPr>
            <a:stCxn id="10" idx="3"/>
          </p:cNvCxnSpPr>
          <p:nvPr/>
        </p:nvCxnSpPr>
        <p:spPr>
          <a:xfrm flipV="1">
            <a:off x="361434" y="1198532"/>
            <a:ext cx="0" cy="3398560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sz="1600" b="1" dirty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Sistema </a:t>
            </a:r>
            <a:r>
              <a:rPr lang="ca-ES" sz="1600" b="1" dirty="0" smtClean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continental</a:t>
            </a:r>
            <a:endParaRPr lang="ca-ES" sz="16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És 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</a:t>
            </a:r>
            <a:r>
              <a:rPr lang="ca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model </a:t>
            </a:r>
            <a:r>
              <a:rPr lang="ca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citació-nota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el qual cada cop que 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fa una citació 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posa una </a:t>
            </a:r>
            <a:r>
              <a:rPr lang="ca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 a peu de pàgina amb la referència bibliogràfica </a:t>
            </a:r>
            <a:r>
              <a:rPr lang="ca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completa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notes funcionen, doncs, com un instrument de referència bibliogràfica que:</a:t>
            </a:r>
          </a:p>
          <a:p>
            <a:pPr lvl="1">
              <a:spcBef>
                <a:spcPts val="1200"/>
              </a:spcBef>
            </a:pP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exclou la </a:t>
            </a:r>
            <a:r>
              <a:rPr lang="ca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bibliografia final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completa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que ha de contenir totes les obres citades al llarg del treball.</a:t>
            </a:r>
          </a:p>
          <a:p>
            <a:pPr lvl="1">
              <a:spcBef>
                <a:spcPts val="1200"/>
              </a:spcBef>
            </a:pP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Permet tenir a mà la bibliografia usada mentre s’està llegint el text.</a:t>
            </a:r>
          </a:p>
          <a:p>
            <a:pPr lvl="1"/>
            <a:endParaRPr lang="ca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a-ES" sz="1600" b="1" dirty="0">
                <a:solidFill>
                  <a:srgbClr val="0099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Sistema </a:t>
            </a:r>
            <a:r>
              <a:rPr lang="ca-ES" sz="1600" b="1" dirty="0" smtClean="0">
                <a:solidFill>
                  <a:srgbClr val="0099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anglosaxó</a:t>
            </a:r>
          </a:p>
          <a:p>
            <a:pPr marL="0" indent="0">
              <a:buNone/>
            </a:pP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És el </a:t>
            </a:r>
            <a:r>
              <a:rPr lang="ca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model autor-data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en el qual les 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citacions 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només van seguides del </a:t>
            </a:r>
            <a:r>
              <a:rPr lang="ca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cognom de </a:t>
            </a:r>
            <a:r>
              <a:rPr lang="ca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l’autor, any </a:t>
            </a:r>
            <a:r>
              <a:rPr lang="ca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ca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l’obra</a:t>
            </a:r>
            <a:r>
              <a:rPr lang="ca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 número de pàgina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del fragment.</a:t>
            </a:r>
          </a:p>
          <a:p>
            <a:pPr lvl="1">
              <a:spcBef>
                <a:spcPts val="1200"/>
              </a:spcBef>
            </a:pP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suprimeixen totes les notes de referència 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bibliogràfica a peu de pàgina i 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mantenen només les </a:t>
            </a:r>
            <a:r>
              <a:rPr lang="ca-E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notes d’aclariment, ampliació, etc.</a:t>
            </a:r>
          </a:p>
          <a:p>
            <a:pPr lvl="1">
              <a:spcBef>
                <a:spcPts val="1200"/>
              </a:spcBef>
            </a:pP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 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final del treball hi ha 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d’haver la bibliografia completa.</a:t>
            </a:r>
          </a:p>
          <a:p>
            <a:pPr lvl="1">
              <a:spcBef>
                <a:spcPts val="1200"/>
              </a:spcBef>
            </a:pP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descongestiona moltíssim el text i s’evita haver de repetir sovint moltes referències bibliogràfiques.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/>
          </p:nvPr>
        </p:nvSpPr>
        <p:spPr>
          <a:xfrm>
            <a:off x="629842" y="1132356"/>
            <a:ext cx="4466033" cy="4921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altLang="es-ES" sz="20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Maneres diferents de citar</a:t>
            </a:r>
            <a:endParaRPr lang="ca-ES" altLang="es-ES" sz="2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4"/>
          <p:cNvSpPr txBox="1">
            <a:spLocks noChangeArrowheads="1"/>
          </p:cNvSpPr>
          <p:nvPr/>
        </p:nvSpPr>
        <p:spPr bwMode="auto">
          <a:xfrm rot="16200000">
            <a:off x="-606147" y="5380007"/>
            <a:ext cx="1935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1 LA CITACIÓ</a:t>
            </a:r>
            <a:endParaRPr lang="es-ES" altLang="es-ES" sz="2000" b="1" dirty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Connector recte 11"/>
          <p:cNvCxnSpPr>
            <a:stCxn id="11" idx="3"/>
          </p:cNvCxnSpPr>
          <p:nvPr/>
        </p:nvCxnSpPr>
        <p:spPr>
          <a:xfrm flipV="1">
            <a:off x="361434" y="1198532"/>
            <a:ext cx="0" cy="3398560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5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QuadreDeText 14"/>
          <p:cNvSpPr txBox="1"/>
          <p:nvPr/>
        </p:nvSpPr>
        <p:spPr>
          <a:xfrm>
            <a:off x="624739" y="1611426"/>
            <a:ext cx="787789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1600" b="1" dirty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Citació </a:t>
            </a:r>
            <a:r>
              <a:rPr lang="ca-ES" sz="1600" b="1" dirty="0" smtClean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textual amb el sistema continental</a:t>
            </a:r>
            <a:endParaRPr lang="es-ES" sz="1600" b="1" dirty="0">
              <a:solidFill>
                <a:srgbClr val="0099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95" y="2054745"/>
            <a:ext cx="5998456" cy="100692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31" y="3926021"/>
            <a:ext cx="6011920" cy="4394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QuadreDeText 8"/>
          <p:cNvSpPr txBox="1"/>
          <p:nvPr/>
        </p:nvSpPr>
        <p:spPr>
          <a:xfrm>
            <a:off x="803996" y="3524770"/>
            <a:ext cx="641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 </a:t>
            </a:r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ca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peu de pàgina amb la referència bibliogràfica:</a:t>
            </a: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996" y="4725854"/>
            <a:ext cx="4895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ca-ES" altLang="es-ES" sz="1600" b="1" dirty="0">
                <a:solidFill>
                  <a:srgbClr val="0B92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a-ES" altLang="es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s’han de 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confondre amb les </a:t>
            </a:r>
            <a:r>
              <a:rPr lang="ca-ES" altLang="es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notes a peu de pàgina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que són </a:t>
            </a:r>
            <a:r>
              <a:rPr lang="ca-ES" altLang="es-E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textos aclaridors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que amplien </a:t>
            </a:r>
            <a:r>
              <a:rPr lang="ca-ES" altLang="es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informació </a:t>
            </a:r>
            <a:r>
              <a:rPr lang="ca-ES" alt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sobre algun concepte.</a:t>
            </a:r>
          </a:p>
        </p:txBody>
      </p:sp>
      <p:pic>
        <p:nvPicPr>
          <p:cNvPr id="16" name="Imat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72" y="4597092"/>
            <a:ext cx="2950937" cy="14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or recte 9"/>
          <p:cNvCxnSpPr/>
          <p:nvPr/>
        </p:nvCxnSpPr>
        <p:spPr>
          <a:xfrm flipV="1">
            <a:off x="4093109" y="2960585"/>
            <a:ext cx="187946" cy="5724"/>
          </a:xfrm>
          <a:prstGeom prst="line">
            <a:avLst/>
          </a:prstGeom>
          <a:ln w="28575">
            <a:solidFill>
              <a:srgbClr val="005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>
            <a:off x="4281055" y="2960585"/>
            <a:ext cx="282632" cy="272042"/>
          </a:xfrm>
          <a:prstGeom prst="straightConnector1">
            <a:avLst/>
          </a:prstGeom>
          <a:ln w="28575">
            <a:solidFill>
              <a:srgbClr val="005E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QuadreDeText 14"/>
          <p:cNvSpPr txBox="1">
            <a:spLocks noChangeArrowheads="1"/>
          </p:cNvSpPr>
          <p:nvPr/>
        </p:nvSpPr>
        <p:spPr bwMode="auto">
          <a:xfrm>
            <a:off x="4623161" y="3118200"/>
            <a:ext cx="4211591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Símbol de crida per mitjà d’un superíndex que remet al peu de pàgina.</a:t>
            </a:r>
            <a:endParaRPr lang="es-ES" altLang="es-ES" sz="10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ol 1"/>
          <p:cNvSpPr txBox="1">
            <a:spLocks/>
          </p:cNvSpPr>
          <p:nvPr/>
        </p:nvSpPr>
        <p:spPr>
          <a:xfrm>
            <a:off x="629842" y="1132356"/>
            <a:ext cx="4466033" cy="4921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a-ES" altLang="es-ES" sz="20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Exemples</a:t>
            </a:r>
            <a:endParaRPr lang="ca-ES" altLang="es-ES" sz="2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4"/>
          <p:cNvSpPr txBox="1">
            <a:spLocks noChangeArrowheads="1"/>
          </p:cNvSpPr>
          <p:nvPr/>
        </p:nvSpPr>
        <p:spPr bwMode="auto">
          <a:xfrm rot="16200000">
            <a:off x="-606147" y="5380007"/>
            <a:ext cx="1935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1 LA CITACIÓ</a:t>
            </a:r>
            <a:endParaRPr lang="es-ES" altLang="es-ES" sz="2000" b="1" dirty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9" name="Connector recte 18"/>
          <p:cNvCxnSpPr>
            <a:stCxn id="18" idx="3"/>
          </p:cNvCxnSpPr>
          <p:nvPr/>
        </p:nvCxnSpPr>
        <p:spPr>
          <a:xfrm flipV="1">
            <a:off x="361434" y="1198532"/>
            <a:ext cx="0" cy="3398560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1742374"/>
            <a:ext cx="7553700" cy="45378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4" name="Connector recte 3"/>
          <p:cNvCxnSpPr/>
          <p:nvPr/>
        </p:nvCxnSpPr>
        <p:spPr>
          <a:xfrm>
            <a:off x="7111018" y="2050909"/>
            <a:ext cx="1027142" cy="1241"/>
          </a:xfrm>
          <a:prstGeom prst="line">
            <a:avLst/>
          </a:prstGeom>
          <a:ln w="28575">
            <a:solidFill>
              <a:srgbClr val="005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recte 6"/>
          <p:cNvCxnSpPr/>
          <p:nvPr/>
        </p:nvCxnSpPr>
        <p:spPr>
          <a:xfrm flipV="1">
            <a:off x="684213" y="2200524"/>
            <a:ext cx="1884420" cy="7058"/>
          </a:xfrm>
          <a:prstGeom prst="line">
            <a:avLst/>
          </a:prstGeom>
          <a:ln w="28575">
            <a:solidFill>
              <a:srgbClr val="005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de fletxa recta 9"/>
          <p:cNvCxnSpPr/>
          <p:nvPr/>
        </p:nvCxnSpPr>
        <p:spPr>
          <a:xfrm>
            <a:off x="2568633" y="2203212"/>
            <a:ext cx="407323" cy="659215"/>
          </a:xfrm>
          <a:prstGeom prst="straightConnector1">
            <a:avLst/>
          </a:prstGeom>
          <a:ln w="28575">
            <a:solidFill>
              <a:srgbClr val="005E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QuadreDeText 14"/>
          <p:cNvSpPr txBox="1">
            <a:spLocks noChangeArrowheads="1"/>
          </p:cNvSpPr>
          <p:nvPr/>
        </p:nvSpPr>
        <p:spPr bwMode="auto">
          <a:xfrm>
            <a:off x="3042459" y="2712099"/>
            <a:ext cx="3848792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000" dirty="0">
                <a:ea typeface="Verdana" panose="020B0604030504040204" pitchFamily="34" charset="0"/>
                <a:cs typeface="Arial" panose="020B0604020202020204" pitchFamily="34" charset="0"/>
              </a:rPr>
              <a:t>Cognom de </a:t>
            </a:r>
            <a:r>
              <a:rPr lang="ca-ES" altLang="es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l’autor, </a:t>
            </a:r>
            <a:r>
              <a:rPr lang="ca-ES" altLang="es-ES" sz="1000" dirty="0">
                <a:ea typeface="Verdana" panose="020B0604030504040204" pitchFamily="34" charset="0"/>
                <a:cs typeface="Arial" panose="020B0604020202020204" pitchFamily="34" charset="0"/>
              </a:rPr>
              <a:t>any de </a:t>
            </a:r>
            <a:r>
              <a:rPr lang="ca-ES" altLang="es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publicació i número de pàgina.</a:t>
            </a:r>
            <a:endParaRPr lang="es-ES" altLang="es-ES" sz="10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3963861"/>
            <a:ext cx="7553700" cy="39113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4" name="QuadreDeText 13"/>
          <p:cNvSpPr txBox="1"/>
          <p:nvPr/>
        </p:nvSpPr>
        <p:spPr>
          <a:xfrm>
            <a:off x="684213" y="3505043"/>
            <a:ext cx="7124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la bibliografia final ha d’aparèixer la referència completa de l’obra:</a:t>
            </a: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546100" y="1203251"/>
            <a:ext cx="7877896" cy="68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1600" b="1" dirty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Citació </a:t>
            </a:r>
            <a:r>
              <a:rPr lang="ca-ES" sz="1600" b="1" dirty="0" smtClean="0">
                <a:solidFill>
                  <a:srgbClr val="0099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contextual amb el </a:t>
            </a:r>
            <a:r>
              <a:rPr lang="ca-ES" sz="16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ca-ES" sz="16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anglosaxó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99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4"/>
          <p:cNvSpPr txBox="1">
            <a:spLocks noChangeArrowheads="1"/>
          </p:cNvSpPr>
          <p:nvPr/>
        </p:nvSpPr>
        <p:spPr bwMode="auto">
          <a:xfrm rot="16200000">
            <a:off x="-606147" y="5380007"/>
            <a:ext cx="1935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 smtClean="0">
                <a:solidFill>
                  <a:srgbClr val="009999"/>
                </a:solidFill>
                <a:ea typeface="+mj-ea"/>
                <a:cs typeface="Arial" panose="020B0604020202020204" pitchFamily="34" charset="0"/>
              </a:rPr>
              <a:t>1 LA CITACIÓ</a:t>
            </a:r>
            <a:endParaRPr lang="es-ES" altLang="es-ES" sz="2000" b="1" dirty="0">
              <a:solidFill>
                <a:srgbClr val="009999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7" name="Connector recte 16"/>
          <p:cNvCxnSpPr>
            <a:stCxn id="16" idx="3"/>
          </p:cNvCxnSpPr>
          <p:nvPr/>
        </p:nvCxnSpPr>
        <p:spPr>
          <a:xfrm flipV="1">
            <a:off x="361434" y="1198532"/>
            <a:ext cx="0" cy="3398560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766763" y="1198533"/>
            <a:ext cx="8064500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es-ES" sz="2000" b="1" dirty="0">
                <a:solidFill>
                  <a:srgbClr val="009999"/>
                </a:solidFill>
                <a:cs typeface="Arial" panose="020B0604020202020204" pitchFamily="34" charset="0"/>
              </a:rPr>
              <a:t>2</a:t>
            </a:r>
            <a:r>
              <a:rPr lang="ca-ES" altLang="es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.1 </a:t>
            </a:r>
            <a:r>
              <a:rPr lang="ca-ES" altLang="es-ES" sz="2000" b="1" dirty="0">
                <a:solidFill>
                  <a:srgbClr val="009999"/>
                </a:solidFill>
                <a:cs typeface="Arial" panose="020B0604020202020204" pitchFamily="34" charset="0"/>
              </a:rPr>
              <a:t>Definició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ca-ES" altLang="es-ES" sz="1600" b="1" dirty="0">
                <a:ea typeface="Verdana" panose="020B0604030504040204" pitchFamily="34" charset="0"/>
                <a:cs typeface="Arial" panose="020B0604020202020204" pitchFamily="34" charset="0"/>
              </a:rPr>
              <a:t>referència bibliogràfica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 proporciona la informació completa d’un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document i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facilita les dades identificatives de les fonts consultades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Les dades identificatives generals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d’una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referència bibliogràfica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són les següents: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163513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Autoria</a:t>
            </a:r>
          </a:p>
          <a:p>
            <a:pPr marL="285750" indent="163513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Títol</a:t>
            </a: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163513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Volum, número</a:t>
            </a:r>
          </a:p>
          <a:p>
            <a:pPr marL="285750" indent="163513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de publicació</a:t>
            </a:r>
          </a:p>
        </p:txBody>
      </p:sp>
      <p:sp>
        <p:nvSpPr>
          <p:cNvPr id="8" name="CuadroTexto 4"/>
          <p:cNvSpPr txBox="1">
            <a:spLocks noChangeArrowheads="1"/>
          </p:cNvSpPr>
          <p:nvPr/>
        </p:nvSpPr>
        <p:spPr bwMode="auto">
          <a:xfrm rot="16200000">
            <a:off x="-1972830" y="4013323"/>
            <a:ext cx="46685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>
                <a:solidFill>
                  <a:srgbClr val="009999"/>
                </a:solidFill>
                <a:cs typeface="Arial" panose="020B0604020202020204" pitchFamily="34" charset="0"/>
              </a:rPr>
              <a:t>2 LA REFERÈNCIA BIBLIOGRÀFICA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Connector recte 8"/>
          <p:cNvCxnSpPr>
            <a:stCxn id="8" idx="3"/>
          </p:cNvCxnSpPr>
          <p:nvPr/>
        </p:nvCxnSpPr>
        <p:spPr>
          <a:xfrm flipV="1">
            <a:off x="361435" y="1198533"/>
            <a:ext cx="0" cy="665191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3"/>
          <a:srcRect l="26684" t="35277" r="19966" b="39132"/>
          <a:stretch/>
        </p:blipFill>
        <p:spPr>
          <a:xfrm>
            <a:off x="1590675" y="4568648"/>
            <a:ext cx="7530876" cy="19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/>
          <p:cNvSpPr txBox="1">
            <a:spLocks noChangeArrowheads="1"/>
          </p:cNvSpPr>
          <p:nvPr/>
        </p:nvSpPr>
        <p:spPr bwMode="auto">
          <a:xfrm>
            <a:off x="867793" y="1198533"/>
            <a:ext cx="748823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es-ES" sz="2000" b="1" dirty="0" smtClean="0">
                <a:solidFill>
                  <a:srgbClr val="009999"/>
                </a:solidFill>
                <a:cs typeface="Arial" panose="020B0604020202020204" pitchFamily="34" charset="0"/>
              </a:rPr>
              <a:t>2.2 Tipus </a:t>
            </a:r>
            <a:r>
              <a:rPr lang="ca-ES" altLang="es-ES" sz="2000" b="1" dirty="0">
                <a:solidFill>
                  <a:srgbClr val="009999"/>
                </a:solidFill>
                <a:cs typeface="Arial" panose="020B0604020202020204" pitchFamily="34" charset="0"/>
              </a:rPr>
              <a:t>de referències bibliogràfiques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A cada tipus de font d’informació li correspon un format de referència, és a dir,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es pot citar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d’una manera o altra en funció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de les seves característiques:</a:t>
            </a: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Segons la </a:t>
            </a:r>
            <a:r>
              <a:rPr lang="ca-ES" altLang="es-ES" sz="1600" b="1" dirty="0" smtClean="0">
                <a:ea typeface="Verdana" panose="020B0604030504040204" pitchFamily="34" charset="0"/>
                <a:cs typeface="Arial" panose="020B0604020202020204" pitchFamily="34" charset="0"/>
              </a:rPr>
              <a:t>tipologia </a:t>
            </a:r>
            <a:r>
              <a:rPr lang="ca-ES" altLang="es-ES" sz="1600" b="1" dirty="0">
                <a:ea typeface="Verdana" panose="020B0604030504040204" pitchFamily="34" charset="0"/>
                <a:cs typeface="Arial" panose="020B0604020202020204" pitchFamily="34" charset="0"/>
              </a:rPr>
              <a:t>documental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	Documents impresos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	Documents electrònics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	Altres tipus de documents (sonors, DVD, materials cartogràfics, etc.)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Segons les </a:t>
            </a:r>
            <a:r>
              <a:rPr lang="ca-ES" altLang="es-ES" sz="1600" b="1" dirty="0">
                <a:ea typeface="Verdana" panose="020B0604030504040204" pitchFamily="34" charset="0"/>
                <a:cs typeface="Arial" panose="020B0604020202020204" pitchFamily="34" charset="0"/>
              </a:rPr>
              <a:t>especialitats temàtiques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 dels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documents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	Biologia » </a:t>
            </a:r>
            <a:r>
              <a:rPr lang="es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CBE </a:t>
            </a:r>
            <a:r>
              <a:rPr lang="es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Council of Biology Editors</a:t>
            </a:r>
            <a:r>
              <a:rPr lang="es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s-ES" altLang="es-ES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	Ciències de la salut » Vancouver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	Ciències </a:t>
            </a: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socials </a:t>
            </a: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» </a:t>
            </a:r>
            <a:r>
              <a:rPr lang="en-U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APA (American Psychological Association) 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ca-ES" altLang="es-ES" sz="1600" dirty="0" smtClean="0">
                <a:ea typeface="Verdana" panose="020B0604030504040204" pitchFamily="34" charset="0"/>
                <a:cs typeface="Arial" panose="020B0604020202020204" pitchFamily="34" charset="0"/>
              </a:rPr>
              <a:t>	Humanitats » </a:t>
            </a:r>
            <a:r>
              <a:rPr lang="en-U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MLA (Modern Language Association of America) </a:t>
            </a:r>
          </a:p>
          <a:p>
            <a:pPr algn="just">
              <a:spcBef>
                <a:spcPct val="0"/>
              </a:spcBef>
              <a:buNone/>
            </a:pPr>
            <a:r>
              <a:rPr lang="ca-ES" altLang="es-ES" sz="1600" dirty="0">
                <a:ea typeface="Verdana" panose="020B0604030504040204" pitchFamily="34" charset="0"/>
                <a:cs typeface="Arial" panose="020B0604020202020204" pitchFamily="34" charset="0"/>
              </a:rPr>
              <a:t>		</a:t>
            </a:r>
          </a:p>
          <a:p>
            <a:pPr>
              <a:buNone/>
            </a:pPr>
            <a:r>
              <a:rPr lang="ca-ES" sz="1000" b="1" dirty="0" smtClean="0">
                <a:ea typeface="Verdana" panose="020B0604030504040204" pitchFamily="34" charset="0"/>
                <a:cs typeface="Arial" panose="020B0604020202020204" pitchFamily="34" charset="0"/>
              </a:rPr>
              <a:t>Més informació</a:t>
            </a:r>
            <a:r>
              <a:rPr lang="ca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ca-ES" sz="10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a-ES" sz="1000" i="1" dirty="0" smtClean="0">
                <a:ea typeface="Verdana" panose="020B0604030504040204" pitchFamily="34" charset="0"/>
                <a:cs typeface="Arial" panose="020B0604020202020204" pitchFamily="34" charset="0"/>
              </a:rPr>
              <a:t>Com citar documents per especialitats </a:t>
            </a:r>
            <a:r>
              <a:rPr lang="ca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[en línia]. Universitat de Barcelona. Centre de Recursos per a l’Aprenentatge i la Investigació. Disponible a </a:t>
            </a:r>
            <a:r>
              <a:rPr lang="ca-ES" sz="1000" dirty="0" smtClean="0">
                <a:cs typeface="Arial" panose="020B0604020202020204" pitchFamily="34" charset="0"/>
                <a:hlinkClick r:id="rId3"/>
              </a:rPr>
              <a:t>https://crai.ub.edu/ca/que-ofereix-el-crai/citacions-bibliografiques/especialitats</a:t>
            </a:r>
            <a:r>
              <a:rPr lang="ca-ES" sz="1000" dirty="0">
                <a:ea typeface="Verdana" panose="020B0604030504040204" pitchFamily="34" charset="0"/>
                <a:cs typeface="Arial" panose="020B0604020202020204" pitchFamily="34" charset="0"/>
              </a:rPr>
              <a:t> [</a:t>
            </a:r>
            <a:r>
              <a:rPr lang="ca-E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consulta: 22 de febrer de 2022].</a:t>
            </a:r>
            <a:endParaRPr lang="ca-ES" sz="1000" b="1" i="1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 rot="16200000">
            <a:off x="-1972830" y="4013323"/>
            <a:ext cx="46685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ca-ES" altLang="ca-ES" sz="2000" b="1" dirty="0">
                <a:solidFill>
                  <a:srgbClr val="009999"/>
                </a:solidFill>
                <a:cs typeface="Arial" panose="020B0604020202020204" pitchFamily="34" charset="0"/>
              </a:rPr>
              <a:t>2 LA REFERÈNCIA BIBLIOGRÀFICA</a:t>
            </a:r>
            <a:endParaRPr lang="es-ES" altLang="es-E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Connector recte 5"/>
          <p:cNvCxnSpPr>
            <a:stCxn id="5" idx="3"/>
          </p:cNvCxnSpPr>
          <p:nvPr/>
        </p:nvCxnSpPr>
        <p:spPr>
          <a:xfrm flipV="1">
            <a:off x="361435" y="1198533"/>
            <a:ext cx="0" cy="665191"/>
          </a:xfrm>
          <a:prstGeom prst="line">
            <a:avLst/>
          </a:prstGeom>
          <a:ln>
            <a:solidFill>
              <a:srgbClr val="0B9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F1398D53-58F3-43A4-ADFD-BB26ED789BF8}" vid="{A7630BC1-464D-46F0-85C6-EDD37AD9C609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F1398D53-58F3-43A4-ADFD-BB26ED789BF8}" vid="{4B7CA740-A34D-4339-BE02-16956C521173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2.potx" id="{DD2555A3-A2C2-47E2-BF47-162CD0646DDB}" vid="{76908AF0-F949-41A4-80C9-42CC301E58E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9348BB7FA90A4CBBED082F348621EC" ma:contentTypeVersion="12" ma:contentTypeDescription="Crear nuevo documento." ma:contentTypeScope="" ma:versionID="5f5208a4c358c88dbc57b53ab2e8eede">
  <xsd:schema xmlns:xsd="http://www.w3.org/2001/XMLSchema" xmlns:xs="http://www.w3.org/2001/XMLSchema" xmlns:p="http://schemas.microsoft.com/office/2006/metadata/properties" xmlns:ns3="65cc4a26-dc1f-4df6-b7b7-06d9eab657c0" xmlns:ns4="23eecfc4-08cd-44e1-96c0-9dcc266f16ab" targetNamespace="http://schemas.microsoft.com/office/2006/metadata/properties" ma:root="true" ma:fieldsID="6d741feb8c92f13e3cab32bcf387120e" ns3:_="" ns4:_="">
    <xsd:import namespace="65cc4a26-dc1f-4df6-b7b7-06d9eab657c0"/>
    <xsd:import namespace="23eecfc4-08cd-44e1-96c0-9dcc266f16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c4a26-dc1f-4df6-b7b7-06d9eab65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ecfc4-08cd-44e1-96c0-9dcc266f16a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D73220-1CB6-4A7C-AD8E-D926D4489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cc4a26-dc1f-4df6-b7b7-06d9eab657c0"/>
    <ds:schemaRef ds:uri="23eecfc4-08cd-44e1-96c0-9dcc266f16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1BF0BB-4EC9-4060-8A12-4AE1E47610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7A80CA-64E9-4ECF-B96F-B8C06A8E5A4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3eecfc4-08cd-44e1-96c0-9dcc266f16ab"/>
    <ds:schemaRef ds:uri="http://purl.org/dc/elements/1.1/"/>
    <ds:schemaRef ds:uri="http://schemas.microsoft.com/office/2006/metadata/properties"/>
    <ds:schemaRef ds:uri="http://schemas.microsoft.com/office/2006/documentManagement/types"/>
    <ds:schemaRef ds:uri="65cc4a26-dc1f-4df6-b7b7-06d9eab657c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presentacio_crai-unitats-2017</Template>
  <TotalTime>2565</TotalTime>
  <Words>2024</Words>
  <Application>Microsoft Office PowerPoint</Application>
  <PresentationFormat>Presentació en pantalla (4:3)</PresentationFormat>
  <Paragraphs>208</Paragraphs>
  <Slides>25</Slides>
  <Notes>21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3</vt:i4>
      </vt:variant>
      <vt:variant>
        <vt:lpstr>Títols de les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Tema de Office</vt:lpstr>
      <vt:lpstr>Diseño personalizado</vt:lpstr>
      <vt:lpstr>2_Tema de Office</vt:lpstr>
      <vt:lpstr>Presentació del PowerPoint</vt:lpstr>
      <vt:lpstr>Presentació del PowerPoint</vt:lpstr>
      <vt:lpstr>Presentació del PowerPoint</vt:lpstr>
      <vt:lpstr>1.2 Tipus de citacions</vt:lpstr>
      <vt:lpstr>1.3 Maneres diferents de citar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citar i gestionar bibliografia. Curs 2021-22</dc:title>
  <dc:creator>CRAI Biblioteca d'Informació i Mitjans Audiovisuals</dc:creator>
  <cp:keywords>citar bibliografia, referències bibliogràfiques, formació d'usuaris, CRAI, Universitat de Barcelona</cp:keywords>
  <cp:lastModifiedBy>Laia Bonet Bagant</cp:lastModifiedBy>
  <cp:revision>292</cp:revision>
  <dcterms:created xsi:type="dcterms:W3CDTF">2017-06-12T12:08:38Z</dcterms:created>
  <dcterms:modified xsi:type="dcterms:W3CDTF">2022-02-22T11:31:22Z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0x0101005F9348BB7FA90A4CBBED082F348621EC</vt:lpwstr>
  </property>
</Properties>
</file>