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261"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64" r:id="rId27"/>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2" d="100"/>
          <a:sy n="82" d="100"/>
        </p:scale>
        <p:origin x="6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50D86-583C-4469-912D-DDAC3905339F}" type="datetimeFigureOut">
              <a:rPr lang="ca-ES" smtClean="0"/>
              <a:t>19/10/2017</a:t>
            </a:fld>
            <a:endParaRPr lang="ca-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8AF53-E2AF-41DF-8365-9E0E95A6A932}" type="slidenum">
              <a:rPr lang="ca-ES" smtClean="0"/>
              <a:t>‹Nº›</a:t>
            </a:fld>
            <a:endParaRPr lang="ca-ES"/>
          </a:p>
        </p:txBody>
      </p:sp>
    </p:spTree>
    <p:extLst>
      <p:ext uri="{BB962C8B-B14F-4D97-AF65-F5344CB8AC3E}">
        <p14:creationId xmlns:p14="http://schemas.microsoft.com/office/powerpoint/2010/main" val="392459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1</a:t>
            </a:fld>
            <a:endParaRPr lang="ca-ES"/>
          </a:p>
        </p:txBody>
      </p:sp>
    </p:spTree>
    <p:extLst>
      <p:ext uri="{BB962C8B-B14F-4D97-AF65-F5344CB8AC3E}">
        <p14:creationId xmlns:p14="http://schemas.microsoft.com/office/powerpoint/2010/main" val="185180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10</a:t>
            </a:fld>
            <a:endParaRPr lang="ca-ES"/>
          </a:p>
        </p:txBody>
      </p:sp>
    </p:spTree>
    <p:extLst>
      <p:ext uri="{BB962C8B-B14F-4D97-AF65-F5344CB8AC3E}">
        <p14:creationId xmlns:p14="http://schemas.microsoft.com/office/powerpoint/2010/main" val="1202787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11</a:t>
            </a:fld>
            <a:endParaRPr lang="ca-ES"/>
          </a:p>
        </p:txBody>
      </p:sp>
    </p:spTree>
    <p:extLst>
      <p:ext uri="{BB962C8B-B14F-4D97-AF65-F5344CB8AC3E}">
        <p14:creationId xmlns:p14="http://schemas.microsoft.com/office/powerpoint/2010/main" val="3601179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12</a:t>
            </a:fld>
            <a:endParaRPr lang="ca-ES"/>
          </a:p>
        </p:txBody>
      </p:sp>
    </p:spTree>
    <p:extLst>
      <p:ext uri="{BB962C8B-B14F-4D97-AF65-F5344CB8AC3E}">
        <p14:creationId xmlns:p14="http://schemas.microsoft.com/office/powerpoint/2010/main" val="3167278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13</a:t>
            </a:fld>
            <a:endParaRPr lang="ca-ES"/>
          </a:p>
        </p:txBody>
      </p:sp>
    </p:spTree>
    <p:extLst>
      <p:ext uri="{BB962C8B-B14F-4D97-AF65-F5344CB8AC3E}">
        <p14:creationId xmlns:p14="http://schemas.microsoft.com/office/powerpoint/2010/main" val="2737121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14</a:t>
            </a:fld>
            <a:endParaRPr lang="ca-ES"/>
          </a:p>
        </p:txBody>
      </p:sp>
    </p:spTree>
    <p:extLst>
      <p:ext uri="{BB962C8B-B14F-4D97-AF65-F5344CB8AC3E}">
        <p14:creationId xmlns:p14="http://schemas.microsoft.com/office/powerpoint/2010/main" val="1584406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15</a:t>
            </a:fld>
            <a:endParaRPr lang="ca-ES"/>
          </a:p>
        </p:txBody>
      </p:sp>
    </p:spTree>
    <p:extLst>
      <p:ext uri="{BB962C8B-B14F-4D97-AF65-F5344CB8AC3E}">
        <p14:creationId xmlns:p14="http://schemas.microsoft.com/office/powerpoint/2010/main" val="3331530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16</a:t>
            </a:fld>
            <a:endParaRPr lang="ca-ES"/>
          </a:p>
        </p:txBody>
      </p:sp>
    </p:spTree>
    <p:extLst>
      <p:ext uri="{BB962C8B-B14F-4D97-AF65-F5344CB8AC3E}">
        <p14:creationId xmlns:p14="http://schemas.microsoft.com/office/powerpoint/2010/main" val="2214471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17</a:t>
            </a:fld>
            <a:endParaRPr lang="ca-ES"/>
          </a:p>
        </p:txBody>
      </p:sp>
    </p:spTree>
    <p:extLst>
      <p:ext uri="{BB962C8B-B14F-4D97-AF65-F5344CB8AC3E}">
        <p14:creationId xmlns:p14="http://schemas.microsoft.com/office/powerpoint/2010/main" val="3051684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18</a:t>
            </a:fld>
            <a:endParaRPr lang="ca-ES"/>
          </a:p>
        </p:txBody>
      </p:sp>
    </p:spTree>
    <p:extLst>
      <p:ext uri="{BB962C8B-B14F-4D97-AF65-F5344CB8AC3E}">
        <p14:creationId xmlns:p14="http://schemas.microsoft.com/office/powerpoint/2010/main" val="3587465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19</a:t>
            </a:fld>
            <a:endParaRPr lang="ca-ES"/>
          </a:p>
        </p:txBody>
      </p:sp>
    </p:spTree>
    <p:extLst>
      <p:ext uri="{BB962C8B-B14F-4D97-AF65-F5344CB8AC3E}">
        <p14:creationId xmlns:p14="http://schemas.microsoft.com/office/powerpoint/2010/main" val="4271826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10"/>
          </p:nvPr>
        </p:nvSpPr>
        <p:spPr/>
        <p:txBody>
          <a:bodyPr/>
          <a:lstStyle/>
          <a:p>
            <a:fld id="{9D48AF53-E2AF-41DF-8365-9E0E95A6A932}" type="slidenum">
              <a:rPr lang="ca-ES" smtClean="0"/>
              <a:t>2</a:t>
            </a:fld>
            <a:endParaRPr lang="ca-ES"/>
          </a:p>
        </p:txBody>
      </p:sp>
    </p:spTree>
    <p:extLst>
      <p:ext uri="{BB962C8B-B14F-4D97-AF65-F5344CB8AC3E}">
        <p14:creationId xmlns:p14="http://schemas.microsoft.com/office/powerpoint/2010/main" val="3715405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20</a:t>
            </a:fld>
            <a:endParaRPr lang="ca-ES"/>
          </a:p>
        </p:txBody>
      </p:sp>
    </p:spTree>
    <p:extLst>
      <p:ext uri="{BB962C8B-B14F-4D97-AF65-F5344CB8AC3E}">
        <p14:creationId xmlns:p14="http://schemas.microsoft.com/office/powerpoint/2010/main" val="4055159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21</a:t>
            </a:fld>
            <a:endParaRPr lang="ca-ES"/>
          </a:p>
        </p:txBody>
      </p:sp>
    </p:spTree>
    <p:extLst>
      <p:ext uri="{BB962C8B-B14F-4D97-AF65-F5344CB8AC3E}">
        <p14:creationId xmlns:p14="http://schemas.microsoft.com/office/powerpoint/2010/main" val="3237465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22</a:t>
            </a:fld>
            <a:endParaRPr lang="ca-ES"/>
          </a:p>
        </p:txBody>
      </p:sp>
    </p:spTree>
    <p:extLst>
      <p:ext uri="{BB962C8B-B14F-4D97-AF65-F5344CB8AC3E}">
        <p14:creationId xmlns:p14="http://schemas.microsoft.com/office/powerpoint/2010/main" val="2333534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23</a:t>
            </a:fld>
            <a:endParaRPr lang="ca-ES"/>
          </a:p>
        </p:txBody>
      </p:sp>
    </p:spTree>
    <p:extLst>
      <p:ext uri="{BB962C8B-B14F-4D97-AF65-F5344CB8AC3E}">
        <p14:creationId xmlns:p14="http://schemas.microsoft.com/office/powerpoint/2010/main" val="2423178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24</a:t>
            </a:fld>
            <a:endParaRPr lang="ca-ES"/>
          </a:p>
        </p:txBody>
      </p:sp>
    </p:spTree>
    <p:extLst>
      <p:ext uri="{BB962C8B-B14F-4D97-AF65-F5344CB8AC3E}">
        <p14:creationId xmlns:p14="http://schemas.microsoft.com/office/powerpoint/2010/main" val="4204651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25</a:t>
            </a:fld>
            <a:endParaRPr lang="ca-ES"/>
          </a:p>
        </p:txBody>
      </p:sp>
    </p:spTree>
    <p:extLst>
      <p:ext uri="{BB962C8B-B14F-4D97-AF65-F5344CB8AC3E}">
        <p14:creationId xmlns:p14="http://schemas.microsoft.com/office/powerpoint/2010/main" val="239433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3</a:t>
            </a:fld>
            <a:endParaRPr lang="ca-ES"/>
          </a:p>
        </p:txBody>
      </p:sp>
    </p:spTree>
    <p:extLst>
      <p:ext uri="{BB962C8B-B14F-4D97-AF65-F5344CB8AC3E}">
        <p14:creationId xmlns:p14="http://schemas.microsoft.com/office/powerpoint/2010/main" val="3709630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4</a:t>
            </a:fld>
            <a:endParaRPr lang="ca-ES"/>
          </a:p>
        </p:txBody>
      </p:sp>
    </p:spTree>
    <p:extLst>
      <p:ext uri="{BB962C8B-B14F-4D97-AF65-F5344CB8AC3E}">
        <p14:creationId xmlns:p14="http://schemas.microsoft.com/office/powerpoint/2010/main" val="400586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5</a:t>
            </a:fld>
            <a:endParaRPr lang="ca-ES"/>
          </a:p>
        </p:txBody>
      </p:sp>
    </p:spTree>
    <p:extLst>
      <p:ext uri="{BB962C8B-B14F-4D97-AF65-F5344CB8AC3E}">
        <p14:creationId xmlns:p14="http://schemas.microsoft.com/office/powerpoint/2010/main" val="727174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6</a:t>
            </a:fld>
            <a:endParaRPr lang="ca-ES"/>
          </a:p>
        </p:txBody>
      </p:sp>
    </p:spTree>
    <p:extLst>
      <p:ext uri="{BB962C8B-B14F-4D97-AF65-F5344CB8AC3E}">
        <p14:creationId xmlns:p14="http://schemas.microsoft.com/office/powerpoint/2010/main" val="1957589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7</a:t>
            </a:fld>
            <a:endParaRPr lang="ca-ES"/>
          </a:p>
        </p:txBody>
      </p:sp>
    </p:spTree>
    <p:extLst>
      <p:ext uri="{BB962C8B-B14F-4D97-AF65-F5344CB8AC3E}">
        <p14:creationId xmlns:p14="http://schemas.microsoft.com/office/powerpoint/2010/main" val="282132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8</a:t>
            </a:fld>
            <a:endParaRPr lang="ca-ES"/>
          </a:p>
        </p:txBody>
      </p:sp>
    </p:spTree>
    <p:extLst>
      <p:ext uri="{BB962C8B-B14F-4D97-AF65-F5344CB8AC3E}">
        <p14:creationId xmlns:p14="http://schemas.microsoft.com/office/powerpoint/2010/main" val="109231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9D48AF53-E2AF-41DF-8365-9E0E95A6A932}" type="slidenum">
              <a:rPr lang="ca-ES" smtClean="0"/>
              <a:t>9</a:t>
            </a:fld>
            <a:endParaRPr lang="ca-ES"/>
          </a:p>
        </p:txBody>
      </p:sp>
    </p:spTree>
    <p:extLst>
      <p:ext uri="{BB962C8B-B14F-4D97-AF65-F5344CB8AC3E}">
        <p14:creationId xmlns:p14="http://schemas.microsoft.com/office/powerpoint/2010/main" val="2467399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04EAC1-E807-46CC-BC95-F1726FDF775C}" type="datetime1">
              <a:rPr lang="ca-ES" smtClean="0"/>
              <a:t>19/10/2017</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1998061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703FAC2-643E-4B51-A9A9-0BF21F39A75F}" type="datetime1">
              <a:rPr lang="ca-ES" smtClean="0"/>
              <a:t>19/10/2017</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4129912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A4A95A-7CFF-4E6D-BE05-B062D97F539F}" type="datetime1">
              <a:rPr lang="ca-ES" smtClean="0"/>
              <a:t>19/10/2017</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142324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ca-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ca-ES"/>
          </a:p>
        </p:txBody>
      </p:sp>
      <p:sp>
        <p:nvSpPr>
          <p:cNvPr id="4" name="Marcador de fecha 3"/>
          <p:cNvSpPr>
            <a:spLocks noGrp="1"/>
          </p:cNvSpPr>
          <p:nvPr>
            <p:ph type="dt" sz="half" idx="10"/>
          </p:nvPr>
        </p:nvSpPr>
        <p:spPr/>
        <p:txBody>
          <a:bodyPr/>
          <a:lstStyle/>
          <a:p>
            <a:fld id="{BA7D1D9C-3F88-4E18-B268-EF7D3F40CB2D}" type="datetimeFigureOut">
              <a:rPr lang="ca-ES" smtClean="0"/>
              <a:t>19/10/2017</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E5CD0F32-0F38-4F04-B63B-55884395593F}" type="slidenum">
              <a:rPr lang="ca-ES" smtClean="0"/>
              <a:t>‹Nº›</a:t>
            </a:fld>
            <a:endParaRPr lang="ca-ES"/>
          </a:p>
        </p:txBody>
      </p:sp>
    </p:spTree>
    <p:extLst>
      <p:ext uri="{BB962C8B-B14F-4D97-AF65-F5344CB8AC3E}">
        <p14:creationId xmlns:p14="http://schemas.microsoft.com/office/powerpoint/2010/main" val="1965851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ca-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fecha 3"/>
          <p:cNvSpPr>
            <a:spLocks noGrp="1"/>
          </p:cNvSpPr>
          <p:nvPr>
            <p:ph type="dt" sz="half" idx="10"/>
          </p:nvPr>
        </p:nvSpPr>
        <p:spPr/>
        <p:txBody>
          <a:bodyPr/>
          <a:lstStyle/>
          <a:p>
            <a:fld id="{BA7D1D9C-3F88-4E18-B268-EF7D3F40CB2D}" type="datetimeFigureOut">
              <a:rPr lang="ca-ES" smtClean="0"/>
              <a:t>19/10/2017</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E5CD0F32-0F38-4F04-B63B-55884395593F}" type="slidenum">
              <a:rPr lang="ca-ES" smtClean="0"/>
              <a:t>‹Nº›</a:t>
            </a:fld>
            <a:endParaRPr lang="ca-ES"/>
          </a:p>
        </p:txBody>
      </p:sp>
    </p:spTree>
    <p:extLst>
      <p:ext uri="{BB962C8B-B14F-4D97-AF65-F5344CB8AC3E}">
        <p14:creationId xmlns:p14="http://schemas.microsoft.com/office/powerpoint/2010/main" val="1898725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ca-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A7D1D9C-3F88-4E18-B268-EF7D3F40CB2D}" type="datetimeFigureOut">
              <a:rPr lang="ca-ES" smtClean="0"/>
              <a:t>19/10/2017</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E5CD0F32-0F38-4F04-B63B-55884395593F}" type="slidenum">
              <a:rPr lang="ca-ES" smtClean="0"/>
              <a:t>‹Nº›</a:t>
            </a:fld>
            <a:endParaRPr lang="ca-ES"/>
          </a:p>
        </p:txBody>
      </p:sp>
    </p:spTree>
    <p:extLst>
      <p:ext uri="{BB962C8B-B14F-4D97-AF65-F5344CB8AC3E}">
        <p14:creationId xmlns:p14="http://schemas.microsoft.com/office/powerpoint/2010/main" val="4114800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ca-ES"/>
          </a:p>
        </p:txBody>
      </p:sp>
      <p:sp>
        <p:nvSpPr>
          <p:cNvPr id="3" name="Marcador de contenido 2"/>
          <p:cNvSpPr>
            <a:spLocks noGrp="1"/>
          </p:cNvSpPr>
          <p:nvPr>
            <p:ph sz="half" idx="1"/>
          </p:nvPr>
        </p:nvSpPr>
        <p:spPr>
          <a:xfrm>
            <a:off x="628650" y="1825625"/>
            <a:ext cx="386715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contenido 3"/>
          <p:cNvSpPr>
            <a:spLocks noGrp="1"/>
          </p:cNvSpPr>
          <p:nvPr>
            <p:ph sz="half" idx="2"/>
          </p:nvPr>
        </p:nvSpPr>
        <p:spPr>
          <a:xfrm>
            <a:off x="4648200" y="1825625"/>
            <a:ext cx="386715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Marcador de fecha 4"/>
          <p:cNvSpPr>
            <a:spLocks noGrp="1"/>
          </p:cNvSpPr>
          <p:nvPr>
            <p:ph type="dt" sz="half" idx="10"/>
          </p:nvPr>
        </p:nvSpPr>
        <p:spPr/>
        <p:txBody>
          <a:bodyPr/>
          <a:lstStyle/>
          <a:p>
            <a:fld id="{BA7D1D9C-3F88-4E18-B268-EF7D3F40CB2D}" type="datetimeFigureOut">
              <a:rPr lang="ca-ES" smtClean="0"/>
              <a:t>19/10/2017</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E5CD0F32-0F38-4F04-B63B-55884395593F}" type="slidenum">
              <a:rPr lang="ca-ES" smtClean="0"/>
              <a:t>‹Nº›</a:t>
            </a:fld>
            <a:endParaRPr lang="ca-ES"/>
          </a:p>
        </p:txBody>
      </p:sp>
    </p:spTree>
    <p:extLst>
      <p:ext uri="{BB962C8B-B14F-4D97-AF65-F5344CB8AC3E}">
        <p14:creationId xmlns:p14="http://schemas.microsoft.com/office/powerpoint/2010/main" val="480366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ca-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Marcador de fecha 6"/>
          <p:cNvSpPr>
            <a:spLocks noGrp="1"/>
          </p:cNvSpPr>
          <p:nvPr>
            <p:ph type="dt" sz="half" idx="10"/>
          </p:nvPr>
        </p:nvSpPr>
        <p:spPr/>
        <p:txBody>
          <a:bodyPr/>
          <a:lstStyle/>
          <a:p>
            <a:fld id="{BA7D1D9C-3F88-4E18-B268-EF7D3F40CB2D}" type="datetimeFigureOut">
              <a:rPr lang="ca-ES" smtClean="0"/>
              <a:t>19/10/2017</a:t>
            </a:fld>
            <a:endParaRPr lang="ca-ES"/>
          </a:p>
        </p:txBody>
      </p:sp>
      <p:sp>
        <p:nvSpPr>
          <p:cNvPr id="8" name="Marcador de pie de página 7"/>
          <p:cNvSpPr>
            <a:spLocks noGrp="1"/>
          </p:cNvSpPr>
          <p:nvPr>
            <p:ph type="ftr" sz="quarter" idx="11"/>
          </p:nvPr>
        </p:nvSpPr>
        <p:spPr/>
        <p:txBody>
          <a:bodyPr/>
          <a:lstStyle/>
          <a:p>
            <a:endParaRPr lang="ca-ES"/>
          </a:p>
        </p:txBody>
      </p:sp>
      <p:sp>
        <p:nvSpPr>
          <p:cNvPr id="9" name="Marcador de número de diapositiva 8"/>
          <p:cNvSpPr>
            <a:spLocks noGrp="1"/>
          </p:cNvSpPr>
          <p:nvPr>
            <p:ph type="sldNum" sz="quarter" idx="12"/>
          </p:nvPr>
        </p:nvSpPr>
        <p:spPr/>
        <p:txBody>
          <a:bodyPr/>
          <a:lstStyle/>
          <a:p>
            <a:fld id="{E5CD0F32-0F38-4F04-B63B-55884395593F}" type="slidenum">
              <a:rPr lang="ca-ES" smtClean="0"/>
              <a:t>‹Nº›</a:t>
            </a:fld>
            <a:endParaRPr lang="ca-ES"/>
          </a:p>
        </p:txBody>
      </p:sp>
    </p:spTree>
    <p:extLst>
      <p:ext uri="{BB962C8B-B14F-4D97-AF65-F5344CB8AC3E}">
        <p14:creationId xmlns:p14="http://schemas.microsoft.com/office/powerpoint/2010/main" val="2296171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ca-ES"/>
          </a:p>
        </p:txBody>
      </p:sp>
      <p:sp>
        <p:nvSpPr>
          <p:cNvPr id="3" name="Marcador de fecha 2"/>
          <p:cNvSpPr>
            <a:spLocks noGrp="1"/>
          </p:cNvSpPr>
          <p:nvPr>
            <p:ph type="dt" sz="half" idx="10"/>
          </p:nvPr>
        </p:nvSpPr>
        <p:spPr/>
        <p:txBody>
          <a:bodyPr/>
          <a:lstStyle/>
          <a:p>
            <a:fld id="{BA7D1D9C-3F88-4E18-B268-EF7D3F40CB2D}" type="datetimeFigureOut">
              <a:rPr lang="ca-ES" smtClean="0"/>
              <a:t>19/10/2017</a:t>
            </a:fld>
            <a:endParaRPr lang="ca-ES"/>
          </a:p>
        </p:txBody>
      </p:sp>
      <p:sp>
        <p:nvSpPr>
          <p:cNvPr id="4" name="Marcador de pie de página 3"/>
          <p:cNvSpPr>
            <a:spLocks noGrp="1"/>
          </p:cNvSpPr>
          <p:nvPr>
            <p:ph type="ftr" sz="quarter" idx="11"/>
          </p:nvPr>
        </p:nvSpPr>
        <p:spPr/>
        <p:txBody>
          <a:bodyPr/>
          <a:lstStyle/>
          <a:p>
            <a:endParaRPr lang="ca-ES"/>
          </a:p>
        </p:txBody>
      </p:sp>
      <p:sp>
        <p:nvSpPr>
          <p:cNvPr id="5" name="Marcador de número de diapositiva 4"/>
          <p:cNvSpPr>
            <a:spLocks noGrp="1"/>
          </p:cNvSpPr>
          <p:nvPr>
            <p:ph type="sldNum" sz="quarter" idx="12"/>
          </p:nvPr>
        </p:nvSpPr>
        <p:spPr/>
        <p:txBody>
          <a:bodyPr/>
          <a:lstStyle/>
          <a:p>
            <a:fld id="{E5CD0F32-0F38-4F04-B63B-55884395593F}" type="slidenum">
              <a:rPr lang="ca-ES" smtClean="0"/>
              <a:t>‹Nº›</a:t>
            </a:fld>
            <a:endParaRPr lang="ca-ES"/>
          </a:p>
        </p:txBody>
      </p:sp>
    </p:spTree>
    <p:extLst>
      <p:ext uri="{BB962C8B-B14F-4D97-AF65-F5344CB8AC3E}">
        <p14:creationId xmlns:p14="http://schemas.microsoft.com/office/powerpoint/2010/main" val="420484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A7D1D9C-3F88-4E18-B268-EF7D3F40CB2D}" type="datetimeFigureOut">
              <a:rPr lang="ca-ES" smtClean="0"/>
              <a:t>19/10/2017</a:t>
            </a:fld>
            <a:endParaRPr lang="ca-ES"/>
          </a:p>
        </p:txBody>
      </p:sp>
      <p:sp>
        <p:nvSpPr>
          <p:cNvPr id="3" name="Marcador de pie de página 2"/>
          <p:cNvSpPr>
            <a:spLocks noGrp="1"/>
          </p:cNvSpPr>
          <p:nvPr>
            <p:ph type="ftr" sz="quarter" idx="11"/>
          </p:nvPr>
        </p:nvSpPr>
        <p:spPr/>
        <p:txBody>
          <a:bodyPr/>
          <a:lstStyle/>
          <a:p>
            <a:endParaRPr lang="ca-ES"/>
          </a:p>
        </p:txBody>
      </p:sp>
      <p:sp>
        <p:nvSpPr>
          <p:cNvPr id="4" name="Marcador de número de diapositiva 3"/>
          <p:cNvSpPr>
            <a:spLocks noGrp="1"/>
          </p:cNvSpPr>
          <p:nvPr>
            <p:ph type="sldNum" sz="quarter" idx="12"/>
          </p:nvPr>
        </p:nvSpPr>
        <p:spPr/>
        <p:txBody>
          <a:bodyPr/>
          <a:lstStyle/>
          <a:p>
            <a:fld id="{E5CD0F32-0F38-4F04-B63B-55884395593F}" type="slidenum">
              <a:rPr lang="ca-ES" smtClean="0"/>
              <a:t>‹Nº›</a:t>
            </a:fld>
            <a:endParaRPr lang="ca-ES"/>
          </a:p>
        </p:txBody>
      </p:sp>
    </p:spTree>
    <p:extLst>
      <p:ext uri="{BB962C8B-B14F-4D97-AF65-F5344CB8AC3E}">
        <p14:creationId xmlns:p14="http://schemas.microsoft.com/office/powerpoint/2010/main" val="1564747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ca-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A7D1D9C-3F88-4E18-B268-EF7D3F40CB2D}" type="datetimeFigureOut">
              <a:rPr lang="ca-ES" smtClean="0"/>
              <a:t>19/10/2017</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E5CD0F32-0F38-4F04-B63B-55884395593F}" type="slidenum">
              <a:rPr lang="ca-ES" smtClean="0"/>
              <a:t>‹Nº›</a:t>
            </a:fld>
            <a:endParaRPr lang="ca-ES"/>
          </a:p>
        </p:txBody>
      </p:sp>
    </p:spTree>
    <p:extLst>
      <p:ext uri="{BB962C8B-B14F-4D97-AF65-F5344CB8AC3E}">
        <p14:creationId xmlns:p14="http://schemas.microsoft.com/office/powerpoint/2010/main" val="352784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0495083-2BEF-4AB5-8468-FDA7A5D50F8C}" type="datetime1">
              <a:rPr lang="ca-ES" smtClean="0"/>
              <a:t>19/10/2017</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1548980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ca-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A7D1D9C-3F88-4E18-B268-EF7D3F40CB2D}" type="datetimeFigureOut">
              <a:rPr lang="ca-ES" smtClean="0"/>
              <a:t>19/10/2017</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E5CD0F32-0F38-4F04-B63B-55884395593F}" type="slidenum">
              <a:rPr lang="ca-ES" smtClean="0"/>
              <a:t>‹Nº›</a:t>
            </a:fld>
            <a:endParaRPr lang="ca-ES"/>
          </a:p>
        </p:txBody>
      </p:sp>
    </p:spTree>
    <p:extLst>
      <p:ext uri="{BB962C8B-B14F-4D97-AF65-F5344CB8AC3E}">
        <p14:creationId xmlns:p14="http://schemas.microsoft.com/office/powerpoint/2010/main" val="809233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ca-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fecha 3"/>
          <p:cNvSpPr>
            <a:spLocks noGrp="1"/>
          </p:cNvSpPr>
          <p:nvPr>
            <p:ph type="dt" sz="half" idx="10"/>
          </p:nvPr>
        </p:nvSpPr>
        <p:spPr/>
        <p:txBody>
          <a:bodyPr/>
          <a:lstStyle/>
          <a:p>
            <a:fld id="{BA7D1D9C-3F88-4E18-B268-EF7D3F40CB2D}" type="datetimeFigureOut">
              <a:rPr lang="ca-ES" smtClean="0"/>
              <a:t>19/10/2017</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E5CD0F32-0F38-4F04-B63B-55884395593F}" type="slidenum">
              <a:rPr lang="ca-ES" smtClean="0"/>
              <a:t>‹Nº›</a:t>
            </a:fld>
            <a:endParaRPr lang="ca-ES"/>
          </a:p>
        </p:txBody>
      </p:sp>
    </p:spTree>
    <p:extLst>
      <p:ext uri="{BB962C8B-B14F-4D97-AF65-F5344CB8AC3E}">
        <p14:creationId xmlns:p14="http://schemas.microsoft.com/office/powerpoint/2010/main" val="3495637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ca-ES"/>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fecha 3"/>
          <p:cNvSpPr>
            <a:spLocks noGrp="1"/>
          </p:cNvSpPr>
          <p:nvPr>
            <p:ph type="dt" sz="half" idx="10"/>
          </p:nvPr>
        </p:nvSpPr>
        <p:spPr/>
        <p:txBody>
          <a:bodyPr/>
          <a:lstStyle/>
          <a:p>
            <a:fld id="{BA7D1D9C-3F88-4E18-B268-EF7D3F40CB2D}" type="datetimeFigureOut">
              <a:rPr lang="ca-ES" smtClean="0"/>
              <a:t>19/10/2017</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E5CD0F32-0F38-4F04-B63B-55884395593F}" type="slidenum">
              <a:rPr lang="ca-ES" smtClean="0"/>
              <a:t>‹Nº›</a:t>
            </a:fld>
            <a:endParaRPr lang="ca-ES"/>
          </a:p>
        </p:txBody>
      </p:sp>
    </p:spTree>
    <p:extLst>
      <p:ext uri="{BB962C8B-B14F-4D97-AF65-F5344CB8AC3E}">
        <p14:creationId xmlns:p14="http://schemas.microsoft.com/office/powerpoint/2010/main" val="88778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C336F0D-4877-4CB1-9F16-B70BDF6D6CBE}" type="datetime1">
              <a:rPr lang="ca-ES" smtClean="0"/>
              <a:t>19/10/2017</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192835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06560D6-806C-40E2-AC58-C9E511C887CA}" type="datetime1">
              <a:rPr lang="ca-ES" smtClean="0"/>
              <a:t>19/10/2017</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232176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4167577-0E50-4682-8E68-0C962A97F9BF}" type="datetime1">
              <a:rPr lang="ca-ES" smtClean="0"/>
              <a:t>19/10/2017</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116265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6" y="91779"/>
            <a:ext cx="9027459" cy="1243713"/>
          </a:xfrm>
          <a:prstGeom prst="rect">
            <a:avLst/>
          </a:prstGeom>
        </p:spPr>
      </p:pic>
    </p:spTree>
    <p:extLst>
      <p:ext uri="{BB962C8B-B14F-4D97-AF65-F5344CB8AC3E}">
        <p14:creationId xmlns:p14="http://schemas.microsoft.com/office/powerpoint/2010/main" val="202111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F88B1-DFC1-45F9-A8C9-C292CD8F3857}" type="datetime1">
              <a:rPr lang="ca-ES" smtClean="0"/>
              <a:t>19/10/2017</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182054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BC8B5E0-7BD1-4A61-B63B-F1873C86CA6B}" type="datetime1">
              <a:rPr lang="ca-ES" smtClean="0"/>
              <a:t>19/10/2017</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424806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3F2CBC3-EBA3-4983-BBFB-F9326D6CDAED}" type="datetime1">
              <a:rPr lang="ca-ES" smtClean="0"/>
              <a:t>19/10/2017</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1A7D8FF-E13C-4852-9C48-BBAC7A8E0B1D}" type="slidenum">
              <a:rPr lang="ca-ES" smtClean="0"/>
              <a:t>‹Nº›</a:t>
            </a:fld>
            <a:endParaRPr lang="ca-ES"/>
          </a:p>
        </p:txBody>
      </p:sp>
    </p:spTree>
    <p:extLst>
      <p:ext uri="{BB962C8B-B14F-4D97-AF65-F5344CB8AC3E}">
        <p14:creationId xmlns:p14="http://schemas.microsoft.com/office/powerpoint/2010/main" val="170506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64518-C8D6-4A22-ADB0-38CAA77BE472}" type="datetime1">
              <a:rPr lang="ca-ES" smtClean="0"/>
              <a:t>19/10/2017</a:t>
            </a:fld>
            <a:endParaRPr lang="ca-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7D8FF-E13C-4852-9C48-BBAC7A8E0B1D}" type="slidenum">
              <a:rPr lang="ca-ES" smtClean="0"/>
              <a:t>‹Nº›</a:t>
            </a:fld>
            <a:endParaRPr lang="ca-ES"/>
          </a:p>
        </p:txBody>
      </p:sp>
    </p:spTree>
    <p:extLst>
      <p:ext uri="{BB962C8B-B14F-4D97-AF65-F5344CB8AC3E}">
        <p14:creationId xmlns:p14="http://schemas.microsoft.com/office/powerpoint/2010/main" val="1337697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ca-ES" dirty="0"/>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D1D9C-3F88-4E18-B268-EF7D3F40CB2D}" type="datetimeFigureOut">
              <a:rPr lang="ca-ES" smtClean="0"/>
              <a:t>19/10/2017</a:t>
            </a:fld>
            <a:endParaRPr lang="ca-ES"/>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D0F32-0F38-4F04-B63B-55884395593F}" type="slidenum">
              <a:rPr lang="ca-ES" smtClean="0"/>
              <a:t>‹Nº›</a:t>
            </a:fld>
            <a:endParaRPr lang="ca-ES"/>
          </a:p>
        </p:txBody>
      </p:sp>
    </p:spTree>
    <p:extLst>
      <p:ext uri="{BB962C8B-B14F-4D97-AF65-F5344CB8AC3E}">
        <p14:creationId xmlns:p14="http://schemas.microsoft.com/office/powerpoint/2010/main" val="32625407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crai.ub.edu/es/que-ofrece-el-crai/citaciones-bibliograficas/especialidades"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crai.ub.edu/es/que-ofrece-el-crai/citaciones-bibliograficas/documentos-impresos"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crai.ub.edu/es/que-ofrece-el-crai/citaciones-bibliograficas/documentos-electronicos"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crai.ub.edu/es/que-ofrece-el-crai/citaciones-bibliograficas/otros-documento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cataleg.ub.edu/record=b1822792~S1*spi"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cataleg.ub.edu/record=b2103797~S1*spi" TargetMode="External"/><Relationship Id="rId4" Type="http://schemas.openxmlformats.org/officeDocument/2006/relationships/hyperlink" Target="http://www.icmje.org/recommendation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cataleg.ub.edu/record=b1677287~S1*spi"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cataleg.ub.edu/record=b1268163~S1*spi" TargetMode="External"/><Relationship Id="rId5" Type="http://schemas.openxmlformats.org/officeDocument/2006/relationships/hyperlink" Target="http://cataleg.ub.edu/record=b1945516~S1*spi" TargetMode="External"/><Relationship Id="rId4" Type="http://schemas.openxmlformats.org/officeDocument/2006/relationships/hyperlink" Target="http://www.apastyle.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crai.ub.edu/es/que-ofrece-el-crai/citaciones-bibliograficas/documentos-impresos/presentar-bibliografia"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crai.ub.edu/es/que-ofrece-el-crai/citaciones-bibliograficas/otros-documentos/como-presentar-bibliografia" TargetMode="External"/><Relationship Id="rId4" Type="http://schemas.openxmlformats.org/officeDocument/2006/relationships/hyperlink" Target="http://crai.ub.edu/es/que-ofrece-el-crai/citaciones-bibliograficas/documentos-electronicos/presentar-bibliografia"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cataleg.ub.edu/record=b1974104~S1*spi" TargetMode="External"/><Relationship Id="rId7" Type="http://schemas.openxmlformats.org/officeDocument/2006/relationships/hyperlink" Target="http://www.aenor.es/aenor/inicio/home/home.asp"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hyperlink" Target="http://www.iso.org/iso/home.html" TargetMode="External"/><Relationship Id="rId4" Type="http://schemas.openxmlformats.org/officeDocument/2006/relationships/hyperlink" Target="http://cataleg.ub.edu/record=b2083357~S1*sp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mendeley.com/"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crai.ub.edu/es/que-ofrece-el-crai/citaciones-bibliograficas/mendeley"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crai.ub.edu/ca/que-ofereix-el-crai/formacio-usuaris/demana-curs-personalitzat"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cataleg.ub.edu/record=b1512989~S1*spi" TargetMode="External"/><Relationship Id="rId7"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hyperlink" Target="http://cataleg.ub.edu/record=b1822792~S1*spi" TargetMode="External"/><Relationship Id="rId4" Type="http://schemas.openxmlformats.org/officeDocument/2006/relationships/hyperlink" Target="http://cataleg.ub.edu/record=b1512340~S1*spi"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crai.ub.edu/es"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crai.ub.edu/es/que-ofrece-el-crai/citaciones-bibliografica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ub.edu/cub/criteri.php?id=269"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hyperlink" Target="http://bit.ly/2sO5WCQ" TargetMode="Externa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Box 14"/>
          <p:cNvSpPr txBox="1">
            <a:spLocks noChangeArrowheads="1"/>
          </p:cNvSpPr>
          <p:nvPr/>
        </p:nvSpPr>
        <p:spPr bwMode="auto">
          <a:xfrm>
            <a:off x="1619250" y="3429000"/>
            <a:ext cx="64801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s-ES" altLang="es-ES" sz="2400" b="1" dirty="0">
                <a:solidFill>
                  <a:schemeClr val="bg1"/>
                </a:solidFill>
                <a:latin typeface="Verdana" panose="020B0604030504040204" pitchFamily="34" charset="0"/>
              </a:rPr>
              <a:t>Cómo citar y gestionar bibliografía</a:t>
            </a:r>
          </a:p>
        </p:txBody>
      </p:sp>
    </p:spTree>
    <p:extLst>
      <p:ext uri="{BB962C8B-B14F-4D97-AF65-F5344CB8AC3E}">
        <p14:creationId xmlns:p14="http://schemas.microsoft.com/office/powerpoint/2010/main" val="340505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a:spLocks noChangeArrowheads="1"/>
          </p:cNvSpPr>
          <p:nvPr/>
        </p:nvSpPr>
        <p:spPr bwMode="auto">
          <a:xfrm>
            <a:off x="755650" y="965200"/>
            <a:ext cx="777875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altLang="es-ES" sz="1600" b="1" u="sng" dirty="0">
                <a:solidFill>
                  <a:srgbClr val="336699"/>
                </a:solidFill>
                <a:latin typeface="Verdana" panose="020B0604030504040204" pitchFamily="34" charset="0"/>
                <a:ea typeface="Verdana" panose="020B0604030504040204" pitchFamily="34" charset="0"/>
                <a:cs typeface="Verdana" panose="020B0604030504040204" pitchFamily="34" charset="0"/>
              </a:rPr>
              <a:t>Tipos de referencias bibliográficas</a:t>
            </a:r>
            <a:endParaRPr lang="es-ES" altLang="es-ES" sz="1600" u="sng"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A cada tipo de fuente de información le corresponde un formato de referencia, es decir, citaremos de una manera u otra en función de:</a:t>
            </a: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es-ES" sz="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 La </a:t>
            </a:r>
            <a:r>
              <a:rPr lang="es-ES" altLang="es-ES" sz="1600" b="1" dirty="0">
                <a:latin typeface="Verdana" panose="020B0604030504040204" pitchFamily="34" charset="0"/>
                <a:ea typeface="Verdana" panose="020B0604030504040204" pitchFamily="34" charset="0"/>
                <a:cs typeface="Verdana" panose="020B0604030504040204" pitchFamily="34" charset="0"/>
              </a:rPr>
              <a:t>tipología documental</a:t>
            </a: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Documentos impresos</a:t>
            </a:r>
          </a:p>
          <a:p>
            <a:pPr algn="just">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Documentos electrónicos</a:t>
            </a:r>
          </a:p>
          <a:p>
            <a:pPr algn="just">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Otros tipos de documentos (sonoros, DVD, materiales cartográficos, etc.)</a:t>
            </a: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es-ES" sz="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 Las </a:t>
            </a:r>
            <a:r>
              <a:rPr lang="es-ES" altLang="es-ES" sz="1600" b="1" dirty="0">
                <a:latin typeface="Verdana" panose="020B0604030504040204" pitchFamily="34" charset="0"/>
                <a:ea typeface="Verdana" panose="020B0604030504040204" pitchFamily="34" charset="0"/>
                <a:cs typeface="Verdana" panose="020B0604030504040204" pitchFamily="34" charset="0"/>
              </a:rPr>
              <a:t>especialidades temáticas</a:t>
            </a:r>
            <a:r>
              <a:rPr lang="es-ES" altLang="es-ES" sz="1600" dirty="0">
                <a:latin typeface="Verdana" panose="020B0604030504040204" pitchFamily="34" charset="0"/>
                <a:ea typeface="Verdana" panose="020B0604030504040204" pitchFamily="34" charset="0"/>
                <a:cs typeface="Verdana" panose="020B0604030504040204" pitchFamily="34" charset="0"/>
              </a:rPr>
              <a:t> de los documentos (documentos biomédicos, fuentes </a:t>
            </a:r>
            <a:r>
              <a:rPr lang="es-ES" altLang="es-ES" sz="1600" dirty="0" smtClean="0">
                <a:latin typeface="Verdana" panose="020B0604030504040204" pitchFamily="34" charset="0"/>
                <a:ea typeface="Verdana" panose="020B0604030504040204" pitchFamily="34" charset="0"/>
                <a:cs typeface="Verdana" panose="020B0604030504040204" pitchFamily="34" charset="0"/>
              </a:rPr>
              <a:t>legales</a:t>
            </a:r>
            <a:r>
              <a:rPr lang="es-ES" altLang="es-ES" sz="1600" dirty="0">
                <a:latin typeface="Verdana" panose="020B0604030504040204" pitchFamily="34" charset="0"/>
                <a:ea typeface="Verdana" panose="020B0604030504040204" pitchFamily="34" charset="0"/>
                <a:cs typeface="Verdana" panose="020B0604030504040204" pitchFamily="34" charset="0"/>
              </a:rPr>
              <a:t>, obras de arte, etc.).</a:t>
            </a:r>
          </a:p>
          <a:p>
            <a:pPr algn="just">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a:t>
            </a:r>
          </a:p>
          <a:p>
            <a:pPr algn="just">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Arte y humanidades &gt; Harvard </a:t>
            </a:r>
            <a:r>
              <a:rPr lang="es-ES" altLang="es-ES" sz="1400" dirty="0" err="1">
                <a:latin typeface="Verdana" panose="020B0604030504040204" pitchFamily="34" charset="0"/>
                <a:ea typeface="Verdana" panose="020B0604030504040204" pitchFamily="34" charset="0"/>
                <a:cs typeface="Verdana" panose="020B0604030504040204" pitchFamily="34" charset="0"/>
              </a:rPr>
              <a:t>System</a:t>
            </a:r>
            <a:endParaRPr lang="es-ES" altLang="es-ES" sz="14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Biomedicina &gt; Normas Vancouver</a:t>
            </a:r>
          </a:p>
          <a:p>
            <a:pPr algn="just">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Psicología &gt; American </a:t>
            </a:r>
            <a:r>
              <a:rPr lang="es-ES" altLang="es-ES" sz="1400" dirty="0" err="1">
                <a:latin typeface="Verdana" panose="020B0604030504040204" pitchFamily="34" charset="0"/>
                <a:ea typeface="Verdana" panose="020B0604030504040204" pitchFamily="34" charset="0"/>
                <a:cs typeface="Verdana" panose="020B0604030504040204" pitchFamily="34" charset="0"/>
              </a:rPr>
              <a:t>Psychological</a:t>
            </a:r>
            <a:r>
              <a:rPr lang="es-ES" altLang="es-ES" sz="1400" dirty="0">
                <a:latin typeface="Verdana" panose="020B0604030504040204" pitchFamily="34" charset="0"/>
                <a:ea typeface="Verdana" panose="020B0604030504040204" pitchFamily="34" charset="0"/>
                <a:cs typeface="Verdana" panose="020B0604030504040204" pitchFamily="34" charset="0"/>
              </a:rPr>
              <a:t> </a:t>
            </a:r>
            <a:r>
              <a:rPr lang="es-ES" altLang="es-ES" sz="1400" dirty="0" err="1">
                <a:latin typeface="Verdana" panose="020B0604030504040204" pitchFamily="34" charset="0"/>
                <a:ea typeface="Verdana" panose="020B0604030504040204" pitchFamily="34" charset="0"/>
                <a:cs typeface="Verdana" panose="020B0604030504040204" pitchFamily="34" charset="0"/>
              </a:rPr>
              <a:t>Association</a:t>
            </a:r>
            <a:r>
              <a:rPr lang="es-ES" altLang="es-ES" sz="1400" dirty="0">
                <a:latin typeface="Verdana" panose="020B0604030504040204" pitchFamily="34" charset="0"/>
                <a:ea typeface="Verdana" panose="020B0604030504040204" pitchFamily="34" charset="0"/>
                <a:cs typeface="Verdana" panose="020B0604030504040204" pitchFamily="34" charset="0"/>
              </a:rPr>
              <a:t> (APA)</a:t>
            </a:r>
          </a:p>
          <a:p>
            <a:pPr algn="just">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Fuentes legales</a:t>
            </a: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hlinkClick r:id="rId3"/>
              </a:rPr>
              <a:t>Cómo citar documentos por especialidades</a:t>
            </a:r>
            <a:endParaRPr lang="es-ES" altLang="es-ES"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93485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a:spLocks noChangeArrowheads="1"/>
          </p:cNvSpPr>
          <p:nvPr/>
        </p:nvSpPr>
        <p:spPr bwMode="auto">
          <a:xfrm>
            <a:off x="755650" y="820738"/>
            <a:ext cx="76327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b="1" u="sng" dirty="0">
                <a:solidFill>
                  <a:srgbClr val="336699"/>
                </a:solidFill>
                <a:latin typeface="Verdana" panose="020B0604030504040204" pitchFamily="34" charset="0"/>
                <a:ea typeface="Verdana" panose="020B0604030504040204" pitchFamily="34" charset="0"/>
                <a:cs typeface="Verdana" panose="020B0604030504040204" pitchFamily="34" charset="0"/>
              </a:rPr>
              <a:t>Citación por tipologías</a:t>
            </a: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b="1"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s-ES" altLang="es-ES" sz="1600" b="1" dirty="0">
                <a:latin typeface="Verdana" panose="020B0604030504040204" pitchFamily="34" charset="0"/>
                <a:ea typeface="Verdana" panose="020B0604030504040204" pitchFamily="34" charset="0"/>
                <a:cs typeface="Verdana" panose="020B0604030504040204" pitchFamily="34" charset="0"/>
              </a:rPr>
              <a:t>Documentos impresos (Ejemplos)</a:t>
            </a:r>
          </a:p>
          <a:p>
            <a:pPr>
              <a:spcBef>
                <a:spcPct val="0"/>
              </a:spcBef>
              <a:buFontTx/>
              <a:buNone/>
            </a:pPr>
            <a:endParaRPr lang="es-ES" altLang="es-ES" sz="1600" b="1"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s-ES" altLang="es-ES" sz="1600" u="sng" dirty="0">
                <a:latin typeface="Verdana" panose="020B0604030504040204" pitchFamily="34" charset="0"/>
                <a:ea typeface="Verdana" panose="020B0604030504040204" pitchFamily="34" charset="0"/>
                <a:cs typeface="Verdana" panose="020B0604030504040204" pitchFamily="34" charset="0"/>
              </a:rPr>
              <a:t>Monografías</a:t>
            </a:r>
          </a:p>
          <a:p>
            <a:pPr>
              <a:spcBef>
                <a:spcPct val="0"/>
              </a:spcBef>
              <a:buFontTx/>
              <a:buNone/>
            </a:pPr>
            <a:endParaRPr lang="es-ES" altLang="es-ES" sz="1600" u="sng"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u="sng"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u="sng"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ca-ES" altLang="es-ES" sz="1600" u="sng" dirty="0" smtClean="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ca-ES" altLang="es-ES" sz="1600" u="sng"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u="sng"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u="sng"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u="sng"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u="sng"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000" u="sng"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s-ES" altLang="es-ES" sz="1600" u="sng" dirty="0">
                <a:latin typeface="Verdana" panose="020B0604030504040204" pitchFamily="34" charset="0"/>
                <a:ea typeface="Verdana" panose="020B0604030504040204" pitchFamily="34" charset="0"/>
                <a:cs typeface="Verdana" panose="020B0604030504040204" pitchFamily="34" charset="0"/>
              </a:rPr>
              <a:t>Capítulos</a:t>
            </a:r>
          </a:p>
          <a:p>
            <a:pPr>
              <a:spcBef>
                <a:spcPct val="0"/>
              </a:spcBef>
              <a:buFontTx/>
              <a:buNone/>
            </a:pPr>
            <a:endParaRPr lang="ca-ES" altLang="es-ES" sz="1600" u="sng"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u="sng"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ca-ES" altLang="es-ES" sz="1600" u="sng"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ca-ES" altLang="es-ES" sz="1600" u="sng"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ca-ES" altLang="es-ES" sz="1600" u="sng"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ca-ES" altLang="es-ES" sz="1600" u="sng"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ca-ES" altLang="es-ES" sz="1600" u="sng"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ca-ES" altLang="es-ES" sz="1600" u="sng" dirty="0">
              <a:latin typeface="Verdana" panose="020B0604030504040204" pitchFamily="34" charset="0"/>
              <a:ea typeface="Verdana" panose="020B0604030504040204" pitchFamily="34" charset="0"/>
              <a:cs typeface="Verdana" panose="020B0604030504040204" pitchFamily="34" charset="0"/>
            </a:endParaRPr>
          </a:p>
        </p:txBody>
      </p:sp>
      <p:pic>
        <p:nvPicPr>
          <p:cNvPr id="3" name="Imatge 2"/>
          <p:cNvPicPr>
            <a:picLocks noChangeAspect="1"/>
          </p:cNvPicPr>
          <p:nvPr/>
        </p:nvPicPr>
        <p:blipFill>
          <a:blip r:embed="rId3"/>
          <a:stretch>
            <a:fillRect/>
          </a:stretch>
        </p:blipFill>
        <p:spPr>
          <a:xfrm>
            <a:off x="857250" y="2124865"/>
            <a:ext cx="5759409" cy="2123285"/>
          </a:xfrm>
          <a:prstGeom prst="rect">
            <a:avLst/>
          </a:prstGeom>
        </p:spPr>
      </p:pic>
      <p:pic>
        <p:nvPicPr>
          <p:cNvPr id="4" name="Imatge 3"/>
          <p:cNvPicPr>
            <a:picLocks noChangeAspect="1"/>
          </p:cNvPicPr>
          <p:nvPr/>
        </p:nvPicPr>
        <p:blipFill>
          <a:blip r:embed="rId4"/>
          <a:stretch>
            <a:fillRect/>
          </a:stretch>
        </p:blipFill>
        <p:spPr>
          <a:xfrm>
            <a:off x="857250" y="4711116"/>
            <a:ext cx="5381625" cy="1920851"/>
          </a:xfrm>
          <a:prstGeom prst="rect">
            <a:avLst/>
          </a:prstGeom>
        </p:spPr>
      </p:pic>
    </p:spTree>
    <p:extLst>
      <p:ext uri="{BB962C8B-B14F-4D97-AF65-F5344CB8AC3E}">
        <p14:creationId xmlns:p14="http://schemas.microsoft.com/office/powerpoint/2010/main" val="2178446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1336675"/>
            <a:ext cx="80645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u="sng" dirty="0">
                <a:latin typeface="Verdana" panose="020B0604030504040204" pitchFamily="34" charset="0"/>
                <a:ea typeface="Verdana" panose="020B0604030504040204" pitchFamily="34" charset="0"/>
                <a:cs typeface="Verdana" panose="020B0604030504040204" pitchFamily="34" charset="0"/>
              </a:rPr>
              <a:t>Publicaciones periódicas</a:t>
            </a: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s-ES" altLang="es-ES" sz="1600" u="sng" dirty="0">
                <a:latin typeface="Verdana" panose="020B0604030504040204" pitchFamily="34" charset="0"/>
                <a:ea typeface="Verdana" panose="020B0604030504040204" pitchFamily="34" charset="0"/>
                <a:cs typeface="Verdana" panose="020B0604030504040204" pitchFamily="34" charset="0"/>
              </a:rPr>
              <a:t>Artículos</a:t>
            </a:r>
            <a:r>
              <a:rPr lang="es-ES" altLang="es-ES" sz="1600" dirty="0">
                <a:latin typeface="Verdana" panose="020B0604030504040204" pitchFamily="34" charset="0"/>
                <a:ea typeface="Verdana" panose="020B0604030504040204" pitchFamily="34" charset="0"/>
                <a:cs typeface="Verdana" panose="020B0604030504040204" pitchFamily="34" charset="0"/>
              </a:rPr>
              <a:t> </a:t>
            </a:r>
          </a:p>
          <a:p>
            <a:pPr>
              <a:spcBef>
                <a:spcPct val="0"/>
              </a:spcBef>
              <a:buFontTx/>
              <a:buNone/>
            </a:pPr>
            <a:endParaRPr lang="ca-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ca-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ca-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ca-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ca-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5"/>
          <p:cNvSpPr>
            <a:spLocks noChangeArrowheads="1"/>
          </p:cNvSpPr>
          <p:nvPr/>
        </p:nvSpPr>
        <p:spPr bwMode="auto">
          <a:xfrm>
            <a:off x="5943600" y="6345238"/>
            <a:ext cx="30812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u="sng" dirty="0">
                <a:latin typeface="Verdana" panose="020B0604030504040204" pitchFamily="34" charset="0"/>
                <a:ea typeface="Verdana" panose="020B0604030504040204" pitchFamily="34" charset="0"/>
                <a:cs typeface="Verdana" panose="020B0604030504040204" pitchFamily="34" charset="0"/>
                <a:hlinkClick r:id="rId3"/>
              </a:rPr>
              <a:t>Otros documentos impresos</a:t>
            </a:r>
            <a:endParaRPr lang="es-ES" altLang="es-ES" sz="1600" u="sng" dirty="0">
              <a:latin typeface="Verdana" panose="020B0604030504040204" pitchFamily="34" charset="0"/>
              <a:ea typeface="Verdana" panose="020B0604030504040204" pitchFamily="34" charset="0"/>
              <a:cs typeface="Verdana" panose="020B0604030504040204" pitchFamily="34" charset="0"/>
            </a:endParaRPr>
          </a:p>
        </p:txBody>
      </p:sp>
      <p:pic>
        <p:nvPicPr>
          <p:cNvPr id="4" name="Imatge 3"/>
          <p:cNvPicPr>
            <a:picLocks noChangeAspect="1"/>
          </p:cNvPicPr>
          <p:nvPr/>
        </p:nvPicPr>
        <p:blipFill>
          <a:blip r:embed="rId4"/>
          <a:stretch>
            <a:fillRect/>
          </a:stretch>
        </p:blipFill>
        <p:spPr>
          <a:xfrm>
            <a:off x="731838" y="1647825"/>
            <a:ext cx="6210300" cy="1695450"/>
          </a:xfrm>
          <a:prstGeom prst="rect">
            <a:avLst/>
          </a:prstGeom>
        </p:spPr>
      </p:pic>
      <p:pic>
        <p:nvPicPr>
          <p:cNvPr id="5" name="Imatge 4"/>
          <p:cNvPicPr>
            <a:picLocks noChangeAspect="1"/>
          </p:cNvPicPr>
          <p:nvPr/>
        </p:nvPicPr>
        <p:blipFill>
          <a:blip r:embed="rId5"/>
          <a:stretch>
            <a:fillRect/>
          </a:stretch>
        </p:blipFill>
        <p:spPr>
          <a:xfrm>
            <a:off x="684213" y="4100513"/>
            <a:ext cx="6343650" cy="1514475"/>
          </a:xfrm>
          <a:prstGeom prst="rect">
            <a:avLst/>
          </a:prstGeom>
        </p:spPr>
      </p:pic>
    </p:spTree>
    <p:extLst>
      <p:ext uri="{BB962C8B-B14F-4D97-AF65-F5344CB8AC3E}">
        <p14:creationId xmlns:p14="http://schemas.microsoft.com/office/powerpoint/2010/main" val="2704178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36563" y="896938"/>
            <a:ext cx="44342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b="1" dirty="0">
                <a:latin typeface="Verdana" panose="020B0604030504040204" pitchFamily="34" charset="0"/>
                <a:ea typeface="Verdana" panose="020B0604030504040204" pitchFamily="34" charset="0"/>
                <a:cs typeface="Verdana" panose="020B0604030504040204" pitchFamily="34" charset="0"/>
              </a:rPr>
              <a:t>Documentos electrónicos (Ejemplos)</a:t>
            </a:r>
          </a:p>
        </p:txBody>
      </p:sp>
      <p:sp>
        <p:nvSpPr>
          <p:cNvPr id="3" name="Rectangle 3"/>
          <p:cNvSpPr>
            <a:spLocks noChangeArrowheads="1"/>
          </p:cNvSpPr>
          <p:nvPr/>
        </p:nvSpPr>
        <p:spPr bwMode="auto">
          <a:xfrm>
            <a:off x="436563" y="1309688"/>
            <a:ext cx="9072562"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u="sng" dirty="0">
                <a:latin typeface="Verdana" panose="020B0604030504040204" pitchFamily="34" charset="0"/>
                <a:ea typeface="Verdana" panose="020B0604030504040204" pitchFamily="34" charset="0"/>
                <a:cs typeface="Verdana" panose="020B0604030504040204" pitchFamily="34" charset="0"/>
              </a:rPr>
              <a:t>Páginas web/libros electrónicos/bases de datos/programas informáticos completos   </a:t>
            </a: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u="sng" dirty="0" smtClean="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u="sng" dirty="0" smtClean="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s-ES" altLang="es-ES" sz="1600" u="sng" dirty="0" smtClean="0">
                <a:latin typeface="Verdana" panose="020B0604030504040204" pitchFamily="34" charset="0"/>
                <a:ea typeface="Verdana" panose="020B0604030504040204" pitchFamily="34" charset="0"/>
                <a:cs typeface="Verdana" panose="020B0604030504040204" pitchFamily="34" charset="0"/>
              </a:rPr>
              <a:t>Publicaciones </a:t>
            </a:r>
            <a:r>
              <a:rPr lang="es-ES" altLang="es-ES" sz="1600" u="sng" dirty="0">
                <a:latin typeface="Verdana" panose="020B0604030504040204" pitchFamily="34" charset="0"/>
                <a:ea typeface="Verdana" panose="020B0604030504040204" pitchFamily="34" charset="0"/>
                <a:cs typeface="Verdana" panose="020B0604030504040204" pitchFamily="34" charset="0"/>
              </a:rPr>
              <a:t>periódicas electrónicas</a:t>
            </a: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ca-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ca-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ca-ES" altLang="es-ES"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QuadreDeText 5"/>
          <p:cNvSpPr txBox="1">
            <a:spLocks noChangeArrowheads="1"/>
          </p:cNvSpPr>
          <p:nvPr/>
        </p:nvSpPr>
        <p:spPr bwMode="auto">
          <a:xfrm>
            <a:off x="5354638" y="6335713"/>
            <a:ext cx="33416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hlinkClick r:id="rId3"/>
              </a:rPr>
              <a:t>Otros documentos electrónicos</a:t>
            </a:r>
            <a:endParaRPr lang="es-ES" altLang="es-ES" sz="1600" dirty="0">
              <a:latin typeface="Verdana" panose="020B0604030504040204" pitchFamily="34" charset="0"/>
              <a:ea typeface="Verdana" panose="020B0604030504040204" pitchFamily="34" charset="0"/>
              <a:cs typeface="Verdana" panose="020B0604030504040204" pitchFamily="34" charset="0"/>
            </a:endParaRPr>
          </a:p>
        </p:txBody>
      </p:sp>
      <p:pic>
        <p:nvPicPr>
          <p:cNvPr id="7" name="Imatge 6"/>
          <p:cNvPicPr>
            <a:picLocks noChangeAspect="1"/>
          </p:cNvPicPr>
          <p:nvPr/>
        </p:nvPicPr>
        <p:blipFill>
          <a:blip r:embed="rId4"/>
          <a:stretch>
            <a:fillRect/>
          </a:stretch>
        </p:blipFill>
        <p:spPr>
          <a:xfrm>
            <a:off x="465139" y="1615511"/>
            <a:ext cx="5595710" cy="2785040"/>
          </a:xfrm>
          <a:prstGeom prst="rect">
            <a:avLst/>
          </a:prstGeom>
        </p:spPr>
      </p:pic>
      <p:pic>
        <p:nvPicPr>
          <p:cNvPr id="8" name="Imatge 7"/>
          <p:cNvPicPr>
            <a:picLocks noChangeAspect="1"/>
          </p:cNvPicPr>
          <p:nvPr/>
        </p:nvPicPr>
        <p:blipFill>
          <a:blip r:embed="rId5"/>
          <a:stretch>
            <a:fillRect/>
          </a:stretch>
        </p:blipFill>
        <p:spPr>
          <a:xfrm>
            <a:off x="446089" y="4790499"/>
            <a:ext cx="5973762" cy="1582092"/>
          </a:xfrm>
          <a:prstGeom prst="rect">
            <a:avLst/>
          </a:prstGeom>
        </p:spPr>
      </p:pic>
    </p:spTree>
    <p:extLst>
      <p:ext uri="{BB962C8B-B14F-4D97-AF65-F5344CB8AC3E}">
        <p14:creationId xmlns:p14="http://schemas.microsoft.com/office/powerpoint/2010/main" val="359841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22313" y="830263"/>
            <a:ext cx="46346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b="1" dirty="0">
                <a:latin typeface="Verdana" panose="020B0604030504040204" pitchFamily="34" charset="0"/>
                <a:ea typeface="Verdana" panose="020B0604030504040204" pitchFamily="34" charset="0"/>
                <a:cs typeface="Verdana" panose="020B0604030504040204" pitchFamily="34" charset="0"/>
              </a:rPr>
              <a:t>Otros tipos de documentos (Ejemplos)</a:t>
            </a:r>
          </a:p>
        </p:txBody>
      </p:sp>
      <p:sp>
        <p:nvSpPr>
          <p:cNvPr id="3" name="Rectangle 5"/>
          <p:cNvSpPr>
            <a:spLocks noChangeArrowheads="1"/>
          </p:cNvSpPr>
          <p:nvPr/>
        </p:nvSpPr>
        <p:spPr bwMode="auto">
          <a:xfrm>
            <a:off x="722313" y="1227138"/>
            <a:ext cx="39036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400" u="sng" dirty="0">
                <a:latin typeface="Verdana" panose="020B0604030504040204" pitchFamily="34" charset="0"/>
                <a:ea typeface="Verdana" panose="020B0604030504040204" pitchFamily="34" charset="0"/>
                <a:cs typeface="Verdana" panose="020B0604030504040204" pitchFamily="34" charset="0"/>
              </a:rPr>
              <a:t>Vídeos, DVD y películas cinematográficas</a:t>
            </a:r>
            <a:endParaRPr lang="es-ES" altLang="es-E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7"/>
          <p:cNvSpPr>
            <a:spLocks noChangeArrowheads="1"/>
          </p:cNvSpPr>
          <p:nvPr/>
        </p:nvSpPr>
        <p:spPr bwMode="auto">
          <a:xfrm>
            <a:off x="722313" y="3806825"/>
            <a:ext cx="81630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400" u="sng" dirty="0">
                <a:latin typeface="Verdana" panose="020B0604030504040204" pitchFamily="34" charset="0"/>
                <a:ea typeface="Verdana" panose="020B0604030504040204" pitchFamily="34" charset="0"/>
                <a:cs typeface="Verdana" panose="020B0604030504040204" pitchFamily="34" charset="0"/>
              </a:rPr>
              <a:t>Documentos gráficos: litografías, láminas, pósteres, grabados, carteles, fotografías, etc.</a:t>
            </a:r>
            <a:endParaRPr lang="es-ES" altLang="es-ES" sz="1400" dirty="0">
              <a:latin typeface="Verdana" panose="020B0604030504040204" pitchFamily="34" charset="0"/>
              <a:ea typeface="Verdana" panose="020B0604030504040204" pitchFamily="34" charset="0"/>
              <a:cs typeface="Verdana" panose="020B0604030504040204" pitchFamily="34" charset="0"/>
            </a:endParaRPr>
          </a:p>
        </p:txBody>
      </p:sp>
      <p:sp>
        <p:nvSpPr>
          <p:cNvPr id="5" name="QuadreDeText 5"/>
          <p:cNvSpPr txBox="1">
            <a:spLocks noChangeArrowheads="1"/>
          </p:cNvSpPr>
          <p:nvPr/>
        </p:nvSpPr>
        <p:spPr bwMode="auto">
          <a:xfrm>
            <a:off x="6934200" y="6369050"/>
            <a:ext cx="2101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hlinkClick r:id="rId3"/>
              </a:rPr>
              <a:t>Otros documentos</a:t>
            </a:r>
            <a:endParaRPr lang="es-ES" altLang="es-ES" sz="1600" dirty="0">
              <a:latin typeface="Verdana" panose="020B0604030504040204" pitchFamily="34" charset="0"/>
              <a:ea typeface="Verdana" panose="020B0604030504040204" pitchFamily="34" charset="0"/>
              <a:cs typeface="Verdana" panose="020B0604030504040204" pitchFamily="34" charset="0"/>
            </a:endParaRPr>
          </a:p>
        </p:txBody>
      </p:sp>
      <p:pic>
        <p:nvPicPr>
          <p:cNvPr id="7" name="Imatge 6"/>
          <p:cNvPicPr>
            <a:picLocks noChangeAspect="1"/>
          </p:cNvPicPr>
          <p:nvPr/>
        </p:nvPicPr>
        <p:blipFill>
          <a:blip r:embed="rId4"/>
          <a:stretch>
            <a:fillRect/>
          </a:stretch>
        </p:blipFill>
        <p:spPr>
          <a:xfrm>
            <a:off x="722313" y="1506340"/>
            <a:ext cx="5583237" cy="2282509"/>
          </a:xfrm>
          <a:prstGeom prst="rect">
            <a:avLst/>
          </a:prstGeom>
        </p:spPr>
      </p:pic>
      <p:pic>
        <p:nvPicPr>
          <p:cNvPr id="8" name="Imatge 7"/>
          <p:cNvPicPr>
            <a:picLocks noChangeAspect="1"/>
          </p:cNvPicPr>
          <p:nvPr/>
        </p:nvPicPr>
        <p:blipFill>
          <a:blip r:embed="rId5"/>
          <a:stretch>
            <a:fillRect/>
          </a:stretch>
        </p:blipFill>
        <p:spPr>
          <a:xfrm>
            <a:off x="722313" y="4107322"/>
            <a:ext cx="5453062" cy="2598272"/>
          </a:xfrm>
          <a:prstGeom prst="rect">
            <a:avLst/>
          </a:prstGeom>
        </p:spPr>
      </p:pic>
    </p:spTree>
    <p:extLst>
      <p:ext uri="{BB962C8B-B14F-4D97-AF65-F5344CB8AC3E}">
        <p14:creationId xmlns:p14="http://schemas.microsoft.com/office/powerpoint/2010/main" val="3281556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a:spLocks noChangeArrowheads="1"/>
          </p:cNvSpPr>
          <p:nvPr/>
        </p:nvSpPr>
        <p:spPr bwMode="auto">
          <a:xfrm>
            <a:off x="684213" y="1335088"/>
            <a:ext cx="8164512"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defRPr/>
            </a:pPr>
            <a:r>
              <a:rPr lang="es-ES" altLang="es-ES" sz="1400" dirty="0" smtClean="0">
                <a:latin typeface="Verdana" panose="020B0604030504040204" pitchFamily="34" charset="0"/>
                <a:ea typeface="Verdana" panose="020B0604030504040204" pitchFamily="34" charset="0"/>
                <a:cs typeface="Verdana" panose="020B0604030504040204" pitchFamily="34" charset="0"/>
              </a:rPr>
              <a:t>Tanto las citas como las referencias bibliográficas deben elaborarse conforme a una </a:t>
            </a:r>
            <a:r>
              <a:rPr lang="es-ES" altLang="es-ES" sz="1400" b="1" dirty="0" smtClean="0">
                <a:latin typeface="Verdana" panose="020B0604030504040204" pitchFamily="34" charset="0"/>
                <a:ea typeface="Verdana" panose="020B0604030504040204" pitchFamily="34" charset="0"/>
                <a:cs typeface="Verdana" panose="020B0604030504040204" pitchFamily="34" charset="0"/>
              </a:rPr>
              <a:t>norma</a:t>
            </a:r>
            <a:r>
              <a:rPr lang="es-ES" altLang="es-ES" sz="1400" dirty="0" smtClean="0">
                <a:latin typeface="Verdana" panose="020B0604030504040204" pitchFamily="34" charset="0"/>
                <a:ea typeface="Verdana" panose="020B0604030504040204" pitchFamily="34" charset="0"/>
                <a:cs typeface="Verdana" panose="020B0604030504040204" pitchFamily="34" charset="0"/>
              </a:rPr>
              <a:t> o </a:t>
            </a:r>
            <a:r>
              <a:rPr lang="es-ES" altLang="es-ES" sz="1400" b="1" dirty="0" smtClean="0">
                <a:latin typeface="Verdana" panose="020B0604030504040204" pitchFamily="34" charset="0"/>
                <a:ea typeface="Verdana" panose="020B0604030504040204" pitchFamily="34" charset="0"/>
                <a:cs typeface="Verdana" panose="020B0604030504040204" pitchFamily="34" charset="0"/>
              </a:rPr>
              <a:t>estándar</a:t>
            </a:r>
            <a:r>
              <a:rPr lang="es-ES" altLang="es-ES" sz="1400" dirty="0" smtClean="0">
                <a:latin typeface="Verdana" panose="020B0604030504040204" pitchFamily="34" charset="0"/>
                <a:ea typeface="Verdana" panose="020B0604030504040204" pitchFamily="34" charset="0"/>
                <a:cs typeface="Verdana" panose="020B0604030504040204" pitchFamily="34" charset="0"/>
              </a:rPr>
              <a:t>. Existen diferentes </a:t>
            </a:r>
            <a:r>
              <a:rPr lang="es-ES" altLang="es-ES" sz="1400" b="1" dirty="0" smtClean="0">
                <a:latin typeface="Verdana" panose="020B0604030504040204" pitchFamily="34" charset="0"/>
                <a:ea typeface="Verdana" panose="020B0604030504040204" pitchFamily="34" charset="0"/>
                <a:cs typeface="Verdana" panose="020B0604030504040204" pitchFamily="34" charset="0"/>
              </a:rPr>
              <a:t>estilos de citación bibliográfica</a:t>
            </a:r>
            <a:r>
              <a:rPr lang="es-ES" altLang="es-ES" sz="1400" dirty="0" smtClean="0">
                <a:latin typeface="Verdana" panose="020B0604030504040204" pitchFamily="34" charset="0"/>
                <a:ea typeface="Verdana" panose="020B0604030504040204" pitchFamily="34" charset="0"/>
                <a:cs typeface="Verdana" panose="020B0604030504040204" pitchFamily="34" charset="0"/>
              </a:rPr>
              <a:t>. </a:t>
            </a:r>
          </a:p>
          <a:p>
            <a:pPr algn="just">
              <a:spcBef>
                <a:spcPct val="0"/>
              </a:spcBef>
              <a:buFontTx/>
              <a:buNone/>
              <a:defRPr/>
            </a:pPr>
            <a:endParaRPr lang="es-ES" altLang="es-ES" sz="14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defRPr/>
            </a:pPr>
            <a:r>
              <a:rPr lang="es-ES" altLang="es-ES" sz="1400" dirty="0" smtClean="0">
                <a:latin typeface="Verdana" panose="020B0604030504040204" pitchFamily="34" charset="0"/>
                <a:ea typeface="Verdana" panose="020B0604030504040204" pitchFamily="34" charset="0"/>
                <a:cs typeface="Verdana" panose="020B0604030504040204" pitchFamily="34" charset="0"/>
              </a:rPr>
              <a:t>Los sistemas o estilos más utilizados en el ámbito de la investigación son:</a:t>
            </a:r>
          </a:p>
          <a:p>
            <a:pPr>
              <a:spcBef>
                <a:spcPct val="0"/>
              </a:spcBef>
              <a:buFontTx/>
              <a:buNone/>
              <a:defRPr/>
            </a:pPr>
            <a:endParaRPr lang="es-ES" altLang="es-ES" sz="1400" dirty="0" smtClean="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defRPr/>
            </a:pPr>
            <a:r>
              <a:rPr lang="es-ES" altLang="es-ES" sz="1400" dirty="0" smtClean="0">
                <a:latin typeface="Verdana" panose="020B0604030504040204" pitchFamily="34" charset="0"/>
                <a:ea typeface="Verdana" panose="020B0604030504040204" pitchFamily="34" charset="0"/>
                <a:cs typeface="Verdana" panose="020B0604030504040204" pitchFamily="34" charset="0"/>
              </a:rPr>
              <a:t>• </a:t>
            </a:r>
            <a:r>
              <a:rPr lang="en-US" altLang="es-ES" sz="1400" dirty="0" smtClean="0">
                <a:latin typeface="Verdana" panose="020B0604030504040204" pitchFamily="34" charset="0"/>
                <a:ea typeface="Verdana" panose="020B0604030504040204" pitchFamily="34" charset="0"/>
                <a:cs typeface="Verdana" panose="020B0604030504040204" pitchFamily="34" charset="0"/>
              </a:rPr>
              <a:t>Harvard Style</a:t>
            </a:r>
          </a:p>
          <a:p>
            <a:pPr>
              <a:spcBef>
                <a:spcPct val="0"/>
              </a:spcBef>
              <a:buFontTx/>
              <a:buNone/>
              <a:defRPr/>
            </a:pPr>
            <a:endParaRPr lang="es-ES" altLang="es-ES" sz="1400" dirty="0" smtClean="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defRPr/>
            </a:pPr>
            <a:r>
              <a:rPr lang="es-ES" altLang="es-ES" sz="1400" dirty="0" smtClean="0">
                <a:latin typeface="Verdana" panose="020B0604030504040204" pitchFamily="34" charset="0"/>
                <a:ea typeface="Verdana" panose="020B0604030504040204" pitchFamily="34" charset="0"/>
                <a:cs typeface="Verdana" panose="020B0604030504040204" pitchFamily="34" charset="0"/>
              </a:rPr>
              <a:t>	Cómo redactar referencias y citas bibliográficas en un trabajo de 	investigación: aplicación práctica del Harvard Style / María Dolores 	Borgoñós Martínez</a:t>
            </a:r>
          </a:p>
          <a:p>
            <a:pPr>
              <a:spcBef>
                <a:spcPct val="0"/>
              </a:spcBef>
              <a:buFontTx/>
              <a:buNone/>
              <a:defRPr/>
            </a:pPr>
            <a:r>
              <a:rPr lang="es-ES" altLang="es-ES" sz="1400" dirty="0" smtClean="0">
                <a:latin typeface="Verdana" panose="020B0604030504040204" pitchFamily="34" charset="0"/>
                <a:ea typeface="Verdana" panose="020B0604030504040204" pitchFamily="34" charset="0"/>
                <a:cs typeface="Verdana" panose="020B0604030504040204" pitchFamily="34" charset="0"/>
              </a:rPr>
              <a:t>	</a:t>
            </a:r>
            <a:r>
              <a:rPr lang="es-ES" altLang="es-ES"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001.811 Bor</a:t>
            </a:r>
          </a:p>
          <a:p>
            <a:pPr>
              <a:spcBef>
                <a:spcPct val="0"/>
              </a:spcBef>
              <a:buFontTx/>
              <a:buNone/>
              <a:defRPr/>
            </a:pPr>
            <a:r>
              <a:rPr lang="es-ES" altLang="es-ES"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s-ES" altLang="es-ES" sz="1400" dirty="0" smtClean="0">
                <a:latin typeface="Verdana" panose="020B0604030504040204" pitchFamily="34" charset="0"/>
                <a:ea typeface="Verdana" panose="020B0604030504040204" pitchFamily="34" charset="0"/>
                <a:cs typeface="Verdana" panose="020B0604030504040204" pitchFamily="34" charset="0"/>
                <a:hlinkClick r:id="rId3"/>
              </a:rPr>
              <a:t>Catálogo UB</a:t>
            </a:r>
            <a:endParaRPr lang="es-ES" altLang="es-ES" sz="1400" dirty="0" smtClean="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defRPr/>
            </a:pPr>
            <a:r>
              <a:rPr lang="en-US" altLang="es-ES" sz="1400" dirty="0" smtClean="0">
                <a:latin typeface="Verdana" panose="020B0604030504040204" pitchFamily="34" charset="0"/>
                <a:ea typeface="Verdana" panose="020B0604030504040204" pitchFamily="34" charset="0"/>
                <a:cs typeface="Verdana" panose="020B0604030504040204" pitchFamily="34" charset="0"/>
              </a:rPr>
              <a:t> </a:t>
            </a:r>
            <a:endParaRPr lang="es-ES" altLang="es-ES" sz="1400" dirty="0" smtClean="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defRPr/>
            </a:pPr>
            <a:r>
              <a:rPr lang="en-US" altLang="es-ES" sz="1400" dirty="0">
                <a:latin typeface="Verdana" panose="020B0604030504040204" pitchFamily="34" charset="0"/>
                <a:ea typeface="Verdana" panose="020B0604030504040204" pitchFamily="34" charset="0"/>
                <a:cs typeface="Verdana" panose="020B0604030504040204" pitchFamily="34" charset="0"/>
              </a:rPr>
              <a:t>•</a:t>
            </a:r>
            <a:r>
              <a:rPr lang="en-US" altLang="es-ES" sz="1400" dirty="0" smtClean="0">
                <a:latin typeface="Verdana" panose="020B0604030504040204" pitchFamily="34" charset="0"/>
                <a:ea typeface="Verdana" panose="020B0604030504040204" pitchFamily="34" charset="0"/>
                <a:cs typeface="Verdana" panose="020B0604030504040204" pitchFamily="34" charset="0"/>
              </a:rPr>
              <a:t> Vancouver</a:t>
            </a:r>
          </a:p>
          <a:p>
            <a:pPr>
              <a:spcBef>
                <a:spcPct val="0"/>
              </a:spcBef>
              <a:buFontTx/>
              <a:buNone/>
              <a:defRPr/>
            </a:pPr>
            <a:endParaRPr lang="en-US" altLang="es-ES" sz="14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defRPr/>
            </a:pPr>
            <a:r>
              <a:rPr lang="en-US" altLang="es-ES" sz="1400" dirty="0" smtClean="0">
                <a:latin typeface="Verdana" panose="020B0604030504040204" pitchFamily="34" charset="0"/>
                <a:ea typeface="Verdana" panose="020B0604030504040204" pitchFamily="34" charset="0"/>
                <a:cs typeface="Verdana" panose="020B0604030504040204" pitchFamily="34" charset="0"/>
              </a:rPr>
              <a:t>	Recommendations </a:t>
            </a:r>
            <a:r>
              <a:rPr lang="en-US" altLang="es-ES" sz="1400" dirty="0">
                <a:latin typeface="Verdana" panose="020B0604030504040204" pitchFamily="34" charset="0"/>
                <a:ea typeface="Verdana" panose="020B0604030504040204" pitchFamily="34" charset="0"/>
                <a:cs typeface="Verdana" panose="020B0604030504040204" pitchFamily="34" charset="0"/>
              </a:rPr>
              <a:t>for the Conduct, Reporting, Editing and Publication of </a:t>
            </a:r>
            <a:r>
              <a:rPr lang="en-US" altLang="es-ES" sz="1400" dirty="0" smtClean="0">
                <a:latin typeface="Verdana" panose="020B0604030504040204" pitchFamily="34" charset="0"/>
                <a:ea typeface="Verdana" panose="020B0604030504040204" pitchFamily="34" charset="0"/>
                <a:cs typeface="Verdana" panose="020B0604030504040204" pitchFamily="34" charset="0"/>
              </a:rPr>
              <a:t>	Scholarly </a:t>
            </a:r>
            <a:r>
              <a:rPr lang="en-US" altLang="es-ES" sz="1400" dirty="0">
                <a:latin typeface="Verdana" panose="020B0604030504040204" pitchFamily="34" charset="0"/>
                <a:ea typeface="Verdana" panose="020B0604030504040204" pitchFamily="34" charset="0"/>
                <a:cs typeface="Verdana" panose="020B0604030504040204" pitchFamily="34" charset="0"/>
              </a:rPr>
              <a:t>Work in </a:t>
            </a:r>
            <a:r>
              <a:rPr lang="en-US" altLang="es-ES" sz="1400" dirty="0" smtClean="0">
                <a:latin typeface="Verdana" panose="020B0604030504040204" pitchFamily="34" charset="0"/>
                <a:ea typeface="Verdana" panose="020B0604030504040204" pitchFamily="34" charset="0"/>
                <a:cs typeface="Verdana" panose="020B0604030504040204" pitchFamily="34" charset="0"/>
              </a:rPr>
              <a:t>Medical </a:t>
            </a:r>
            <a:r>
              <a:rPr lang="en-US" altLang="es-ES" sz="1400" dirty="0">
                <a:latin typeface="Verdana" panose="020B0604030504040204" pitchFamily="34" charset="0"/>
                <a:ea typeface="Verdana" panose="020B0604030504040204" pitchFamily="34" charset="0"/>
                <a:cs typeface="Verdana" panose="020B0604030504040204" pitchFamily="34" charset="0"/>
              </a:rPr>
              <a:t>Journals (</a:t>
            </a:r>
            <a:r>
              <a:rPr lang="en-US" altLang="es-ES" sz="1400" dirty="0">
                <a:latin typeface="Verdana" panose="020B0604030504040204" pitchFamily="34" charset="0"/>
                <a:ea typeface="Verdana" panose="020B0604030504040204" pitchFamily="34" charset="0"/>
                <a:cs typeface="Verdana" panose="020B0604030504040204" pitchFamily="34" charset="0"/>
                <a:hlinkClick r:id="rId4"/>
              </a:rPr>
              <a:t>ICMJE Recommendations</a:t>
            </a:r>
            <a:r>
              <a:rPr lang="en-US" altLang="es-ES" sz="1400" dirty="0">
                <a:latin typeface="Verdana" panose="020B0604030504040204" pitchFamily="34" charset="0"/>
                <a:ea typeface="Verdana" panose="020B0604030504040204" pitchFamily="34" charset="0"/>
                <a:cs typeface="Verdana" panose="020B0604030504040204" pitchFamily="34" charset="0"/>
              </a:rPr>
              <a:t>)</a:t>
            </a:r>
            <a:endParaRPr lang="es-ES" altLang="es-ES" sz="1400" dirty="0" smtClean="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defRPr/>
            </a:pPr>
            <a:r>
              <a:rPr lang="en-US" altLang="es-ES" sz="1400" dirty="0" smtClean="0">
                <a:latin typeface="Verdana" panose="020B0604030504040204" pitchFamily="34" charset="0"/>
                <a:ea typeface="Verdana" panose="020B0604030504040204" pitchFamily="34" charset="0"/>
                <a:cs typeface="Verdana" panose="020B0604030504040204" pitchFamily="34" charset="0"/>
              </a:rPr>
              <a:t> 	</a:t>
            </a:r>
            <a:endParaRPr lang="es-ES" altLang="es-ES" sz="1400" dirty="0" smtClean="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defRPr/>
            </a:pPr>
            <a:r>
              <a:rPr lang="en-US" altLang="es-ES" sz="1400" dirty="0">
                <a:latin typeface="Verdana" panose="020B0604030504040204" pitchFamily="34" charset="0"/>
                <a:ea typeface="Verdana" panose="020B0604030504040204" pitchFamily="34" charset="0"/>
                <a:cs typeface="Verdana" panose="020B0604030504040204" pitchFamily="34" charset="0"/>
              </a:rPr>
              <a:t>•</a:t>
            </a:r>
            <a:r>
              <a:rPr lang="en-US" altLang="es-ES" sz="1400" dirty="0" smtClean="0">
                <a:latin typeface="Verdana" panose="020B0604030504040204" pitchFamily="34" charset="0"/>
                <a:ea typeface="Verdana" panose="020B0604030504040204" pitchFamily="34" charset="0"/>
                <a:cs typeface="Verdana" panose="020B0604030504040204" pitchFamily="34" charset="0"/>
              </a:rPr>
              <a:t> Chicago</a:t>
            </a:r>
          </a:p>
          <a:p>
            <a:pPr>
              <a:spcBef>
                <a:spcPct val="0"/>
              </a:spcBef>
              <a:buFontTx/>
              <a:buNone/>
              <a:defRPr/>
            </a:pPr>
            <a:endParaRPr lang="en-US" altLang="es-ES" sz="14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defRPr/>
            </a:pPr>
            <a:r>
              <a:rPr lang="en-US" altLang="es-ES" sz="1400" dirty="0" smtClean="0">
                <a:latin typeface="Verdana" panose="020B0604030504040204" pitchFamily="34" charset="0"/>
                <a:ea typeface="Verdana" panose="020B0604030504040204" pitchFamily="34" charset="0"/>
                <a:cs typeface="Verdana" panose="020B0604030504040204" pitchFamily="34" charset="0"/>
              </a:rPr>
              <a:t>	</a:t>
            </a:r>
            <a:r>
              <a:rPr lang="es-ES" altLang="es-ES" sz="1400" dirty="0">
                <a:latin typeface="Verdana" panose="020B0604030504040204" pitchFamily="34" charset="0"/>
                <a:ea typeface="Verdana" panose="020B0604030504040204" pitchFamily="34" charset="0"/>
                <a:cs typeface="Verdana" panose="020B0604030504040204" pitchFamily="34" charset="0"/>
              </a:rPr>
              <a:t>Manual de estilo Chicago-Deusto / adaptación y edición de Javier Torres </a:t>
            </a:r>
            <a:r>
              <a:rPr lang="es-ES" altLang="es-ES" sz="1400" dirty="0" smtClean="0">
                <a:latin typeface="Verdana" panose="020B0604030504040204" pitchFamily="34" charset="0"/>
                <a:ea typeface="Verdana" panose="020B0604030504040204" pitchFamily="34" charset="0"/>
                <a:cs typeface="Verdana" panose="020B0604030504040204" pitchFamily="34" charset="0"/>
              </a:rPr>
              <a:t>Ripa	001.8 Chi</a:t>
            </a:r>
          </a:p>
          <a:p>
            <a:pPr>
              <a:spcBef>
                <a:spcPct val="0"/>
              </a:spcBef>
              <a:buFontTx/>
              <a:buNone/>
              <a:defRPr/>
            </a:pPr>
            <a:r>
              <a:rPr lang="es-ES" altLang="es-ES" sz="1400" dirty="0">
                <a:latin typeface="Verdana" panose="020B0604030504040204" pitchFamily="34" charset="0"/>
                <a:ea typeface="Verdana" panose="020B0604030504040204" pitchFamily="34" charset="0"/>
                <a:cs typeface="Verdana" panose="020B0604030504040204" pitchFamily="34" charset="0"/>
              </a:rPr>
              <a:t>	</a:t>
            </a:r>
            <a:r>
              <a:rPr lang="es-ES" altLang="es-ES" sz="1400" dirty="0" smtClean="0">
                <a:latin typeface="Verdana" panose="020B0604030504040204" pitchFamily="34" charset="0"/>
                <a:ea typeface="Verdana" panose="020B0604030504040204" pitchFamily="34" charset="0"/>
                <a:cs typeface="Verdana" panose="020B0604030504040204" pitchFamily="34" charset="0"/>
                <a:hlinkClick r:id="rId5"/>
              </a:rPr>
              <a:t>Catálogo UB</a:t>
            </a:r>
            <a:endParaRPr lang="en-US" altLang="es-ES" sz="1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3" name="QuadreDeText 2"/>
          <p:cNvSpPr txBox="1"/>
          <p:nvPr/>
        </p:nvSpPr>
        <p:spPr>
          <a:xfrm>
            <a:off x="684213" y="787400"/>
            <a:ext cx="4751387" cy="400050"/>
          </a:xfrm>
          <a:prstGeom prst="rect">
            <a:avLst/>
          </a:prstGeom>
          <a:noFill/>
        </p:spPr>
        <p:txBody>
          <a:bodyPr>
            <a:spAutoFit/>
          </a:bodyPr>
          <a:lstStyle/>
          <a:p>
            <a:pPr>
              <a:defRPr/>
            </a:pPr>
            <a:r>
              <a:rPr lang="es-ES" altLang="es-ES" sz="2000" b="1" dirty="0">
                <a:solidFill>
                  <a:srgbClr val="336699"/>
                </a:solidFill>
                <a:latin typeface="Verdana" panose="020B0604030504040204" pitchFamily="34" charset="0"/>
                <a:ea typeface="Verdana" panose="020B0604030504040204" pitchFamily="34" charset="0"/>
                <a:cs typeface="Verdana" panose="020B0604030504040204" pitchFamily="34" charset="0"/>
              </a:rPr>
              <a:t>Estilos de citación</a:t>
            </a:r>
            <a:endParaRPr lang="es-ES" altLang="es-ES" sz="2000" b="1" dirty="0">
              <a:solidFill>
                <a:srgbClr val="005EA4"/>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6438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a:spLocks noChangeArrowheads="1"/>
          </p:cNvSpPr>
          <p:nvPr/>
        </p:nvSpPr>
        <p:spPr bwMode="auto">
          <a:xfrm>
            <a:off x="684213" y="1192213"/>
            <a:ext cx="80645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s-ES" sz="1600" dirty="0" smtClean="0">
                <a:latin typeface="Verdana" panose="020B0604030504040204" pitchFamily="34" charset="0"/>
                <a:ea typeface="Verdana" panose="020B0604030504040204" pitchFamily="34" charset="0"/>
                <a:cs typeface="Verdana" panose="020B0604030504040204" pitchFamily="34" charset="0"/>
              </a:rPr>
              <a:t>• MLA (Modern Language Association of America) </a:t>
            </a:r>
          </a:p>
          <a:p>
            <a:pPr>
              <a:spcBef>
                <a:spcPct val="0"/>
              </a:spcBef>
              <a:buFontTx/>
              <a:buNone/>
              <a:defRPr/>
            </a:pPr>
            <a:r>
              <a:rPr lang="en-US" altLang="es-ES" sz="1600" dirty="0" smtClean="0">
                <a:latin typeface="Verdana" panose="020B0604030504040204" pitchFamily="34" charset="0"/>
                <a:ea typeface="Verdana" panose="020B0604030504040204" pitchFamily="34" charset="0"/>
                <a:cs typeface="Verdana" panose="020B0604030504040204" pitchFamily="34" charset="0"/>
              </a:rPr>
              <a:t>      </a:t>
            </a:r>
          </a:p>
          <a:p>
            <a:pPr>
              <a:spcBef>
                <a:spcPct val="0"/>
              </a:spcBef>
              <a:buFontTx/>
              <a:buNone/>
              <a:defRPr/>
            </a:pPr>
            <a:r>
              <a:rPr lang="en-US" altLang="es-ES" sz="1400" dirty="0" smtClean="0">
                <a:latin typeface="Verdana" panose="020B0604030504040204" pitchFamily="34" charset="0"/>
                <a:ea typeface="Verdana" panose="020B0604030504040204" pitchFamily="34" charset="0"/>
                <a:cs typeface="Verdana" panose="020B0604030504040204" pitchFamily="34" charset="0"/>
              </a:rPr>
              <a:t>	MLA </a:t>
            </a:r>
            <a:r>
              <a:rPr lang="en-US" altLang="es-ES" sz="1400" dirty="0">
                <a:latin typeface="Verdana" panose="020B0604030504040204" pitchFamily="34" charset="0"/>
                <a:ea typeface="Verdana" panose="020B0604030504040204" pitchFamily="34" charset="0"/>
                <a:cs typeface="Verdana" panose="020B0604030504040204" pitchFamily="34" charset="0"/>
              </a:rPr>
              <a:t>handbook for writers of research papers / Joseph Gibaldi</a:t>
            </a:r>
            <a:r>
              <a:rPr lang="es-ES" altLang="es-ES"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p>
          <a:p>
            <a:pPr>
              <a:spcBef>
                <a:spcPct val="0"/>
              </a:spcBef>
              <a:buFontTx/>
              <a:buNone/>
              <a:defRPr/>
            </a:pPr>
            <a:r>
              <a:rPr lang="es-ES" altLang="es-ES"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s-ES" altLang="es-ES"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001.811 Gib</a:t>
            </a:r>
            <a:endParaRPr lang="en-US" altLang="es-ES" sz="1400" dirty="0" smtClean="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defRPr/>
            </a:pPr>
            <a:r>
              <a:rPr lang="en-US" altLang="es-ES" sz="1400" dirty="0" smtClean="0">
                <a:latin typeface="Verdana" panose="020B0604030504040204" pitchFamily="34" charset="0"/>
                <a:ea typeface="Verdana" panose="020B0604030504040204" pitchFamily="34" charset="0"/>
                <a:cs typeface="Verdana" panose="020B0604030504040204" pitchFamily="34" charset="0"/>
              </a:rPr>
              <a:t>	</a:t>
            </a:r>
            <a:r>
              <a:rPr lang="es-ES" altLang="es-ES" sz="1400" dirty="0" smtClean="0">
                <a:latin typeface="Verdana" panose="020B0604030504040204" pitchFamily="34" charset="0"/>
                <a:ea typeface="Verdana" panose="020B0604030504040204" pitchFamily="34" charset="0"/>
                <a:cs typeface="Verdana" panose="020B0604030504040204" pitchFamily="34" charset="0"/>
                <a:hlinkClick r:id="rId3"/>
              </a:rPr>
              <a:t>Catálogo UB</a:t>
            </a:r>
            <a:endParaRPr lang="es-ES" altLang="es-ES" sz="1400" dirty="0" smtClean="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defRPr/>
            </a:pPr>
            <a:r>
              <a:rPr lang="en-US" altLang="es-ES" sz="1600" dirty="0" smtClean="0">
                <a:latin typeface="Verdana" panose="020B0604030504040204" pitchFamily="34" charset="0"/>
                <a:ea typeface="Verdana" panose="020B0604030504040204" pitchFamily="34" charset="0"/>
                <a:cs typeface="Verdana" panose="020B0604030504040204" pitchFamily="34" charset="0"/>
              </a:rPr>
              <a:t> </a:t>
            </a:r>
            <a:endParaRPr lang="es-ES" altLang="es-ES" sz="1600" dirty="0" smtClean="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defRPr/>
            </a:pPr>
            <a:r>
              <a:rPr lang="en-US" altLang="es-ES" sz="1600" dirty="0" smtClean="0">
                <a:latin typeface="Verdana" panose="020B0604030504040204" pitchFamily="34" charset="0"/>
                <a:ea typeface="Verdana" panose="020B0604030504040204" pitchFamily="34" charset="0"/>
                <a:cs typeface="Verdana" panose="020B0604030504040204" pitchFamily="34" charset="0"/>
              </a:rPr>
              <a:t> </a:t>
            </a:r>
            <a:endParaRPr lang="es-ES" altLang="es-ES" sz="1600" dirty="0" smtClean="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defRPr/>
            </a:pPr>
            <a:r>
              <a:rPr lang="en-US" altLang="es-ES" sz="1600" dirty="0" smtClean="0">
                <a:latin typeface="Verdana" panose="020B0604030504040204" pitchFamily="34" charset="0"/>
                <a:ea typeface="Verdana" panose="020B0604030504040204" pitchFamily="34" charset="0"/>
                <a:cs typeface="Verdana" panose="020B0604030504040204" pitchFamily="34" charset="0"/>
              </a:rPr>
              <a:t>• </a:t>
            </a:r>
            <a:r>
              <a:rPr lang="en-US" altLang="es-ES" sz="1600" dirty="0" smtClean="0">
                <a:latin typeface="Verdana" panose="020B0604030504040204" pitchFamily="34" charset="0"/>
                <a:ea typeface="Verdana" panose="020B0604030504040204" pitchFamily="34" charset="0"/>
                <a:cs typeface="Verdana" panose="020B0604030504040204" pitchFamily="34" charset="0"/>
                <a:hlinkClick r:id="rId4"/>
              </a:rPr>
              <a:t>APA</a:t>
            </a:r>
            <a:r>
              <a:rPr lang="en-US" altLang="es-ES" sz="1600" dirty="0" smtClean="0">
                <a:latin typeface="Verdana" panose="020B0604030504040204" pitchFamily="34" charset="0"/>
                <a:ea typeface="Verdana" panose="020B0604030504040204" pitchFamily="34" charset="0"/>
                <a:cs typeface="Verdana" panose="020B0604030504040204" pitchFamily="34" charset="0"/>
              </a:rPr>
              <a:t> (American Psychological Association)</a:t>
            </a:r>
            <a:endParaRPr lang="es-ES" altLang="es-ES" sz="1600" dirty="0" smtClean="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defRPr/>
            </a:pPr>
            <a:r>
              <a:rPr lang="en-US" altLang="es-ES" sz="1400" dirty="0" smtClean="0">
                <a:latin typeface="Verdana" panose="020B0604030504040204" pitchFamily="34" charset="0"/>
                <a:ea typeface="Verdana" panose="020B0604030504040204" pitchFamily="34" charset="0"/>
                <a:cs typeface="Verdana" panose="020B0604030504040204" pitchFamily="34" charset="0"/>
              </a:rPr>
              <a:t>	</a:t>
            </a:r>
          </a:p>
          <a:p>
            <a:pPr>
              <a:spcBef>
                <a:spcPct val="0"/>
              </a:spcBef>
              <a:buFontTx/>
              <a:buNone/>
              <a:defRPr/>
            </a:pPr>
            <a:r>
              <a:rPr lang="en-US" altLang="es-ES" sz="1400" dirty="0">
                <a:latin typeface="Verdana" panose="020B0604030504040204" pitchFamily="34" charset="0"/>
                <a:ea typeface="Verdana" panose="020B0604030504040204" pitchFamily="34" charset="0"/>
                <a:cs typeface="Verdana" panose="020B0604030504040204" pitchFamily="34" charset="0"/>
              </a:rPr>
              <a:t>	</a:t>
            </a:r>
            <a:r>
              <a:rPr lang="en-US" altLang="es-ES" sz="1400" dirty="0" smtClean="0">
                <a:latin typeface="Verdana" panose="020B0604030504040204" pitchFamily="34" charset="0"/>
                <a:ea typeface="Verdana" panose="020B0604030504040204" pitchFamily="34" charset="0"/>
                <a:cs typeface="Verdana" panose="020B0604030504040204" pitchFamily="34" charset="0"/>
              </a:rPr>
              <a:t>Publication Manual of the American Psychological Association</a:t>
            </a:r>
          </a:p>
          <a:p>
            <a:pPr>
              <a:spcBef>
                <a:spcPct val="0"/>
              </a:spcBef>
              <a:buFontTx/>
              <a:buNone/>
              <a:defRPr/>
            </a:pPr>
            <a:r>
              <a:rPr lang="en-US" altLang="es-ES" sz="1400" dirty="0" smtClean="0">
                <a:latin typeface="Verdana" panose="020B0604030504040204" pitchFamily="34" charset="0"/>
                <a:ea typeface="Verdana" panose="020B0604030504040204" pitchFamily="34" charset="0"/>
                <a:cs typeface="Verdana" panose="020B0604030504040204" pitchFamily="34" charset="0"/>
              </a:rPr>
              <a:t>	</a:t>
            </a:r>
            <a:r>
              <a:rPr lang="es-ES" altLang="es-ES"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001.8 Pub</a:t>
            </a:r>
          </a:p>
          <a:p>
            <a:pPr>
              <a:spcBef>
                <a:spcPct val="0"/>
              </a:spcBef>
              <a:buFontTx/>
              <a:buNone/>
              <a:defRPr/>
            </a:pPr>
            <a:r>
              <a:rPr lang="es-ES" altLang="es-ES" sz="14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t>
            </a:r>
            <a:r>
              <a:rPr lang="es-ES" altLang="es-ES" sz="1400" dirty="0" smtClean="0">
                <a:latin typeface="Verdana" panose="020B0604030504040204" pitchFamily="34" charset="0"/>
                <a:ea typeface="Verdana" panose="020B0604030504040204" pitchFamily="34" charset="0"/>
                <a:cs typeface="Verdana" panose="020B0604030504040204" pitchFamily="34" charset="0"/>
                <a:hlinkClick r:id="rId5"/>
              </a:rPr>
              <a:t>Catálogo UB</a:t>
            </a:r>
            <a:endParaRPr lang="es-ES" altLang="es-ES" sz="1400" dirty="0" smtClean="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defRPr/>
            </a:pPr>
            <a:r>
              <a:rPr lang="en-US" altLang="es-ES" sz="1400" dirty="0" smtClean="0">
                <a:latin typeface="Verdana" panose="020B0604030504040204" pitchFamily="34" charset="0"/>
                <a:ea typeface="Verdana" panose="020B0604030504040204" pitchFamily="34" charset="0"/>
                <a:cs typeface="Verdana" panose="020B0604030504040204" pitchFamily="34" charset="0"/>
              </a:rPr>
              <a:t> </a:t>
            </a:r>
            <a:endParaRPr lang="es-ES" altLang="es-ES" sz="1400" dirty="0" smtClean="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defRPr/>
            </a:pPr>
            <a:endParaRPr lang="en-US" altLang="es-ES" sz="1600" dirty="0" smtClean="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defRPr/>
            </a:pPr>
            <a:r>
              <a:rPr lang="en-US" altLang="es-ES" sz="1600" dirty="0" smtClean="0">
                <a:latin typeface="Verdana" panose="020B0604030504040204" pitchFamily="34" charset="0"/>
                <a:ea typeface="Verdana" panose="020B0604030504040204" pitchFamily="34" charset="0"/>
                <a:cs typeface="Verdana" panose="020B0604030504040204" pitchFamily="34" charset="0"/>
              </a:rPr>
              <a:t>• </a:t>
            </a:r>
            <a:r>
              <a:rPr lang="es-ES" altLang="es-ES" sz="1600" dirty="0" smtClean="0">
                <a:latin typeface="Verdana" panose="020B0604030504040204" pitchFamily="34" charset="0"/>
                <a:ea typeface="Verdana" panose="020B0604030504040204" pitchFamily="34" charset="0"/>
                <a:cs typeface="Verdana" panose="020B0604030504040204" pitchFamily="34" charset="0"/>
              </a:rPr>
              <a:t>CBE (Council of Biology Editors)</a:t>
            </a:r>
          </a:p>
          <a:p>
            <a:pPr>
              <a:spcBef>
                <a:spcPct val="0"/>
              </a:spcBef>
              <a:buFontTx/>
              <a:buNone/>
              <a:defRPr/>
            </a:pPr>
            <a:endParaRPr lang="es-ES" altLang="es-ES" sz="1400" dirty="0" smtClean="0">
              <a:latin typeface="Verdana" panose="020B0604030504040204" pitchFamily="34" charset="0"/>
              <a:ea typeface="Verdana" panose="020B0604030504040204" pitchFamily="34" charset="0"/>
              <a:cs typeface="Verdana" panose="020B0604030504040204" pitchFamily="34" charset="0"/>
            </a:endParaRPr>
          </a:p>
          <a:p>
            <a:pPr>
              <a:spcBef>
                <a:spcPct val="0"/>
              </a:spcBef>
              <a:buNone/>
              <a:defRPr/>
            </a:pPr>
            <a:r>
              <a:rPr lang="es-ES" altLang="es-ES" sz="1400" dirty="0" smtClean="0">
                <a:latin typeface="Verdana" panose="020B0604030504040204" pitchFamily="34" charset="0"/>
                <a:ea typeface="Verdana" panose="020B0604030504040204" pitchFamily="34" charset="0"/>
                <a:cs typeface="Verdana" panose="020B0604030504040204" pitchFamily="34" charset="0"/>
              </a:rPr>
              <a:t>	</a:t>
            </a:r>
            <a:r>
              <a:rPr lang="en-US" altLang="es-ES" sz="1400" dirty="0">
                <a:latin typeface="Verdana" panose="020B0604030504040204" pitchFamily="34" charset="0"/>
                <a:ea typeface="Verdana" panose="020B0604030504040204" pitchFamily="34" charset="0"/>
                <a:cs typeface="Verdana" panose="020B0604030504040204" pitchFamily="34" charset="0"/>
              </a:rPr>
              <a:t>Scientific style and format : the CBE manual for authors, editors, and 	publishers / Style Manual Committee. Council of Biology Editors	 	</a:t>
            </a:r>
            <a:r>
              <a:rPr lang="en-US" altLang="es-ES"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001.8 Sci </a:t>
            </a:r>
          </a:p>
          <a:p>
            <a:pPr>
              <a:spcBef>
                <a:spcPct val="0"/>
              </a:spcBef>
              <a:buFontTx/>
              <a:buNone/>
              <a:defRPr/>
            </a:pPr>
            <a:r>
              <a:rPr lang="es-ES" altLang="es-ES" sz="1400" dirty="0" smtClean="0">
                <a:latin typeface="Verdana" panose="020B0604030504040204" pitchFamily="34" charset="0"/>
                <a:ea typeface="Verdana" panose="020B0604030504040204" pitchFamily="34" charset="0"/>
                <a:cs typeface="Verdana" panose="020B0604030504040204" pitchFamily="34" charset="0"/>
              </a:rPr>
              <a:t>	</a:t>
            </a:r>
            <a:r>
              <a:rPr lang="es-ES" altLang="es-ES" sz="1400" dirty="0" smtClean="0">
                <a:latin typeface="Verdana" panose="020B0604030504040204" pitchFamily="34" charset="0"/>
                <a:ea typeface="Verdana" panose="020B0604030504040204" pitchFamily="34" charset="0"/>
                <a:cs typeface="Verdana" panose="020B0604030504040204" pitchFamily="34" charset="0"/>
                <a:hlinkClick r:id="rId6"/>
              </a:rPr>
              <a:t>Catálogo UB </a:t>
            </a:r>
            <a:r>
              <a:rPr lang="en-US" altLang="es-ES" sz="1600" dirty="0" smtClean="0">
                <a:latin typeface="Verdana" panose="020B0604030504040204" pitchFamily="34" charset="0"/>
                <a:ea typeface="Verdana" panose="020B0604030504040204" pitchFamily="34" charset="0"/>
                <a:cs typeface="Verdana" panose="020B0604030504040204" pitchFamily="34" charset="0"/>
              </a:rPr>
              <a:t>	</a:t>
            </a:r>
          </a:p>
          <a:p>
            <a:pPr>
              <a:spcBef>
                <a:spcPct val="0"/>
              </a:spcBef>
              <a:buFontTx/>
              <a:buNone/>
              <a:defRPr/>
            </a:pPr>
            <a:endParaRPr lang="es-ES" altLang="es-ES" sz="16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99431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a:spLocks noChangeArrowheads="1"/>
          </p:cNvSpPr>
          <p:nvPr/>
        </p:nvSpPr>
        <p:spPr bwMode="auto">
          <a:xfrm>
            <a:off x="669925" y="1220788"/>
            <a:ext cx="79930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Los documentos que han sido citados a lo largo de un trabajo han de tener su correspondencia en una </a:t>
            </a:r>
            <a:r>
              <a:rPr lang="es-ES" altLang="es-ES" sz="1600" b="1" dirty="0">
                <a:latin typeface="Verdana" panose="020B0604030504040204" pitchFamily="34" charset="0"/>
                <a:ea typeface="Verdana" panose="020B0604030504040204" pitchFamily="34" charset="0"/>
                <a:cs typeface="Verdana" panose="020B0604030504040204" pitchFamily="34" charset="0"/>
              </a:rPr>
              <a:t>lista final</a:t>
            </a:r>
            <a:r>
              <a:rPr lang="es-ES" altLang="es-ES" sz="1600" dirty="0">
                <a:latin typeface="Verdana" panose="020B0604030504040204" pitchFamily="34" charset="0"/>
                <a:ea typeface="Verdana" panose="020B0604030504040204" pitchFamily="34" charset="0"/>
                <a:cs typeface="Verdana" panose="020B0604030504040204" pitchFamily="34" charset="0"/>
              </a:rPr>
              <a:t>, con la relación de fuentes a las que se ha hecho alusión. </a:t>
            </a: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El conjunto de referencias bibliográficas pueden presentarse, en:</a:t>
            </a:r>
          </a:p>
        </p:txBody>
      </p:sp>
      <p:sp>
        <p:nvSpPr>
          <p:cNvPr id="3" name="Rectangle 1"/>
          <p:cNvSpPr>
            <a:spLocks noChangeArrowheads="1"/>
          </p:cNvSpPr>
          <p:nvPr/>
        </p:nvSpPr>
        <p:spPr bwMode="auto">
          <a:xfrm>
            <a:off x="669925" y="792163"/>
            <a:ext cx="34820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2000" b="1" dirty="0">
                <a:solidFill>
                  <a:srgbClr val="336699"/>
                </a:solidFill>
                <a:latin typeface="Verdana" panose="020B0604030504040204" pitchFamily="34" charset="0"/>
                <a:ea typeface="Verdana" panose="020B0604030504040204" pitchFamily="34" charset="0"/>
                <a:cs typeface="Verdana" panose="020B0604030504040204" pitchFamily="34" charset="0"/>
              </a:rPr>
              <a:t>El listado de citaciones</a:t>
            </a:r>
            <a:endParaRPr lang="es-ES" altLang="es-ES"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QuadreDeText 2"/>
          <p:cNvSpPr txBox="1">
            <a:spLocks noChangeArrowheads="1"/>
          </p:cNvSpPr>
          <p:nvPr/>
        </p:nvSpPr>
        <p:spPr bwMode="auto">
          <a:xfrm>
            <a:off x="1462088" y="2597150"/>
            <a:ext cx="669607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Ordenación </a:t>
            </a:r>
            <a:r>
              <a:rPr lang="es-ES" altLang="es-ES" sz="1400" b="1" dirty="0">
                <a:latin typeface="Verdana" panose="020B0604030504040204" pitchFamily="34" charset="0"/>
                <a:ea typeface="Verdana" panose="020B0604030504040204" pitchFamily="34" charset="0"/>
                <a:cs typeface="Verdana" panose="020B0604030504040204" pitchFamily="34" charset="0"/>
              </a:rPr>
              <a:t>alfabética</a:t>
            </a:r>
            <a:r>
              <a:rPr lang="es-ES" altLang="es-ES" sz="1400" dirty="0">
                <a:latin typeface="Verdana" panose="020B0604030504040204" pitchFamily="34" charset="0"/>
                <a:ea typeface="Verdana" panose="020B0604030504040204" pitchFamily="34" charset="0"/>
                <a:cs typeface="Verdana" panose="020B0604030504040204" pitchFamily="34" charset="0"/>
              </a:rPr>
              <a:t>: por el apellido de la responsabilidad principal o por el título.</a:t>
            </a:r>
            <a:endParaRPr lang="ca-ES" altLang="es-ES" sz="14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4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s-ES" altLang="es-ES" sz="1400" dirty="0" smtClean="0">
                <a:latin typeface="Verdana" panose="020B0604030504040204" pitchFamily="34" charset="0"/>
                <a:ea typeface="Verdana" panose="020B0604030504040204" pitchFamily="34" charset="0"/>
                <a:cs typeface="Verdana" panose="020B0604030504040204" pitchFamily="34" charset="0"/>
              </a:rPr>
              <a:t>• Ordenación </a:t>
            </a:r>
            <a:r>
              <a:rPr lang="es-ES" altLang="es-ES" sz="1400" b="1" dirty="0">
                <a:latin typeface="Verdana" panose="020B0604030504040204" pitchFamily="34" charset="0"/>
                <a:ea typeface="Verdana" panose="020B0604030504040204" pitchFamily="34" charset="0"/>
                <a:cs typeface="Verdana" panose="020B0604030504040204" pitchFamily="34" charset="0"/>
              </a:rPr>
              <a:t>temática</a:t>
            </a:r>
            <a:r>
              <a:rPr lang="es-ES" altLang="es-ES" sz="1400" dirty="0">
                <a:latin typeface="Verdana" panose="020B0604030504040204" pitchFamily="34" charset="0"/>
                <a:ea typeface="Verdana" panose="020B0604030504040204" pitchFamily="34" charset="0"/>
                <a:cs typeface="Verdana" panose="020B0604030504040204" pitchFamily="34" charset="0"/>
              </a:rPr>
              <a:t>: distribución de las referencias según la temática, </a:t>
            </a:r>
            <a:r>
              <a:rPr lang="es-ES" altLang="es-ES" sz="1400" dirty="0" smtClean="0">
                <a:latin typeface="Verdana" panose="020B0604030504040204" pitchFamily="34" charset="0"/>
                <a:ea typeface="Verdana" panose="020B0604030504040204" pitchFamily="34" charset="0"/>
                <a:cs typeface="Verdana" panose="020B0604030504040204" pitchFamily="34" charset="0"/>
              </a:rPr>
              <a:t>estableciendo apartados </a:t>
            </a:r>
            <a:r>
              <a:rPr lang="es-ES" altLang="es-ES" sz="1400" dirty="0">
                <a:latin typeface="Verdana" panose="020B0604030504040204" pitchFamily="34" charset="0"/>
                <a:ea typeface="Verdana" panose="020B0604030504040204" pitchFamily="34" charset="0"/>
                <a:cs typeface="Verdana" panose="020B0604030504040204" pitchFamily="34" charset="0"/>
              </a:rPr>
              <a:t>(ordenación alfabética de cada apartado).</a:t>
            </a:r>
          </a:p>
          <a:p>
            <a:pPr>
              <a:spcBef>
                <a:spcPct val="0"/>
              </a:spcBef>
              <a:buFontTx/>
              <a:buNone/>
            </a:pPr>
            <a:endParaRPr lang="es-ES" altLang="es-ES" sz="14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Ordenación </a:t>
            </a:r>
            <a:r>
              <a:rPr lang="es-ES" altLang="es-ES" sz="1400" b="1" dirty="0">
                <a:latin typeface="Verdana" panose="020B0604030504040204" pitchFamily="34" charset="0"/>
                <a:ea typeface="Verdana" panose="020B0604030504040204" pitchFamily="34" charset="0"/>
                <a:cs typeface="Verdana" panose="020B0604030504040204" pitchFamily="34" charset="0"/>
              </a:rPr>
              <a:t>numérica</a:t>
            </a:r>
            <a:r>
              <a:rPr lang="es-ES" altLang="es-ES" sz="1400" dirty="0">
                <a:latin typeface="Verdana" panose="020B0604030504040204" pitchFamily="34" charset="0"/>
                <a:ea typeface="Verdana" panose="020B0604030504040204" pitchFamily="34" charset="0"/>
                <a:cs typeface="Verdana" panose="020B0604030504040204" pitchFamily="34" charset="0"/>
              </a:rPr>
              <a:t>: la lista de referencias sigue el orden en que las obras se citan </a:t>
            </a:r>
            <a:r>
              <a:rPr lang="es-ES" altLang="es-ES" sz="1400" dirty="0" smtClean="0">
                <a:latin typeface="Verdana" panose="020B0604030504040204" pitchFamily="34" charset="0"/>
                <a:ea typeface="Verdana" panose="020B0604030504040204" pitchFamily="34" charset="0"/>
                <a:cs typeface="Verdana" panose="020B0604030504040204" pitchFamily="34" charset="0"/>
              </a:rPr>
              <a:t>por </a:t>
            </a:r>
            <a:r>
              <a:rPr lang="es-ES" altLang="es-ES" sz="1400" dirty="0">
                <a:latin typeface="Verdana" panose="020B0604030504040204" pitchFamily="34" charset="0"/>
                <a:ea typeface="Verdana" panose="020B0604030504040204" pitchFamily="34" charset="0"/>
                <a:cs typeface="Verdana" panose="020B0604030504040204" pitchFamily="34" charset="0"/>
              </a:rPr>
              <a:t>primera vez en el texto (ordenación numérica por orden de citación).</a:t>
            </a:r>
          </a:p>
        </p:txBody>
      </p:sp>
      <p:sp>
        <p:nvSpPr>
          <p:cNvPr id="5" name="Rectangle 3"/>
          <p:cNvSpPr>
            <a:spLocks noChangeArrowheads="1"/>
          </p:cNvSpPr>
          <p:nvPr/>
        </p:nvSpPr>
        <p:spPr bwMode="auto">
          <a:xfrm>
            <a:off x="669924" y="5065713"/>
            <a:ext cx="807402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La elección del criterio de ordenación dependerá de la normativa o recomendación adoptada. Es importante que sea </a:t>
            </a:r>
            <a:r>
              <a:rPr lang="es-ES" altLang="es-ES" sz="1600" b="1" dirty="0">
                <a:latin typeface="Verdana" panose="020B0604030504040204" pitchFamily="34" charset="0"/>
                <a:ea typeface="Verdana" panose="020B0604030504040204" pitchFamily="34" charset="0"/>
                <a:cs typeface="Verdana" panose="020B0604030504040204" pitchFamily="34" charset="0"/>
              </a:rPr>
              <a:t>coherente y homogénea</a:t>
            </a:r>
            <a:r>
              <a:rPr lang="es-ES" altLang="es-ES" sz="1600" dirty="0">
                <a:latin typeface="Verdana" panose="020B0604030504040204" pitchFamily="34" charset="0"/>
                <a:ea typeface="Verdana" panose="020B0604030504040204" pitchFamily="34" charset="0"/>
                <a:cs typeface="Verdana" panose="020B0604030504040204" pitchFamily="34" charset="0"/>
              </a:rPr>
              <a:t> dentro de un mismo documento.</a:t>
            </a:r>
          </a:p>
          <a:p>
            <a:pPr algn="just">
              <a:spcBef>
                <a:spcPct val="0"/>
              </a:spcBef>
              <a:buFontTx/>
              <a:buNone/>
            </a:pPr>
            <a:endParaRPr lang="es-ES" altLang="es-ES" sz="1600" b="1"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800" b="1" dirty="0">
                <a:latin typeface="Verdana" panose="020B0604030504040204" pitchFamily="34" charset="0"/>
                <a:ea typeface="Verdana" panose="020B0604030504040204" pitchFamily="34" charset="0"/>
                <a:cs typeface="Verdana" panose="020B0604030504040204" pitchFamily="34" charset="0"/>
              </a:rPr>
              <a:t>!</a:t>
            </a:r>
            <a:r>
              <a:rPr lang="es-ES" altLang="es-ES" sz="1600" dirty="0">
                <a:latin typeface="Verdana" panose="020B0604030504040204" pitchFamily="34" charset="0"/>
                <a:ea typeface="Verdana" panose="020B0604030504040204" pitchFamily="34" charset="0"/>
                <a:cs typeface="Verdana" panose="020B0604030504040204" pitchFamily="34" charset="0"/>
              </a:rPr>
              <a:t> Las referencias bibliográficas también pueden aparecer como notas a pie de página.</a:t>
            </a:r>
          </a:p>
        </p:txBody>
      </p:sp>
    </p:spTree>
    <p:extLst>
      <p:ext uri="{BB962C8B-B14F-4D97-AF65-F5344CB8AC3E}">
        <p14:creationId xmlns:p14="http://schemas.microsoft.com/office/powerpoint/2010/main" val="738216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a:spLocks noChangeArrowheads="1"/>
          </p:cNvSpPr>
          <p:nvPr/>
        </p:nvSpPr>
        <p:spPr bwMode="auto">
          <a:xfrm>
            <a:off x="755650" y="1341438"/>
            <a:ext cx="79930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altLang="es-ES" sz="1600" b="1" u="sng" dirty="0">
                <a:solidFill>
                  <a:srgbClr val="336699"/>
                </a:solidFill>
                <a:latin typeface="Verdana" panose="020B0604030504040204" pitchFamily="34" charset="0"/>
                <a:ea typeface="Verdana" panose="020B0604030504040204" pitchFamily="34" charset="0"/>
                <a:cs typeface="Verdana" panose="020B0604030504040204" pitchFamily="34" charset="0"/>
              </a:rPr>
              <a:t>La </a:t>
            </a:r>
            <a:r>
              <a:rPr lang="es-ES" altLang="es-ES" sz="1600" b="1" u="sng" dirty="0" smtClean="0">
                <a:solidFill>
                  <a:srgbClr val="336699"/>
                </a:solidFill>
                <a:latin typeface="Verdana" panose="020B0604030504040204" pitchFamily="34" charset="0"/>
                <a:ea typeface="Verdana" panose="020B0604030504040204" pitchFamily="34" charset="0"/>
                <a:cs typeface="Verdana" panose="020B0604030504040204" pitchFamily="34" charset="0"/>
              </a:rPr>
              <a:t>bibliografía</a:t>
            </a:r>
            <a:r>
              <a:rPr lang="es-ES" altLang="es-ES" sz="1600" dirty="0" smtClean="0">
                <a:latin typeface="Verdana" panose="020B0604030504040204" pitchFamily="34" charset="0"/>
                <a:ea typeface="Verdana" panose="020B0604030504040204" pitchFamily="34" charset="0"/>
                <a:cs typeface="Verdana" panose="020B0604030504040204" pitchFamily="34" charset="0"/>
              </a:rPr>
              <a:t> </a:t>
            </a: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 </a:t>
            </a:r>
          </a:p>
          <a:p>
            <a:pPr algn="just">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La </a:t>
            </a:r>
            <a:r>
              <a:rPr lang="es-ES" altLang="es-ES" sz="1600" b="1" dirty="0">
                <a:latin typeface="Verdana" panose="020B0604030504040204" pitchFamily="34" charset="0"/>
                <a:ea typeface="Verdana" panose="020B0604030504040204" pitchFamily="34" charset="0"/>
                <a:cs typeface="Verdana" panose="020B0604030504040204" pitchFamily="34" charset="0"/>
              </a:rPr>
              <a:t>bibliografía </a:t>
            </a:r>
            <a:r>
              <a:rPr lang="es-ES" altLang="es-ES" sz="1600" dirty="0">
                <a:latin typeface="Verdana" panose="020B0604030504040204" pitchFamily="34" charset="0"/>
                <a:ea typeface="Verdana" panose="020B0604030504040204" pitchFamily="34" charset="0"/>
                <a:cs typeface="Verdana" panose="020B0604030504040204" pitchFamily="34" charset="0"/>
              </a:rPr>
              <a:t>es el listado de referencias bibliográficas de los materiales consultados durante la realización de un trabajo.</a:t>
            </a: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Pueden incluirse en la bibliografía los trabajos que </a:t>
            </a:r>
            <a:r>
              <a:rPr lang="es-ES" altLang="es-ES" sz="1600" b="1" dirty="0">
                <a:latin typeface="Verdana" panose="020B0604030504040204" pitchFamily="34" charset="0"/>
                <a:ea typeface="Verdana" panose="020B0604030504040204" pitchFamily="34" charset="0"/>
                <a:cs typeface="Verdana" panose="020B0604030504040204" pitchFamily="34" charset="0"/>
              </a:rPr>
              <a:t>no han sido citados en el texto </a:t>
            </a:r>
            <a:r>
              <a:rPr lang="es-ES" altLang="es-ES" sz="1600" dirty="0">
                <a:latin typeface="Verdana" panose="020B0604030504040204" pitchFamily="34" charset="0"/>
                <a:ea typeface="Verdana" panose="020B0604030504040204" pitchFamily="34" charset="0"/>
                <a:cs typeface="Verdana" panose="020B0604030504040204" pitchFamily="34" charset="0"/>
              </a:rPr>
              <a:t>pero que han tenido una relación directa con su elaboración (diccionarios, manuales de estilo, etc.).</a:t>
            </a: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hlinkClick r:id="rId3"/>
              </a:rPr>
              <a:t>Cómo presentar la bibliografía (documentos impresos)</a:t>
            </a: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hlinkClick r:id="rId4"/>
            </a:endParaRPr>
          </a:p>
          <a:p>
            <a:pPr>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hlinkClick r:id="rId4"/>
              </a:rPr>
              <a:t>Cómo presentar la bibliografía (documentos electrónicos)</a:t>
            </a: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hlinkClick r:id="rId5"/>
              </a:rPr>
              <a:t>Cómo presentar la bibliografía (otros documentos)</a:t>
            </a:r>
            <a:endParaRPr lang="es-ES" altLang="es-ES"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7083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5"/>
          <p:cNvSpPr txBox="1">
            <a:spLocks noChangeArrowheads="1"/>
          </p:cNvSpPr>
          <p:nvPr/>
        </p:nvSpPr>
        <p:spPr bwMode="auto">
          <a:xfrm>
            <a:off x="684213" y="1039813"/>
            <a:ext cx="2951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a-ES" altLang="es-ES" sz="2000" b="1" dirty="0">
                <a:solidFill>
                  <a:srgbClr val="336699"/>
                </a:solidFill>
                <a:latin typeface="Verdana" panose="020B0604030504040204" pitchFamily="34" charset="0"/>
                <a:ea typeface="Verdana" panose="020B0604030504040204" pitchFamily="34" charset="0"/>
                <a:cs typeface="Verdana" panose="020B0604030504040204" pitchFamily="34" charset="0"/>
              </a:rPr>
              <a:t>Normativa</a:t>
            </a:r>
            <a:endParaRPr lang="es-ES" altLang="es-ES" sz="2000" b="1" dirty="0">
              <a:solidFill>
                <a:srgbClr val="005EA4"/>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uadroTexto 6"/>
          <p:cNvSpPr txBox="1">
            <a:spLocks noChangeArrowheads="1"/>
          </p:cNvSpPr>
          <p:nvPr/>
        </p:nvSpPr>
        <p:spPr bwMode="auto">
          <a:xfrm>
            <a:off x="714375" y="1687513"/>
            <a:ext cx="80645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r>
              <a:rPr lang="es-ES" altLang="es-ES" sz="1600" dirty="0" smtClean="0">
                <a:latin typeface="Verdana" panose="020B0604030504040204" pitchFamily="34" charset="0"/>
                <a:ea typeface="Verdana" panose="020B0604030504040204" pitchFamily="34" charset="0"/>
                <a:cs typeface="Verdana" panose="020B0604030504040204" pitchFamily="34" charset="0"/>
              </a:rPr>
              <a:t>• Norma ISO 690:2010. Information and documentation: Guidelines for bibliographic references and citations to information resources. </a:t>
            </a:r>
          </a:p>
          <a:p>
            <a:pPr algn="just">
              <a:defRPr/>
            </a:pPr>
            <a:r>
              <a:rPr lang="es-ES" altLang="es-E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006.35(100)ISO 690</a:t>
            </a:r>
            <a:endParaRPr lang="es-ES" altLang="es-ES" sz="1600" dirty="0" smtClean="0">
              <a:latin typeface="Verdana" panose="020B0604030504040204" pitchFamily="34" charset="0"/>
              <a:ea typeface="Verdana" panose="020B0604030504040204" pitchFamily="34" charset="0"/>
              <a:cs typeface="Verdana" panose="020B0604030504040204" pitchFamily="34" charset="0"/>
            </a:endParaRPr>
          </a:p>
          <a:p>
            <a:pPr algn="just">
              <a:defRPr/>
            </a:pPr>
            <a:r>
              <a:rPr lang="es-ES" altLang="es-ES" sz="1600" u="sng" dirty="0" smtClean="0">
                <a:latin typeface="Verdana" panose="020B0604030504040204" pitchFamily="34" charset="0"/>
                <a:ea typeface="Verdana" panose="020B0604030504040204" pitchFamily="34" charset="0"/>
                <a:cs typeface="Verdana" panose="020B0604030504040204" pitchFamily="34" charset="0"/>
                <a:hlinkClick r:id="rId3"/>
              </a:rPr>
              <a:t>Catálogo UB</a:t>
            </a:r>
            <a:r>
              <a:rPr lang="es-ES" altLang="es-ES" sz="1600" dirty="0" smtClean="0">
                <a:latin typeface="Verdana" panose="020B0604030504040204" pitchFamily="34" charset="0"/>
                <a:ea typeface="Verdana" panose="020B0604030504040204" pitchFamily="34" charset="0"/>
                <a:cs typeface="Verdana" panose="020B0604030504040204" pitchFamily="34" charset="0"/>
              </a:rPr>
              <a:t>    </a:t>
            </a:r>
          </a:p>
          <a:p>
            <a:pPr algn="just">
              <a:defRPr/>
            </a:pPr>
            <a:endParaRPr lang="es-ES" altLang="es-ES" sz="1600" dirty="0" smtClean="0">
              <a:latin typeface="Verdana" panose="020B0604030504040204" pitchFamily="34" charset="0"/>
              <a:ea typeface="Verdana" panose="020B0604030504040204" pitchFamily="34" charset="0"/>
              <a:cs typeface="Verdana" panose="020B0604030504040204" pitchFamily="34" charset="0"/>
            </a:endParaRPr>
          </a:p>
          <a:p>
            <a:pPr algn="just">
              <a:defRPr/>
            </a:pPr>
            <a:endParaRPr lang="es-ES" altLang="es-ES" sz="1600" dirty="0" smtClean="0">
              <a:latin typeface="Verdana" panose="020B0604030504040204" pitchFamily="34" charset="0"/>
              <a:ea typeface="Verdana" panose="020B0604030504040204" pitchFamily="34" charset="0"/>
              <a:cs typeface="Verdana" panose="020B0604030504040204" pitchFamily="34" charset="0"/>
            </a:endParaRPr>
          </a:p>
          <a:p>
            <a:pPr algn="just">
              <a:defRPr/>
            </a:pPr>
            <a:endParaRPr lang="es-ES" altLang="es-ES" sz="1600" dirty="0" smtClean="0">
              <a:latin typeface="Verdana" panose="020B0604030504040204" pitchFamily="34" charset="0"/>
              <a:ea typeface="Verdana" panose="020B0604030504040204" pitchFamily="34" charset="0"/>
              <a:cs typeface="Verdana" panose="020B0604030504040204" pitchFamily="34" charset="0"/>
            </a:endParaRPr>
          </a:p>
          <a:p>
            <a:pPr algn="just">
              <a:defRPr/>
            </a:pPr>
            <a:endParaRPr lang="es-ES" altLang="es-ES" sz="1600" dirty="0" smtClean="0">
              <a:latin typeface="Verdana" panose="020B0604030504040204" pitchFamily="34" charset="0"/>
              <a:ea typeface="Verdana" panose="020B0604030504040204" pitchFamily="34" charset="0"/>
              <a:cs typeface="Verdana" panose="020B0604030504040204" pitchFamily="34" charset="0"/>
            </a:endParaRPr>
          </a:p>
          <a:p>
            <a:pPr algn="just">
              <a:defRPr/>
            </a:pPr>
            <a:endParaRPr lang="es-ES" altLang="es-ES" sz="1600" dirty="0" smtClean="0">
              <a:latin typeface="Verdana" panose="020B0604030504040204" pitchFamily="34" charset="0"/>
              <a:ea typeface="Verdana" panose="020B0604030504040204" pitchFamily="34" charset="0"/>
              <a:cs typeface="Verdana" panose="020B0604030504040204" pitchFamily="34" charset="0"/>
            </a:endParaRPr>
          </a:p>
          <a:p>
            <a:pPr algn="just">
              <a:defRPr/>
            </a:pPr>
            <a:endParaRPr lang="es-ES" altLang="es-ES" sz="1600" dirty="0" smtClean="0">
              <a:latin typeface="Verdana" panose="020B0604030504040204" pitchFamily="34" charset="0"/>
              <a:ea typeface="Verdana" panose="020B0604030504040204" pitchFamily="34" charset="0"/>
              <a:cs typeface="Verdana" panose="020B0604030504040204" pitchFamily="34" charset="0"/>
            </a:endParaRPr>
          </a:p>
          <a:p>
            <a:pPr algn="just">
              <a:defRPr/>
            </a:pPr>
            <a:r>
              <a:rPr lang="es-ES" altLang="es-ES" sz="1600" dirty="0" smtClean="0">
                <a:latin typeface="Verdana" panose="020B0604030504040204" pitchFamily="34" charset="0"/>
                <a:ea typeface="Verdana" panose="020B0604030504040204" pitchFamily="34" charset="0"/>
                <a:cs typeface="Verdana" panose="020B0604030504040204" pitchFamily="34" charset="0"/>
              </a:rPr>
              <a:t>• Norma UNE-ISO 690. Información y documentación: directrices para la redacción de referencias bibliográficas y de citas de recursos de información (AENOR). </a:t>
            </a:r>
          </a:p>
          <a:p>
            <a:pPr algn="just">
              <a:defRPr/>
            </a:pPr>
            <a:r>
              <a:rPr lang="es-ES" altLang="es-E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006.35(100)UNE 690:2013</a:t>
            </a:r>
          </a:p>
          <a:p>
            <a:pPr algn="just">
              <a:defRPr/>
            </a:pPr>
            <a:r>
              <a:rPr lang="es-ES" altLang="es-ES" sz="1600" dirty="0" smtClean="0">
                <a:latin typeface="Verdana" panose="020B0604030504040204" pitchFamily="34" charset="0"/>
                <a:ea typeface="Verdana" panose="020B0604030504040204" pitchFamily="34" charset="0"/>
                <a:cs typeface="Verdana" panose="020B0604030504040204" pitchFamily="34" charset="0"/>
                <a:hlinkClick r:id="rId4"/>
              </a:rPr>
              <a:t>Catálogo UB</a:t>
            </a:r>
            <a:endParaRPr lang="es-ES" altLang="es-ES" sz="1600"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ca-ES" altLang="es-ES"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ca-ES" altLang="es-ES"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ca-ES" altLang="es-ES"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es-ES" altLang="es-ES"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4" name="Imatge 1">
            <a:hlinkClick r:id="rId5"/>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19925" y="2390775"/>
            <a:ext cx="13779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tge 3">
            <a:hlinkClick r:id="rId7"/>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56400" y="4856163"/>
            <a:ext cx="1905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475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4294967295"/>
          </p:nvPr>
        </p:nvSpPr>
        <p:spPr>
          <a:xfrm>
            <a:off x="6457950" y="6356351"/>
            <a:ext cx="2057400" cy="365125"/>
          </a:xfrm>
        </p:spPr>
        <p:txBody>
          <a:bodyPr/>
          <a:lstStyle/>
          <a:p>
            <a:fld id="{B1A7D8FF-E13C-4852-9C48-BBAC7A8E0B1D}" type="slidenum">
              <a:rPr lang="ca-ES" smtClean="0"/>
              <a:t>2</a:t>
            </a:fld>
            <a:endParaRPr lang="ca-ES"/>
          </a:p>
        </p:txBody>
      </p:sp>
      <p:sp>
        <p:nvSpPr>
          <p:cNvPr id="5" name="QuadreDeText 1"/>
          <p:cNvSpPr txBox="1">
            <a:spLocks noChangeArrowheads="1"/>
          </p:cNvSpPr>
          <p:nvPr/>
        </p:nvSpPr>
        <p:spPr bwMode="auto">
          <a:xfrm>
            <a:off x="1116013" y="1423988"/>
            <a:ext cx="69850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La cita </a:t>
            </a:r>
          </a:p>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a:t>
            </a:r>
            <a:r>
              <a:rPr lang="es-ES" altLang="es-ES" sz="1400" dirty="0" smtClean="0">
                <a:latin typeface="Verdana" panose="020B0604030504040204" pitchFamily="34" charset="0"/>
                <a:ea typeface="Verdana" panose="020B0604030504040204" pitchFamily="34" charset="0"/>
                <a:cs typeface="Verdana" panose="020B0604030504040204" pitchFamily="34" charset="0"/>
              </a:rPr>
              <a:t>¿Qué es?</a:t>
            </a:r>
            <a:endParaRPr lang="es-ES" altLang="es-ES" sz="14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Tipos de cita</a:t>
            </a:r>
          </a:p>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a:t>
            </a:r>
            <a:r>
              <a:rPr lang="es-ES" altLang="es-ES" sz="1400" dirty="0" smtClean="0">
                <a:latin typeface="Verdana" panose="020B0604030504040204" pitchFamily="34" charset="0"/>
                <a:ea typeface="Verdana" panose="020B0604030504040204" pitchFamily="34" charset="0"/>
                <a:cs typeface="Verdana" panose="020B0604030504040204" pitchFamily="34" charset="0"/>
              </a:rPr>
              <a:t>¿Cuándo </a:t>
            </a:r>
            <a:r>
              <a:rPr lang="es-ES" altLang="es-ES" sz="1400" dirty="0">
                <a:latin typeface="Verdana" panose="020B0604030504040204" pitchFamily="34" charset="0"/>
                <a:ea typeface="Verdana" panose="020B0604030504040204" pitchFamily="34" charset="0"/>
                <a:cs typeface="Verdana" panose="020B0604030504040204" pitchFamily="34" charset="0"/>
              </a:rPr>
              <a:t>se </a:t>
            </a:r>
            <a:r>
              <a:rPr lang="es-ES" altLang="es-ES" sz="1400" dirty="0" smtClean="0">
                <a:latin typeface="Verdana" panose="020B0604030504040204" pitchFamily="34" charset="0"/>
                <a:ea typeface="Verdana" panose="020B0604030504040204" pitchFamily="34" charset="0"/>
                <a:cs typeface="Verdana" panose="020B0604030504040204" pitchFamily="34" charset="0"/>
              </a:rPr>
              <a:t>cita?</a:t>
            </a:r>
            <a:endParaRPr lang="es-ES" altLang="es-ES" sz="14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a:t>
            </a:r>
            <a:r>
              <a:rPr lang="es-ES" altLang="es-ES" sz="1400" dirty="0" smtClean="0">
                <a:latin typeface="Verdana" panose="020B0604030504040204" pitchFamily="34" charset="0"/>
                <a:ea typeface="Verdana" panose="020B0604030504040204" pitchFamily="34" charset="0"/>
                <a:cs typeface="Verdana" panose="020B0604030504040204" pitchFamily="34" charset="0"/>
              </a:rPr>
              <a:t>¿Cómo </a:t>
            </a:r>
            <a:r>
              <a:rPr lang="es-ES" altLang="es-ES" sz="1400" dirty="0">
                <a:latin typeface="Verdana" panose="020B0604030504040204" pitchFamily="34" charset="0"/>
                <a:ea typeface="Verdana" panose="020B0604030504040204" pitchFamily="34" charset="0"/>
                <a:cs typeface="Verdana" panose="020B0604030504040204" pitchFamily="34" charset="0"/>
              </a:rPr>
              <a:t>se </a:t>
            </a:r>
            <a:r>
              <a:rPr lang="es-ES" altLang="es-ES" sz="1400" dirty="0" smtClean="0">
                <a:latin typeface="Verdana" panose="020B0604030504040204" pitchFamily="34" charset="0"/>
                <a:ea typeface="Verdana" panose="020B0604030504040204" pitchFamily="34" charset="0"/>
                <a:cs typeface="Verdana" panose="020B0604030504040204" pitchFamily="34" charset="0"/>
              </a:rPr>
              <a:t>cita?</a:t>
            </a:r>
            <a:endParaRPr lang="es-ES" altLang="es-ES" sz="14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a:t>
            </a:r>
          </a:p>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La referencia bibliográfica</a:t>
            </a:r>
          </a:p>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a:t>
            </a:r>
            <a:r>
              <a:rPr lang="es-ES" altLang="es-ES" sz="1400" dirty="0" smtClean="0">
                <a:latin typeface="Verdana" panose="020B0604030504040204" pitchFamily="34" charset="0"/>
                <a:ea typeface="Verdana" panose="020B0604030504040204" pitchFamily="34" charset="0"/>
                <a:cs typeface="Verdana" panose="020B0604030504040204" pitchFamily="34" charset="0"/>
              </a:rPr>
              <a:t>¿Qué es?</a:t>
            </a:r>
            <a:endParaRPr lang="es-ES" altLang="es-ES" sz="14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Tipos de referencias bibliográficas</a:t>
            </a:r>
          </a:p>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Citación por tipologías	</a:t>
            </a:r>
          </a:p>
          <a:p>
            <a:pPr>
              <a:spcBef>
                <a:spcPct val="0"/>
              </a:spcBef>
              <a:buFontTx/>
              <a:buNone/>
            </a:pPr>
            <a:endParaRPr lang="es-ES" altLang="es-ES" sz="14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Estilos de citación</a:t>
            </a:r>
          </a:p>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a:t>
            </a:r>
          </a:p>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El listado de citaciones</a:t>
            </a:r>
          </a:p>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La bibliografía</a:t>
            </a:r>
          </a:p>
          <a:p>
            <a:pPr>
              <a:spcBef>
                <a:spcPct val="0"/>
              </a:spcBef>
              <a:buFontTx/>
              <a:buNone/>
            </a:pPr>
            <a:endParaRPr lang="es-ES" altLang="es-ES" sz="14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Normativa</a:t>
            </a:r>
          </a:p>
          <a:p>
            <a:pPr>
              <a:spcBef>
                <a:spcPct val="0"/>
              </a:spcBef>
              <a:buFontTx/>
              <a:buNone/>
            </a:pPr>
            <a:endParaRPr lang="es-ES" altLang="es-ES" sz="14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Los gestores bibliográficos</a:t>
            </a:r>
          </a:p>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Mendeley</a:t>
            </a:r>
          </a:p>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a:t>
            </a:r>
            <a:r>
              <a:rPr lang="es-ES" altLang="es-ES" sz="1400" dirty="0" smtClean="0">
                <a:latin typeface="Verdana" panose="020B0604030504040204" pitchFamily="34" charset="0"/>
                <a:ea typeface="Verdana" panose="020B0604030504040204" pitchFamily="34" charset="0"/>
                <a:cs typeface="Verdana" panose="020B0604030504040204" pitchFamily="34" charset="0"/>
              </a:rPr>
              <a:t>¿Qué </a:t>
            </a:r>
            <a:r>
              <a:rPr lang="es-ES" altLang="es-ES" sz="1400" dirty="0">
                <a:latin typeface="Verdana" panose="020B0604030504040204" pitchFamily="34" charset="0"/>
                <a:ea typeface="Verdana" panose="020B0604030504040204" pitchFamily="34" charset="0"/>
                <a:cs typeface="Verdana" panose="020B0604030504040204" pitchFamily="34" charset="0"/>
              </a:rPr>
              <a:t>podéis hacer?</a:t>
            </a:r>
          </a:p>
          <a:p>
            <a:pPr>
              <a:spcBef>
                <a:spcPct val="0"/>
              </a:spcBef>
              <a:buFontTx/>
              <a:buNone/>
            </a:pPr>
            <a:endParaRPr lang="es-ES" altLang="es-ES" sz="14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Bibliografía recomendada</a:t>
            </a:r>
          </a:p>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Para saber más...</a:t>
            </a:r>
          </a:p>
        </p:txBody>
      </p:sp>
      <p:sp>
        <p:nvSpPr>
          <p:cNvPr id="6" name="Rectangle 1"/>
          <p:cNvSpPr>
            <a:spLocks noChangeArrowheads="1"/>
          </p:cNvSpPr>
          <p:nvPr/>
        </p:nvSpPr>
        <p:spPr bwMode="auto">
          <a:xfrm>
            <a:off x="669925" y="992188"/>
            <a:ext cx="45704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2000" b="1" dirty="0">
                <a:solidFill>
                  <a:srgbClr val="336699"/>
                </a:solidFill>
                <a:latin typeface="Verdana" panose="020B0604030504040204" pitchFamily="34" charset="0"/>
                <a:ea typeface="Verdana" panose="020B0604030504040204" pitchFamily="34" charset="0"/>
                <a:cs typeface="Verdana" panose="020B0604030504040204" pitchFamily="34" charset="0"/>
              </a:rPr>
              <a:t>En esta sesión hablaremos de:</a:t>
            </a:r>
            <a:endParaRPr lang="es-ES" altLang="es-E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45093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a:spLocks noChangeArrowheads="1"/>
          </p:cNvSpPr>
          <p:nvPr/>
        </p:nvSpPr>
        <p:spPr bwMode="auto">
          <a:xfrm>
            <a:off x="684213" y="982663"/>
            <a:ext cx="4103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2000" b="1" dirty="0">
                <a:solidFill>
                  <a:srgbClr val="336699"/>
                </a:solidFill>
                <a:latin typeface="Verdana" panose="020B0604030504040204" pitchFamily="34" charset="0"/>
                <a:ea typeface="Verdana" panose="020B0604030504040204" pitchFamily="34" charset="0"/>
                <a:cs typeface="Verdana" panose="020B0604030504040204" pitchFamily="34" charset="0"/>
              </a:rPr>
              <a:t>Los gestores bibliográficos</a:t>
            </a:r>
            <a:endParaRPr lang="es-ES" altLang="es-ES" sz="2000" b="1" dirty="0">
              <a:solidFill>
                <a:srgbClr val="005EA4"/>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uadroTexto 5"/>
          <p:cNvSpPr txBox="1">
            <a:spLocks noChangeArrowheads="1"/>
          </p:cNvSpPr>
          <p:nvPr/>
        </p:nvSpPr>
        <p:spPr bwMode="auto">
          <a:xfrm>
            <a:off x="684213" y="1558925"/>
            <a:ext cx="792003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Los gestores bibliográficos permiten gestionar las referencias bibliográficas de los documentos que consultamos e incluir de forma automática citas y referencias en los trabajos de investigación.</a:t>
            </a: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Los miembros de la comunidad universitaria de la Universitat de Barcelona utilizan el gestor bibliográfico </a:t>
            </a:r>
            <a:r>
              <a:rPr lang="es-ES" altLang="es-ES" sz="1600" b="1" dirty="0">
                <a:latin typeface="Verdana" panose="020B0604030504040204" pitchFamily="34" charset="0"/>
                <a:ea typeface="Verdana" panose="020B0604030504040204" pitchFamily="34" charset="0"/>
                <a:cs typeface="Verdana" panose="020B0604030504040204" pitchFamily="34" charset="0"/>
              </a:rPr>
              <a:t>Mendeley</a:t>
            </a:r>
            <a:r>
              <a:rPr lang="es-ES" altLang="es-ES" sz="1600" dirty="0">
                <a:latin typeface="Verdana" panose="020B0604030504040204" pitchFamily="34" charset="0"/>
                <a:ea typeface="Verdana" panose="020B0604030504040204" pitchFamily="34" charset="0"/>
                <a:cs typeface="Verdana" panose="020B0604030504040204" pitchFamily="34" charset="0"/>
              </a:rPr>
              <a:t>. </a:t>
            </a: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hlinkClick r:id="rId3"/>
              </a:rPr>
              <a:t>Mendeley</a:t>
            </a:r>
            <a:r>
              <a:rPr lang="es-ES" altLang="es-ES" sz="1600" dirty="0">
                <a:latin typeface="Verdana" panose="020B0604030504040204" pitchFamily="34" charset="0"/>
                <a:ea typeface="Verdana" panose="020B0604030504040204" pitchFamily="34" charset="0"/>
                <a:cs typeface="Verdana" panose="020B0604030504040204" pitchFamily="34" charset="0"/>
              </a:rPr>
              <a:t> es un gestor de referencias bibliográficas integrado en bases de datos, repositorios institucionales y catálogos de bibliotecas, con características de red social. </a:t>
            </a:r>
          </a:p>
        </p:txBody>
      </p:sp>
      <p:pic>
        <p:nvPicPr>
          <p:cNvPr id="4" name="Imat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4298950"/>
            <a:ext cx="3476625"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790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4"/>
          <p:cNvSpPr txBox="1">
            <a:spLocks noChangeArrowheads="1"/>
          </p:cNvSpPr>
          <p:nvPr/>
        </p:nvSpPr>
        <p:spPr bwMode="auto">
          <a:xfrm>
            <a:off x="611188" y="857250"/>
            <a:ext cx="7705725"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altLang="es-ES" sz="1600" b="1" u="sng" dirty="0" smtClean="0">
                <a:solidFill>
                  <a:srgbClr val="336699"/>
                </a:solidFill>
                <a:latin typeface="Verdana" panose="020B0604030504040204" pitchFamily="34" charset="0"/>
                <a:ea typeface="Verdana" panose="020B0604030504040204" pitchFamily="34" charset="0"/>
                <a:cs typeface="Verdana" panose="020B0604030504040204" pitchFamily="34" charset="0"/>
              </a:rPr>
              <a:t>¿Qué </a:t>
            </a:r>
            <a:r>
              <a:rPr lang="es-ES" altLang="es-ES" sz="1600" b="1" u="sng" dirty="0">
                <a:solidFill>
                  <a:srgbClr val="336699"/>
                </a:solidFill>
                <a:latin typeface="Verdana" panose="020B0604030504040204" pitchFamily="34" charset="0"/>
                <a:ea typeface="Verdana" panose="020B0604030504040204" pitchFamily="34" charset="0"/>
                <a:cs typeface="Verdana" panose="020B0604030504040204" pitchFamily="34" charset="0"/>
              </a:rPr>
              <a:t>podéis hacer?</a:t>
            </a: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Con Mendeley podéis organizar vuestras búsquedas, colaborar con otros usuarios en línea y conocer los últimos documentos publicados de vuestro ámbito temático:</a:t>
            </a: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a:t>
            </a:r>
            <a:r>
              <a:rPr lang="es-ES" altLang="es-ES" sz="1400" b="1" dirty="0">
                <a:latin typeface="Verdana" panose="020B0604030504040204" pitchFamily="34" charset="0"/>
                <a:ea typeface="Verdana" panose="020B0604030504040204" pitchFamily="34" charset="0"/>
                <a:cs typeface="Verdana" panose="020B0604030504040204" pitchFamily="34" charset="0"/>
              </a:rPr>
              <a:t>Importar y organizar </a:t>
            </a:r>
            <a:r>
              <a:rPr lang="es-ES" altLang="es-ES" sz="1400" dirty="0">
                <a:latin typeface="Verdana" panose="020B0604030504040204" pitchFamily="34" charset="0"/>
                <a:ea typeface="Verdana" panose="020B0604030504040204" pitchFamily="34" charset="0"/>
                <a:cs typeface="Verdana" panose="020B0604030504040204" pitchFamily="34" charset="0"/>
              </a:rPr>
              <a:t>información bibliográfica y archivos PDF guardados en vuestro ordenador y </a:t>
            </a:r>
            <a:r>
              <a:rPr lang="es-ES" altLang="es-ES" sz="1400" dirty="0" smtClean="0">
                <a:latin typeface="Verdana" panose="020B0604030504040204" pitchFamily="34" charset="0"/>
                <a:ea typeface="Verdana" panose="020B0604030504040204" pitchFamily="34" charset="0"/>
                <a:cs typeface="Verdana" panose="020B0604030504040204" pitchFamily="34" charset="0"/>
              </a:rPr>
              <a:t>también </a:t>
            </a:r>
            <a:r>
              <a:rPr lang="es-ES" altLang="es-ES" sz="1400" dirty="0">
                <a:latin typeface="Verdana" panose="020B0604030504040204" pitchFamily="34" charset="0"/>
                <a:ea typeface="Verdana" panose="020B0604030504040204" pitchFamily="34" charset="0"/>
                <a:cs typeface="Verdana" panose="020B0604030504040204" pitchFamily="34" charset="0"/>
              </a:rPr>
              <a:t>desde las principales bases de datos o páginas web.</a:t>
            </a:r>
          </a:p>
          <a:p>
            <a:pPr algn="just">
              <a:spcBef>
                <a:spcPct val="0"/>
              </a:spcBef>
              <a:buFontTx/>
              <a:buNone/>
            </a:pPr>
            <a:endParaRPr lang="es-ES" altLang="es-ES" sz="14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Incluir </a:t>
            </a:r>
            <a:r>
              <a:rPr lang="es-ES" altLang="es-ES" sz="1400" b="1" dirty="0">
                <a:latin typeface="Verdana" panose="020B0604030504040204" pitchFamily="34" charset="0"/>
                <a:ea typeface="Verdana" panose="020B0604030504040204" pitchFamily="34" charset="0"/>
                <a:cs typeface="Verdana" panose="020B0604030504040204" pitchFamily="34" charset="0"/>
              </a:rPr>
              <a:t>notas y subrayados </a:t>
            </a:r>
            <a:r>
              <a:rPr lang="es-ES" altLang="es-ES" sz="1400" dirty="0">
                <a:latin typeface="Verdana" panose="020B0604030504040204" pitchFamily="34" charset="0"/>
                <a:ea typeface="Verdana" panose="020B0604030504040204" pitchFamily="34" charset="0"/>
                <a:cs typeface="Verdana" panose="020B0604030504040204" pitchFamily="34" charset="0"/>
              </a:rPr>
              <a:t>en los documentos PDF</a:t>
            </a:r>
          </a:p>
          <a:p>
            <a:pPr algn="just">
              <a:spcBef>
                <a:spcPct val="0"/>
              </a:spcBef>
              <a:buFontTx/>
              <a:buNone/>
            </a:pPr>
            <a:endParaRPr lang="es-ES" altLang="es-ES" sz="14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Tener una copia de la biblioteca en el servidor, acceder a los datos desde cualquier dispositivo y </a:t>
            </a:r>
            <a:r>
              <a:rPr lang="es-ES" altLang="es-ES" sz="1400" b="1" dirty="0" smtClean="0">
                <a:latin typeface="Verdana" panose="020B0604030504040204" pitchFamily="34" charset="0"/>
                <a:ea typeface="Verdana" panose="020B0604030504040204" pitchFamily="34" charset="0"/>
                <a:cs typeface="Verdana" panose="020B0604030504040204" pitchFamily="34" charset="0"/>
              </a:rPr>
              <a:t>sincronizarlas</a:t>
            </a:r>
            <a:r>
              <a:rPr lang="es-ES" altLang="es-ES" sz="1400" dirty="0">
                <a:latin typeface="Verdana" panose="020B0604030504040204" pitchFamily="34" charset="0"/>
                <a:ea typeface="Verdana" panose="020B0604030504040204" pitchFamily="34" charset="0"/>
                <a:cs typeface="Verdana" panose="020B0604030504040204" pitchFamily="34" charset="0"/>
              </a:rPr>
              <a:t>.</a:t>
            </a:r>
          </a:p>
          <a:p>
            <a:pPr algn="just">
              <a:spcBef>
                <a:spcPct val="0"/>
              </a:spcBef>
              <a:buFontTx/>
              <a:buNone/>
            </a:pPr>
            <a:endParaRPr lang="es-ES" altLang="es-ES" sz="14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Generar </a:t>
            </a:r>
            <a:r>
              <a:rPr lang="es-ES" altLang="es-ES" sz="1400" b="1" dirty="0">
                <a:latin typeface="Verdana" panose="020B0604030504040204" pitchFamily="34" charset="0"/>
                <a:ea typeface="Verdana" panose="020B0604030504040204" pitchFamily="34" charset="0"/>
                <a:cs typeface="Verdana" panose="020B0604030504040204" pitchFamily="34" charset="0"/>
              </a:rPr>
              <a:t>citaciones bibliográficas </a:t>
            </a:r>
            <a:r>
              <a:rPr lang="es-ES" altLang="es-ES" sz="1400" dirty="0">
                <a:latin typeface="Verdana" panose="020B0604030504040204" pitchFamily="34" charset="0"/>
                <a:ea typeface="Verdana" panose="020B0604030504040204" pitchFamily="34" charset="0"/>
                <a:cs typeface="Verdana" panose="020B0604030504040204" pitchFamily="34" charset="0"/>
              </a:rPr>
              <a:t>en procesadores de texto.</a:t>
            </a:r>
          </a:p>
          <a:p>
            <a:pPr algn="just">
              <a:spcBef>
                <a:spcPct val="0"/>
              </a:spcBef>
              <a:buFontTx/>
              <a:buNone/>
            </a:pPr>
            <a:endParaRPr lang="es-ES" altLang="es-ES" sz="14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Estar </a:t>
            </a:r>
            <a:r>
              <a:rPr lang="es-ES" altLang="es-ES" sz="1400" b="1" dirty="0">
                <a:latin typeface="Verdana" panose="020B0604030504040204" pitchFamily="34" charset="0"/>
                <a:ea typeface="Verdana" panose="020B0604030504040204" pitchFamily="34" charset="0"/>
                <a:cs typeface="Verdana" panose="020B0604030504040204" pitchFamily="34" charset="0"/>
              </a:rPr>
              <a:t>conectado</a:t>
            </a:r>
            <a:r>
              <a:rPr lang="es-ES" altLang="es-ES" sz="1400" dirty="0">
                <a:latin typeface="Verdana" panose="020B0604030504040204" pitchFamily="34" charset="0"/>
                <a:ea typeface="Verdana" panose="020B0604030504040204" pitchFamily="34" charset="0"/>
                <a:cs typeface="Verdana" panose="020B0604030504040204" pitchFamily="34" charset="0"/>
              </a:rPr>
              <a:t> con otros compañeros y </a:t>
            </a:r>
            <a:r>
              <a:rPr lang="es-ES" altLang="es-ES" sz="1400" b="1" dirty="0">
                <a:latin typeface="Verdana" panose="020B0604030504040204" pitchFamily="34" charset="0"/>
                <a:ea typeface="Verdana" panose="020B0604030504040204" pitchFamily="34" charset="0"/>
                <a:cs typeface="Verdana" panose="020B0604030504040204" pitchFamily="34" charset="0"/>
              </a:rPr>
              <a:t>compartir</a:t>
            </a:r>
            <a:r>
              <a:rPr lang="es-ES" altLang="es-ES" sz="1400" dirty="0">
                <a:latin typeface="Verdana" panose="020B0604030504040204" pitchFamily="34" charset="0"/>
                <a:ea typeface="Verdana" panose="020B0604030504040204" pitchFamily="34" charset="0"/>
                <a:cs typeface="Verdana" panose="020B0604030504040204" pitchFamily="34" charset="0"/>
              </a:rPr>
              <a:t> de manera segura documentos, notas y </a:t>
            </a:r>
            <a:r>
              <a:rPr lang="es-ES" altLang="es-ES" sz="1400" dirty="0" smtClean="0">
                <a:latin typeface="Verdana" panose="020B0604030504040204" pitchFamily="34" charset="0"/>
                <a:ea typeface="Verdana" panose="020B0604030504040204" pitchFamily="34" charset="0"/>
                <a:cs typeface="Verdana" panose="020B0604030504040204" pitchFamily="34" charset="0"/>
              </a:rPr>
              <a:t>comentarios</a:t>
            </a:r>
            <a:r>
              <a:rPr lang="es-ES" altLang="es-ES" sz="1400" dirty="0">
                <a:latin typeface="Verdana" panose="020B0604030504040204" pitchFamily="34" charset="0"/>
                <a:ea typeface="Verdana" panose="020B0604030504040204" pitchFamily="34" charset="0"/>
                <a:cs typeface="Verdana" panose="020B0604030504040204" pitchFamily="34" charset="0"/>
              </a:rPr>
              <a:t>.</a:t>
            </a:r>
          </a:p>
          <a:p>
            <a:pPr algn="just">
              <a:spcBef>
                <a:spcPct val="0"/>
              </a:spcBef>
              <a:buFontTx/>
              <a:buNone/>
            </a:pPr>
            <a:endParaRPr lang="es-ES" altLang="es-ES" sz="14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Descubrir documentos, personas y grupos públicos.</a:t>
            </a:r>
          </a:p>
          <a:p>
            <a:pPr algn="just">
              <a:spcBef>
                <a:spcPct val="0"/>
              </a:spcBef>
              <a:buFontTx/>
              <a:buNone/>
            </a:pPr>
            <a:endParaRPr lang="es-ES" altLang="es-ES" sz="14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es-ES" sz="1400" dirty="0">
              <a:latin typeface="Verdana" panose="020B0604030504040204" pitchFamily="34" charset="0"/>
              <a:ea typeface="Verdana" panose="020B0604030504040204" pitchFamily="34" charset="0"/>
              <a:cs typeface="Verdana" panose="020B0604030504040204" pitchFamily="34" charset="0"/>
            </a:endParaRPr>
          </a:p>
          <a:p>
            <a:pPr algn="ctr">
              <a:spcBef>
                <a:spcPct val="0"/>
              </a:spcBef>
              <a:buFontTx/>
              <a:buNone/>
            </a:pPr>
            <a:r>
              <a:rPr lang="es-ES" altLang="es-ES" sz="1600" b="1" dirty="0">
                <a:latin typeface="Verdana" panose="020B0604030504040204" pitchFamily="34" charset="0"/>
                <a:ea typeface="Verdana" panose="020B0604030504040204" pitchFamily="34" charset="0"/>
                <a:cs typeface="Verdana" panose="020B0604030504040204" pitchFamily="34" charset="0"/>
              </a:rPr>
              <a:t>Para más información…</a:t>
            </a:r>
            <a:r>
              <a:rPr lang="es-ES" altLang="es-ES" sz="1600" dirty="0">
                <a:latin typeface="Verdana" panose="020B0604030504040204" pitchFamily="34" charset="0"/>
                <a:ea typeface="Verdana" panose="020B0604030504040204" pitchFamily="34" charset="0"/>
                <a:cs typeface="Verdana" panose="020B0604030504040204" pitchFamily="34" charset="0"/>
              </a:rPr>
              <a:t>    </a:t>
            </a:r>
            <a:r>
              <a:rPr lang="es-ES" altLang="es-ES" sz="1600" dirty="0">
                <a:latin typeface="Verdana" panose="020B0604030504040204" pitchFamily="34" charset="0"/>
                <a:ea typeface="Verdana" panose="020B0604030504040204" pitchFamily="34" charset="0"/>
                <a:cs typeface="Verdana" panose="020B0604030504040204" pitchFamily="34" charset="0"/>
                <a:hlinkClick r:id="rId3"/>
              </a:rPr>
              <a:t>Guías de uso de Mendeley</a:t>
            </a:r>
            <a:r>
              <a:rPr lang="es-ES" altLang="es-ES" sz="1600" dirty="0">
                <a:latin typeface="Verdana" panose="020B0604030504040204" pitchFamily="34" charset="0"/>
                <a:ea typeface="Verdana" panose="020B0604030504040204" pitchFamily="34" charset="0"/>
                <a:cs typeface="Verdana" panose="020B0604030504040204" pitchFamily="34" charset="0"/>
              </a:rPr>
              <a:t> de CRAI UB</a:t>
            </a:r>
          </a:p>
          <a:p>
            <a:pPr algn="ctr">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	                </a:t>
            </a:r>
            <a:r>
              <a:rPr lang="es-ES" altLang="es-ES" sz="1600" dirty="0" smtClean="0">
                <a:latin typeface="Verdana" panose="020B0604030504040204" pitchFamily="34" charset="0"/>
                <a:ea typeface="Verdana" panose="020B0604030504040204" pitchFamily="34" charset="0"/>
                <a:cs typeface="Verdana" panose="020B0604030504040204" pitchFamily="34" charset="0"/>
              </a:rPr>
              <a:t>     Sesiones </a:t>
            </a:r>
            <a:r>
              <a:rPr lang="es-ES" altLang="es-ES" sz="1600" dirty="0">
                <a:latin typeface="Verdana" panose="020B0604030504040204" pitchFamily="34" charset="0"/>
                <a:ea typeface="Verdana" panose="020B0604030504040204" pitchFamily="34" charset="0"/>
                <a:cs typeface="Verdana" panose="020B0604030504040204" pitchFamily="34" charset="0"/>
              </a:rPr>
              <a:t>de </a:t>
            </a:r>
            <a:r>
              <a:rPr lang="es-ES" altLang="es-ES" sz="1600" dirty="0">
                <a:latin typeface="Verdana" panose="020B0604030504040204" pitchFamily="34" charset="0"/>
                <a:ea typeface="Verdana" panose="020B0604030504040204" pitchFamily="34" charset="0"/>
                <a:cs typeface="Verdana" panose="020B0604030504040204" pitchFamily="34" charset="0"/>
                <a:hlinkClick r:id="rId4"/>
              </a:rPr>
              <a:t>formación a medida</a:t>
            </a:r>
            <a:endParaRPr lang="es-ES" altLang="es-ES" sz="1600"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892175" y="5670670"/>
            <a:ext cx="7118350" cy="730249"/>
          </a:xfrm>
          <a:prstGeom prst="rect">
            <a:avLst/>
          </a:prstGeom>
          <a:noFill/>
          <a:ln w="12700">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63788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a:spLocks noChangeArrowheads="1"/>
          </p:cNvSpPr>
          <p:nvPr/>
        </p:nvSpPr>
        <p:spPr bwMode="auto">
          <a:xfrm>
            <a:off x="684213" y="992188"/>
            <a:ext cx="4103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2000" b="1" dirty="0">
                <a:solidFill>
                  <a:srgbClr val="336699"/>
                </a:solidFill>
                <a:latin typeface="Verdana" panose="020B0604030504040204" pitchFamily="34" charset="0"/>
                <a:ea typeface="Verdana" panose="020B0604030504040204" pitchFamily="34" charset="0"/>
                <a:cs typeface="Verdana" panose="020B0604030504040204" pitchFamily="34" charset="0"/>
              </a:rPr>
              <a:t>Bibliografía recomendada</a:t>
            </a:r>
            <a:endParaRPr lang="es-ES" altLang="es-ES" sz="2000" b="1" dirty="0">
              <a:solidFill>
                <a:srgbClr val="005EA4"/>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uadroTexto 6"/>
          <p:cNvSpPr txBox="1">
            <a:spLocks noChangeArrowheads="1"/>
          </p:cNvSpPr>
          <p:nvPr/>
        </p:nvSpPr>
        <p:spPr bwMode="auto">
          <a:xfrm>
            <a:off x="755650" y="1497013"/>
            <a:ext cx="5761038"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s-ES" altLang="es-ES" sz="1600" dirty="0" smtClean="0">
                <a:latin typeface="Verdana" panose="020B0604030504040204" pitchFamily="34" charset="0"/>
                <a:ea typeface="Verdana" panose="020B0604030504040204" pitchFamily="34" charset="0"/>
                <a:cs typeface="Verdana" panose="020B0604030504040204" pitchFamily="34" charset="0"/>
              </a:rPr>
              <a:t>Cómo se hace una tesis: técnicas y procedimientos de estudio, investigación y escritura / Umberto Eco </a:t>
            </a:r>
          </a:p>
          <a:p>
            <a:pPr>
              <a:defRPr/>
            </a:pPr>
            <a:r>
              <a:rPr lang="es-ES" altLang="es-E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001.8 Eco</a:t>
            </a:r>
          </a:p>
          <a:p>
            <a:pPr>
              <a:defRPr/>
            </a:pPr>
            <a:r>
              <a:rPr lang="es-ES" altLang="es-ES" sz="1600" dirty="0" smtClean="0">
                <a:latin typeface="Verdana" panose="020B0604030504040204" pitchFamily="34" charset="0"/>
                <a:ea typeface="Verdana" panose="020B0604030504040204" pitchFamily="34" charset="0"/>
                <a:cs typeface="Verdana" panose="020B0604030504040204" pitchFamily="34" charset="0"/>
                <a:hlinkClick r:id="rId3"/>
              </a:rPr>
              <a:t>Catálogo UB</a:t>
            </a:r>
            <a:endParaRPr lang="es-ES" altLang="es-ES" sz="160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es-ES" altLang="es-ES" sz="1600" dirty="0" smtClean="0">
                <a:latin typeface="Verdana" panose="020B0604030504040204" pitchFamily="34" charset="0"/>
                <a:ea typeface="Verdana" panose="020B0604030504040204" pitchFamily="34" charset="0"/>
                <a:cs typeface="Verdana" panose="020B0604030504040204" pitchFamily="34" charset="0"/>
              </a:rPr>
              <a:t> </a:t>
            </a:r>
          </a:p>
          <a:p>
            <a:pPr>
              <a:defRPr/>
            </a:pPr>
            <a:endParaRPr lang="es-ES" altLang="es-ES" sz="1600"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es-ES" altLang="es-ES" sz="160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es-ES" altLang="es-ES" sz="1600" dirty="0" smtClean="0">
                <a:latin typeface="Verdana" panose="020B0604030504040204" pitchFamily="34" charset="0"/>
                <a:ea typeface="Verdana" panose="020B0604030504040204" pitchFamily="34" charset="0"/>
                <a:cs typeface="Verdana" panose="020B0604030504040204" pitchFamily="34" charset="0"/>
              </a:rPr>
              <a:t>Cómo se citan las fuentes: [guía rápida para estudiantes] / Gordon Harvey</a:t>
            </a:r>
          </a:p>
          <a:p>
            <a:pPr>
              <a:defRPr/>
            </a:pPr>
            <a:r>
              <a:rPr lang="es-ES" altLang="es-E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001.811 Har</a:t>
            </a:r>
          </a:p>
          <a:p>
            <a:pPr>
              <a:defRPr/>
            </a:pPr>
            <a:r>
              <a:rPr lang="es-ES" altLang="es-ES" sz="1600" dirty="0" smtClean="0">
                <a:latin typeface="Verdana" panose="020B0604030504040204" pitchFamily="34" charset="0"/>
                <a:ea typeface="Verdana" panose="020B0604030504040204" pitchFamily="34" charset="0"/>
                <a:cs typeface="Verdana" panose="020B0604030504040204" pitchFamily="34" charset="0"/>
                <a:hlinkClick r:id="rId4"/>
              </a:rPr>
              <a:t>Catálogo UB </a:t>
            </a:r>
            <a:r>
              <a:rPr lang="es-ES" altLang="es-ES" sz="1600" dirty="0" smtClean="0">
                <a:latin typeface="Verdana" panose="020B0604030504040204" pitchFamily="34" charset="0"/>
                <a:ea typeface="Verdana" panose="020B0604030504040204" pitchFamily="34" charset="0"/>
                <a:cs typeface="Verdana" panose="020B0604030504040204" pitchFamily="34" charset="0"/>
              </a:rPr>
              <a:t>	</a:t>
            </a:r>
          </a:p>
          <a:p>
            <a:pPr>
              <a:defRPr/>
            </a:pPr>
            <a:r>
              <a:rPr lang="es-ES" altLang="es-ES" sz="1600" dirty="0" smtClean="0">
                <a:latin typeface="Verdana" panose="020B0604030504040204" pitchFamily="34" charset="0"/>
                <a:ea typeface="Verdana" panose="020B0604030504040204" pitchFamily="34" charset="0"/>
                <a:cs typeface="Verdana" panose="020B0604030504040204" pitchFamily="34" charset="0"/>
              </a:rPr>
              <a:t> </a:t>
            </a:r>
          </a:p>
          <a:p>
            <a:pPr>
              <a:defRPr/>
            </a:pPr>
            <a:endParaRPr lang="es-ES" altLang="es-ES" sz="1600"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es-ES" altLang="es-ES" sz="160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es-ES" altLang="es-ES" sz="1600" dirty="0" smtClean="0">
                <a:latin typeface="Verdana" panose="020B0604030504040204" pitchFamily="34" charset="0"/>
                <a:ea typeface="Verdana" panose="020B0604030504040204" pitchFamily="34" charset="0"/>
                <a:cs typeface="Verdana" panose="020B0604030504040204" pitchFamily="34" charset="0"/>
              </a:rPr>
              <a:t>Cómo redactar referencias y citas bibliográficas en un trabajo de investigación: aplicación práctica del Harvard Style / María Dolores Borgoñós Martínez</a:t>
            </a:r>
          </a:p>
          <a:p>
            <a:pPr>
              <a:defRPr/>
            </a:pPr>
            <a:r>
              <a:rPr lang="es-ES" altLang="es-E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001.811 Bor</a:t>
            </a:r>
          </a:p>
          <a:p>
            <a:pPr>
              <a:defRPr/>
            </a:pPr>
            <a:r>
              <a:rPr lang="es-ES" altLang="es-ES" sz="1600" dirty="0" smtClean="0">
                <a:latin typeface="Verdana" panose="020B0604030504040204" pitchFamily="34" charset="0"/>
                <a:ea typeface="Verdana" panose="020B0604030504040204" pitchFamily="34" charset="0"/>
                <a:cs typeface="Verdana" panose="020B0604030504040204" pitchFamily="34" charset="0"/>
                <a:hlinkClick r:id="rId5"/>
              </a:rPr>
              <a:t>Catálogo UB</a:t>
            </a:r>
            <a:endParaRPr lang="es-ES" altLang="es-ES" sz="16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4" name="Picture 5" descr="Cómo Se Hace una Tesis : Técnicas y Procedimientos de Estudio, Investigación y Escritu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1622425"/>
            <a:ext cx="9159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https://s-media-cache-ak0.pinimg.com/236x/5b/56/52/5b565245e5720a8b5d5f7893cbf90c1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7050" y="3314700"/>
            <a:ext cx="91598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tg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5021263"/>
            <a:ext cx="935038"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516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84213" y="1768475"/>
            <a:ext cx="84597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CRAI Universitat de Barcelona </a:t>
            </a:r>
            <a:r>
              <a:rPr lang="es-ES" altLang="es-ES" sz="1400" u="sng" dirty="0">
                <a:latin typeface="Verdana" panose="020B0604030504040204" pitchFamily="34" charset="0"/>
                <a:ea typeface="Verdana" panose="020B0604030504040204" pitchFamily="34" charset="0"/>
                <a:cs typeface="Verdana" panose="020B0604030504040204" pitchFamily="34" charset="0"/>
                <a:hlinkClick r:id="rId3"/>
              </a:rPr>
              <a:t>http://crai.ub.edu/es</a:t>
            </a:r>
            <a:r>
              <a:rPr lang="es-ES" altLang="es-ES" sz="1400" dirty="0">
                <a:latin typeface="Verdana" panose="020B0604030504040204" pitchFamily="34" charset="0"/>
                <a:ea typeface="Verdana" panose="020B0604030504040204" pitchFamily="34" charset="0"/>
                <a:cs typeface="Verdana" panose="020B0604030504040204" pitchFamily="34" charset="0"/>
              </a:rPr>
              <a:t> &gt; </a:t>
            </a:r>
            <a:r>
              <a:rPr lang="es-ES" altLang="es-ES" sz="1400" dirty="0">
                <a:latin typeface="Verdana" panose="020B0604030504040204" pitchFamily="34" charset="0"/>
                <a:ea typeface="Verdana" panose="020B0604030504040204" pitchFamily="34" charset="0"/>
                <a:cs typeface="Verdana" panose="020B0604030504040204" pitchFamily="34" charset="0"/>
                <a:hlinkClick r:id="rId4"/>
              </a:rPr>
              <a:t>Cómo citar y gestionar la bibliografía </a:t>
            </a:r>
            <a:endParaRPr lang="es-ES" altLang="es-ES" sz="1400" dirty="0">
              <a:latin typeface="Verdana" panose="020B0604030504040204" pitchFamily="34" charset="0"/>
              <a:ea typeface="Verdana" panose="020B0604030504040204" pitchFamily="34" charset="0"/>
              <a:cs typeface="Verdana" panose="020B0604030504040204" pitchFamily="34" charset="0"/>
            </a:endParaRPr>
          </a:p>
        </p:txBody>
      </p:sp>
      <p:sp>
        <p:nvSpPr>
          <p:cNvPr id="3" name="CuadroTexto 4"/>
          <p:cNvSpPr txBox="1">
            <a:spLocks noChangeArrowheads="1"/>
          </p:cNvSpPr>
          <p:nvPr/>
        </p:nvSpPr>
        <p:spPr bwMode="auto">
          <a:xfrm>
            <a:off x="684213" y="1192213"/>
            <a:ext cx="4103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2000" b="1" dirty="0">
                <a:solidFill>
                  <a:srgbClr val="336699"/>
                </a:solidFill>
                <a:latin typeface="Verdana" panose="020B0604030504040204" pitchFamily="34" charset="0"/>
                <a:ea typeface="Verdana" panose="020B0604030504040204" pitchFamily="34" charset="0"/>
                <a:cs typeface="Verdana" panose="020B0604030504040204" pitchFamily="34" charset="0"/>
              </a:rPr>
              <a:t>Para saber más…</a:t>
            </a:r>
            <a:endParaRPr lang="es-ES" altLang="es-ES" sz="2000" b="1" dirty="0">
              <a:solidFill>
                <a:srgbClr val="005EA4"/>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Imatge 3"/>
          <p:cNvPicPr>
            <a:picLocks noChangeAspect="1"/>
          </p:cNvPicPr>
          <p:nvPr/>
        </p:nvPicPr>
        <p:blipFill>
          <a:blip r:embed="rId5"/>
          <a:stretch>
            <a:fillRect/>
          </a:stretch>
        </p:blipFill>
        <p:spPr>
          <a:xfrm>
            <a:off x="350838" y="2252464"/>
            <a:ext cx="5253037" cy="3866521"/>
          </a:xfrm>
          <a:prstGeom prst="rect">
            <a:avLst/>
          </a:prstGeom>
        </p:spPr>
      </p:pic>
      <p:pic>
        <p:nvPicPr>
          <p:cNvPr id="5" name="Imatge 4"/>
          <p:cNvPicPr>
            <a:picLocks noChangeAspect="1"/>
          </p:cNvPicPr>
          <p:nvPr/>
        </p:nvPicPr>
        <p:blipFill>
          <a:blip r:embed="rId6"/>
          <a:stretch>
            <a:fillRect/>
          </a:stretch>
        </p:blipFill>
        <p:spPr>
          <a:xfrm>
            <a:off x="4914106" y="2798087"/>
            <a:ext cx="3423441" cy="3497110"/>
          </a:xfrm>
          <a:prstGeom prst="rect">
            <a:avLst/>
          </a:prstGeom>
        </p:spPr>
      </p:pic>
      <p:sp>
        <p:nvSpPr>
          <p:cNvPr id="6" name="Rectangle 5"/>
          <p:cNvSpPr/>
          <p:nvPr/>
        </p:nvSpPr>
        <p:spPr>
          <a:xfrm>
            <a:off x="4914106" y="2798087"/>
            <a:ext cx="3666332" cy="3497110"/>
          </a:xfrm>
          <a:prstGeom prst="rect">
            <a:avLst/>
          </a:prstGeom>
          <a:noFill/>
          <a:ln w="19050">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7" name="Connector de fletxa recta 6"/>
          <p:cNvCxnSpPr/>
          <p:nvPr/>
        </p:nvCxnSpPr>
        <p:spPr>
          <a:xfrm flipV="1">
            <a:off x="2543175" y="3924300"/>
            <a:ext cx="3133725" cy="1025526"/>
          </a:xfrm>
          <a:prstGeom prst="straightConnector1">
            <a:avLst/>
          </a:prstGeom>
          <a:ln w="19050">
            <a:solidFill>
              <a:srgbClr val="005EA4"/>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704975" y="4949825"/>
            <a:ext cx="1181100" cy="260350"/>
          </a:xfrm>
          <a:prstGeom prst="ellipse">
            <a:avLst/>
          </a:prstGeom>
          <a:noFill/>
          <a:ln w="19050">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23206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a:spLocks noChangeArrowheads="1"/>
          </p:cNvSpPr>
          <p:nvPr/>
        </p:nvSpPr>
        <p:spPr bwMode="auto">
          <a:xfrm>
            <a:off x="684213" y="1268413"/>
            <a:ext cx="7488237"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a-ES" altLang="es-ES" sz="1600" dirty="0">
                <a:latin typeface="Verdana" panose="020B0604030504040204" pitchFamily="34" charset="0"/>
                <a:ea typeface="Verdana" panose="020B0604030504040204" pitchFamily="34" charset="0"/>
                <a:cs typeface="Verdana" panose="020B0604030504040204" pitchFamily="34" charset="0"/>
              </a:rPr>
              <a:t>CUB: criteris / Universitat de Barcelona </a:t>
            </a:r>
          </a:p>
          <a:p>
            <a:pPr>
              <a:spcBef>
                <a:spcPct val="0"/>
              </a:spcBef>
              <a:buFontTx/>
              <a:buNone/>
            </a:pPr>
            <a:r>
              <a:rPr lang="ca-ES" altLang="es-ES" sz="1600" dirty="0">
                <a:latin typeface="Verdana" panose="020B0604030504040204" pitchFamily="34" charset="0"/>
                <a:ea typeface="Verdana" panose="020B0604030504040204" pitchFamily="34" charset="0"/>
                <a:cs typeface="Verdana" panose="020B0604030504040204" pitchFamily="34" charset="0"/>
              </a:rPr>
              <a:t>	Criteris &gt; </a:t>
            </a:r>
            <a:r>
              <a:rPr lang="ca-ES" altLang="es-ES" sz="1600" dirty="0">
                <a:latin typeface="Verdana" panose="020B0604030504040204" pitchFamily="34" charset="0"/>
                <a:ea typeface="Verdana" panose="020B0604030504040204" pitchFamily="34" charset="0"/>
                <a:cs typeface="Verdana" panose="020B0604030504040204" pitchFamily="34" charset="0"/>
                <a:hlinkClick r:id="rId3"/>
              </a:rPr>
              <a:t>Referències i citacions bibliogràfiques </a:t>
            </a:r>
            <a:endParaRPr lang="ca-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endParaRPr lang="es-ES" altLang="es-ES" sz="1800" dirty="0">
              <a:latin typeface="Verdana" panose="020B0604030504040204" pitchFamily="34" charset="0"/>
              <a:ea typeface="Verdana" panose="020B0604030504040204" pitchFamily="34" charset="0"/>
              <a:cs typeface="Verdana" panose="020B0604030504040204" pitchFamily="34" charset="0"/>
            </a:endParaRPr>
          </a:p>
        </p:txBody>
      </p:sp>
      <p:pic>
        <p:nvPicPr>
          <p:cNvPr id="3" name="Imat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989138"/>
            <a:ext cx="4681538"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403350" y="6280150"/>
            <a:ext cx="6624638" cy="461963"/>
          </a:xfrm>
          <a:prstGeom prst="rect">
            <a:avLst/>
          </a:prstGeom>
          <a:noFill/>
          <a:ln w="6350">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QuadreDeText 4"/>
          <p:cNvSpPr txBox="1">
            <a:spLocks noChangeArrowheads="1"/>
          </p:cNvSpPr>
          <p:nvPr/>
        </p:nvSpPr>
        <p:spPr bwMode="auto">
          <a:xfrm>
            <a:off x="1393825" y="6289675"/>
            <a:ext cx="6624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altLang="es-ES" sz="800" dirty="0">
                <a:latin typeface="Verdana" panose="020B0604030504040204" pitchFamily="34" charset="0"/>
                <a:ea typeface="Verdana" panose="020B0604030504040204" pitchFamily="34" charset="0"/>
                <a:cs typeface="Verdana" panose="020B0604030504040204" pitchFamily="34" charset="0"/>
              </a:rPr>
              <a:t>Dado el carácter y la finalidad exclusivamente docente  y eminentemente ilustrativo de las explicaciones a clase de esta presentación, el autor se acoge al artículo 32 de la Ley de propiedad intelectual vigente respecto al uso parcial de obras ajenas como imágenes, gráficos u otro material contenido en las diferentes diapositivas. </a:t>
            </a:r>
          </a:p>
        </p:txBody>
      </p:sp>
    </p:spTree>
    <p:extLst>
      <p:ext uri="{BB962C8B-B14F-4D97-AF65-F5344CB8AC3E}">
        <p14:creationId xmlns:p14="http://schemas.microsoft.com/office/powerpoint/2010/main" val="3786216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B1A7D8FF-E13C-4852-9C48-BBAC7A8E0B1D}" type="slidenum">
              <a:rPr lang="ca-ES" smtClean="0"/>
              <a:t>25</a:t>
            </a:fld>
            <a:endParaRPr lang="ca-ES"/>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p:cNvSpPr/>
          <p:nvPr/>
        </p:nvSpPr>
        <p:spPr>
          <a:xfrm>
            <a:off x="2958949" y="3545528"/>
            <a:ext cx="3084499" cy="461665"/>
          </a:xfrm>
          <a:prstGeom prst="rect">
            <a:avLst/>
          </a:prstGeom>
        </p:spPr>
        <p:txBody>
          <a:bodyPr wrap="none">
            <a:spAutoFit/>
          </a:bodyPr>
          <a:lstStyle/>
          <a:p>
            <a:r>
              <a:rPr lang="ca-E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¡Muchas gracias!</a:t>
            </a:r>
            <a:endParaRPr lang="ca-ES"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ángulo 5"/>
          <p:cNvSpPr/>
          <p:nvPr/>
        </p:nvSpPr>
        <p:spPr>
          <a:xfrm>
            <a:off x="3393811" y="2552355"/>
            <a:ext cx="184731" cy="646331"/>
          </a:xfrm>
          <a:prstGeom prst="rect">
            <a:avLst/>
          </a:prstGeom>
        </p:spPr>
        <p:txBody>
          <a:bodyPr wrap="none">
            <a:spAutoFit/>
          </a:bodyPr>
          <a:lstStyle/>
          <a:p>
            <a:endParaRPr lang="ca-ES" sz="3600" dirty="0">
              <a:solidFill>
                <a:schemeClr val="bg1"/>
              </a:solidFill>
            </a:endParaRPr>
          </a:p>
        </p:txBody>
      </p:sp>
      <p:sp>
        <p:nvSpPr>
          <p:cNvPr id="7" name="Rectángulo 6"/>
          <p:cNvSpPr/>
          <p:nvPr/>
        </p:nvSpPr>
        <p:spPr>
          <a:xfrm>
            <a:off x="1869751" y="6301184"/>
            <a:ext cx="4572000" cy="276999"/>
          </a:xfrm>
          <a:prstGeom prst="rect">
            <a:avLst/>
          </a:prstGeom>
        </p:spPr>
        <p:txBody>
          <a:bodyPr>
            <a:spAutoFit/>
          </a:bodyPr>
          <a:lstStyle/>
          <a:p>
            <a:pPr>
              <a:spcBef>
                <a:spcPct val="50000"/>
              </a:spcBef>
            </a:pPr>
            <a:r>
              <a:rPr lang="ca-ES" altLang="ca-ES" sz="1200" b="1" dirty="0">
                <a:solidFill>
                  <a:schemeClr val="bg1"/>
                </a:solidFill>
                <a:latin typeface="Verdana" panose="020B0604030504040204" pitchFamily="34" charset="0"/>
              </a:rPr>
              <a:t>© CRAI Universitat de Barcelona, </a:t>
            </a:r>
            <a:r>
              <a:rPr lang="ca-ES" altLang="ca-ES" sz="1200" b="1" dirty="0" smtClean="0">
                <a:solidFill>
                  <a:schemeClr val="bg1"/>
                </a:solidFill>
                <a:latin typeface="Verdana" panose="020B0604030504040204" pitchFamily="34" charset="0"/>
              </a:rPr>
              <a:t>curso 2017-18</a:t>
            </a:r>
            <a:endParaRPr lang="ca-ES" altLang="ca-ES" sz="1200" b="1" dirty="0">
              <a:solidFill>
                <a:schemeClr val="bg1"/>
              </a:solidFill>
              <a:latin typeface="Verdana" panose="020B0604030504040204" pitchFamily="34" charset="0"/>
            </a:endParaRPr>
          </a:p>
        </p:txBody>
      </p:sp>
      <p:pic>
        <p:nvPicPr>
          <p:cNvPr id="8" name="Imagen 7"/>
          <p:cNvPicPr>
            <a:picLocks noChangeAspect="1"/>
          </p:cNvPicPr>
          <p:nvPr/>
        </p:nvPicPr>
        <p:blipFill>
          <a:blip r:embed="rId4"/>
          <a:stretch>
            <a:fillRect/>
          </a:stretch>
        </p:blipFill>
        <p:spPr>
          <a:xfrm>
            <a:off x="975325" y="6291482"/>
            <a:ext cx="792549" cy="274344"/>
          </a:xfrm>
          <a:prstGeom prst="rect">
            <a:avLst/>
          </a:prstGeom>
        </p:spPr>
      </p:pic>
      <p:pic>
        <p:nvPicPr>
          <p:cNvPr id="4" name="Imagen 3">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6698" y="4543398"/>
            <a:ext cx="4500563" cy="1221581"/>
          </a:xfrm>
          <a:prstGeom prst="rect">
            <a:avLst/>
          </a:prstGeom>
        </p:spPr>
      </p:pic>
    </p:spTree>
    <p:extLst>
      <p:ext uri="{BB962C8B-B14F-4D97-AF65-F5344CB8AC3E}">
        <p14:creationId xmlns:p14="http://schemas.microsoft.com/office/powerpoint/2010/main" val="2836833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a:spLocks noChangeArrowheads="1"/>
          </p:cNvSpPr>
          <p:nvPr/>
        </p:nvSpPr>
        <p:spPr bwMode="auto">
          <a:xfrm>
            <a:off x="684213" y="873125"/>
            <a:ext cx="2951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a-ES" altLang="ca-ES" sz="2000" b="1" dirty="0">
                <a:solidFill>
                  <a:srgbClr val="336699"/>
                </a:solidFill>
                <a:latin typeface="Verdana" panose="020B0604030504040204" pitchFamily="34" charset="0"/>
                <a:ea typeface="Verdana" panose="020B0604030504040204" pitchFamily="34" charset="0"/>
                <a:cs typeface="Verdana" panose="020B0604030504040204" pitchFamily="34" charset="0"/>
              </a:rPr>
              <a:t>La cita</a:t>
            </a:r>
            <a:endParaRPr lang="es-ES" altLang="es-ES" sz="2000" b="1" dirty="0">
              <a:solidFill>
                <a:srgbClr val="005EA4"/>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uadroTexto 5"/>
          <p:cNvSpPr txBox="1">
            <a:spLocks noChangeArrowheads="1"/>
          </p:cNvSpPr>
          <p:nvPr/>
        </p:nvSpPr>
        <p:spPr bwMode="auto">
          <a:xfrm>
            <a:off x="755650" y="1304925"/>
            <a:ext cx="7488238"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altLang="es-ES" sz="1600" b="1" u="sng" dirty="0" smtClean="0">
                <a:solidFill>
                  <a:srgbClr val="336699"/>
                </a:solidFill>
                <a:latin typeface="Verdana" panose="020B0604030504040204" pitchFamily="34" charset="0"/>
                <a:ea typeface="Verdana" panose="020B0604030504040204" pitchFamily="34" charset="0"/>
                <a:cs typeface="Verdana" panose="020B0604030504040204" pitchFamily="34" charset="0"/>
              </a:rPr>
              <a:t>¿Qué es?</a:t>
            </a:r>
            <a:endParaRPr lang="es-ES" altLang="es-ES" sz="1600" b="1" u="sng" dirty="0">
              <a:solidFill>
                <a:srgbClr val="005EA4"/>
              </a:solidFill>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ca-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ca-ES" sz="1600" dirty="0">
                <a:latin typeface="Verdana" panose="020B0604030504040204" pitchFamily="34" charset="0"/>
                <a:ea typeface="Verdana" panose="020B0604030504040204" pitchFamily="34" charset="0"/>
                <a:cs typeface="Verdana" panose="020B0604030504040204" pitchFamily="34" charset="0"/>
              </a:rPr>
              <a:t>Es una forma de referencia breve que permite identificar las fuentes consultadas en la elaboración de un trabajo. La cita aclara que las ideas expuestas no son originales sino extraídas del trabajo de otra/s persona/s.</a:t>
            </a:r>
          </a:p>
          <a:p>
            <a:pPr algn="just">
              <a:spcBef>
                <a:spcPct val="0"/>
              </a:spcBef>
              <a:buFontTx/>
              <a:buNone/>
            </a:pPr>
            <a:endParaRPr lang="es-ES" altLang="ca-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ca-ES" sz="1600" dirty="0">
                <a:latin typeface="Verdana" panose="020B0604030504040204" pitchFamily="34" charset="0"/>
                <a:ea typeface="Verdana" panose="020B0604030504040204" pitchFamily="34" charset="0"/>
                <a:cs typeface="Verdana" panose="020B0604030504040204" pitchFamily="34" charset="0"/>
              </a:rPr>
              <a:t>Las citas se identifican con signos o anotaciones que se incluyen a lo largo de un trabajo y remiten al lector a un lugar en el que encontrará la información o los datos de publicación de las fuentes consultadas.</a:t>
            </a:r>
          </a:p>
          <a:p>
            <a:pPr algn="just">
              <a:spcBef>
                <a:spcPct val="0"/>
              </a:spcBef>
              <a:buFontTx/>
              <a:buNone/>
            </a:pPr>
            <a:endParaRPr lang="es-ES" altLang="ca-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ca-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ca-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ca-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ca-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ca-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ca-ES" altLang="ca-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ca-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ca-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ca-ES" sz="1800" b="1" dirty="0">
                <a:latin typeface="Verdana" panose="020B0604030504040204" pitchFamily="34" charset="0"/>
                <a:ea typeface="Verdana" panose="020B0604030504040204" pitchFamily="34" charset="0"/>
                <a:cs typeface="Verdana" panose="020B0604030504040204" pitchFamily="34" charset="0"/>
              </a:rPr>
              <a:t>!</a:t>
            </a:r>
            <a:r>
              <a:rPr lang="es-ES" altLang="ca-ES" sz="1600" dirty="0">
                <a:latin typeface="Verdana" panose="020B0604030504040204" pitchFamily="34" charset="0"/>
                <a:ea typeface="Verdana" panose="020B0604030504040204" pitchFamily="34" charset="0"/>
                <a:cs typeface="Verdana" panose="020B0604030504040204" pitchFamily="34" charset="0"/>
              </a:rPr>
              <a:t> El uso incorrecto o la omisión de las fuentes puede ser considerado como un </a:t>
            </a:r>
            <a:r>
              <a:rPr lang="es-ES" altLang="ca-ES" sz="1600" b="1" dirty="0">
                <a:latin typeface="Verdana" panose="020B0604030504040204" pitchFamily="34" charset="0"/>
                <a:ea typeface="Verdana" panose="020B0604030504040204" pitchFamily="34" charset="0"/>
                <a:cs typeface="Verdana" panose="020B0604030504040204" pitchFamily="34" charset="0"/>
              </a:rPr>
              <a:t>plagio o un falseamiento</a:t>
            </a:r>
            <a:r>
              <a:rPr lang="es-ES" altLang="ca-ES" sz="1600" dirty="0">
                <a:latin typeface="Verdana" panose="020B0604030504040204" pitchFamily="34" charset="0"/>
                <a:ea typeface="Verdana" panose="020B0604030504040204" pitchFamily="34" charset="0"/>
                <a:cs typeface="Verdana" panose="020B0604030504040204" pitchFamily="34" charset="0"/>
              </a:rPr>
              <a:t>. </a:t>
            </a:r>
          </a:p>
        </p:txBody>
      </p:sp>
      <p:pic>
        <p:nvPicPr>
          <p:cNvPr id="4" name="Picture 7" descr="https://pixabay.com/static/uploads/photo/2012/04/12/11/03/callout-29486__1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32187">
            <a:off x="3419475" y="4113213"/>
            <a:ext cx="16573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tg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6063" y="3946525"/>
            <a:ext cx="411162"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tg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9075" y="3968750"/>
            <a:ext cx="41116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751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a:spLocks noChangeArrowheads="1"/>
          </p:cNvSpPr>
          <p:nvPr/>
        </p:nvSpPr>
        <p:spPr bwMode="auto">
          <a:xfrm>
            <a:off x="755650" y="1341438"/>
            <a:ext cx="81375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b="1" u="sng" dirty="0">
                <a:solidFill>
                  <a:srgbClr val="336699"/>
                </a:solidFill>
                <a:latin typeface="Verdana" panose="020B0604030504040204" pitchFamily="34" charset="0"/>
                <a:ea typeface="Verdana" panose="020B0604030504040204" pitchFamily="34" charset="0"/>
                <a:cs typeface="Verdana" panose="020B0604030504040204" pitchFamily="34" charset="0"/>
              </a:rPr>
              <a:t>Tipos de cita</a:t>
            </a:r>
            <a:endParaRPr lang="es-ES" altLang="es-ES" sz="1600" u="sng"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600" b="1" dirty="0">
                <a:latin typeface="Verdana" panose="020B0604030504040204" pitchFamily="34" charset="0"/>
                <a:ea typeface="Verdana" panose="020B0604030504040204" pitchFamily="34" charset="0"/>
                <a:cs typeface="Verdana" panose="020B0604030504040204" pitchFamily="34" charset="0"/>
              </a:rPr>
              <a:t>Textuales</a:t>
            </a:r>
            <a:r>
              <a:rPr lang="es-ES" altLang="es-ES" sz="1600" dirty="0">
                <a:latin typeface="Verdana" panose="020B0604030504040204" pitchFamily="34" charset="0"/>
                <a:ea typeface="Verdana" panose="020B0604030504040204" pitchFamily="34" charset="0"/>
                <a:cs typeface="Verdana" panose="020B0604030504040204" pitchFamily="34" charset="0"/>
              </a:rPr>
              <a:t>: se incluyen dentro del texto, a continuación del párrafo al que hacemos referencia.</a:t>
            </a: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ca-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ca-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ca-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ca-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ca-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ca-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p:txBody>
      </p:sp>
      <p:pic>
        <p:nvPicPr>
          <p:cNvPr id="3" name="Imat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757488"/>
            <a:ext cx="575310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p:nvPr/>
        </p:nvSpPr>
        <p:spPr>
          <a:xfrm>
            <a:off x="1473200" y="2741613"/>
            <a:ext cx="5978525" cy="2559050"/>
          </a:xfrm>
          <a:prstGeom prst="rect">
            <a:avLst/>
          </a:prstGeom>
          <a:noFill/>
          <a:ln w="6350">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314816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11188" y="1268413"/>
            <a:ext cx="792162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altLang="es-ES" sz="1600" b="1" dirty="0">
                <a:latin typeface="Verdana" panose="020B0604030504040204" pitchFamily="34" charset="0"/>
                <a:ea typeface="Verdana" panose="020B0604030504040204" pitchFamily="34" charset="0"/>
                <a:cs typeface="Verdana" panose="020B0604030504040204" pitchFamily="34" charset="0"/>
              </a:rPr>
              <a:t>Numéricas</a:t>
            </a:r>
            <a:r>
              <a:rPr lang="es-ES" altLang="es-ES" sz="1600" dirty="0">
                <a:latin typeface="Verdana" panose="020B0604030504040204" pitchFamily="34" charset="0"/>
                <a:ea typeface="Verdana" panose="020B0604030504040204" pitchFamily="34" charset="0"/>
                <a:cs typeface="Verdana" panose="020B0604030504040204" pitchFamily="34" charset="0"/>
              </a:rPr>
              <a:t>: el sistema numérico de citación bibliográfica consiste en poner un número entre paréntesis detrás del texto que queremos citar. Este número remite a una lista numerada de referencias bibliográficas ubicada </a:t>
            </a:r>
            <a:r>
              <a:rPr lang="es-ES" altLang="es-ES" sz="1600" u="sng" dirty="0">
                <a:latin typeface="Verdana" panose="020B0604030504040204" pitchFamily="34" charset="0"/>
                <a:ea typeface="Verdana" panose="020B0604030504040204" pitchFamily="34" charset="0"/>
                <a:cs typeface="Verdana" panose="020B0604030504040204" pitchFamily="34" charset="0"/>
              </a:rPr>
              <a:t>al final del documento</a:t>
            </a:r>
            <a:r>
              <a:rPr lang="es-ES" altLang="es-ES" sz="1600" dirty="0">
                <a:latin typeface="Verdana" panose="020B0604030504040204" pitchFamily="34" charset="0"/>
                <a:ea typeface="Verdana" panose="020B0604030504040204" pitchFamily="34" charset="0"/>
                <a:cs typeface="Verdana" panose="020B0604030504040204" pitchFamily="34" charset="0"/>
              </a:rPr>
              <a:t>.</a:t>
            </a:r>
          </a:p>
          <a:p>
            <a:pPr algn="just">
              <a:spcBef>
                <a:spcPct val="0"/>
              </a:spcBef>
              <a:buFontTx/>
              <a:buNone/>
            </a:pPr>
            <a:endParaRPr lang="es-ES" altLang="es-ES" sz="1800" dirty="0">
              <a:latin typeface="Verdana" panose="020B0604030504040204" pitchFamily="34" charset="0"/>
              <a:ea typeface="Verdana" panose="020B0604030504040204" pitchFamily="34" charset="0"/>
              <a:cs typeface="Verdana" panose="020B0604030504040204" pitchFamily="34" charset="0"/>
            </a:endParaRPr>
          </a:p>
        </p:txBody>
      </p:sp>
      <p:pic>
        <p:nvPicPr>
          <p:cNvPr id="3" name="Imatg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2606675"/>
            <a:ext cx="489267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nector de fletxa recta 21"/>
          <p:cNvCxnSpPr/>
          <p:nvPr/>
        </p:nvCxnSpPr>
        <p:spPr>
          <a:xfrm flipH="1" flipV="1">
            <a:off x="3662363" y="3233738"/>
            <a:ext cx="261937" cy="195262"/>
          </a:xfrm>
          <a:prstGeom prst="straightConnector1">
            <a:avLst/>
          </a:prstGeom>
          <a:ln w="19050">
            <a:solidFill>
              <a:srgbClr val="005EA4"/>
            </a:solidFill>
            <a:tailEnd type="triangle"/>
          </a:ln>
        </p:spPr>
        <p:style>
          <a:lnRef idx="1">
            <a:schemeClr val="accent1"/>
          </a:lnRef>
          <a:fillRef idx="0">
            <a:schemeClr val="accent1"/>
          </a:fillRef>
          <a:effectRef idx="0">
            <a:schemeClr val="accent1"/>
          </a:effectRef>
          <a:fontRef idx="minor">
            <a:schemeClr val="tx1"/>
          </a:fontRef>
        </p:style>
      </p:cxnSp>
      <p:pic>
        <p:nvPicPr>
          <p:cNvPr id="5" name="Imatg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3959225"/>
            <a:ext cx="4376738"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or de fletxa recta 26"/>
          <p:cNvCxnSpPr/>
          <p:nvPr/>
        </p:nvCxnSpPr>
        <p:spPr>
          <a:xfrm>
            <a:off x="3333750" y="3860800"/>
            <a:ext cx="246063" cy="230188"/>
          </a:xfrm>
          <a:prstGeom prst="straightConnector1">
            <a:avLst/>
          </a:prstGeom>
          <a:ln w="19050">
            <a:solidFill>
              <a:srgbClr val="005EA4"/>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20"/>
          <p:cNvSpPr/>
          <p:nvPr/>
        </p:nvSpPr>
        <p:spPr>
          <a:xfrm>
            <a:off x="1331913" y="2606675"/>
            <a:ext cx="4895850" cy="750888"/>
          </a:xfrm>
          <a:prstGeom prst="rect">
            <a:avLst/>
          </a:prstGeom>
          <a:noFill/>
          <a:ln w="6350">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Rectangle 27"/>
          <p:cNvSpPr/>
          <p:nvPr/>
        </p:nvSpPr>
        <p:spPr>
          <a:xfrm>
            <a:off x="3455988" y="3959225"/>
            <a:ext cx="4429125" cy="1497013"/>
          </a:xfrm>
          <a:prstGeom prst="rect">
            <a:avLst/>
          </a:prstGeom>
          <a:noFill/>
          <a:ln w="6350">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2563296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11188" y="1341438"/>
            <a:ext cx="8281987"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altLang="es-ES" sz="1600" b="1" dirty="0">
                <a:latin typeface="Verdana" panose="020B0604030504040204" pitchFamily="34" charset="0"/>
                <a:ea typeface="Verdana" panose="020B0604030504040204" pitchFamily="34" charset="0"/>
                <a:cs typeface="Verdana" panose="020B0604030504040204" pitchFamily="34" charset="0"/>
              </a:rPr>
              <a:t>Al final</a:t>
            </a:r>
            <a:r>
              <a:rPr lang="es-ES" altLang="es-ES" sz="1600" dirty="0">
                <a:latin typeface="Verdana" panose="020B0604030504040204" pitchFamily="34" charset="0"/>
                <a:ea typeface="Verdana" panose="020B0604030504040204" pitchFamily="34" charset="0"/>
                <a:cs typeface="Verdana" panose="020B0604030504040204" pitchFamily="34" charset="0"/>
              </a:rPr>
              <a:t> de la página/capítulo/texto:</a:t>
            </a:r>
          </a:p>
          <a:p>
            <a:pPr algn="just">
              <a:spcBef>
                <a:spcPct val="0"/>
              </a:spcBef>
              <a:buFontTx/>
              <a:buNone/>
            </a:pPr>
            <a:endParaRPr lang="ca-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ca-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ca-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ca-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ca-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ca-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ca-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ca-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800" b="1" dirty="0">
                <a:latin typeface="Verdana" panose="020B0604030504040204" pitchFamily="34" charset="0"/>
                <a:ea typeface="Verdana" panose="020B0604030504040204" pitchFamily="34" charset="0"/>
                <a:cs typeface="Verdana" panose="020B0604030504040204" pitchFamily="34" charset="0"/>
              </a:rPr>
              <a:t>!</a:t>
            </a:r>
            <a:r>
              <a:rPr lang="es-ES" altLang="es-ES" sz="1600" dirty="0">
                <a:latin typeface="Verdana" panose="020B0604030504040204" pitchFamily="34" charset="0"/>
                <a:ea typeface="Verdana" panose="020B0604030504040204" pitchFamily="34" charset="0"/>
                <a:cs typeface="Verdana" panose="020B0604030504040204" pitchFamily="34" charset="0"/>
              </a:rPr>
              <a:t> No confundir con las </a:t>
            </a:r>
            <a:r>
              <a:rPr lang="es-ES" altLang="es-ES" sz="1600" b="1" dirty="0">
                <a:latin typeface="Verdana" panose="020B0604030504040204" pitchFamily="34" charset="0"/>
                <a:ea typeface="Verdana" panose="020B0604030504040204" pitchFamily="34" charset="0"/>
                <a:cs typeface="Verdana" panose="020B0604030504040204" pitchFamily="34" charset="0"/>
              </a:rPr>
              <a:t>notas a pie de página</a:t>
            </a:r>
            <a:r>
              <a:rPr lang="es-ES" altLang="es-ES" sz="1600" dirty="0">
                <a:latin typeface="Verdana" panose="020B0604030504040204" pitchFamily="34" charset="0"/>
                <a:ea typeface="Verdana" panose="020B0604030504040204" pitchFamily="34" charset="0"/>
                <a:cs typeface="Verdana" panose="020B0604030504040204" pitchFamily="34" charset="0"/>
              </a:rPr>
              <a:t>, que son textos aclaratorios que amplían información sobre algún concepto.</a:t>
            </a:r>
          </a:p>
        </p:txBody>
      </p:sp>
      <p:pic>
        <p:nvPicPr>
          <p:cNvPr id="3" name="Imat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989138"/>
            <a:ext cx="53435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t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1938" y="4551363"/>
            <a:ext cx="3209925"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8"/>
          <p:cNvSpPr/>
          <p:nvPr/>
        </p:nvSpPr>
        <p:spPr>
          <a:xfrm>
            <a:off x="3429000" y="2384425"/>
            <a:ext cx="215900" cy="215900"/>
          </a:xfrm>
          <a:prstGeom prst="ellipse">
            <a:avLst/>
          </a:prstGeom>
          <a:noFill/>
          <a:ln w="19050">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Oval 9"/>
          <p:cNvSpPr/>
          <p:nvPr/>
        </p:nvSpPr>
        <p:spPr>
          <a:xfrm>
            <a:off x="1676400" y="2747963"/>
            <a:ext cx="215900" cy="215900"/>
          </a:xfrm>
          <a:prstGeom prst="ellipse">
            <a:avLst/>
          </a:prstGeom>
          <a:noFill/>
          <a:ln w="19050">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Rectangle 6"/>
          <p:cNvSpPr/>
          <p:nvPr/>
        </p:nvSpPr>
        <p:spPr>
          <a:xfrm>
            <a:off x="1692275" y="1989138"/>
            <a:ext cx="5327650" cy="1152525"/>
          </a:xfrm>
          <a:prstGeom prst="rect">
            <a:avLst/>
          </a:prstGeom>
          <a:noFill/>
          <a:ln w="6350">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4140514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a:spLocks noChangeArrowheads="1"/>
          </p:cNvSpPr>
          <p:nvPr/>
        </p:nvSpPr>
        <p:spPr bwMode="auto">
          <a:xfrm>
            <a:off x="684213" y="1341438"/>
            <a:ext cx="7416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altLang="es-ES" sz="1600" b="1" u="sng" dirty="0" smtClean="0">
                <a:solidFill>
                  <a:srgbClr val="336699"/>
                </a:solidFill>
                <a:latin typeface="Verdana" panose="020B0604030504040204" pitchFamily="34" charset="0"/>
                <a:ea typeface="Verdana" panose="020B0604030504040204" pitchFamily="34" charset="0"/>
                <a:cs typeface="Verdana" panose="020B0604030504040204" pitchFamily="34" charset="0"/>
              </a:rPr>
              <a:t>¿Cuándo </a:t>
            </a:r>
            <a:r>
              <a:rPr lang="es-ES" altLang="es-ES" sz="1600" b="1" u="sng" dirty="0">
                <a:solidFill>
                  <a:srgbClr val="336699"/>
                </a:solidFill>
                <a:latin typeface="Verdana" panose="020B0604030504040204" pitchFamily="34" charset="0"/>
                <a:ea typeface="Verdana" panose="020B0604030504040204" pitchFamily="34" charset="0"/>
                <a:cs typeface="Verdana" panose="020B0604030504040204" pitchFamily="34" charset="0"/>
              </a:rPr>
              <a:t>se </a:t>
            </a:r>
            <a:r>
              <a:rPr lang="es-ES" altLang="es-ES" sz="1600" b="1" u="sng" dirty="0" smtClean="0">
                <a:solidFill>
                  <a:srgbClr val="336699"/>
                </a:solidFill>
                <a:latin typeface="Verdana" panose="020B0604030504040204" pitchFamily="34" charset="0"/>
                <a:ea typeface="Verdana" panose="020B0604030504040204" pitchFamily="34" charset="0"/>
                <a:cs typeface="Verdana" panose="020B0604030504040204" pitchFamily="34" charset="0"/>
              </a:rPr>
              <a:t>cita?</a:t>
            </a:r>
            <a:endParaRPr lang="es-ES" altLang="es-ES" sz="1600" u="sng"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 Cuando se utilizan datos e información objetiva procedente de una fuente</a:t>
            </a: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 Cuando se reproduce un fragmento de manera literal</a:t>
            </a: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 Al resumir, parafrasear o emplear ideas/opiniones/conclusiones de otras personas</a:t>
            </a: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 Para mencionar el trabajo/estudio de otras personas</a:t>
            </a:r>
          </a:p>
        </p:txBody>
      </p:sp>
    </p:spTree>
    <p:extLst>
      <p:ext uri="{BB962C8B-B14F-4D97-AF65-F5344CB8AC3E}">
        <p14:creationId xmlns:p14="http://schemas.microsoft.com/office/powerpoint/2010/main" val="36763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a:spLocks noChangeArrowheads="1"/>
          </p:cNvSpPr>
          <p:nvPr/>
        </p:nvSpPr>
        <p:spPr bwMode="auto">
          <a:xfrm>
            <a:off x="684213" y="1341438"/>
            <a:ext cx="8364537"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 </a:t>
            </a:r>
            <a:r>
              <a:rPr lang="es-ES" altLang="es-ES" sz="1600" b="1" u="sng" dirty="0" smtClean="0">
                <a:solidFill>
                  <a:srgbClr val="336699"/>
                </a:solidFill>
                <a:latin typeface="Verdana" panose="020B0604030504040204" pitchFamily="34" charset="0"/>
                <a:ea typeface="Verdana" panose="020B0604030504040204" pitchFamily="34" charset="0"/>
                <a:cs typeface="Verdana" panose="020B0604030504040204" pitchFamily="34" charset="0"/>
              </a:rPr>
              <a:t>¿Cómo </a:t>
            </a:r>
            <a:r>
              <a:rPr lang="es-ES" altLang="es-ES" sz="1600" b="1" u="sng" dirty="0">
                <a:solidFill>
                  <a:srgbClr val="336699"/>
                </a:solidFill>
                <a:latin typeface="Verdana" panose="020B0604030504040204" pitchFamily="34" charset="0"/>
                <a:ea typeface="Verdana" panose="020B0604030504040204" pitchFamily="34" charset="0"/>
                <a:cs typeface="Verdana" panose="020B0604030504040204" pitchFamily="34" charset="0"/>
              </a:rPr>
              <a:t>se </a:t>
            </a:r>
            <a:r>
              <a:rPr lang="es-ES" altLang="es-ES" sz="1600" b="1" u="sng" dirty="0" smtClean="0">
                <a:solidFill>
                  <a:srgbClr val="336699"/>
                </a:solidFill>
                <a:latin typeface="Verdana" panose="020B0604030504040204" pitchFamily="34" charset="0"/>
                <a:ea typeface="Verdana" panose="020B0604030504040204" pitchFamily="34" charset="0"/>
                <a:cs typeface="Verdana" panose="020B0604030504040204" pitchFamily="34" charset="0"/>
              </a:rPr>
              <a:t>cita?</a:t>
            </a:r>
            <a:endParaRPr lang="es-ES" altLang="es-ES" sz="1600" u="sng"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En cada cita deben figurar, claramente reconocibles, los </a:t>
            </a:r>
            <a:r>
              <a:rPr lang="es-ES" altLang="es-ES" sz="1600" b="1" dirty="0">
                <a:latin typeface="Verdana" panose="020B0604030504040204" pitchFamily="34" charset="0"/>
                <a:ea typeface="Verdana" panose="020B0604030504040204" pitchFamily="34" charset="0"/>
                <a:cs typeface="Verdana" panose="020B0604030504040204" pitchFamily="34" charset="0"/>
              </a:rPr>
              <a:t>datos identificativos de la fuente</a:t>
            </a:r>
            <a:r>
              <a:rPr lang="es-ES" altLang="es-ES" sz="1600" dirty="0">
                <a:latin typeface="Verdana" panose="020B0604030504040204" pitchFamily="34" charset="0"/>
                <a:ea typeface="Verdana" panose="020B0604030504040204" pitchFamily="34" charset="0"/>
                <a:cs typeface="Verdana" panose="020B0604030504040204" pitchFamily="34" charset="0"/>
              </a:rPr>
              <a:t>.</a:t>
            </a: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La finalidad de la cita es proporcionar al lector suficiente información para identificar/localizar la fuente.</a:t>
            </a:r>
          </a:p>
          <a:p>
            <a:pPr algn="just">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 </a:t>
            </a:r>
          </a:p>
          <a:p>
            <a:pPr algn="just">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 </a:t>
            </a:r>
          </a:p>
          <a:p>
            <a:pPr algn="just">
              <a:spcBef>
                <a:spcPct val="0"/>
              </a:spcBef>
              <a:buFontTx/>
              <a:buNone/>
            </a:pPr>
            <a:r>
              <a:rPr lang="es-ES" altLang="es-ES" sz="1600" i="1" dirty="0">
                <a:latin typeface="Verdana" panose="020B0604030504040204" pitchFamily="34" charset="0"/>
                <a:ea typeface="Verdana" panose="020B0604030504040204" pitchFamily="34" charset="0"/>
                <a:cs typeface="Verdana" panose="020B0604030504040204" pitchFamily="34" charset="0"/>
              </a:rPr>
              <a:t>Ejemplo</a:t>
            </a:r>
            <a:r>
              <a:rPr lang="es-ES" altLang="es-ES" sz="1600" dirty="0">
                <a:latin typeface="Verdana" panose="020B0604030504040204" pitchFamily="34" charset="0"/>
                <a:ea typeface="Verdana" panose="020B0604030504040204" pitchFamily="34" charset="0"/>
                <a:cs typeface="Verdana" panose="020B0604030504040204" pitchFamily="34" charset="0"/>
              </a:rPr>
              <a:t>:</a:t>
            </a:r>
          </a:p>
          <a:p>
            <a:pPr>
              <a:spcBef>
                <a:spcPct val="0"/>
              </a:spcBef>
              <a:buFontTx/>
              <a:buNone/>
            </a:pPr>
            <a:endParaRPr lang="es-ES" altLang="es-ES" sz="1800" dirty="0">
              <a:latin typeface="Verdana" panose="020B0604030504040204" pitchFamily="34" charset="0"/>
              <a:ea typeface="Verdana" panose="020B0604030504040204" pitchFamily="34" charset="0"/>
              <a:cs typeface="Verdana" panose="020B0604030504040204" pitchFamily="34" charset="0"/>
            </a:endParaRPr>
          </a:p>
        </p:txBody>
      </p:sp>
      <p:pic>
        <p:nvPicPr>
          <p:cNvPr id="3" name="Imat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930650"/>
            <a:ext cx="6265863"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p:nvPr/>
        </p:nvSpPr>
        <p:spPr>
          <a:xfrm>
            <a:off x="1619250" y="3927475"/>
            <a:ext cx="6265863" cy="1949450"/>
          </a:xfrm>
          <a:prstGeom prst="rect">
            <a:avLst/>
          </a:prstGeom>
          <a:noFill/>
          <a:ln w="6350">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2094871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p:cNvSpPr txBox="1">
            <a:spLocks noChangeArrowheads="1"/>
          </p:cNvSpPr>
          <p:nvPr/>
        </p:nvSpPr>
        <p:spPr bwMode="auto">
          <a:xfrm>
            <a:off x="684213" y="1049338"/>
            <a:ext cx="4751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ca-ES" sz="2000" b="1" dirty="0">
                <a:solidFill>
                  <a:srgbClr val="336699"/>
                </a:solidFill>
                <a:latin typeface="Verdana" panose="020B0604030504040204" pitchFamily="34" charset="0"/>
                <a:ea typeface="Verdana" panose="020B0604030504040204" pitchFamily="34" charset="0"/>
                <a:cs typeface="Verdana" panose="020B0604030504040204" pitchFamily="34" charset="0"/>
              </a:rPr>
              <a:t>La referencia bibliográfica</a:t>
            </a:r>
            <a:endParaRPr lang="es-ES" altLang="es-ES" sz="2000" b="1" dirty="0">
              <a:solidFill>
                <a:srgbClr val="005EA4"/>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uadroTexto 5"/>
          <p:cNvSpPr txBox="1">
            <a:spLocks noChangeArrowheads="1"/>
          </p:cNvSpPr>
          <p:nvPr/>
        </p:nvSpPr>
        <p:spPr bwMode="auto">
          <a:xfrm>
            <a:off x="755650" y="1644650"/>
            <a:ext cx="80645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altLang="es-ES" sz="1600" b="1" u="sng" dirty="0" smtClean="0">
                <a:solidFill>
                  <a:srgbClr val="336699"/>
                </a:solidFill>
                <a:latin typeface="Verdana" panose="020B0604030504040204" pitchFamily="34" charset="0"/>
                <a:ea typeface="Verdana" panose="020B0604030504040204" pitchFamily="34" charset="0"/>
                <a:cs typeface="Verdana" panose="020B0604030504040204" pitchFamily="34" charset="0"/>
              </a:rPr>
              <a:t>¿Qué es?</a:t>
            </a:r>
            <a:endParaRPr lang="es-ES" altLang="es-ES" sz="1600" b="1" u="sng" dirty="0">
              <a:solidFill>
                <a:srgbClr val="336699"/>
              </a:solidFill>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La referencia bibliográfica proporciona la información </a:t>
            </a:r>
            <a:r>
              <a:rPr lang="es-ES" altLang="es-ES" sz="1600" b="1" dirty="0">
                <a:latin typeface="Verdana" panose="020B0604030504040204" pitchFamily="34" charset="0"/>
                <a:ea typeface="Verdana" panose="020B0604030504040204" pitchFamily="34" charset="0"/>
                <a:cs typeface="Verdana" panose="020B0604030504040204" pitchFamily="34" charset="0"/>
              </a:rPr>
              <a:t>completa</a:t>
            </a:r>
            <a:r>
              <a:rPr lang="es-ES" altLang="es-ES" sz="1600" dirty="0">
                <a:latin typeface="Verdana" panose="020B0604030504040204" pitchFamily="34" charset="0"/>
                <a:ea typeface="Verdana" panose="020B0604030504040204" pitchFamily="34" charset="0"/>
                <a:cs typeface="Verdana" panose="020B0604030504040204" pitchFamily="34" charset="0"/>
              </a:rPr>
              <a:t> de un documento, nos facilita los datos identificativos de las fuentes consultadas. </a:t>
            </a: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endParaRPr lang="es-ES" altLang="es-ES" sz="1600" dirty="0">
              <a:latin typeface="Verdana" panose="020B0604030504040204" pitchFamily="34" charset="0"/>
              <a:ea typeface="Verdana" panose="020B0604030504040204" pitchFamily="34" charset="0"/>
              <a:cs typeface="Verdana" panose="020B0604030504040204" pitchFamily="34" charset="0"/>
            </a:endParaRPr>
          </a:p>
          <a:p>
            <a:pPr algn="just">
              <a:spcBef>
                <a:spcPct val="0"/>
              </a:spcBef>
              <a:buFontTx/>
              <a:buNone/>
            </a:pPr>
            <a:r>
              <a:rPr lang="es-ES" altLang="es-ES" sz="1600" dirty="0">
                <a:latin typeface="Verdana" panose="020B0604030504040204" pitchFamily="34" charset="0"/>
                <a:ea typeface="Verdana" panose="020B0604030504040204" pitchFamily="34" charset="0"/>
                <a:cs typeface="Verdana" panose="020B0604030504040204" pitchFamily="34" charset="0"/>
              </a:rPr>
              <a:t>Los datos identificativos generales que incluye una referencia bibliográfica son:</a:t>
            </a:r>
          </a:p>
        </p:txBody>
      </p:sp>
      <p:pic>
        <p:nvPicPr>
          <p:cNvPr id="4" name="Imat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4607" y="4078227"/>
            <a:ext cx="5657293" cy="198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QuadreDeText 2"/>
          <p:cNvSpPr txBox="1">
            <a:spLocks noChangeArrowheads="1"/>
          </p:cNvSpPr>
          <p:nvPr/>
        </p:nvSpPr>
        <p:spPr bwMode="auto">
          <a:xfrm>
            <a:off x="900113" y="4081463"/>
            <a:ext cx="280828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Autor</a:t>
            </a:r>
          </a:p>
          <a:p>
            <a:pPr>
              <a:spcBef>
                <a:spcPct val="0"/>
              </a:spcBef>
              <a:buFontTx/>
              <a:buNone/>
            </a:pPr>
            <a:endParaRPr lang="es-ES" altLang="es-ES" sz="14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Título</a:t>
            </a:r>
          </a:p>
          <a:p>
            <a:pPr>
              <a:spcBef>
                <a:spcPct val="0"/>
              </a:spcBef>
              <a:buFontTx/>
              <a:buNone/>
            </a:pPr>
            <a:endParaRPr lang="es-ES" altLang="es-ES" sz="14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Volumen, número de página</a:t>
            </a:r>
          </a:p>
          <a:p>
            <a:pPr>
              <a:spcBef>
                <a:spcPct val="0"/>
              </a:spcBef>
              <a:buFontTx/>
              <a:buNone/>
            </a:pPr>
            <a:endParaRPr lang="es-ES" altLang="es-ES" sz="1400" dirty="0">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s-ES" altLang="es-ES" sz="1400" dirty="0">
                <a:latin typeface="Verdana" panose="020B0604030504040204" pitchFamily="34" charset="0"/>
                <a:ea typeface="Verdana" panose="020B0604030504040204" pitchFamily="34" charset="0"/>
                <a:cs typeface="Verdana" panose="020B0604030504040204" pitchFamily="34" charset="0"/>
              </a:rPr>
              <a:t>• Fecha de edición/publicación</a:t>
            </a:r>
          </a:p>
          <a:p>
            <a:pPr>
              <a:spcBef>
                <a:spcPct val="0"/>
              </a:spcBef>
              <a:buFontTx/>
              <a:buNone/>
            </a:pPr>
            <a:endParaRPr lang="es-ES" altLang="es-ES"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4330099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6F5900D9-BEC8-40B5-91C1-3B7AD97C4C93}" vid="{F6910E0C-327E-459E-8EFF-AE1B0CD2B170}"/>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6F5900D9-BEC8-40B5-91C1-3B7AD97C4C93}" vid="{998F87A0-C539-4006-9B04-3C69F7407088}"/>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presentacio_crai-unitats-2017-cast</Template>
  <TotalTime>324</TotalTime>
  <Words>985</Words>
  <Application>Microsoft Office PowerPoint</Application>
  <PresentationFormat>Presentación en pantalla (4:3)</PresentationFormat>
  <Paragraphs>331</Paragraphs>
  <Slides>25</Slides>
  <Notes>25</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25</vt:i4>
      </vt:variant>
    </vt:vector>
  </HeadingPairs>
  <TitlesOfParts>
    <vt:vector size="31" baseType="lpstr">
      <vt:lpstr>Arial</vt:lpstr>
      <vt:lpstr>Calibri</vt:lpstr>
      <vt:lpstr>Calibri Light</vt:lpstr>
      <vt:lpstr>Verdana</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Universitatde Barcelona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citar y gestionar bibliografía. Curso 2017-18</dc:title>
  <dc:creator>CRAI Biblioteca de Biblioteconomia i Documentació</dc:creator>
  <cp:keywords>Formación de usuarios, CRAI, Universitat de Barcelona, Biblioteconomía, Documentación</cp:keywords>
  <cp:lastModifiedBy>Rosa M. Manresa Novell</cp:lastModifiedBy>
  <cp:revision>70</cp:revision>
  <dcterms:created xsi:type="dcterms:W3CDTF">2017-06-12T12:09:31Z</dcterms:created>
  <dcterms:modified xsi:type="dcterms:W3CDTF">2017-10-19T12:40:12Z</dcterms:modified>
</cp:coreProperties>
</file>