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71" r:id="rId5"/>
  </p:sldMasterIdLst>
  <p:notesMasterIdLst>
    <p:notesMasterId r:id="rId48"/>
  </p:notesMasterIdLst>
  <p:handoutMasterIdLst>
    <p:handoutMasterId r:id="rId49"/>
  </p:handoutMasterIdLst>
  <p:sldIdLst>
    <p:sldId id="421" r:id="rId6"/>
    <p:sldId id="288" r:id="rId7"/>
    <p:sldId id="349" r:id="rId8"/>
    <p:sldId id="327" r:id="rId9"/>
    <p:sldId id="412" r:id="rId10"/>
    <p:sldId id="426" r:id="rId11"/>
    <p:sldId id="427" r:id="rId12"/>
    <p:sldId id="428" r:id="rId13"/>
    <p:sldId id="406" r:id="rId14"/>
    <p:sldId id="350" r:id="rId15"/>
    <p:sldId id="352" r:id="rId16"/>
    <p:sldId id="353" r:id="rId17"/>
    <p:sldId id="351" r:id="rId18"/>
    <p:sldId id="309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408" r:id="rId27"/>
    <p:sldId id="407" r:id="rId28"/>
    <p:sldId id="395" r:id="rId29"/>
    <p:sldId id="414" r:id="rId30"/>
    <p:sldId id="403" r:id="rId31"/>
    <p:sldId id="410" r:id="rId32"/>
    <p:sldId id="411" r:id="rId33"/>
    <p:sldId id="398" r:id="rId34"/>
    <p:sldId id="399" r:id="rId35"/>
    <p:sldId id="298" r:id="rId36"/>
    <p:sldId id="400" r:id="rId37"/>
    <p:sldId id="409" r:id="rId38"/>
    <p:sldId id="401" r:id="rId39"/>
    <p:sldId id="413" r:id="rId40"/>
    <p:sldId id="423" r:id="rId41"/>
    <p:sldId id="424" r:id="rId42"/>
    <p:sldId id="425" r:id="rId43"/>
    <p:sldId id="404" r:id="rId44"/>
    <p:sldId id="397" r:id="rId45"/>
    <p:sldId id="429" r:id="rId46"/>
    <p:sldId id="422" r:id="rId47"/>
  </p:sldIdLst>
  <p:sldSz cx="9144000" cy="6858000" type="screen4x3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  <a:srgbClr val="928C94"/>
    <a:srgbClr val="C2BB94"/>
    <a:srgbClr val="D9D5BD"/>
    <a:srgbClr val="F2F9AB"/>
    <a:srgbClr val="DAE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7192" autoAdjust="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3DD5820A-A371-424F-83D7-6D72BF906E94}" type="datetimeFigureOut">
              <a:rPr lang="ca-ES"/>
              <a:pPr>
                <a:defRPr/>
              </a:pPr>
              <a:t>17/12/2020</a:t>
            </a:fld>
            <a:endParaRPr lang="ca-E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FAABF454-2781-4AE4-8BA4-FDD60AD6AAD5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350A9DA-CD89-428F-B475-0A6BC1C421A1}" type="datetimeFigureOut">
              <a:rPr lang="es-ES"/>
              <a:pPr>
                <a:defRPr/>
              </a:pPr>
              <a:t>17/12/2020</a:t>
            </a:fld>
            <a:endParaRPr lang="es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Feu clic aquí per editar els estils de text del patró</a:t>
            </a:r>
          </a:p>
          <a:p>
            <a:pPr lvl="1"/>
            <a:r>
              <a:rPr lang="es-ES" noProof="0" smtClean="0"/>
              <a:t>Segon nivell</a:t>
            </a:r>
          </a:p>
          <a:p>
            <a:pPr lvl="2"/>
            <a:r>
              <a:rPr lang="es-ES" noProof="0" smtClean="0"/>
              <a:t>Tercer nivell</a:t>
            </a:r>
          </a:p>
          <a:p>
            <a:pPr lvl="3"/>
            <a:r>
              <a:rPr lang="es-ES" noProof="0" smtClean="0"/>
              <a:t>Quart nivell</a:t>
            </a:r>
          </a:p>
          <a:p>
            <a:pPr lvl="4"/>
            <a:r>
              <a:rPr lang="es-ES" noProof="0" smtClean="0"/>
              <a:t>Cinquè nivell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D308870-78F5-4C44-BE65-7D910F8686B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4AAA84-4A00-47AA-8DF8-237E0B93BB57}" type="slidenum">
              <a:rPr lang="es-ES" altLang="ca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" altLang="ca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5120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0CE869-CA88-4DFE-98BC-F1DE214A4B02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5325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06C2AC-47E9-47C9-B308-659D485963AE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55300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D4712D-22DE-41F9-9058-F54D5CF17D3B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5837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A04AC6-7499-44A9-A727-ABEB6D28D73B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0420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967B0-A0A7-44F4-BAE7-9ADC51745240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2468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E155B2-105C-47AE-A102-A3949AA9DEA7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451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E551BC-29B6-46DE-871C-CAE5E87E30C0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656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8B30BC-4272-4BC6-B8C2-2540DB2024FA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861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6BBE77-19AD-4C61-871E-A4AA493EB0C1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0660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F976B-9EC0-4DAF-97EC-81E5473A7108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3565B-8C3E-42EF-A750-5540EDE4F70E}" type="slidenum">
              <a:rPr lang="es-ES" altLang="ca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s-ES" altLang="ca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2708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A4935-E82D-4E2A-BD29-0C5CB01FA990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475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BCD160-1389-46B0-BB02-4858C5070193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680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901CC6-F9AF-4219-8536-E4EE5FFC3743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192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0B57C-C5DA-4379-9764-AEB668CA18E5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397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74F7B4-D67F-4969-A4CD-BA48371C5C93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6020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9ECDB3-2345-40B9-AE80-4B7752A7D6E1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6868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7917F8-BCAE-445F-AA6B-84538C996628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891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911EBF-5660-4D20-B3C7-9231ED1D7A1E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096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C52E27-0149-4766-8518-845335695F1C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301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049852-B7D0-4D18-A5B2-D035D206E151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5060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3C2F40-0A64-4954-B1D7-9A8CFEF6A8F9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7108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732A8A-3565-4D5D-B629-BB85B4CCCBBB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915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7DD67A-20C7-4B1A-A9FA-A1511C6A97F9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7 Grupo"/>
          <p:cNvGrpSpPr>
            <a:grpSpLocks/>
          </p:cNvGrpSpPr>
          <p:nvPr userDrawn="1"/>
        </p:nvGrpSpPr>
        <p:grpSpPr bwMode="auto">
          <a:xfrm>
            <a:off x="446088" y="1428750"/>
            <a:ext cx="8143875" cy="3127375"/>
            <a:chOff x="0" y="1214422"/>
            <a:chExt cx="9144000" cy="3511550"/>
          </a:xfrm>
        </p:grpSpPr>
        <p:pic>
          <p:nvPicPr>
            <p:cNvPr id="5" name="Picture 5" descr="I:\USD\cidui\cidui\nuevos fondos\fon3.jpg"/>
            <p:cNvPicPr>
              <a:picLocks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4422"/>
              <a:ext cx="2357438" cy="35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I:\USD\fotosUB\fotosub1\selec\barretja.jp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1214422"/>
              <a:ext cx="4519613" cy="350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I:\USD\fotosUB\fotosub1\pati2.jpg"/>
            <p:cNvPicPr>
              <a:picLocks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1214422"/>
              <a:ext cx="2717800" cy="350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4" descr="capcaler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4786322"/>
            <a:ext cx="8215370" cy="64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44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70BD3C-C3E2-4F12-B2DA-F5AC4A826041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10B503-A4D4-40CF-BA53-E54CF0E7716F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1548893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BAC27B-06B0-4A30-90D1-2C6F77A5EFC6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8D2F76-2B5C-4B19-8A34-260B14CEBB9A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3684346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ca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F4F381-12B5-424B-9718-23C3D5FC4A4B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40A77B-E54E-453D-9ED0-1B42CFFF15DE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6036834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AF90F8-C5A0-4933-9705-B9A8F5BD9E50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08FB2B-51DE-43FB-A601-0C0546111EB9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4765841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62BC09-78A1-45B5-A6D8-1C1978903130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0C83F7-508B-4BBA-B63B-253EF2A0DB0C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7508943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365125"/>
            <a:ext cx="8229600" cy="57610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F6CD80-0BBE-4EAF-B09C-3603F001610F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45893A-B6AC-4A4F-8C53-69080DE004EE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895590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 userDrawn="1"/>
        </p:nvSpPr>
        <p:spPr bwMode="auto">
          <a:xfrm>
            <a:off x="714375" y="6286500"/>
            <a:ext cx="7929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a-ES" altLang="ca-ES" sz="1400" i="0" smtClean="0">
              <a:solidFill>
                <a:srgbClr val="0070C0"/>
              </a:solidFill>
            </a:endParaRPr>
          </a:p>
          <a:p>
            <a:pPr algn="r" eaLnBrk="1" hangingPunct="1">
              <a:defRPr/>
            </a:pPr>
            <a:endParaRPr lang="es-ES" altLang="ca-ES" sz="1400" i="0" smtClean="0">
              <a:solidFill>
                <a:srgbClr val="0070C0"/>
              </a:solidFill>
            </a:endParaRPr>
          </a:p>
        </p:txBody>
      </p:sp>
      <p:cxnSp>
        <p:nvCxnSpPr>
          <p:cNvPr id="6" name="2 Conector recto"/>
          <p:cNvCxnSpPr/>
          <p:nvPr userDrawn="1"/>
        </p:nvCxnSpPr>
        <p:spPr>
          <a:xfrm>
            <a:off x="642938" y="2000250"/>
            <a:ext cx="7715250" cy="1588"/>
          </a:xfrm>
          <a:prstGeom prst="line">
            <a:avLst/>
          </a:prstGeom>
          <a:ln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92075"/>
            <a:ext cx="90265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980728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429684" cy="3714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239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2BB8-2E41-4B86-B8F8-B92F8C0A2F11}" type="datetime1">
              <a:rPr lang="ca-ES"/>
              <a:pPr>
                <a:defRPr/>
              </a:pPr>
              <a:t>17/12/2020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71D1F-35EE-4DDC-8485-F79C191F7EC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853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945519-09C4-4E94-BC41-69ADBD2F5100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86614D-44EB-403D-B7FC-4E9395FD8D74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498895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37F71-55E2-4311-A591-79E7A012EE55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441DCD-754B-4713-9BFF-44FF00340EBF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991298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37DDDE-1BDA-4231-8FEF-4497C3CC31E4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5DF88F-80BD-4EAC-97F2-3A3BA6D089C2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7454496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14820A-0A10-49BF-86E5-5C05B131BD04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9C06A1-6A98-4B23-96BA-0E2F041CAB9A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4873268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CCB6DF-97F3-4302-8B51-C163730FCAE7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3DB85E-13BA-4022-96CB-5AFD36C793F8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820802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EB28FF-79D6-4F2B-B02B-E16B2E1E62A0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6D825B-19CD-46E1-A6FD-7FB1EA76D30C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2624404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DCDE38-5993-43D5-AB8B-83CEEE6E7928}" type="datetime1">
              <a:rPr lang="es-ES" altLang="ca-ES"/>
              <a:pPr>
                <a:defRPr/>
              </a:pPr>
              <a:t>17/12/2020</a:t>
            </a:fld>
            <a:endParaRPr lang="ca-ES" alt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1A0F3"/>
                    </a:gs>
                    <a:gs pos="50000">
                      <a:srgbClr val="31A0F3">
                        <a:gamma/>
                        <a:shade val="46275"/>
                        <a:invGamma/>
                      </a:srgbClr>
                    </a:gs>
                    <a:gs pos="100000">
                      <a:srgbClr val="31A0F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s-ES" altLang="ca-ES"/>
              <a:t>CRAI UB – Biblioteca de Dret</a:t>
            </a:r>
            <a:endParaRPr lang="es-ES" altLang="ca-ES" b="0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7B3757-0B5B-4334-A832-D48A13059345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443663" y="0"/>
            <a:ext cx="2700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ca-ES" altLang="ca-ES" i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1" name="Imagen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00"/>
            <a:ext cx="8229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mendeley.com/reference-management/web-impor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mendeley.com/reference-management/reference-manager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mendeley.com/reference-management/mendeley-cit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ub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rai.ub.edu/que-ofereix-el-crai/citacions-bibliografiques/mendele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b.edu/kbproip/index.php?sid=3334478&amp;lang=ca&amp;action=artikel&amp;cat=13&amp;id=307&amp;artlang=ca" TargetMode="External"/><Relationship Id="rId5" Type="http://schemas.openxmlformats.org/officeDocument/2006/relationships/hyperlink" Target="http://www.ub.edu/kbproip/index.php?sid=3334297&amp;lang=ca&amp;action=artikel&amp;cat=2&amp;id=306&amp;artlang=ca" TargetMode="External"/><Relationship Id="rId4" Type="http://schemas.openxmlformats.org/officeDocument/2006/relationships/hyperlink" Target="https://tuit.cat/Hu4cj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que-ofereix-el-crai/sa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hyperlink" Target="http://bit.ly/2sO5WC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ángulo 4"/>
          <p:cNvSpPr>
            <a:spLocks noChangeArrowheads="1"/>
          </p:cNvSpPr>
          <p:nvPr/>
        </p:nvSpPr>
        <p:spPr bwMode="auto">
          <a:xfrm>
            <a:off x="2681288" y="3351213"/>
            <a:ext cx="4357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b="1" i="0">
                <a:solidFill>
                  <a:schemeClr val="bg1"/>
                </a:solidFill>
              </a:rPr>
              <a:t>Mendeley</a:t>
            </a:r>
          </a:p>
          <a:p>
            <a:pPr algn="ctr"/>
            <a:r>
              <a:rPr lang="ca-ES" altLang="es-ES" sz="2800" b="1" i="0">
                <a:solidFill>
                  <a:schemeClr val="bg1"/>
                </a:solidFill>
              </a:rPr>
              <a:t>Gestor bibliogràfic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Título"/>
          <p:cNvSpPr>
            <a:spLocks noGrp="1"/>
          </p:cNvSpPr>
          <p:nvPr>
            <p:ph type="title"/>
          </p:nvPr>
        </p:nvSpPr>
        <p:spPr bwMode="auto">
          <a:xfrm>
            <a:off x="357188" y="908050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Versions Mendeley</a:t>
            </a:r>
          </a:p>
        </p:txBody>
      </p:sp>
      <p:sp>
        <p:nvSpPr>
          <p:cNvPr id="30723" name="5 Subtítulo"/>
          <p:cNvSpPr>
            <a:spLocks noGrp="1"/>
          </p:cNvSpPr>
          <p:nvPr>
            <p:ph type="subTitle" idx="1"/>
          </p:nvPr>
        </p:nvSpPr>
        <p:spPr bwMode="auto">
          <a:xfrm>
            <a:off x="827088" y="2276475"/>
            <a:ext cx="3097212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ca-ES" altLang="ca-ES" sz="1600" smtClean="0">
                <a:solidFill>
                  <a:schemeClr val="tx1"/>
                </a:solidFill>
                <a:latin typeface="Verdana" panose="020B0604030504040204" pitchFamily="34" charset="0"/>
              </a:rPr>
              <a:t>Versió d’escriptori o local:</a:t>
            </a:r>
          </a:p>
          <a:p>
            <a:pPr algn="l">
              <a:spcBef>
                <a:spcPct val="0"/>
              </a:spcBef>
            </a:pPr>
            <a:r>
              <a:rPr lang="ca-ES" altLang="ca-ES" sz="1600" b="1" smtClean="0">
                <a:solidFill>
                  <a:schemeClr val="tx1"/>
                </a:solidFill>
                <a:latin typeface="Verdana" panose="020B0604030504040204" pitchFamily="34" charset="0"/>
              </a:rPr>
              <a:t>Mendeley Desktop </a:t>
            </a:r>
            <a:r>
              <a:rPr lang="ca-ES" altLang="ca-ES" sz="1600" smtClean="0">
                <a:solidFill>
                  <a:schemeClr val="tx1"/>
                </a:solidFill>
                <a:latin typeface="Verdana" panose="020B0604030504040204" pitchFamily="34" charset="0"/>
              </a:rPr>
              <a:t> 	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14252" r="7372" b="8913"/>
          <a:stretch>
            <a:fillRect/>
          </a:stretch>
        </p:blipFill>
        <p:spPr bwMode="auto">
          <a:xfrm>
            <a:off x="179388" y="3040063"/>
            <a:ext cx="4148137" cy="319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25" name="QuadreDeText 3"/>
          <p:cNvSpPr txBox="1">
            <a:spLocks noChangeArrowheads="1"/>
          </p:cNvSpPr>
          <p:nvPr/>
        </p:nvSpPr>
        <p:spPr bwMode="auto">
          <a:xfrm>
            <a:off x="5581650" y="2268538"/>
            <a:ext cx="223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600" i="0">
                <a:latin typeface="Verdana" panose="020B0604030504040204" pitchFamily="34" charset="0"/>
              </a:rPr>
              <a:t>Versió web: </a:t>
            </a:r>
            <a:r>
              <a:rPr lang="ca-ES" altLang="ca-ES" sz="1600" b="1" i="0">
                <a:latin typeface="Verdana" panose="020B0604030504040204" pitchFamily="34" charset="0"/>
              </a:rPr>
              <a:t>Mendeley Web</a:t>
            </a:r>
            <a:endParaRPr lang="ca-ES" altLang="ca-ES" sz="1600" i="0"/>
          </a:p>
        </p:txBody>
      </p:sp>
      <p:pic>
        <p:nvPicPr>
          <p:cNvPr id="30726" name="Imatg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9480" r="9160" b="4749"/>
          <a:stretch>
            <a:fillRect/>
          </a:stretch>
        </p:blipFill>
        <p:spPr bwMode="auto">
          <a:xfrm>
            <a:off x="4572000" y="2990850"/>
            <a:ext cx="4156075" cy="3246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arrodonit 11"/>
          <p:cNvSpPr/>
          <p:nvPr/>
        </p:nvSpPr>
        <p:spPr>
          <a:xfrm>
            <a:off x="7956550" y="3040063"/>
            <a:ext cx="576263" cy="1301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3" name="Rectangle arrodonit 12"/>
          <p:cNvSpPr/>
          <p:nvPr/>
        </p:nvSpPr>
        <p:spPr>
          <a:xfrm>
            <a:off x="5724525" y="3500438"/>
            <a:ext cx="2663825" cy="2889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Título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Característiques de la versió d’escriptori</a:t>
            </a: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5940425" y="2565400"/>
            <a:ext cx="2952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ca-ES" altLang="ca-ES" sz="1400" b="1" i="0">
                <a:latin typeface="Verdana" panose="020B0604030504040204" pitchFamily="34" charset="0"/>
              </a:rPr>
              <a:t>Crear i organitzar en carpetes </a:t>
            </a:r>
            <a:r>
              <a:rPr lang="ca-ES" altLang="ca-ES" sz="1400" i="0">
                <a:latin typeface="Verdana" panose="020B0604030504040204" pitchFamily="34" charset="0"/>
              </a:rPr>
              <a:t>la col·lecció de referències i documents.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a-ES" altLang="ca-ES" sz="1400" i="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a-ES" altLang="ca-ES" sz="1400" b="1" i="0">
                <a:latin typeface="Verdana" panose="020B0604030504040204" pitchFamily="34" charset="0"/>
              </a:rPr>
              <a:t>Incloure fitxers PDF </a:t>
            </a:r>
            <a:r>
              <a:rPr lang="ca-ES" altLang="ca-ES" sz="1400" i="0">
                <a:latin typeface="Verdana" panose="020B0604030504040204" pitchFamily="34" charset="0"/>
              </a:rPr>
              <a:t>a la referència bibliogràfica.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a-ES" altLang="ca-ES" sz="1400" i="0">
              <a:latin typeface="Verdana" panose="020B060403050404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a-ES" altLang="ca-ES" sz="1400" b="1" i="0">
                <a:latin typeface="Verdana" panose="020B0604030504040204" pitchFamily="34" charset="0"/>
              </a:rPr>
              <a:t>Disposar d’un visor propi de documents PDF </a:t>
            </a:r>
            <a:r>
              <a:rPr lang="ca-ES" altLang="ca-ES" sz="1400" i="0">
                <a:latin typeface="Verdana" panose="020B0604030504040204" pitchFamily="34" charset="0"/>
              </a:rPr>
              <a:t>per </a:t>
            </a:r>
            <a:r>
              <a:rPr lang="ca-ES" altLang="ca-ES" sz="1400" b="1" i="0">
                <a:latin typeface="Verdana" panose="020B0604030504040204" pitchFamily="34" charset="0"/>
              </a:rPr>
              <a:t>subratllar</a:t>
            </a:r>
            <a:r>
              <a:rPr lang="ca-ES" altLang="ca-ES" sz="1400" i="0">
                <a:latin typeface="Verdana" panose="020B0604030504040204" pitchFamily="34" charset="0"/>
              </a:rPr>
              <a:t> el document i fer-hi </a:t>
            </a:r>
            <a:r>
              <a:rPr lang="ca-ES" altLang="ca-ES" sz="1400" b="1" i="0">
                <a:latin typeface="Verdana" panose="020B0604030504040204" pitchFamily="34" charset="0"/>
              </a:rPr>
              <a:t>anotacions</a:t>
            </a:r>
            <a:r>
              <a:rPr lang="ca-ES" altLang="ca-ES" sz="1400" i="0">
                <a:latin typeface="Verdana" panose="020B0604030504040204" pitchFamily="34" charset="0"/>
              </a:rPr>
              <a:t> que es poden </a:t>
            </a:r>
            <a:r>
              <a:rPr lang="ca-ES" altLang="ca-ES" sz="1400" b="1" i="0">
                <a:latin typeface="Verdana" panose="020B0604030504040204" pitchFamily="34" charset="0"/>
              </a:rPr>
              <a:t>compartir </a:t>
            </a:r>
            <a:r>
              <a:rPr lang="ca-ES" altLang="ca-ES" sz="1400" i="0">
                <a:latin typeface="Verdana" panose="020B0604030504040204" pitchFamily="34" charset="0"/>
              </a:rPr>
              <a:t>en grups privats.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/>
          <a:srcRect b="3253"/>
          <a:stretch/>
        </p:blipFill>
        <p:spPr bwMode="auto">
          <a:xfrm>
            <a:off x="179388" y="2344738"/>
            <a:ext cx="5500687" cy="42576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 rotWithShape="1">
          <a:blip r:embed="rId3"/>
          <a:srcRect b="4012"/>
          <a:stretch/>
        </p:blipFill>
        <p:spPr bwMode="auto">
          <a:xfrm>
            <a:off x="2051050" y="3867150"/>
            <a:ext cx="3744913" cy="28749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Título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Característiques de la versió web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6300788" y="2276475"/>
            <a:ext cx="2592387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ca-ES" sz="1400" i="0" dirty="0">
                <a:latin typeface="Verdana" panose="020B0604030504040204" pitchFamily="34" charset="0"/>
              </a:rPr>
              <a:t>G</a:t>
            </a:r>
            <a:r>
              <a:rPr lang="ca-ES" sz="1400" i="0" dirty="0" smtClean="0">
                <a:latin typeface="Verdana" panose="020B0604030504040204" pitchFamily="34" charset="0"/>
              </a:rPr>
              <a:t>estionar </a:t>
            </a:r>
            <a:r>
              <a:rPr lang="ca-ES" sz="1400" b="1" dirty="0" err="1" smtClean="0">
                <a:latin typeface="Verdana" panose="020B0604030504040204" pitchFamily="34" charset="0"/>
              </a:rPr>
              <a:t>My</a:t>
            </a:r>
            <a:r>
              <a:rPr lang="ca-ES" sz="1400" b="1" dirty="0" smtClean="0">
                <a:latin typeface="Verdana" panose="020B0604030504040204" pitchFamily="34" charset="0"/>
              </a:rPr>
              <a:t> </a:t>
            </a:r>
            <a:r>
              <a:rPr lang="ca-ES" sz="1400" b="1" dirty="0" err="1" smtClean="0">
                <a:latin typeface="Verdana" panose="020B0604030504040204" pitchFamily="34" charset="0"/>
              </a:rPr>
              <a:t>account</a:t>
            </a:r>
            <a:r>
              <a:rPr lang="ca-ES" sz="1400" i="0" dirty="0" smtClean="0">
                <a:latin typeface="Verdana" panose="020B0604030504040204" pitchFamily="34" charset="0"/>
              </a:rPr>
              <a:t>: els grups, els documents i les carpetes.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sz="1400" i="0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1400" i="0" dirty="0" smtClean="0">
                <a:latin typeface="Verdana" panose="020B0604030504040204" pitchFamily="34" charset="0"/>
              </a:rPr>
              <a:t>Gestionar la </a:t>
            </a:r>
            <a:r>
              <a:rPr lang="es-ES" sz="1400" b="1" i="0" dirty="0" smtClean="0">
                <a:latin typeface="Verdana" panose="020B0604030504040204" pitchFamily="34" charset="0"/>
              </a:rPr>
              <a:t>Biblioteca personal</a:t>
            </a:r>
            <a:endParaRPr lang="ca-ES" sz="1400" b="1" i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a-ES" sz="1400" i="0" dirty="0" smtClean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a-ES" sz="1400" i="0" dirty="0">
                <a:latin typeface="Verdana" panose="020B0604030504040204" pitchFamily="34" charset="0"/>
              </a:rPr>
              <a:t>V</a:t>
            </a:r>
            <a:r>
              <a:rPr lang="ca-ES" sz="1400" i="0" dirty="0" smtClean="0">
                <a:latin typeface="Verdana" panose="020B0604030504040204" pitchFamily="34" charset="0"/>
              </a:rPr>
              <a:t>isualitzar informació i gestió dels </a:t>
            </a:r>
            <a:r>
              <a:rPr lang="ca-ES" sz="1400" b="1" i="0" dirty="0" smtClean="0">
                <a:latin typeface="Verdana" panose="020B0604030504040204" pitchFamily="34" charset="0"/>
              </a:rPr>
              <a:t>grups</a:t>
            </a:r>
            <a:r>
              <a:rPr lang="ca-ES" sz="1400" i="0" dirty="0" smtClean="0">
                <a:latin typeface="Verdana" panose="020B060403050404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a-ES" sz="1400" i="0" dirty="0" smtClean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a-ES" sz="1400" b="1" i="0" dirty="0" smtClean="0">
                <a:latin typeface="Verdana" panose="020B0604030504040204" pitchFamily="34" charset="0"/>
              </a:rPr>
              <a:t>Cercar i consultar </a:t>
            </a:r>
            <a:r>
              <a:rPr lang="ca-ES" sz="1400" i="0" dirty="0" smtClean="0">
                <a:latin typeface="Verdana" panose="020B0604030504040204" pitchFamily="34" charset="0"/>
              </a:rPr>
              <a:t>documents amb estadístiques sobre el més llegit i rebre </a:t>
            </a:r>
            <a:r>
              <a:rPr lang="ca-ES" sz="1400" b="1" i="0" dirty="0" smtClean="0">
                <a:latin typeface="Verdana" panose="020B0604030504040204" pitchFamily="34" charset="0"/>
              </a:rPr>
              <a:t>suggeriments</a:t>
            </a:r>
            <a:r>
              <a:rPr lang="ca-ES" sz="1400" i="0" dirty="0" smtClean="0">
                <a:latin typeface="Verdana" panose="020B0604030504040204" pitchFamily="34" charset="0"/>
              </a:rPr>
              <a:t> basats en la </a:t>
            </a:r>
            <a:r>
              <a:rPr lang="ca-ES" sz="1400" b="1" i="0" dirty="0" smtClean="0">
                <a:latin typeface="Verdana" panose="020B0604030504040204" pitchFamily="34" charset="0"/>
              </a:rPr>
              <a:t>Biblioteca personal </a:t>
            </a:r>
            <a:r>
              <a:rPr lang="ca-ES" sz="1400" i="0" dirty="0" smtClean="0">
                <a:latin typeface="Verdana" panose="020B0604030504040204" pitchFamily="34" charset="0"/>
              </a:rPr>
              <a:t>(opcional).</a:t>
            </a:r>
          </a:p>
          <a:p>
            <a:pPr marL="342900" indent="-342900">
              <a:buFontTx/>
              <a:buChar char="-"/>
              <a:defRPr/>
            </a:pPr>
            <a:endParaRPr lang="es-ES" sz="1400" i="0" dirty="0" smtClean="0">
              <a:latin typeface="Verdana" panose="020B0604030504040204" pitchFamily="34" charset="0"/>
            </a:endParaRPr>
          </a:p>
        </p:txBody>
      </p:sp>
      <p:pic>
        <p:nvPicPr>
          <p:cNvPr id="3277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420938"/>
            <a:ext cx="6124575" cy="348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Título"/>
          <p:cNvSpPr>
            <a:spLocks noGrp="1"/>
          </p:cNvSpPr>
          <p:nvPr>
            <p:ph type="title"/>
          </p:nvPr>
        </p:nvSpPr>
        <p:spPr bwMode="auto">
          <a:xfrm>
            <a:off x="357188" y="908050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Característiques dels connectors</a:t>
            </a:r>
          </a:p>
        </p:txBody>
      </p:sp>
      <p:sp>
        <p:nvSpPr>
          <p:cNvPr id="33795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95288" y="2060575"/>
            <a:ext cx="839152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ca-ES" altLang="ca-ES" sz="14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Els connectors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MSWord Plugin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 i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LibreOffice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 permeten la integració amb els editors de text MSOffice, LibreOffice i OpenOffice Writer, per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afegir citacions i generar bibliografies 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als documents de text.</a:t>
            </a:r>
          </a:p>
          <a:p>
            <a:pPr algn="l">
              <a:spcBef>
                <a:spcPct val="0"/>
              </a:spcBef>
            </a:pPr>
            <a:r>
              <a:rPr lang="ca-ES" altLang="ca-ES" sz="1600" b="1" smtClean="0">
                <a:solidFill>
                  <a:schemeClr val="tx1"/>
                </a:solidFill>
                <a:latin typeface="Verdana" panose="020B0604030504040204" pitchFamily="34" charset="0"/>
              </a:rPr>
              <a:t> </a:t>
            </a:r>
          </a:p>
          <a:p>
            <a:pPr algn="l">
              <a:spcBef>
                <a:spcPct val="0"/>
              </a:spcBef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 rotWithShape="1">
          <a:blip r:embed="rId2"/>
          <a:srcRect r="3599" b="70328"/>
          <a:stretch/>
        </p:blipFill>
        <p:spPr bwMode="auto">
          <a:xfrm>
            <a:off x="325438" y="3716338"/>
            <a:ext cx="8480425" cy="20891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987675" y="4005263"/>
            <a:ext cx="1655763" cy="719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4 Título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Característiques del Web Importer</a:t>
            </a:r>
          </a:p>
        </p:txBody>
      </p:sp>
      <p:sp>
        <p:nvSpPr>
          <p:cNvPr id="34819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57188" y="2133600"/>
            <a:ext cx="8391525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Per capturar referències bibliogràfiques de llocs web podeu utilitzar l’eina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Web Importer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, que podeu instal·lar en diferents navegadors, des de Mendeley Desktop o des de la versió web: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  <a:hlinkClick r:id="rId2"/>
              </a:rPr>
              <a:t>https://www.mendeley.com/reference-management/web-importer/</a:t>
            </a: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/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/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/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/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60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4820" name="AutoShape 8" descr="data:image/jpeg;base64,/9j/4AAQSkZJRgABAQAAAQABAAD/2wCEAAkGBxQQEBQPEBQVFBQUFBUUFRQVGBYUFRQUFBUWFxQUFRYYHSggGBwmHBYVITEhJisrLi4uFx8zODYsNyg5LisBCgoKDgwOGhAQGiwmHSUsNy03LywsLDQsLDAvNzIxMC0sLCwsLCwvMjQsNy0sLCwsLCwsLDQ1LCw3MCwsNCwsNP/AABEIAFwBDQMBIgACEQEDEQH/xAAbAAACAwEBAQAAAAAAAAAAAAAABQIDBAYBB//EAEMQAAIBAgMDCAYHCAEEAwAAAAECAwARBBIhEzGSBRRBUWGR0dIGFSJSU2IWIzJjcaGxQnKBk8HT4fCyJDNDczSCs//EABkBAQADAQEAAAAAAAAAAAAAAAABAwQCBf/EACIRAQACAQMDBQAAAAAAAAAAAAABAhEDIUExUfAEEhMicf/aAAwDAQACEQMRAD8A+41S2JUaX7gT+gq6kUEnsL+6P0oG3O16z3N4Uc7XrPC3hS3aV5tKBnztes8LeFHO06zwt4Ut2lG0oGXO16zwt4Uc7XrPC3hS3aV5tKBnztes8LeFHO16zwt4Ut2lGegZc7TrPC3hRztOs8LeFLc9GegZc7XrPC3hRztes8LeFLc9GegZc7XrPC3hRztes8LeFLc9GegZc7XrPC3hRztOs8LeFLc9GegZc7XrPC3hRztes8LeFLc9GegZc7XrPC3hRztes8LeFLc9GegZc7TrPC3hRztes8LeFLc9eh6Blzpes9zeFHOV6z3HwpeGqQag384Xt7j4V7th/oNYg1TDUGvaj/Qa92g/0GswapA0F+cV7eqgamKCdFeCvaArlsLJ9Wn7q/oK6muLwcn1afuL/wARQKuWuVJDidgrSRoiAkxZc7s2trsrAADsrT6McpyS7WOUljEy5XIAZlcG2a2lwVP5VqlgVn2mqta2ZbXI6jcEGvcNEsd8t/aN2J3k9tVxW3uznZrtqaM6MViv27ozPJLO0Yd440VTePLndmudSwIAA7Nb1Pkud80kUhLZCuVyAGZWBtmA0uCDu7KmD7WcEqbWJW2oG64IINEdhci9ybknUk1TWmtGtNpn6qptT2YxuzYmd5MQ0Yd40RV/7eXO7NrvYGwA/OrOR8U5MkUhLbMrlcgBirA6MBpcEHd2VPKM2cFla1rqRqO0EEUQqEva9ybknUk9tWRW/wAmZnZmiJzlv2lXYSIOGdwGG5QdRpvNj23H8KWtIdw3kgAdpNh+dPEQImUdC2/LfVztwuF9NFaJZ3wUEUbvs0Z5B7TgAm1oDoAdTTPkX0gimlxEU+Hgw4w4BeQujJqbfaMagDUa9tcR6K46VMMkeSHE4d5CJIJSqmMhUu4ZjdQVO8XF1NdH6AiBeUcauEbNCqoEa+YHW7WPSAbi/ZWal7Tjd7nq/S6On8kRXGOmJmeY677T+xvw7HBPhZwTCcPLl0Oz2T2J3Xy3tWnmUfw4+BfCucxnI+JMUMcMmy0kSUq1iqltojJbe2ZVX8HaqxybjCY2djnIiYlZSI4JNsz4gFP/ACKUKoosfs/s760vDdPzOP4cfAvhUBBCWKZIswAYrlS4UkgG1txIPcaVcuwzCIWeSXNPCMsdomyGQZxnXcMvSbfiN9LsNyFiAwlZnDrsAo2rEhFxjyOjm/1hEL5db31/GkDqeZR/Dj4F8KOZx/Dj4F8K5LHchYiVGR8xs0bteYkTPHiklVo/aGy9hWFtNSOq9XS8l4o7UKzqWWcZ9sbMHYbBUW52ZRdC2m7pveg6WaCFFLskSqouSVQAAbydKlzOP4cfAvhSl+TJOa4rDgls5lEWdy5yuoygsxJ+1m37qX4rAYp5Jz9YqurBdlKOiVDGyh30JQEN9neQOug6bmUfw4+BfCjmcfw4+BfCubXk3FmWOR3YAQqMsbgRrII5FcOHYkglkIIzG6jXTXdiuTZBgdgjS7SyEsJLyFgys93dhcEggi40JAtQNuZx/Dj4F8K9GDj+HHwL4VzpweKu7sud2gUR5ZWWKKQRESIy5gWu2obU6jUWvVeF5JxJjyu0gKjEZBtTe7yB4MxDG+VSRqTa3SKDpzhowLlIwOvKo/pUxhU9xOFfClkeDkBZsxuxn/bNgGkBhAG4WW/fW+OMi5JOpfpvoW9mw/CguGHT3E4V8KkIF91f4ACqsVHnTKLa239Gu8doqWDhyLlNjqTm6Wv0t20Eb2uOo28DVqn/AH/RUMSNQevQ/wBP615G1BoU1MGqlqwUFgqVRFSoCuP5P5LYwxttALxobbMneo6c9dhSDko/9PD/AOqP/gKDN6ob4o/ln+5R6ob4o/ln+5XnKHLscM0WGszyysAFQAlFP7b66L+ehppegWeqG+KP5Z/uUeqG+KP5Z/uUzvVWIxAQAkEi9tOjtNBh9UN8Ufyz/co9UN8Ufyz/AHKZK1xcag7jVOOxqQRtNIbIguT/AEA6T0UFOE5NyMHZ8xG4BcoBta59o36aYXrk/pfIoE0uDmjw7EWlzKzWO4tGBcD+Jp/yZjRPCkwBUOoYA7wDuvQB5Iw5/wDBD/LTwq7D4OOO5jjRL6HIqrcdRsK1YKBXUllBOZhcgHQGskmIRVWR4YgjNa+YXA11IKgdG69RiHU3tPWWi9F60RYeJ1DKqEEXBAFiD01PmcfuJwipcsl6L1r5nH7i8Io5nH7i8IoMl6L1r5nH7i8IqrEwxRoXMYIHQqZm/goFzQU3ovWvmcfuLwijmcfuLwigyXovWvmcfuJwijmcfuLwigyXr29auZx+4vCKOZx+4vcKDODXoNaOaJ7i9wo5qnuL3CgpBqQqUqRra6rqQo0GpNWbBfdHcKCl1zCxqsYXrIP/ANf81r2S9Q7qAi7rCgoXD/h3f5qxY/8AbVZkHUK9sKDwCpV5XtAVznJR+oh/9Uf/AAFdHXL8myAQQ3IH1Ue82/YFBynKno26YwSBsQ0c7nNJA5SWIuf2z0oP0HZr0vI3IgwrMwnxEuYAWmkMgFje6g7jW7br7y94o26+8veKC5tQR16ab9eqsM+FygZTIxJtYsSPxNaNuvvDvFG3X3l7xQSw0WRbdt+wX6BS30rwDYjCvHHq4s6j3ipvlpht195e8UbdfeXvFBy2M9IYsSqRNg5ZZwR9QysgRjoSXtaw11/Susw8SxqEQBVUWCjcB1VHnI3Zh3ivNuvvL3igacl/YP77frS/CcoRBFBliBGhBdAQbm4IJ0ryHHlAQrJa5Oup1/BhRz/ti7j5qBjyUQ0C2sQc27UEFjuriYvRDFGQCRkMRcYV1zEg8nRESxgj32fOjfK/ZXUDlRhoGi7j5q99at70X5+ag5aP0RxRkAkZDEzjDOuYkHk6I7SMW99mzo3yv2VLD+ieL2q52XZlxh2AY/8AwIWEsQt77PmRvlfsrqvWEnycJ81HP5Pk4W81PPPO4U8v8lzYmTDziBdrFIbB2jlhVNsntsrAHOY1zBk1Um2orIPRuQLilMCNPK8jDGZlzyRvKrpG1/aXKgCW3fVjrtXQ8/k+ThbzUc/k+ThPmoOcj9GJhiMXKwYvKMSEkDRBXSVBskk9naXS2UC5UWuN9h5ivRBlRkhiQxMMI0sJawxJiMgnWQneSDHq182QA6V0nP5Pk4T5qOfyfJwnzUiMedid3OT+i7vi4ZxEY4o0gEUcTQqcM0Urs4F1OVXUgNszqLqdNa8T0IVrNNDG7Nz0yZjmz7SYvhla/wBpVBuFOinXfrXSc/k+ThbzUc/k+ThPmoOZ+j+J55h5zEl4TEu1Ux7Qxc1aORXYjOxErk5bhbKDqay+ieGZMVmihjZ4cLKkjozf9TO0qEPK7IAjHIx1zEZj0AX7Dn8nycLeavRjpPk4T5qZCZuQpTizNs1znEpKMVmGZcOqKGw1vtWuGXL9n2s2/SsmL5IXCwwGSKJ/+4ZY3LASSsvsSFgrZioFgCNAfZ3WrphjX+TuPmqQxj/L3HxpwMnIMDCHCo6ldnApIN9HKBQNd5Azd9WRYBgmUoM2YF2uPrgGJIJ39uv4VpGKf5e4+NTGIb5e4+NBQmBJADKLXkIW+ihrZR+RNWjCmx0FyijN2jeP41YJ27O4+NTEp7O7/NBFINALae1obdNuqrFW2vYO+gOeypBqCQFe14DXtAVzXILWgT9yMfw2a/5rpa5PkVvqEHyR/wD5r4UDDNIUEiksSxutha2YjoF+ga/rViYq659RoSR0i28WHTpVOFxZRApjY2J1BSxuxI3t21RErn2V0OWR8ul/ti1juuM1BTgfSSOTDrinvHG9irEq4ylb5iYywUDUG9rWN62ScrxKLtIoHt9PTGbOLdhIH8RXOz+i6TJIDLJ9czNIVEa5y0eyOZMmXMAN9r3rTiPR2OQzMxcmZUB+zZGUqS6C1gWKITe4OQaUDbE8tRRwHEsx2Q3kBiftZbZQL3v0WqUfLETSbISAv7uo1sGtqLZrEHLvsd1YH5KU4Y4W5CsD7SqiEEtmzBQMt767qjHySBKJC7kBzLkOXLtWTKz6C+ovpe2tBPG+lMcL4iNxJmw8SzGwB2gfckWvtPfKLaauvXWqPl2Ei5kC2j2jA/srkDm53XCkEi9wCDWDF8hxSy7Z8xbNnFjYA7MR2t0jQNY31APRWeH0YiTaZSw2sZjbRC2sSxFwxW4OVRpuv0U4Tsan0ig2ZlEoKhiumYksFz2Atc+yQ191jfdXi+kEZjDX9sw7bZ9NsmfLm3ZrdG+2u6sU/IoLF1kkRi+bMuQ2vCkJUBlItlQH8api9GolYsCfajEZuqE6RbHOGK3U5ABobabt9J5wiDb17CB7UgUhA7A39kFQ1i1rXAINt9iDurZFiw5YK18jZWt0NYGx7bMO+kCej0aySSAX2iZWVlUhjsxETmy5hdVUEA203Vr5DwPNsPHASWKj2mNyWc6sxJ1NyTQagdT+836mvc1Uq2/8W/U1K9BZmozVXei9BZmozVXei9BZmozVXei9BZmqQaqb1IGguBqYNUg1NTQXqasU1QpqxTQXKasWqlqxaC0VMVWtTFBMVKoipUBSSP0dCqqbVyFAUXWI6AWH7FO6KBL9Hl+I3DF5KivJUkMgeFs3sMDnCD9pGAGVRvykXO6nlFBzmA5DzgyNLLmYm+dIwTbQGxTTS3dWn6PL8RuGLyU6ooEv0eX4jcMXko+jy/Ebhi8lOqKBL9Hh8RuGLyUfR4fEbhi8lOqKBL9Hh8RuGLyUfR4fEbhi8lOqKBL9Hh8RuGLyUfR5fiNwxeSnVFAo9R/fSd0fko9SffSd0fkpvRQKPUn30ndH5KPUn30ndH5Kb0UCj1J99J3R+Sj1J99J3R+Sm9FAo9SffSd0fko9R/fSd0fkpvRQKPUn30ndH5K9HIv30ndH5abUUCscj/ev3R+WpDkr71+5PLTKigXjk37x+5PLUxgPnbuXwrbRQZRg/nbuXwqQw3zH8vCtFFBUIe0/l4VIJ2/pU6KDwCva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pic>
        <p:nvPicPr>
          <p:cNvPr id="34821" name="19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41" b="72200"/>
          <a:stretch>
            <a:fillRect/>
          </a:stretch>
        </p:blipFill>
        <p:spPr bwMode="auto">
          <a:xfrm>
            <a:off x="611188" y="3278188"/>
            <a:ext cx="234315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txa dreta 1"/>
          <p:cNvSpPr/>
          <p:nvPr/>
        </p:nvSpPr>
        <p:spPr>
          <a:xfrm>
            <a:off x="742950" y="3822700"/>
            <a:ext cx="792163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4823" name="QuadreDeText 3"/>
          <p:cNvSpPr txBox="1">
            <a:spLocks noChangeArrowheads="1"/>
          </p:cNvSpPr>
          <p:nvPr/>
        </p:nvSpPr>
        <p:spPr bwMode="auto">
          <a:xfrm>
            <a:off x="755650" y="6218238"/>
            <a:ext cx="756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 b="1" i="0">
                <a:latin typeface="Verdana" panose="020B0604030504040204" pitchFamily="34" charset="0"/>
              </a:rPr>
              <a:t>Cal tenir visible la barra d’eines de les adreces d’interès </a:t>
            </a:r>
          </a:p>
          <a:p>
            <a:pPr algn="ctr" eaLnBrk="1" hangingPunct="1"/>
            <a:r>
              <a:rPr lang="ca-ES" altLang="es-ES" sz="1400" b="1" i="0">
                <a:latin typeface="Verdana" panose="020B0604030504040204" pitchFamily="34" charset="0"/>
              </a:rPr>
              <a:t>i les galetes (</a:t>
            </a:r>
            <a:r>
              <a:rPr lang="ca-ES" altLang="es-ES" sz="1400" b="1">
                <a:latin typeface="Verdana" panose="020B0604030504040204" pitchFamily="34" charset="0"/>
              </a:rPr>
              <a:t>cookies</a:t>
            </a:r>
            <a:r>
              <a:rPr lang="ca-ES" altLang="es-ES" sz="1400" b="1" i="0">
                <a:latin typeface="Verdana" panose="020B0604030504040204" pitchFamily="34" charset="0"/>
              </a:rPr>
              <a:t>) habilitades.</a:t>
            </a:r>
            <a:endParaRPr lang="es-ES" altLang="es-ES" sz="1400" b="1" i="0">
              <a:latin typeface="Verdana" panose="020B0604030504040204" pitchFamily="34" charset="0"/>
            </a:endParaRPr>
          </a:p>
        </p:txBody>
      </p:sp>
      <p:pic>
        <p:nvPicPr>
          <p:cNvPr id="34824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138488"/>
            <a:ext cx="4464050" cy="294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>Manualment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95288" y="2219325"/>
            <a:ext cx="8280400" cy="4449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  <a:defRPr/>
            </a:pP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Podeu afegir referències a la vostra biblioteca de </a:t>
            </a:r>
            <a:r>
              <a:rPr lang="ca-ES" altLang="ca-ES" sz="1400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de diverses maneres. Si creeu les entrades manualment, 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File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&gt;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Add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Entry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Manually</a:t>
            </a:r>
            <a:r>
              <a:rPr lang="ca-ES" altLang="ca-ES" sz="1400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ca-ES" altLang="ca-E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5844" name="9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 b="67200"/>
          <a:stretch>
            <a:fillRect/>
          </a:stretch>
        </p:blipFill>
        <p:spPr bwMode="auto">
          <a:xfrm>
            <a:off x="755650" y="3284538"/>
            <a:ext cx="2090738" cy="256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9 CuadroTexto"/>
          <p:cNvSpPr txBox="1">
            <a:spLocks noChangeArrowheads="1"/>
          </p:cNvSpPr>
          <p:nvPr/>
        </p:nvSpPr>
        <p:spPr bwMode="auto">
          <a:xfrm>
            <a:off x="4284663" y="3213100"/>
            <a:ext cx="47180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1400" i="0">
                <a:latin typeface="Verdana" panose="020B0604030504040204" pitchFamily="34" charset="0"/>
              </a:rPr>
              <a:t>Al final dels detalls de la referència, </a:t>
            </a:r>
          </a:p>
          <a:p>
            <a:pPr algn="ctr" eaLnBrk="1" hangingPunct="1"/>
            <a:r>
              <a:rPr lang="es-ES" altLang="ca-ES" sz="1400" i="0">
                <a:latin typeface="Verdana" panose="020B0604030504040204" pitchFamily="34" charset="0"/>
              </a:rPr>
              <a:t> a </a:t>
            </a:r>
            <a:r>
              <a:rPr lang="es-ES" altLang="ca-ES" sz="1400">
                <a:latin typeface="Verdana" panose="020B0604030504040204" pitchFamily="34" charset="0"/>
              </a:rPr>
              <a:t>Other Settings </a:t>
            </a:r>
            <a:r>
              <a:rPr lang="es-ES" altLang="ca-ES" sz="1400" i="0">
                <a:latin typeface="Verdana" panose="020B0604030504040204" pitchFamily="34" charset="0"/>
              </a:rPr>
              <a:t>trobareu el camp</a:t>
            </a:r>
            <a:r>
              <a:rPr lang="es-ES" altLang="ca-ES" sz="1400">
                <a:latin typeface="Verdana" panose="020B0604030504040204" pitchFamily="34" charset="0"/>
              </a:rPr>
              <a:t> </a:t>
            </a:r>
            <a:r>
              <a:rPr lang="es-ES" altLang="ca-ES" sz="1400" b="1">
                <a:latin typeface="Verdana" panose="020B0604030504040204" pitchFamily="34" charset="0"/>
              </a:rPr>
              <a:t>Unpublished Work</a:t>
            </a:r>
            <a:r>
              <a:rPr lang="es-ES" altLang="ca-ES" sz="1400" i="0">
                <a:latin typeface="Verdana" panose="020B0604030504040204" pitchFamily="34" charset="0"/>
              </a:rPr>
              <a:t>.</a:t>
            </a:r>
          </a:p>
          <a:p>
            <a:pPr lvl="1" algn="ctr" eaLnBrk="1" hangingPunct="1">
              <a:buFontTx/>
              <a:buChar char="•"/>
            </a:pPr>
            <a:endParaRPr lang="ca-ES" altLang="ca-ES" sz="1600">
              <a:latin typeface="Verdana" panose="020B0604030504040204" pitchFamily="34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2" t="27284" r="43565" b="33850"/>
          <a:stretch>
            <a:fillRect/>
          </a:stretch>
        </p:blipFill>
        <p:spPr bwMode="auto">
          <a:xfrm>
            <a:off x="2051050" y="4356100"/>
            <a:ext cx="2160588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12 Flecha derecha"/>
          <p:cNvSpPr/>
          <p:nvPr/>
        </p:nvSpPr>
        <p:spPr>
          <a:xfrm rot="5400000">
            <a:off x="6323806" y="4415632"/>
            <a:ext cx="646113" cy="2603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35848" name="QuadreDeText 3"/>
          <p:cNvSpPr txBox="1">
            <a:spLocks noChangeArrowheads="1"/>
          </p:cNvSpPr>
          <p:nvPr/>
        </p:nvSpPr>
        <p:spPr bwMode="auto">
          <a:xfrm>
            <a:off x="5003800" y="5138738"/>
            <a:ext cx="36718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 i="0">
                <a:latin typeface="Verdana" panose="020B0604030504040204" pitchFamily="34" charset="0"/>
              </a:rPr>
              <a:t>L’heu de marcar per excloure la </a:t>
            </a:r>
            <a:r>
              <a:rPr lang="ca-ES" altLang="es-ES" sz="1400" b="1" i="0">
                <a:latin typeface="Verdana" panose="020B0604030504040204" pitchFamily="34" charset="0"/>
              </a:rPr>
              <a:t>referència</a:t>
            </a:r>
            <a:r>
              <a:rPr lang="ca-ES" altLang="es-ES" sz="1400" i="0">
                <a:latin typeface="Verdana" panose="020B0604030504040204" pitchFamily="34" charset="0"/>
              </a:rPr>
              <a:t> de l’accés públic a la base de dades Mendeley – ‘Papers’.</a:t>
            </a:r>
            <a:endParaRPr lang="es-ES" altLang="es-ES" sz="1400" i="0">
              <a:latin typeface="Verdana" panose="020B0604030504040204" pitchFamily="34" charset="0"/>
            </a:endParaRPr>
          </a:p>
        </p:txBody>
      </p:sp>
      <p:sp>
        <p:nvSpPr>
          <p:cNvPr id="3" name="Rectangle arrodonit 2"/>
          <p:cNvSpPr/>
          <p:nvPr/>
        </p:nvSpPr>
        <p:spPr>
          <a:xfrm>
            <a:off x="2195513" y="6092825"/>
            <a:ext cx="1728787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>Bases de dades (I)</a:t>
            </a:r>
          </a:p>
        </p:txBody>
      </p:sp>
      <p:sp>
        <p:nvSpPr>
          <p:cNvPr id="37891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23850" y="2060575"/>
            <a:ext cx="8351838" cy="472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Des de bases de dades que suportin Mendeley, amb l’eina Web Importer. </a:t>
            </a: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4" algn="just"/>
            <a:r>
              <a:rPr lang="ca-ES" altLang="ca-ES" sz="1600" smtClean="0">
                <a:solidFill>
                  <a:schemeClr val="tx1"/>
                </a:solidFill>
                <a:latin typeface="Verdana" panose="020B0604030504040204" pitchFamily="34" charset="0"/>
              </a:rPr>
              <a:t>		</a:t>
            </a:r>
            <a:endParaRPr lang="es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378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2" r="1233" b="4012"/>
          <a:stretch>
            <a:fillRect/>
          </a:stretch>
        </p:blipFill>
        <p:spPr bwMode="auto">
          <a:xfrm>
            <a:off x="468313" y="2762250"/>
            <a:ext cx="5767387" cy="402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0 Flecha derecha"/>
          <p:cNvSpPr>
            <a:spLocks noChangeArrowheads="1"/>
          </p:cNvSpPr>
          <p:nvPr/>
        </p:nvSpPr>
        <p:spPr bwMode="auto">
          <a:xfrm rot="10800000">
            <a:off x="2620963" y="2762250"/>
            <a:ext cx="582612" cy="150813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894" name="QuadreDeText 2"/>
          <p:cNvSpPr txBox="1">
            <a:spLocks noChangeArrowheads="1"/>
          </p:cNvSpPr>
          <p:nvPr/>
        </p:nvSpPr>
        <p:spPr bwMode="auto">
          <a:xfrm>
            <a:off x="3348038" y="2492375"/>
            <a:ext cx="121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sz="1400" b="1">
                <a:latin typeface="Verdana" panose="020B0604030504040204" pitchFamily="34" charset="0"/>
              </a:rPr>
              <a:t>Save to Mendeley</a:t>
            </a:r>
            <a:endParaRPr lang="es-ES" altLang="es-ES" sz="1400" b="1">
              <a:latin typeface="Verdana" panose="020B0604030504040204" pitchFamily="34" charset="0"/>
            </a:endParaRPr>
          </a:p>
        </p:txBody>
      </p:sp>
      <p:sp>
        <p:nvSpPr>
          <p:cNvPr id="37895" name="QuadreDeText 3"/>
          <p:cNvSpPr txBox="1">
            <a:spLocks noChangeArrowheads="1"/>
          </p:cNvSpPr>
          <p:nvPr/>
        </p:nvSpPr>
        <p:spPr bwMode="auto">
          <a:xfrm>
            <a:off x="6875463" y="5213350"/>
            <a:ext cx="2305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ca-ES" sz="1600" b="1">
                <a:latin typeface="Verdana" panose="020B0604030504040204" pitchFamily="34" charset="0"/>
              </a:rPr>
              <a:t>Només es poden importar els registres que es mostren a la pàgina de resultats</a:t>
            </a:r>
            <a:r>
              <a:rPr lang="ca-ES" altLang="ca-ES">
                <a:latin typeface="Verdana" panose="020B0604030504040204" pitchFamily="34" charset="0"/>
              </a:rPr>
              <a:t>.</a:t>
            </a:r>
            <a:endParaRPr lang="es-ES" altLang="es-ES"/>
          </a:p>
        </p:txBody>
      </p:sp>
      <p:pic>
        <p:nvPicPr>
          <p:cNvPr id="3789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36838"/>
            <a:ext cx="1963738" cy="3975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QuadreDeText 2"/>
          <p:cNvSpPr txBox="1">
            <a:spLocks noChangeArrowheads="1"/>
          </p:cNvSpPr>
          <p:nvPr/>
        </p:nvSpPr>
        <p:spPr bwMode="auto">
          <a:xfrm>
            <a:off x="7451725" y="2565400"/>
            <a:ext cx="1584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>
                <a:latin typeface="Verdana" panose="020B0604030504040204" pitchFamily="34" charset="0"/>
              </a:rPr>
              <a:t>Save all</a:t>
            </a:r>
          </a:p>
          <a:p>
            <a:pPr algn="ctr" eaLnBrk="1" hangingPunct="1"/>
            <a:r>
              <a:rPr lang="ca-ES" altLang="es-ES" sz="1400" i="0">
                <a:latin typeface="Verdana" panose="020B0604030504040204" pitchFamily="34" charset="0"/>
              </a:rPr>
              <a:t>per desar tots els registres.</a:t>
            </a:r>
            <a:endParaRPr lang="es-ES" altLang="es-ES" sz="1400" i="0">
              <a:latin typeface="Verdana" panose="020B0604030504040204" pitchFamily="34" charset="0"/>
            </a:endParaRPr>
          </a:p>
        </p:txBody>
      </p:sp>
      <p:sp>
        <p:nvSpPr>
          <p:cNvPr id="13" name="10 Flecha derecha"/>
          <p:cNvSpPr>
            <a:spLocks noChangeArrowheads="1"/>
          </p:cNvSpPr>
          <p:nvPr/>
        </p:nvSpPr>
        <p:spPr bwMode="auto">
          <a:xfrm rot="10800000">
            <a:off x="6875463" y="2708275"/>
            <a:ext cx="582612" cy="150813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10 Flecha derecha"/>
          <p:cNvSpPr>
            <a:spLocks noChangeArrowheads="1"/>
          </p:cNvSpPr>
          <p:nvPr/>
        </p:nvSpPr>
        <p:spPr bwMode="auto">
          <a:xfrm rot="10800000">
            <a:off x="6877050" y="3933825"/>
            <a:ext cx="582613" cy="150813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00" name="QuadreDeText 15"/>
          <p:cNvSpPr txBox="1">
            <a:spLocks noChangeArrowheads="1"/>
          </p:cNvSpPr>
          <p:nvPr/>
        </p:nvSpPr>
        <p:spPr bwMode="auto">
          <a:xfrm>
            <a:off x="7451725" y="3768725"/>
            <a:ext cx="1584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 i="0">
                <a:latin typeface="Verdana" panose="020B0604030504040204" pitchFamily="34" charset="0"/>
              </a:rPr>
              <a:t>O bé desar els registres que vulgueu.</a:t>
            </a:r>
            <a:endParaRPr lang="es-ES" altLang="es-ES" sz="1400" i="0">
              <a:latin typeface="Verdana" panose="020B0604030504040204" pitchFamily="34" charset="0"/>
            </a:endParaRPr>
          </a:p>
        </p:txBody>
      </p:sp>
      <p:sp>
        <p:nvSpPr>
          <p:cNvPr id="3" name="Rectangle arrodonit 2"/>
          <p:cNvSpPr/>
          <p:nvPr/>
        </p:nvSpPr>
        <p:spPr>
          <a:xfrm>
            <a:off x="1835150" y="2754313"/>
            <a:ext cx="649288" cy="1809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Rectangle arrodonit 3"/>
          <p:cNvSpPr/>
          <p:nvPr/>
        </p:nvSpPr>
        <p:spPr>
          <a:xfrm>
            <a:off x="6084888" y="2636838"/>
            <a:ext cx="733425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Rectangle arrodonit 4"/>
          <p:cNvSpPr/>
          <p:nvPr/>
        </p:nvSpPr>
        <p:spPr>
          <a:xfrm>
            <a:off x="6372225" y="3860800"/>
            <a:ext cx="446088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>Bases de dades (II)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  <a:defRPr/>
            </a:pP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Des de bases de dades que no suportin </a:t>
            </a:r>
            <a:r>
              <a:rPr lang="ca-ES" altLang="ca-ES" sz="1400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, heu de seleccionar i desar els registres en format RIS. </a:t>
            </a:r>
            <a:r>
              <a:rPr lang="ca-ES" altLang="ca-ES" dirty="0" smtClean="0">
                <a:solidFill>
                  <a:schemeClr val="tx1"/>
                </a:solidFill>
                <a:latin typeface="Verdana" pitchFamily="34" charset="0"/>
              </a:rPr>
              <a:t>		</a:t>
            </a:r>
          </a:p>
          <a:p>
            <a:pPr lvl="4" algn="just">
              <a:buFont typeface="Arial" charset="0"/>
              <a:buNone/>
              <a:defRPr/>
            </a:pPr>
            <a:r>
              <a:rPr lang="ca-ES" altLang="ca-ES" sz="16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ca-ES" altLang="ca-ES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39940" name="Object 20"/>
          <p:cNvGraphicFramePr>
            <a:graphicFrameLocks noChangeAspect="1"/>
          </p:cNvGraphicFramePr>
          <p:nvPr/>
        </p:nvGraphicFramePr>
        <p:xfrm>
          <a:off x="1906588" y="2527300"/>
          <a:ext cx="5257800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Imagen de mapa de bits" r:id="rId4" imgW="8438095" imgH="5323810" progId="Paint.Picture">
                  <p:embed/>
                </p:oleObj>
              </mc:Choice>
              <mc:Fallback>
                <p:oleObj name="Imagen de mapa de bits" r:id="rId4" imgW="8438095" imgH="5323810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527300"/>
                        <a:ext cx="5257800" cy="331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3 CuadroTexto"/>
          <p:cNvSpPr txBox="1">
            <a:spLocks noChangeArrowheads="1"/>
          </p:cNvSpPr>
          <p:nvPr/>
        </p:nvSpPr>
        <p:spPr bwMode="auto">
          <a:xfrm>
            <a:off x="5867400" y="4251325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ca-ES" sz="1200" b="1">
                <a:latin typeface="Verdana" panose="020B0604030504040204" pitchFamily="34" charset="0"/>
              </a:rPr>
              <a:t>Descarrega resultats</a:t>
            </a:r>
          </a:p>
        </p:txBody>
      </p:sp>
      <p:sp>
        <p:nvSpPr>
          <p:cNvPr id="17" name="10 Flecha derecha"/>
          <p:cNvSpPr>
            <a:spLocks noChangeArrowheads="1"/>
          </p:cNvSpPr>
          <p:nvPr/>
        </p:nvSpPr>
        <p:spPr bwMode="auto">
          <a:xfrm rot="16200000">
            <a:off x="1992313" y="6034088"/>
            <a:ext cx="506412" cy="188912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39943" name="Object 24"/>
          <p:cNvGraphicFramePr>
            <a:graphicFrameLocks noChangeAspect="1"/>
          </p:cNvGraphicFramePr>
          <p:nvPr/>
        </p:nvGraphicFramePr>
        <p:xfrm>
          <a:off x="3563938" y="4675188"/>
          <a:ext cx="3916362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Imagen de mapa de bits" r:id="rId6" imgW="7323810" imgH="3820058" progId="Paint.Picture">
                  <p:embed/>
                </p:oleObj>
              </mc:Choice>
              <mc:Fallback>
                <p:oleObj name="Imagen de mapa de bits" r:id="rId6" imgW="7323810" imgH="3820058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675188"/>
                        <a:ext cx="3916362" cy="2043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10 Flecha derecha"/>
          <p:cNvSpPr>
            <a:spLocks noChangeArrowheads="1"/>
          </p:cNvSpPr>
          <p:nvPr/>
        </p:nvSpPr>
        <p:spPr bwMode="auto">
          <a:xfrm rot="10800000">
            <a:off x="6724650" y="6518275"/>
            <a:ext cx="584200" cy="150813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945" name="3 CuadroTexto"/>
          <p:cNvSpPr txBox="1">
            <a:spLocks noChangeArrowheads="1"/>
          </p:cNvSpPr>
          <p:nvPr/>
        </p:nvSpPr>
        <p:spPr bwMode="auto">
          <a:xfrm>
            <a:off x="7216775" y="6308725"/>
            <a:ext cx="19637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1200" b="1">
                <a:latin typeface="Verdana" panose="020B0604030504040204" pitchFamily="34" charset="0"/>
              </a:rPr>
              <a:t>Descarrega en format RIS</a:t>
            </a:r>
            <a:endParaRPr lang="ca-ES" altLang="ca-ES" sz="1200" b="1">
              <a:latin typeface="Verdana" panose="020B0604030504040204" pitchFamily="34" charset="0"/>
            </a:endParaRPr>
          </a:p>
        </p:txBody>
      </p:sp>
      <p:sp>
        <p:nvSpPr>
          <p:cNvPr id="39946" name="3 CuadroTexto"/>
          <p:cNvSpPr txBox="1">
            <a:spLocks noChangeArrowheads="1"/>
          </p:cNvSpPr>
          <p:nvPr/>
        </p:nvSpPr>
        <p:spPr bwMode="auto">
          <a:xfrm>
            <a:off x="1782763" y="6410325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1200" b="1">
                <a:latin typeface="Verdana" panose="020B0604030504040204" pitchFamily="34" charset="0"/>
              </a:rPr>
              <a:t>Desa la selecció</a:t>
            </a:r>
            <a:endParaRPr lang="ca-ES" altLang="ca-ES" sz="1200" b="1">
              <a:latin typeface="Verdana" panose="020B0604030504040204" pitchFamily="34" charset="0"/>
            </a:endParaRPr>
          </a:p>
        </p:txBody>
      </p:sp>
      <p:sp>
        <p:nvSpPr>
          <p:cNvPr id="16" name="10 Flecha derecha"/>
          <p:cNvSpPr>
            <a:spLocks noChangeArrowheads="1"/>
          </p:cNvSpPr>
          <p:nvPr/>
        </p:nvSpPr>
        <p:spPr bwMode="auto">
          <a:xfrm rot="16200000">
            <a:off x="6502401" y="3903662"/>
            <a:ext cx="506412" cy="188913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arrodonit 1"/>
          <p:cNvSpPr/>
          <p:nvPr/>
        </p:nvSpPr>
        <p:spPr>
          <a:xfrm>
            <a:off x="6227763" y="3357563"/>
            <a:ext cx="989012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" name="Rectangle arrodonit 2"/>
          <p:cNvSpPr/>
          <p:nvPr/>
        </p:nvSpPr>
        <p:spPr>
          <a:xfrm>
            <a:off x="6083300" y="6453188"/>
            <a:ext cx="504825" cy="258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Rectangle arrodonit 3"/>
          <p:cNvSpPr/>
          <p:nvPr/>
        </p:nvSpPr>
        <p:spPr>
          <a:xfrm>
            <a:off x="1835150" y="5516563"/>
            <a:ext cx="865188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>Bases de dades (III)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ca-ES" altLang="ca-ES" sz="1400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Desktop, per afegir el fitxer que heu descarregat a la base de dades amb el registre que vulgueu incloure: 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File</a:t>
            </a:r>
            <a:r>
              <a:rPr lang="ca-ES" altLang="ca-ES" sz="1400" i="1" dirty="0" smtClean="0">
                <a:solidFill>
                  <a:schemeClr val="tx1"/>
                </a:solidFill>
                <a:latin typeface="Verdana" pitchFamily="34" charset="0"/>
              </a:rPr>
              <a:t> &gt;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Add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Files</a:t>
            </a:r>
            <a:r>
              <a:rPr lang="ca-ES" altLang="ca-ES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</a:p>
          <a:p>
            <a:pPr lvl="4" algn="just">
              <a:buFont typeface="Arial" charset="0"/>
              <a:buNone/>
              <a:defRPr/>
            </a:pPr>
            <a:r>
              <a:rPr lang="ca-ES" altLang="ca-ES" sz="16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ca-ES" altLang="ca-ES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41988" name="Objecte 1"/>
          <p:cNvGraphicFramePr>
            <a:graphicFrameLocks noChangeAspect="1"/>
          </p:cNvGraphicFramePr>
          <p:nvPr/>
        </p:nvGraphicFramePr>
        <p:xfrm>
          <a:off x="1835150" y="3068638"/>
          <a:ext cx="5510213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Imagen de mapa de bits" r:id="rId4" imgW="6342857" imgH="3895238" progId="PBrush">
                  <p:embed/>
                </p:oleObj>
              </mc:Choice>
              <mc:Fallback>
                <p:oleObj name="Imagen de mapa de bits" r:id="rId4" imgW="6342857" imgH="3895238" progId="PBrush">
                  <p:embed/>
                  <p:pic>
                    <p:nvPicPr>
                      <p:cNvPr id="0" name="Object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68638"/>
                        <a:ext cx="5510213" cy="3384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arrodonit 1"/>
          <p:cNvSpPr/>
          <p:nvPr/>
        </p:nvSpPr>
        <p:spPr>
          <a:xfrm>
            <a:off x="1908175" y="3644900"/>
            <a:ext cx="719138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>Fitxer PDF (I)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  <a:defRPr/>
            </a:pP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ca-ES" altLang="ca-ES" sz="1400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Desktop podeu afegir un o més fitxers en format PDF a la carpeta o carpetes que trieu (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File</a:t>
            </a:r>
            <a:r>
              <a:rPr lang="ca-ES" altLang="ca-ES" sz="1400" i="1" dirty="0" smtClean="0">
                <a:solidFill>
                  <a:schemeClr val="tx1"/>
                </a:solidFill>
                <a:latin typeface="Verdana" pitchFamily="34" charset="0"/>
              </a:rPr>
              <a:t> &gt;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Add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Files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) i de manera automàtica es generen les referències corresponents a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My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Library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.	</a:t>
            </a:r>
          </a:p>
          <a:p>
            <a:pPr lvl="4" algn="just">
              <a:buFont typeface="Arial" charset="0"/>
              <a:buNone/>
              <a:defRPr/>
            </a:pPr>
            <a:r>
              <a:rPr lang="ca-ES" altLang="ca-ES" sz="16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ca-ES" altLang="ca-ES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4036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9" b="42909"/>
          <a:stretch>
            <a:fillRect/>
          </a:stretch>
        </p:blipFill>
        <p:spPr bwMode="auto">
          <a:xfrm>
            <a:off x="468313" y="3092450"/>
            <a:ext cx="3551237" cy="3403600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8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"/>
          <a:stretch>
            <a:fillRect/>
          </a:stretch>
        </p:blipFill>
        <p:spPr bwMode="auto">
          <a:xfrm>
            <a:off x="4427538" y="3111500"/>
            <a:ext cx="42481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4 Título"/>
          <p:cNvSpPr>
            <a:spLocks noGrp="1"/>
          </p:cNvSpPr>
          <p:nvPr>
            <p:ph type="title" idx="4294967295"/>
          </p:nvPr>
        </p:nvSpPr>
        <p:spPr bwMode="auto">
          <a:xfrm>
            <a:off x="323850" y="1125538"/>
            <a:ext cx="82296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ca-ES" altLang="ca-ES" sz="2400" b="1" smtClean="0">
                <a:latin typeface="Verdana" panose="020B0604030504040204" pitchFamily="34" charset="0"/>
              </a:rPr>
              <a:t>Sumari</a:t>
            </a:r>
          </a:p>
        </p:txBody>
      </p:sp>
      <p:sp>
        <p:nvSpPr>
          <p:cNvPr id="5123" name="5 Subtítulo"/>
          <p:cNvSpPr>
            <a:spLocks noGrp="1"/>
          </p:cNvSpPr>
          <p:nvPr>
            <p:ph type="subTitle" idx="4294967295"/>
          </p:nvPr>
        </p:nvSpPr>
        <p:spPr bwMode="auto">
          <a:xfrm>
            <a:off x="323850" y="2060848"/>
            <a:ext cx="8429625" cy="3714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ca-ES" sz="1400" dirty="0" err="1" smtClean="0">
                <a:latin typeface="Verdana" pitchFamily="34" charset="0"/>
              </a:rPr>
              <a:t>Què</a:t>
            </a:r>
            <a:r>
              <a:rPr lang="es-ES" altLang="ca-ES" sz="1400" dirty="0" smtClean="0">
                <a:latin typeface="Verdana" pitchFamily="34" charset="0"/>
              </a:rPr>
              <a:t> </a:t>
            </a:r>
            <a:r>
              <a:rPr lang="es-ES" altLang="ca-ES" sz="1400" dirty="0" err="1" smtClean="0">
                <a:latin typeface="Verdana" pitchFamily="34" charset="0"/>
              </a:rPr>
              <a:t>és</a:t>
            </a:r>
            <a:r>
              <a:rPr lang="es-ES" altLang="ca-ES" sz="1400" dirty="0" smtClean="0">
                <a:latin typeface="Verdana" pitchFamily="34" charset="0"/>
              </a:rPr>
              <a:t> </a:t>
            </a:r>
            <a:r>
              <a:rPr lang="es-ES" altLang="ca-ES" sz="1400" dirty="0" err="1" smtClean="0">
                <a:latin typeface="Verdana" pitchFamily="34" charset="0"/>
              </a:rPr>
              <a:t>Mendeley</a:t>
            </a:r>
            <a:r>
              <a:rPr lang="es-ES" altLang="ca-ES" sz="1400" dirty="0" smtClean="0">
                <a:latin typeface="Verdana" pitchFamily="34" charset="0"/>
              </a:rPr>
              <a:t>?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Què podeu fer amb </a:t>
            </a:r>
            <a:r>
              <a:rPr lang="ca-ES" altLang="ca-ES" sz="1400" dirty="0" err="1" smtClean="0">
                <a:latin typeface="Verdana" pitchFamily="34" charset="0"/>
              </a:rPr>
              <a:t>Mendeley</a:t>
            </a:r>
            <a:r>
              <a:rPr lang="ca-ES" altLang="ca-ES" sz="1400" dirty="0" smtClean="0">
                <a:latin typeface="Verdana" pitchFamily="34" charset="0"/>
              </a:rPr>
              <a:t>?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>
                <a:latin typeface="Verdana" pitchFamily="34" charset="0"/>
              </a:rPr>
              <a:t>Accés i </a:t>
            </a:r>
            <a:r>
              <a:rPr lang="ca-ES" altLang="ca-ES" sz="1400" dirty="0" smtClean="0">
                <a:latin typeface="Verdana" pitchFamily="34" charset="0"/>
              </a:rPr>
              <a:t>registre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Entorns de treball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Versions </a:t>
            </a:r>
            <a:r>
              <a:rPr lang="ca-ES" altLang="ca-ES" sz="1400" dirty="0">
                <a:latin typeface="Verdana" pitchFamily="34" charset="0"/>
              </a:rPr>
              <a:t>i característiques 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>
                <a:latin typeface="Verdana" pitchFamily="34" charset="0"/>
              </a:rPr>
              <a:t>R</a:t>
            </a:r>
            <a:r>
              <a:rPr lang="ca-ES" altLang="ca-ES" sz="1400" dirty="0" smtClean="0">
                <a:latin typeface="Verdana" pitchFamily="34" charset="0"/>
              </a:rPr>
              <a:t>eferències noves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Sincronització</a:t>
            </a:r>
            <a:endParaRPr lang="ca-ES" altLang="ca-ES" sz="1400" dirty="0">
              <a:latin typeface="Verdana" pitchFamily="34" charset="0"/>
            </a:endParaRP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Organització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Cerques a </a:t>
            </a:r>
            <a:r>
              <a:rPr lang="ca-ES" altLang="ca-ES" sz="1400" i="1" dirty="0" err="1" smtClean="0">
                <a:latin typeface="Verdana" pitchFamily="34" charset="0"/>
              </a:rPr>
              <a:t>My</a:t>
            </a:r>
            <a:r>
              <a:rPr lang="ca-ES" altLang="ca-ES" sz="1400" i="1" dirty="0" smtClean="0">
                <a:latin typeface="Verdana" pitchFamily="34" charset="0"/>
              </a:rPr>
              <a:t> </a:t>
            </a:r>
            <a:r>
              <a:rPr lang="ca-ES" altLang="ca-ES" sz="1400" i="1" dirty="0" err="1" smtClean="0">
                <a:latin typeface="Verdana" pitchFamily="34" charset="0"/>
              </a:rPr>
              <a:t>Library</a:t>
            </a:r>
            <a:endParaRPr lang="ca-ES" altLang="ca-ES" sz="1400" i="1" dirty="0" smtClean="0">
              <a:latin typeface="Verdana" pitchFamily="34" charset="0"/>
            </a:endParaRP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Edició </a:t>
            </a:r>
            <a:r>
              <a:rPr lang="ca-ES" altLang="ca-ES" sz="1400" dirty="0">
                <a:latin typeface="Verdana" pitchFamily="34" charset="0"/>
              </a:rPr>
              <a:t>de documents PDF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Grups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Cites i bibliografies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Novetats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Finalització de la sessió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Per saber-ne més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ca-ES" altLang="ca-ES" sz="1400" dirty="0" smtClean="0">
                <a:latin typeface="Verdana" pitchFamily="34" charset="0"/>
              </a:rPr>
              <a:t>Preguntes, dubtes?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ca-ES" altLang="ca-ES" sz="1400" dirty="0">
              <a:latin typeface="Verdana" pitchFamily="34" charset="0"/>
            </a:endParaRPr>
          </a:p>
          <a:p>
            <a:pPr marL="685800" lvl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ca-ES" altLang="ca-ES" sz="1400" dirty="0" smtClean="0">
              <a:latin typeface="Verdana" pitchFamily="34" charset="0"/>
            </a:endParaRPr>
          </a:p>
          <a:p>
            <a:pPr marL="400050" lvl="1" indent="0">
              <a:lnSpc>
                <a:spcPct val="150000"/>
              </a:lnSpc>
              <a:buFont typeface="Arial" charset="0"/>
              <a:buNone/>
              <a:defRPr/>
            </a:pPr>
            <a:endParaRPr lang="es-ES" altLang="ca-ES" sz="1400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ca-ES" altLang="ca-ES" sz="1400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a-ES" altLang="ca-ES" sz="1400" dirty="0" smtClean="0">
              <a:latin typeface="Verdana" pitchFamily="34" charset="0"/>
            </a:endParaRPr>
          </a:p>
        </p:txBody>
      </p:sp>
      <p:pic>
        <p:nvPicPr>
          <p:cNvPr id="20484" name="Picture 10" descr="laptop-and-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2562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>Fitxer PDF (II)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  <a:defRPr/>
            </a:pPr>
            <a:endParaRPr lang="ca-ES" altLang="ca-E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ca-ES" altLang="ca-ES" sz="1400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Desktop també podeu afegir fitxers en format PDF arrossegant-los directament.</a:t>
            </a:r>
            <a:r>
              <a:rPr lang="ca-ES" altLang="ca-ES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</a:p>
          <a:p>
            <a:pPr lvl="4" algn="just">
              <a:buFont typeface="Arial" charset="0"/>
              <a:buNone/>
              <a:defRPr/>
            </a:pPr>
            <a:r>
              <a:rPr lang="ca-ES" altLang="ca-ES" sz="16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ca-ES" altLang="ca-ES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6" b="8366"/>
          <a:stretch>
            <a:fillRect/>
          </a:stretch>
        </p:blipFill>
        <p:spPr bwMode="auto">
          <a:xfrm>
            <a:off x="179388" y="2994025"/>
            <a:ext cx="3960812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0 Flecha derecha"/>
          <p:cNvSpPr>
            <a:spLocks noChangeArrowheads="1"/>
          </p:cNvSpPr>
          <p:nvPr/>
        </p:nvSpPr>
        <p:spPr bwMode="auto">
          <a:xfrm rot="17197766">
            <a:off x="1004094" y="5536407"/>
            <a:ext cx="898525" cy="134937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6" b="9315"/>
          <a:stretch>
            <a:fillRect/>
          </a:stretch>
        </p:blipFill>
        <p:spPr bwMode="auto">
          <a:xfrm>
            <a:off x="4716463" y="2994025"/>
            <a:ext cx="4176712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087" name="QuadreDeText 9"/>
          <p:cNvSpPr txBox="1">
            <a:spLocks noChangeArrowheads="1"/>
          </p:cNvSpPr>
          <p:nvPr/>
        </p:nvSpPr>
        <p:spPr bwMode="auto">
          <a:xfrm>
            <a:off x="1258888" y="4217988"/>
            <a:ext cx="1584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 b="1" i="0">
                <a:latin typeface="Verdana" panose="020B0604030504040204" pitchFamily="34" charset="0"/>
              </a:rPr>
              <a:t>Arrossegueu l’arxiu i deixeu-lo anar.</a:t>
            </a:r>
            <a:endParaRPr lang="es-ES" altLang="es-ES" sz="1400" b="1" i="0">
              <a:latin typeface="Verdana" panose="020B0604030504040204" pitchFamily="34" charset="0"/>
            </a:endParaRPr>
          </a:p>
        </p:txBody>
      </p:sp>
      <p:sp>
        <p:nvSpPr>
          <p:cNvPr id="46088" name="QuadreDeText 10"/>
          <p:cNvSpPr txBox="1">
            <a:spLocks noChangeArrowheads="1"/>
          </p:cNvSpPr>
          <p:nvPr/>
        </p:nvSpPr>
        <p:spPr bwMode="auto">
          <a:xfrm>
            <a:off x="4932363" y="4487863"/>
            <a:ext cx="1727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 b="1" i="0">
                <a:latin typeface="Verdana" panose="020B0604030504040204" pitchFamily="34" charset="0"/>
              </a:rPr>
              <a:t>El document es mostra a </a:t>
            </a:r>
            <a:r>
              <a:rPr lang="ca-ES" altLang="es-ES" sz="1400" b="1">
                <a:latin typeface="Verdana" panose="020B0604030504040204" pitchFamily="34" charset="0"/>
              </a:rPr>
              <a:t>My library </a:t>
            </a:r>
            <a:r>
              <a:rPr lang="ca-ES" altLang="es-ES" sz="1400" b="1" i="0">
                <a:latin typeface="Verdana" panose="020B0604030504040204" pitchFamily="34" charset="0"/>
              </a:rPr>
              <a:t>i se’n pot editar el registre.</a:t>
            </a:r>
            <a:endParaRPr lang="es-ES" altLang="es-ES" sz="1400" b="1" i="0">
              <a:latin typeface="Verdana" panose="020B0604030504040204" pitchFamily="34" charset="0"/>
            </a:endParaRPr>
          </a:p>
        </p:txBody>
      </p:sp>
      <p:sp>
        <p:nvSpPr>
          <p:cNvPr id="17" name="10 Flecha derecha"/>
          <p:cNvSpPr>
            <a:spLocks noChangeArrowheads="1"/>
          </p:cNvSpPr>
          <p:nvPr/>
        </p:nvSpPr>
        <p:spPr bwMode="auto">
          <a:xfrm rot="16200000">
            <a:off x="5818982" y="4006056"/>
            <a:ext cx="628650" cy="188913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10 Flecha derecha"/>
          <p:cNvSpPr>
            <a:spLocks noChangeArrowheads="1"/>
          </p:cNvSpPr>
          <p:nvPr/>
        </p:nvSpPr>
        <p:spPr bwMode="auto">
          <a:xfrm>
            <a:off x="6745288" y="5094288"/>
            <a:ext cx="779462" cy="188912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arrodonit 1"/>
          <p:cNvSpPr/>
          <p:nvPr/>
        </p:nvSpPr>
        <p:spPr>
          <a:xfrm>
            <a:off x="900113" y="6165850"/>
            <a:ext cx="503237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4 Título"/>
          <p:cNvSpPr>
            <a:spLocks noGrp="1"/>
          </p:cNvSpPr>
          <p:nvPr>
            <p:ph type="title"/>
          </p:nvPr>
        </p:nvSpPr>
        <p:spPr bwMode="auto">
          <a:xfrm>
            <a:off x="323850" y="11969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i="1" smtClean="0">
                <a:solidFill>
                  <a:schemeClr val="tx1"/>
                </a:solidFill>
                <a:latin typeface="Verdana" panose="020B0604030504040204" pitchFamily="34" charset="0"/>
              </a:rPr>
              <a:t>Watch Folder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897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  <a:defRPr/>
            </a:pP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S’afegeixen </a:t>
            </a:r>
            <a:r>
              <a:rPr lang="ca-ES" altLang="ca-ES" sz="1400" dirty="0">
                <a:solidFill>
                  <a:schemeClr val="tx1"/>
                </a:solidFill>
                <a:latin typeface="Verdana" pitchFamily="34" charset="0"/>
              </a:rPr>
              <a:t>automàticament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a la vostra biblioteca els PDF que tingueu o afegiu a la carpeta o carpetes triades </a:t>
            </a:r>
            <a:r>
              <a:rPr lang="ca-ES" altLang="ca-ES" sz="1400" dirty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ca-ES" altLang="ca-ES" sz="1400" b="1" i="1" dirty="0">
                <a:solidFill>
                  <a:schemeClr val="tx1"/>
                </a:solidFill>
                <a:latin typeface="Verdana" pitchFamily="34" charset="0"/>
              </a:rPr>
              <a:t>File</a:t>
            </a:r>
            <a:r>
              <a:rPr lang="ca-ES" altLang="ca-ES" sz="1400" dirty="0">
                <a:solidFill>
                  <a:schemeClr val="tx1"/>
                </a:solidFill>
                <a:latin typeface="Verdana" pitchFamily="34" charset="0"/>
              </a:rPr>
              <a:t> &gt;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Watch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Folder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o bé 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Tools</a:t>
            </a:r>
            <a:r>
              <a:rPr lang="ca-ES" altLang="ca-ES" sz="1400" i="1" dirty="0" smtClean="0">
                <a:solidFill>
                  <a:schemeClr val="tx1"/>
                </a:solidFill>
                <a:latin typeface="Verdana" pitchFamily="34" charset="0"/>
              </a:rPr>
              <a:t> &gt;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Options</a:t>
            </a:r>
            <a:r>
              <a:rPr lang="ca-ES" altLang="ca-ES" sz="1400" i="1" dirty="0" smtClean="0">
                <a:solidFill>
                  <a:schemeClr val="tx1"/>
                </a:solidFill>
                <a:latin typeface="Verdana" pitchFamily="34" charset="0"/>
              </a:rPr>
              <a:t> &gt;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Watched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Folders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).</a:t>
            </a: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4" algn="just">
              <a:buFont typeface="Arial" charset="0"/>
              <a:buNone/>
              <a:defRPr/>
            </a:pPr>
            <a:r>
              <a:rPr lang="ca-ES" altLang="ca-ES" sz="16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ca-ES" altLang="ca-ES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8" b="23705"/>
          <a:stretch>
            <a:fillRect/>
          </a:stretch>
        </p:blipFill>
        <p:spPr bwMode="auto">
          <a:xfrm>
            <a:off x="611188" y="2781300"/>
            <a:ext cx="5041900" cy="394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11806" r="30292" b="35236"/>
          <a:stretch>
            <a:fillRect/>
          </a:stretch>
        </p:blipFill>
        <p:spPr bwMode="auto">
          <a:xfrm>
            <a:off x="3421063" y="2781300"/>
            <a:ext cx="5038725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arrodonit 1"/>
          <p:cNvSpPr/>
          <p:nvPr/>
        </p:nvSpPr>
        <p:spPr>
          <a:xfrm>
            <a:off x="611188" y="3141663"/>
            <a:ext cx="574675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" name="Rectangle arrodonit 2"/>
          <p:cNvSpPr/>
          <p:nvPr/>
        </p:nvSpPr>
        <p:spPr>
          <a:xfrm>
            <a:off x="5292725" y="2997200"/>
            <a:ext cx="863600" cy="287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Título"/>
          <p:cNvSpPr>
            <a:spLocks noGrp="1"/>
          </p:cNvSpPr>
          <p:nvPr>
            <p:ph type="title"/>
          </p:nvPr>
        </p:nvSpPr>
        <p:spPr bwMode="auto">
          <a:xfrm>
            <a:off x="323850" y="1125538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1600" smtClean="0">
                <a:solidFill>
                  <a:schemeClr val="tx1"/>
                </a:solidFill>
                <a:latin typeface="Verdana" panose="020B0604030504040204" pitchFamily="34" charset="0"/>
              </a:rPr>
              <a:t>Botó d’exportació directa des del Cercabib del CRAI i el Dipòsit Digital de la UB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897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0180" name="QuadreDeText 4"/>
          <p:cNvSpPr txBox="1">
            <a:spLocks noChangeArrowheads="1"/>
          </p:cNvSpPr>
          <p:nvPr/>
        </p:nvSpPr>
        <p:spPr bwMode="auto">
          <a:xfrm>
            <a:off x="279400" y="2187575"/>
            <a:ext cx="8469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algn="just" eaLnBrk="1" hangingPunct="1"/>
            <a:r>
              <a:rPr lang="ca-ES" altLang="es-ES" sz="1400" i="0">
                <a:latin typeface="Verdana" panose="020B0604030504040204" pitchFamily="34" charset="0"/>
              </a:rPr>
              <a:t>Des de la nova eina de descoberta Cercabib del CRAI de la UB o des del Dipòsit Digital de la UB, cerqueu la referència que vulgueu incorporar a Mendeley. Tot seguit, feu clic a la icona (al Cercabib apareix a la banda dreta de la pantalla i al Dipòsit Digital, sobre el títol i al peu del registre). Us haureu d’identificar a Mendeley i automàticament les dades s’incorporaran al vostre compte.</a:t>
            </a:r>
            <a:endParaRPr lang="es-ES" altLang="es-ES" sz="1400" i="0">
              <a:latin typeface="Verdana" panose="020B0604030504040204" pitchFamily="34" charset="0"/>
            </a:endParaRPr>
          </a:p>
        </p:txBody>
      </p:sp>
      <p:pic>
        <p:nvPicPr>
          <p:cNvPr id="5018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1197" r="72430" b="5830"/>
          <a:stretch>
            <a:fillRect/>
          </a:stretch>
        </p:blipFill>
        <p:spPr bwMode="auto">
          <a:xfrm>
            <a:off x="6089650" y="5435600"/>
            <a:ext cx="2586038" cy="973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10 Flecha derecha"/>
          <p:cNvSpPr>
            <a:spLocks noChangeArrowheads="1"/>
          </p:cNvSpPr>
          <p:nvPr/>
        </p:nvSpPr>
        <p:spPr bwMode="auto">
          <a:xfrm rot="5400000">
            <a:off x="6393445" y="5257006"/>
            <a:ext cx="388937" cy="188912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07733" y="5658643"/>
            <a:ext cx="360362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pic>
        <p:nvPicPr>
          <p:cNvPr id="50184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940175"/>
            <a:ext cx="2614613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Imat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52174" r="4129" b="9601"/>
          <a:stretch>
            <a:fillRect/>
          </a:stretch>
        </p:blipFill>
        <p:spPr bwMode="auto">
          <a:xfrm>
            <a:off x="395288" y="4076700"/>
            <a:ext cx="5329237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arrodonit 11"/>
          <p:cNvSpPr/>
          <p:nvPr/>
        </p:nvSpPr>
        <p:spPr>
          <a:xfrm>
            <a:off x="4500563" y="4652963"/>
            <a:ext cx="793750" cy="3603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Título"/>
          <p:cNvSpPr>
            <a:spLocks noGrp="1"/>
          </p:cNvSpPr>
          <p:nvPr>
            <p:ph type="title"/>
          </p:nvPr>
        </p:nvSpPr>
        <p:spPr bwMode="auto">
          <a:xfrm>
            <a:off x="323850" y="1196975"/>
            <a:ext cx="84963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Inserció de referències noves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1600" smtClean="0">
                <a:solidFill>
                  <a:schemeClr val="tx1"/>
                </a:solidFill>
                <a:latin typeface="Verdana" panose="020B0604030504040204" pitchFamily="34" charset="0"/>
              </a:rPr>
              <a:t>Com activar la casella </a:t>
            </a:r>
            <a:r>
              <a:rPr lang="ca-ES" altLang="ca-ES" sz="1600" i="1" smtClean="0">
                <a:solidFill>
                  <a:schemeClr val="tx1"/>
                </a:solidFill>
                <a:latin typeface="Verdana" panose="020B0604030504040204" pitchFamily="34" charset="0"/>
              </a:rPr>
              <a:t>Unpublished Work </a:t>
            </a:r>
            <a:r>
              <a:rPr lang="ca-ES" altLang="ca-ES" sz="1600" smtClean="0">
                <a:solidFill>
                  <a:schemeClr val="tx1"/>
                </a:solidFill>
                <a:latin typeface="Verdana" panose="020B0604030504040204" pitchFamily="34" charset="0"/>
              </a:rPr>
              <a:t>en diverses referències alhora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95288" y="2219325"/>
            <a:ext cx="8280400" cy="4449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2228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92338"/>
            <a:ext cx="5894388" cy="454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arrodonit 8"/>
          <p:cNvSpPr/>
          <p:nvPr/>
        </p:nvSpPr>
        <p:spPr>
          <a:xfrm>
            <a:off x="4356100" y="5876925"/>
            <a:ext cx="1636713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2230" name="QuadreDeText 3"/>
          <p:cNvSpPr txBox="1">
            <a:spLocks noChangeArrowheads="1"/>
          </p:cNvSpPr>
          <p:nvPr/>
        </p:nvSpPr>
        <p:spPr bwMode="auto">
          <a:xfrm>
            <a:off x="6143625" y="2192338"/>
            <a:ext cx="273685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sz="1400" i="0">
                <a:latin typeface="Verdana" panose="020B0604030504040204" pitchFamily="34" charset="0"/>
              </a:rPr>
              <a:t>Seleccioneu les referències que vulgueu de la vostra </a:t>
            </a:r>
            <a:r>
              <a:rPr lang="ca-ES" altLang="es-ES" sz="1400" b="1">
                <a:latin typeface="Verdana" panose="020B0604030504040204" pitchFamily="34" charset="0"/>
              </a:rPr>
              <a:t>My Library.</a:t>
            </a:r>
          </a:p>
          <a:p>
            <a:pPr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eaLnBrk="1" hangingPunct="1"/>
            <a:r>
              <a:rPr lang="ca-ES" altLang="es-ES" sz="1400" i="0">
                <a:latin typeface="Verdana" panose="020B0604030504040204" pitchFamily="34" charset="0"/>
              </a:rPr>
              <a:t>A la fitxa de referència bibliogràfica que apareix a la banda dreta de la pantalla a la versió d’escriptori, al final de tot (sota </a:t>
            </a:r>
            <a:r>
              <a:rPr lang="ca-ES" altLang="es-ES" sz="1400" b="1">
                <a:latin typeface="Verdana" panose="020B0604030504040204" pitchFamily="34" charset="0"/>
              </a:rPr>
              <a:t>Other Settings</a:t>
            </a:r>
            <a:r>
              <a:rPr lang="ca-ES" altLang="es-ES" sz="1400" i="0">
                <a:latin typeface="Verdana" panose="020B0604030504040204" pitchFamily="34" charset="0"/>
              </a:rPr>
              <a:t>) activeu la casella  </a:t>
            </a:r>
            <a:r>
              <a:rPr lang="ca-ES" altLang="es-ES" sz="1400" b="1">
                <a:latin typeface="Verdana" panose="020B0604030504040204" pitchFamily="34" charset="0"/>
              </a:rPr>
              <a:t>Unpublished Work</a:t>
            </a:r>
            <a:r>
              <a:rPr lang="ca-ES" altLang="es-ES" sz="1400" i="0">
                <a:latin typeface="Verdana" panose="020B0604030504040204" pitchFamily="34" charset="0"/>
              </a:rPr>
              <a:t>.</a:t>
            </a:r>
          </a:p>
          <a:p>
            <a:pPr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eaLnBrk="1" hangingPunct="1"/>
            <a:r>
              <a:rPr lang="ca-ES" altLang="es-ES" sz="1400" i="0">
                <a:latin typeface="Verdana" panose="020B0604030504040204" pitchFamily="34" charset="0"/>
              </a:rPr>
              <a:t>El canvi s’aplica a totes les referències que heu seleccionat. D’aquesta manera, també podeu afegir o treure informació de qualsevol dels camps en més d’una referència a la vegada.</a:t>
            </a:r>
          </a:p>
          <a:p>
            <a:pPr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eaLnBrk="1" hangingPunct="1"/>
            <a:endParaRPr lang="es-ES" altLang="es-ES" sz="1400" i="0">
              <a:latin typeface="Verdana" panose="020B0604030504040204" pitchFamily="34" charset="0"/>
            </a:endParaRPr>
          </a:p>
        </p:txBody>
      </p:sp>
      <p:sp>
        <p:nvSpPr>
          <p:cNvPr id="12" name="Fletxa cap amunt 11"/>
          <p:cNvSpPr/>
          <p:nvPr/>
        </p:nvSpPr>
        <p:spPr>
          <a:xfrm rot="14578587">
            <a:off x="4779963" y="2239962"/>
            <a:ext cx="260350" cy="2663825"/>
          </a:xfrm>
          <a:prstGeom prst="upArrow">
            <a:avLst>
              <a:gd name="adj1" fmla="val 50000"/>
              <a:gd name="adj2" fmla="val 4365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4 Título"/>
          <p:cNvSpPr>
            <a:spLocks noGrp="1"/>
          </p:cNvSpPr>
          <p:nvPr>
            <p:ph type="title"/>
          </p:nvPr>
        </p:nvSpPr>
        <p:spPr bwMode="auto">
          <a:xfrm>
            <a:off x="323850" y="908050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Sincronització</a:t>
            </a:r>
            <a:endParaRPr lang="ca-ES" altLang="ca-ES" i="1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4275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89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Tant si treballeu amb la versió web com si ho feu amb la versió d’escriptori, és important que mantingueu sincronitzats els canvis que feu a les dues versions.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Si treballeu amb la versió d’escriptori, abans de tancar la sessió feu clic a </a:t>
            </a:r>
            <a:r>
              <a:rPr lang="ca-ES" altLang="ca-ES" sz="1400" b="1" i="1" smtClean="0">
                <a:solidFill>
                  <a:schemeClr val="tx1"/>
                </a:solidFill>
                <a:latin typeface="Verdana" panose="020B0604030504040204" pitchFamily="34" charset="0"/>
              </a:rPr>
              <a:t>Sync</a:t>
            </a:r>
            <a:r>
              <a:rPr lang="ca-ES" altLang="ca-ES" sz="1400" i="1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per desar els canvis també a la versió web</a:t>
            </a:r>
            <a:r>
              <a:rPr lang="ca-ES" altLang="ca-ES" sz="1400" i="1" smtClean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Si treballeu amb la versió web, la propera vegada que obriu la versió d’escriptori cal que feu clic a </a:t>
            </a:r>
            <a:r>
              <a:rPr lang="ca-ES" altLang="ca-ES" sz="1400" b="1" i="1" smtClean="0">
                <a:solidFill>
                  <a:schemeClr val="tx1"/>
                </a:solidFill>
                <a:latin typeface="Verdana" panose="020B0604030504040204" pitchFamily="34" charset="0"/>
              </a:rPr>
              <a:t>Sync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 per desar els canvis fets a la versió web. </a:t>
            </a:r>
            <a:endParaRPr lang="ca-ES" altLang="ca-ES" i="1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54276" name="8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64" b="73801"/>
          <a:stretch>
            <a:fillRect/>
          </a:stretch>
        </p:blipFill>
        <p:spPr bwMode="auto">
          <a:xfrm>
            <a:off x="468313" y="3789363"/>
            <a:ext cx="7937500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arrodonit 1"/>
          <p:cNvSpPr/>
          <p:nvPr/>
        </p:nvSpPr>
        <p:spPr>
          <a:xfrm>
            <a:off x="2700338" y="4221163"/>
            <a:ext cx="503237" cy="5032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4 Título"/>
          <p:cNvSpPr>
            <a:spLocks noGrp="1"/>
          </p:cNvSpPr>
          <p:nvPr>
            <p:ph type="title"/>
          </p:nvPr>
        </p:nvSpPr>
        <p:spPr bwMode="auto">
          <a:xfrm>
            <a:off x="357188" y="1285875"/>
            <a:ext cx="82296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Organització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>Mendeley Web. Library</a:t>
            </a:r>
            <a:endParaRPr lang="ca-ES" altLang="ca-ES" sz="2000" i="1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6516688" y="2276475"/>
            <a:ext cx="25209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200"/>
              </a:spcAft>
              <a:defRPr/>
            </a:pPr>
            <a:r>
              <a:rPr lang="es-ES" altLang="ca-ES" sz="1400" i="0" dirty="0" err="1" smtClean="0">
                <a:latin typeface="Verdana" pitchFamily="34" charset="0"/>
              </a:rPr>
              <a:t>Ofereix</a:t>
            </a:r>
            <a:r>
              <a:rPr lang="es-ES" altLang="ca-ES" sz="1400" i="0" dirty="0" smtClean="0">
                <a:latin typeface="Verdana" pitchFamily="34" charset="0"/>
              </a:rPr>
              <a:t> una vista i </a:t>
            </a:r>
            <a:r>
              <a:rPr lang="es-ES" altLang="ca-ES" sz="1400" i="0" dirty="0" err="1" smtClean="0">
                <a:latin typeface="Verdana" pitchFamily="34" charset="0"/>
              </a:rPr>
              <a:t>eines</a:t>
            </a:r>
            <a:r>
              <a:rPr lang="es-ES" altLang="ca-ES" sz="1400" i="0" dirty="0" smtClean="0">
                <a:latin typeface="Verdana" pitchFamily="34" charset="0"/>
              </a:rPr>
              <a:t> </a:t>
            </a:r>
            <a:r>
              <a:rPr lang="es-ES" altLang="ca-ES" sz="1400" i="0" dirty="0" err="1" smtClean="0">
                <a:latin typeface="Verdana" pitchFamily="34" charset="0"/>
              </a:rPr>
              <a:t>similars</a:t>
            </a:r>
            <a:r>
              <a:rPr lang="es-ES" altLang="ca-ES" sz="1400" i="0" dirty="0" smtClean="0">
                <a:latin typeface="Verdana" pitchFamily="34" charset="0"/>
              </a:rPr>
              <a:t> a la de la </a:t>
            </a:r>
            <a:r>
              <a:rPr lang="es-ES" altLang="ca-ES" sz="1400" i="0" dirty="0" err="1" smtClean="0">
                <a:latin typeface="Verdana" pitchFamily="34" charset="0"/>
              </a:rPr>
              <a:t>versió</a:t>
            </a:r>
            <a:r>
              <a:rPr lang="es-ES" altLang="ca-ES" sz="1400" i="0" dirty="0" smtClean="0">
                <a:latin typeface="Verdana" pitchFamily="34" charset="0"/>
              </a:rPr>
              <a:t> Desktop:</a:t>
            </a:r>
          </a:p>
          <a:p>
            <a:pPr marL="171450" indent="-17145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altLang="ca-ES" sz="1400" b="1" i="0" dirty="0" smtClean="0">
                <a:latin typeface="Verdana" pitchFamily="34" charset="0"/>
              </a:rPr>
              <a:t>Gestionar les </a:t>
            </a:r>
            <a:r>
              <a:rPr lang="es-ES" altLang="ca-ES" sz="1400" b="1" i="0" dirty="0" err="1" smtClean="0">
                <a:latin typeface="Verdana" pitchFamily="34" charset="0"/>
              </a:rPr>
              <a:t>carpetes</a:t>
            </a:r>
            <a:endParaRPr lang="es-ES" altLang="ca-ES" sz="1400" b="1" i="0" dirty="0" smtClean="0">
              <a:latin typeface="Verdana" pitchFamily="34" charset="0"/>
            </a:endParaRPr>
          </a:p>
          <a:p>
            <a:pPr marL="171450" indent="-17145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altLang="ca-ES" sz="1400" b="1" i="0" dirty="0" smtClean="0">
                <a:latin typeface="Verdana" pitchFamily="34" charset="0"/>
              </a:rPr>
              <a:t>Ordenar registres per a</a:t>
            </a:r>
            <a:r>
              <a:rPr lang="ca-ES" altLang="ca-ES" sz="1400" b="1" i="0" dirty="0" err="1" smtClean="0">
                <a:latin typeface="Verdana" pitchFamily="34" charset="0"/>
              </a:rPr>
              <a:t>utor</a:t>
            </a:r>
            <a:r>
              <a:rPr lang="ca-ES" altLang="ca-ES" sz="1400" b="1" i="0" dirty="0" smtClean="0">
                <a:latin typeface="Verdana" pitchFamily="34" charset="0"/>
              </a:rPr>
              <a:t>, títol, any, afegir a favorit, marcar com a llegit/no llegit, esborrar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es-ES" altLang="ca-ES" sz="1400" b="1" i="0" dirty="0" smtClean="0">
                <a:latin typeface="Verdana" pitchFamily="34" charset="0"/>
              </a:rPr>
              <a:t>Editar les </a:t>
            </a:r>
            <a:r>
              <a:rPr lang="es-ES" altLang="ca-ES" sz="1400" b="1" i="0" dirty="0" err="1" smtClean="0">
                <a:latin typeface="Verdana" pitchFamily="34" charset="0"/>
              </a:rPr>
              <a:t>dades</a:t>
            </a:r>
            <a:r>
              <a:rPr lang="es-ES" altLang="ca-ES" sz="1400" b="1" i="0" dirty="0" smtClean="0">
                <a:latin typeface="Verdana" pitchFamily="34" charset="0"/>
              </a:rPr>
              <a:t> del registre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ca-ES" altLang="ca-ES" sz="1400" b="1" i="0" dirty="0" smtClean="0">
                <a:latin typeface="Verdana" pitchFamily="34" charset="0"/>
              </a:rPr>
              <a:t>Exportar a </a:t>
            </a:r>
            <a:r>
              <a:rPr lang="ca-ES" altLang="ca-ES" sz="1400" b="1" i="0" dirty="0" err="1" smtClean="0">
                <a:latin typeface="Verdana" pitchFamily="34" charset="0"/>
              </a:rPr>
              <a:t>MSWord</a:t>
            </a:r>
            <a:r>
              <a:rPr lang="ca-ES" altLang="ca-ES" sz="1400" b="1" i="0" dirty="0" smtClean="0">
                <a:latin typeface="Verdana" pitchFamily="34" charset="0"/>
              </a:rPr>
              <a:t> (amb un fitxer </a:t>
            </a:r>
            <a:r>
              <a:rPr lang="ca-ES" altLang="ca-ES" sz="1400" b="1" i="0" dirty="0" err="1" smtClean="0">
                <a:latin typeface="Verdana" pitchFamily="34" charset="0"/>
              </a:rPr>
              <a:t>xml</a:t>
            </a:r>
            <a:r>
              <a:rPr lang="ca-ES" altLang="ca-ES" sz="1400" b="1" i="0" dirty="0" smtClean="0">
                <a:latin typeface="Verdana" pitchFamily="34" charset="0"/>
              </a:rPr>
              <a:t>)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endParaRPr lang="es-ES" altLang="ca-ES" sz="1200" b="1" i="0" dirty="0" smtClean="0">
              <a:latin typeface="Verdana" pitchFamily="34" charset="0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endParaRPr lang="ca-ES" altLang="ca-ES" sz="1200" b="1" i="0" dirty="0" smtClean="0">
              <a:latin typeface="Verdana" pitchFamily="34" charset="0"/>
            </a:endParaRPr>
          </a:p>
        </p:txBody>
      </p:sp>
      <p:pic>
        <p:nvPicPr>
          <p:cNvPr id="56324" name="Imat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8" r="1892" b="5409"/>
          <a:stretch>
            <a:fillRect/>
          </a:stretch>
        </p:blipFill>
        <p:spPr bwMode="auto">
          <a:xfrm>
            <a:off x="468313" y="2565400"/>
            <a:ext cx="5873750" cy="381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103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Organització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>Mendeley Desktop </a:t>
            </a:r>
            <a:endParaRPr lang="ca-ES" altLang="ca-ES" sz="2000" i="1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89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		</a:t>
            </a:r>
            <a:endParaRPr lang="es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7348" name="Objecte 1"/>
          <p:cNvGraphicFramePr>
            <a:graphicFrameLocks noChangeAspect="1"/>
          </p:cNvGraphicFramePr>
          <p:nvPr/>
        </p:nvGraphicFramePr>
        <p:xfrm>
          <a:off x="684213" y="3933825"/>
          <a:ext cx="78390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Imagen de mapa de bits" r:id="rId4" imgW="8907118" imgH="2895238" progId="PBrush">
                  <p:embed/>
                </p:oleObj>
              </mc:Choice>
              <mc:Fallback>
                <p:oleObj name="Imagen de mapa de bits" r:id="rId4" imgW="8907118" imgH="2895238" progId="PBrush">
                  <p:embed/>
                  <p:pic>
                    <p:nvPicPr>
                      <p:cNvPr id="0" name="Object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933825"/>
                        <a:ext cx="7839075" cy="2547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3 CuadroTexto"/>
          <p:cNvSpPr txBox="1">
            <a:spLocks noChangeArrowheads="1"/>
          </p:cNvSpPr>
          <p:nvPr/>
        </p:nvSpPr>
        <p:spPr bwMode="auto">
          <a:xfrm>
            <a:off x="395288" y="2387600"/>
            <a:ext cx="252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1400" b="1" i="0">
                <a:latin typeface="Verdana" panose="020B0604030504040204" pitchFamily="34" charset="0"/>
              </a:rPr>
              <a:t>Gestionar les carpetes</a:t>
            </a:r>
            <a:endParaRPr lang="ca-ES" altLang="ca-ES" sz="1400" b="1" i="0">
              <a:latin typeface="Verdana" panose="020B0604030504040204" pitchFamily="34" charset="0"/>
            </a:endParaRPr>
          </a:p>
        </p:txBody>
      </p:sp>
      <p:sp>
        <p:nvSpPr>
          <p:cNvPr id="57350" name="3 CuadroTexto"/>
          <p:cNvSpPr txBox="1">
            <a:spLocks noChangeArrowheads="1"/>
          </p:cNvSpPr>
          <p:nvPr/>
        </p:nvSpPr>
        <p:spPr bwMode="auto">
          <a:xfrm>
            <a:off x="3059113" y="2276475"/>
            <a:ext cx="3384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1400" b="1" i="0">
                <a:latin typeface="Verdana" panose="020B0604030504040204" pitchFamily="34" charset="0"/>
              </a:rPr>
              <a:t>Ordenar registres per a</a:t>
            </a:r>
            <a:r>
              <a:rPr lang="ca-ES" altLang="ca-ES" sz="1400" b="1" i="0">
                <a:latin typeface="Verdana" panose="020B0604030504040204" pitchFamily="34" charset="0"/>
              </a:rPr>
              <a:t>utor, títol, any, afegir a favorit, marcar com a llegit/no llegit, esborrar</a:t>
            </a:r>
          </a:p>
        </p:txBody>
      </p:sp>
      <p:sp>
        <p:nvSpPr>
          <p:cNvPr id="57351" name="3 CuadroTexto"/>
          <p:cNvSpPr txBox="1">
            <a:spLocks noChangeArrowheads="1"/>
          </p:cNvSpPr>
          <p:nvPr/>
        </p:nvSpPr>
        <p:spPr bwMode="auto">
          <a:xfrm>
            <a:off x="6443663" y="2373313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1400" b="1" i="0" dirty="0" smtClean="0">
                <a:latin typeface="Verdana" panose="020B0604030504040204" pitchFamily="34" charset="0"/>
              </a:rPr>
              <a:t>Editar </a:t>
            </a:r>
            <a:r>
              <a:rPr lang="es-ES" altLang="ca-ES" sz="1400" b="1" i="0" dirty="0">
                <a:latin typeface="Verdana" panose="020B0604030504040204" pitchFamily="34" charset="0"/>
              </a:rPr>
              <a:t>les </a:t>
            </a:r>
            <a:r>
              <a:rPr lang="es-ES" altLang="ca-ES" sz="1400" b="1" i="0" dirty="0" err="1">
                <a:latin typeface="Verdana" panose="020B0604030504040204" pitchFamily="34" charset="0"/>
              </a:rPr>
              <a:t>dades</a:t>
            </a:r>
            <a:r>
              <a:rPr lang="es-ES" altLang="ca-ES" sz="1400" b="1" i="0" dirty="0">
                <a:latin typeface="Verdana" panose="020B0604030504040204" pitchFamily="34" charset="0"/>
              </a:rPr>
              <a:t> del registre</a:t>
            </a:r>
            <a:endParaRPr lang="ca-ES" altLang="ca-ES" sz="1400" b="1" i="0" dirty="0">
              <a:latin typeface="Verdana" panose="020B0604030504040204" pitchFamily="34" charset="0"/>
            </a:endParaRPr>
          </a:p>
        </p:txBody>
      </p:sp>
      <p:sp>
        <p:nvSpPr>
          <p:cNvPr id="10" name="12 Flecha derecha"/>
          <p:cNvSpPr/>
          <p:nvPr/>
        </p:nvSpPr>
        <p:spPr>
          <a:xfrm rot="5400000">
            <a:off x="7105650" y="3298825"/>
            <a:ext cx="863600" cy="2603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1" name="12 Flecha derecha"/>
          <p:cNvSpPr/>
          <p:nvPr/>
        </p:nvSpPr>
        <p:spPr>
          <a:xfrm rot="5400000">
            <a:off x="4531519" y="3415507"/>
            <a:ext cx="630237" cy="2603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2" name="12 Flecha derecha"/>
          <p:cNvSpPr/>
          <p:nvPr/>
        </p:nvSpPr>
        <p:spPr>
          <a:xfrm rot="5400000">
            <a:off x="1246188" y="3298825"/>
            <a:ext cx="863600" cy="2603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4" name="10 Flecha derecha"/>
          <p:cNvSpPr>
            <a:spLocks noChangeArrowheads="1"/>
          </p:cNvSpPr>
          <p:nvPr/>
        </p:nvSpPr>
        <p:spPr bwMode="auto">
          <a:xfrm rot="14880878">
            <a:off x="3236913" y="5807075"/>
            <a:ext cx="641350" cy="193675"/>
          </a:xfrm>
          <a:prstGeom prst="rightArrow">
            <a:avLst>
              <a:gd name="adj1" fmla="val 50000"/>
              <a:gd name="adj2" fmla="val 2740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356" name="3 CuadroTexto"/>
          <p:cNvSpPr txBox="1">
            <a:spLocks noChangeArrowheads="1"/>
          </p:cNvSpPr>
          <p:nvPr/>
        </p:nvSpPr>
        <p:spPr bwMode="auto">
          <a:xfrm>
            <a:off x="3490913" y="6178550"/>
            <a:ext cx="2881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1200" b="1" i="0">
                <a:latin typeface="Verdana" panose="020B0604030504040204" pitchFamily="34" charset="0"/>
              </a:rPr>
              <a:t>Preferit, llegit/no llegit</a:t>
            </a:r>
            <a:r>
              <a:rPr lang="ca-ES" altLang="ca-ES" sz="1200" b="1" i="0">
                <a:latin typeface="Verdana" panose="020B0604030504040204" pitchFamily="34" charset="0"/>
              </a:rPr>
              <a:t>,</a:t>
            </a:r>
            <a:r>
              <a:rPr lang="es-ES" altLang="ca-ES" sz="1200" b="1" i="0">
                <a:latin typeface="Verdana" panose="020B0604030504040204" pitchFamily="34" charset="0"/>
              </a:rPr>
              <a:t> PDF</a:t>
            </a:r>
            <a:endParaRPr lang="ca-ES" altLang="ca-ES" sz="1200" b="1" i="0">
              <a:latin typeface="Verdana" panose="020B0604030504040204" pitchFamily="34" charset="0"/>
            </a:endParaRPr>
          </a:p>
        </p:txBody>
      </p:sp>
      <p:sp>
        <p:nvSpPr>
          <p:cNvPr id="2" name="Rectangle arrodonit 1"/>
          <p:cNvSpPr/>
          <p:nvPr/>
        </p:nvSpPr>
        <p:spPr>
          <a:xfrm>
            <a:off x="2843213" y="5229225"/>
            <a:ext cx="685800" cy="287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Organització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1800" smtClean="0">
                <a:solidFill>
                  <a:schemeClr val="tx1"/>
                </a:solidFill>
                <a:latin typeface="Verdana" panose="020B0604030504040204" pitchFamily="34" charset="0"/>
              </a:rPr>
              <a:t>Mendeley Desktop. Gestionar les referències (I)</a:t>
            </a:r>
            <a:endParaRPr lang="ca-ES" altLang="ca-ES" sz="1800" i="1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9395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89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Com podeu tenir organitzades les vostres referències, si treballeu amb </a:t>
            </a:r>
            <a:r>
              <a:rPr lang="ca-ES" altLang="ca-ES" sz="1300" b="1" u="sng" dirty="0" smtClean="0">
                <a:solidFill>
                  <a:schemeClr val="tx1"/>
                </a:solidFill>
                <a:latin typeface="Verdana" panose="020B0604030504040204" pitchFamily="34" charset="0"/>
              </a:rPr>
              <a:t>carpetes</a:t>
            </a:r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:</a:t>
            </a:r>
          </a:p>
          <a:p>
            <a:pPr algn="just"/>
            <a:endParaRPr lang="ca-ES" altLang="ca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— </a:t>
            </a:r>
            <a:r>
              <a:rPr lang="ca-ES" altLang="es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REFERÈNCIES EN MÉS D’UNA CARPETA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: seleccioneu les referències i arrossegueu-les amb el ratolí fins a la carpeta on també voleu que apareguin. Les referències quedaran tant a la carpeta original com a la nova carpeta de destinació.</a:t>
            </a:r>
            <a:endParaRPr lang="es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 </a:t>
            </a:r>
            <a:endParaRPr lang="es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—</a:t>
            </a:r>
            <a:r>
              <a:rPr lang="ca-ES" altLang="es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ELIMINACIÓ DE REFERÈNCIES DINS D’UNA CARPETA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: seleccioneu les referències, feu clic amb el botó dret del ratolí i escolliu l’opció 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Remove</a:t>
            </a:r>
            <a:r>
              <a:rPr lang="ca-ES" altLang="es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from</a:t>
            </a:r>
            <a:r>
              <a:rPr lang="ca-ES" altLang="es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folder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o bé premeu la tecla 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Supr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. Qualsevol de les dues opcions treu les referències de la carpeta en qüestió. Si les referències estaven guardades en una sola carpeta, aniran a parar a l’espai 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Unsorted</a:t>
            </a:r>
            <a:r>
              <a:rPr lang="ca-ES" altLang="es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documents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. Si les referències estaven guardades en més d’una carpeta, es mantindran a la resta de carpetes (ni s’eliminaran ni es mouran).</a:t>
            </a:r>
            <a:endParaRPr lang="es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endParaRPr lang="ca-ES" altLang="ca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— ELIMINACIÓ DEFINITIVA DE REFERÈNCIES</a:t>
            </a:r>
            <a:r>
              <a:rPr lang="ca-ES" altLang="ca-ES" sz="1300" b="1" baseline="30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: seleccioneu les referències, feu clic amb el botó dret del ratolí i feu clic a l’opció </a:t>
            </a:r>
            <a:r>
              <a:rPr lang="ca-ES" altLang="ca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Delete</a:t>
            </a:r>
            <a:r>
              <a:rPr lang="ca-ES" altLang="ca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documents</a:t>
            </a:r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Les referències (i els documents adjunts, si n’hi havia) s’eliminen de la carpeta o de les diverses carpetes on eren. Els podreu veure a la paperera (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Trash</a:t>
            </a:r>
            <a:r>
              <a:rPr lang="ca-ES" altLang="es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: All 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deleted</a:t>
            </a:r>
            <a:r>
              <a:rPr lang="ca-ES" altLang="es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documents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).</a:t>
            </a:r>
            <a:endParaRPr lang="es-ES" altLang="es-ES" sz="1300" i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4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a-ES" altLang="es-ES" sz="1300" b="1" baseline="30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ca-ES" altLang="es-ES" sz="13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Atenció!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 Si elimineu la referència d’una carpeta, s’eliminarà automàticament de les altres carpetes on també es trobi.</a:t>
            </a:r>
          </a:p>
          <a:p>
            <a:pPr algn="l">
              <a:lnSpc>
                <a:spcPct val="90000"/>
              </a:lnSpc>
            </a:pPr>
            <a:endParaRPr lang="ca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es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4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4 Título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Organització</a:t>
            </a:r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z="1800" smtClean="0">
                <a:solidFill>
                  <a:schemeClr val="tx1"/>
                </a:solidFill>
                <a:latin typeface="Verdana" panose="020B0604030504040204" pitchFamily="34" charset="0"/>
              </a:rPr>
              <a:t>Mendeley Desktop. Gestionar les referències (II)</a:t>
            </a:r>
            <a:endParaRPr lang="ca-ES" altLang="ca-ES" sz="1800" i="1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1443" name="5 Subtítulo"/>
          <p:cNvSpPr>
            <a:spLocks noGrp="1"/>
          </p:cNvSpPr>
          <p:nvPr>
            <p:ph type="subTitle" idx="1"/>
          </p:nvPr>
        </p:nvSpPr>
        <p:spPr bwMode="auto">
          <a:xfrm>
            <a:off x="207963" y="2060575"/>
            <a:ext cx="8467725" cy="489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Si treballeu 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amb els apartats </a:t>
            </a:r>
            <a:r>
              <a:rPr lang="ca-ES" altLang="es-ES" sz="1300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All documents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ca-ES" altLang="es-ES" sz="1300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Recently</a:t>
            </a:r>
            <a:r>
              <a:rPr lang="ca-ES" altLang="es-ES" sz="1300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1300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added</a:t>
            </a:r>
            <a:r>
              <a:rPr lang="ca-ES" altLang="es-ES" sz="1300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i </a:t>
            </a:r>
            <a:r>
              <a:rPr lang="ca-ES" altLang="es-ES" sz="1300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Unsorted</a:t>
            </a:r>
            <a:r>
              <a:rPr lang="ca-ES" altLang="es-ES" sz="1300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documents 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i </a:t>
            </a:r>
            <a:r>
              <a:rPr lang="ca-ES" altLang="es-ES" sz="1300" b="1" u="sng" dirty="0" smtClean="0">
                <a:solidFill>
                  <a:schemeClr val="tx1"/>
                </a:solidFill>
                <a:latin typeface="Verdana" panose="020B0604030504040204" pitchFamily="34" charset="0"/>
              </a:rPr>
              <a:t>no amb carpetes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:</a:t>
            </a:r>
            <a:endParaRPr lang="es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 </a:t>
            </a:r>
            <a:endParaRPr lang="es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— ELIMINACIÓ DE REFERÈNCIES</a:t>
            </a:r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: s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eleccioneu les referències i premeu la tecla 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Supr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. També podeu fer clic al botó dret del ratolí i clic a 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Delete</a:t>
            </a:r>
            <a:r>
              <a:rPr lang="ca-ES" altLang="es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documents</a:t>
            </a:r>
            <a:r>
              <a:rPr lang="ca-ES" altLang="es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</a:p>
          <a:p>
            <a:pPr algn="just"/>
            <a:endParaRPr lang="ca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Les referències (i els documents adjunts, si n’hi havia) s’eliminen i van a parar a la paperera (</a:t>
            </a:r>
            <a:r>
              <a:rPr lang="ca-ES" altLang="es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Trash</a:t>
            </a:r>
            <a:r>
              <a:rPr lang="ca-ES" altLang="es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). Des de la paperera podeu eliminar-les definitivament o restaurar-les.</a:t>
            </a:r>
            <a:endParaRPr lang="es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endParaRPr lang="ca-ES" altLang="ca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— DETECCIÓ DE REFERÈNCIES DUPLICADES</a:t>
            </a:r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: feu clic a </a:t>
            </a:r>
            <a:r>
              <a:rPr lang="ca-ES" altLang="ca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Tools</a:t>
            </a:r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 &gt; </a:t>
            </a:r>
            <a:r>
              <a:rPr lang="ca-ES" altLang="ca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Check</a:t>
            </a:r>
            <a:r>
              <a:rPr lang="ca-ES" altLang="ca-ES" sz="13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for </a:t>
            </a:r>
            <a:r>
              <a:rPr lang="ca-ES" altLang="ca-ES" sz="1300" b="1" i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duplicates</a:t>
            </a:r>
            <a:r>
              <a:rPr lang="ca-ES" altLang="ca-ES" sz="13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300" dirty="0" smtClean="0">
                <a:solidFill>
                  <a:schemeClr val="tx1"/>
                </a:solidFill>
                <a:latin typeface="Verdana" panose="020B0604030504040204" pitchFamily="34" charset="0"/>
              </a:rPr>
              <a:t>i trobarà les referències que hagin estat afegides més d’una vegada. Us permetrà unificar la vostra biblioteca.</a:t>
            </a:r>
            <a:endParaRPr lang="ca-ES" altLang="ca-ES" sz="13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endParaRPr lang="ca-ES" altLang="ca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/>
            <a:endParaRPr lang="ca-ES" altLang="ca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es-ES" altLang="es-ES" sz="13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</a:pPr>
            <a:endParaRPr lang="ca-ES" altLang="ca-ES" sz="14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6837" r="7314" b="59567"/>
          <a:stretch>
            <a:fillRect/>
          </a:stretch>
        </p:blipFill>
        <p:spPr bwMode="auto">
          <a:xfrm>
            <a:off x="1573213" y="4757738"/>
            <a:ext cx="6094412" cy="205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arrodonit 4"/>
          <p:cNvSpPr/>
          <p:nvPr/>
        </p:nvSpPr>
        <p:spPr>
          <a:xfrm>
            <a:off x="2230438" y="5589588"/>
            <a:ext cx="757237" cy="2873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4 Título"/>
          <p:cNvSpPr>
            <a:spLocks noGrp="1"/>
          </p:cNvSpPr>
          <p:nvPr>
            <p:ph type="title"/>
          </p:nvPr>
        </p:nvSpPr>
        <p:spPr bwMode="auto">
          <a:xfrm>
            <a:off x="338138" y="1052513"/>
            <a:ext cx="822960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Cerques a </a:t>
            </a:r>
            <a:r>
              <a:rPr lang="ca-ES" altLang="ca-ES" i="1" smtClean="0">
                <a:solidFill>
                  <a:schemeClr val="tx1"/>
                </a:solidFill>
                <a:latin typeface="Verdana" panose="020B0604030504040204" pitchFamily="34" charset="0"/>
              </a:rPr>
              <a:t>My Library </a:t>
            </a: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(versió d’escriptori)</a:t>
            </a:r>
            <a:endParaRPr lang="ca-ES" altLang="ca-ES" i="1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3491" name="Object 8"/>
          <p:cNvGraphicFramePr>
            <a:graphicFrameLocks noChangeAspect="1"/>
          </p:cNvGraphicFramePr>
          <p:nvPr/>
        </p:nvGraphicFramePr>
        <p:xfrm>
          <a:off x="900113" y="2205038"/>
          <a:ext cx="77041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Imagen de mapa de bits" r:id="rId4" imgW="8888066" imgH="1828571" progId="Paint.Picture">
                  <p:embed/>
                </p:oleObj>
              </mc:Choice>
              <mc:Fallback>
                <p:oleObj name="Imagen de mapa de bits" r:id="rId4" imgW="8888066" imgH="1828571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05038"/>
                        <a:ext cx="7704137" cy="1476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0 Flecha derecha"/>
          <p:cNvSpPr>
            <a:spLocks noChangeArrowheads="1"/>
          </p:cNvSpPr>
          <p:nvPr/>
        </p:nvSpPr>
        <p:spPr bwMode="auto">
          <a:xfrm rot="16200000">
            <a:off x="6821488" y="4167188"/>
            <a:ext cx="1008062" cy="252412"/>
          </a:xfrm>
          <a:prstGeom prst="rightArrow">
            <a:avLst>
              <a:gd name="adj1" fmla="val 50000"/>
              <a:gd name="adj2" fmla="val 56195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493" name="3 CuadroTexto"/>
          <p:cNvSpPr txBox="1">
            <a:spLocks noChangeArrowheads="1"/>
          </p:cNvSpPr>
          <p:nvPr/>
        </p:nvSpPr>
        <p:spPr bwMode="auto">
          <a:xfrm>
            <a:off x="6083300" y="4821238"/>
            <a:ext cx="25209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ca-ES" sz="1400" b="1" i="0">
              <a:latin typeface="Verdana" panose="020B0604030504040204" pitchFamily="34" charset="0"/>
            </a:endParaRPr>
          </a:p>
          <a:p>
            <a:pPr algn="ctr" eaLnBrk="1" hangingPunct="1"/>
            <a:r>
              <a:rPr lang="es-ES" altLang="ca-ES" sz="1400" b="1" i="0">
                <a:latin typeface="Verdana" panose="020B0604030504040204" pitchFamily="34" charset="0"/>
              </a:rPr>
              <a:t>Perme</a:t>
            </a:r>
            <a:r>
              <a:rPr lang="ca-ES" altLang="ca-ES" sz="1400" b="1" i="0">
                <a:latin typeface="Verdana" panose="020B0604030504040204" pitchFamily="34" charset="0"/>
              </a:rPr>
              <a:t>t</a:t>
            </a:r>
            <a:r>
              <a:rPr lang="es-ES" altLang="ca-ES" sz="1400" b="1" i="0">
                <a:latin typeface="Verdana" panose="020B0604030504040204" pitchFamily="34" charset="0"/>
              </a:rPr>
              <a:t> bu</a:t>
            </a:r>
            <a:r>
              <a:rPr lang="ca-ES" altLang="ca-ES" sz="1400" b="1" i="0">
                <a:latin typeface="Verdana" panose="020B0604030504040204" pitchFamily="34" charset="0"/>
              </a:rPr>
              <a:t>scar</a:t>
            </a:r>
            <a:r>
              <a:rPr lang="es-ES" altLang="ca-ES" sz="1400" b="1" i="0">
                <a:latin typeface="Verdana" panose="020B0604030504040204" pitchFamily="34" charset="0"/>
              </a:rPr>
              <a:t> </a:t>
            </a:r>
            <a:r>
              <a:rPr lang="ca-ES" altLang="ca-ES" sz="1400" b="1" i="0">
                <a:latin typeface="Verdana" panose="020B0604030504040204" pitchFamily="34" charset="0"/>
              </a:rPr>
              <a:t>als camps autor, títol, publicació, any i notes</a:t>
            </a:r>
          </a:p>
          <a:p>
            <a:pPr algn="ctr" eaLnBrk="1" hangingPunct="1"/>
            <a:endParaRPr lang="ca-ES" altLang="ca-ES" sz="1400" b="1" i="0">
              <a:latin typeface="Verdana" panose="020B0604030504040204" pitchFamily="34" charset="0"/>
            </a:endParaRPr>
          </a:p>
          <a:p>
            <a:pPr algn="ctr" eaLnBrk="1" hangingPunct="1"/>
            <a:r>
              <a:rPr lang="ca-ES" altLang="ca-ES" sz="1400" b="1" i="0">
                <a:latin typeface="Verdana" panose="020B0604030504040204" pitchFamily="34" charset="0"/>
              </a:rPr>
              <a:t>Fa la cerca als camps indicats i al text complet.</a:t>
            </a:r>
          </a:p>
        </p:txBody>
      </p:sp>
      <p:sp>
        <p:nvSpPr>
          <p:cNvPr id="63494" name="3 CuadroTexto"/>
          <p:cNvSpPr txBox="1">
            <a:spLocks noChangeArrowheads="1"/>
          </p:cNvSpPr>
          <p:nvPr/>
        </p:nvSpPr>
        <p:spPr bwMode="auto">
          <a:xfrm>
            <a:off x="3130550" y="5229225"/>
            <a:ext cx="2520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ca-ES" sz="1400" b="1" i="0">
                <a:latin typeface="Verdana" panose="020B0604030504040204" pitchFamily="34" charset="0"/>
              </a:rPr>
              <a:t>Filtra per autor, etiquetes o publicació</a:t>
            </a:r>
          </a:p>
          <a:p>
            <a:pPr algn="ctr" eaLnBrk="1" hangingPunct="1"/>
            <a:endParaRPr lang="ca-ES" altLang="ca-ES" sz="1400" b="1" i="0">
              <a:latin typeface="Verdana" panose="020B0604030504040204" pitchFamily="34" charset="0"/>
            </a:endParaRPr>
          </a:p>
        </p:txBody>
      </p:sp>
      <p:sp>
        <p:nvSpPr>
          <p:cNvPr id="3" name="Rectangle arrodonit 2"/>
          <p:cNvSpPr/>
          <p:nvPr/>
        </p:nvSpPr>
        <p:spPr>
          <a:xfrm>
            <a:off x="6804025" y="2708275"/>
            <a:ext cx="1152525" cy="865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6349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52187" r="74001" b="16742"/>
          <a:stretch>
            <a:fillRect/>
          </a:stretch>
        </p:blipFill>
        <p:spPr bwMode="auto">
          <a:xfrm>
            <a:off x="900113" y="3983038"/>
            <a:ext cx="2087562" cy="256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10 Flecha derecha"/>
          <p:cNvSpPr>
            <a:spLocks noChangeArrowheads="1"/>
          </p:cNvSpPr>
          <p:nvPr/>
        </p:nvSpPr>
        <p:spPr bwMode="auto">
          <a:xfrm rot="12884945">
            <a:off x="2957513" y="4537075"/>
            <a:ext cx="1141412" cy="252413"/>
          </a:xfrm>
          <a:prstGeom prst="rightArrow">
            <a:avLst>
              <a:gd name="adj1" fmla="val 50000"/>
              <a:gd name="adj2" fmla="val 56195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Título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Què és Mendeley?</a:t>
            </a:r>
          </a:p>
        </p:txBody>
      </p:sp>
      <p:sp>
        <p:nvSpPr>
          <p:cNvPr id="5123" name="4 Subtítulo"/>
          <p:cNvSpPr>
            <a:spLocks noGrp="1"/>
          </p:cNvSpPr>
          <p:nvPr>
            <p:ph type="subTitle" idx="1"/>
          </p:nvPr>
        </p:nvSpPr>
        <p:spPr bwMode="auto">
          <a:xfrm>
            <a:off x="357188" y="2347913"/>
            <a:ext cx="8535987" cy="3889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a-ES" altLang="ca-ES" sz="1400" b="1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és un gestor de referències bibliogràfiques integrat amb bases de dades comercials, </a:t>
            </a:r>
            <a:r>
              <a:rPr lang="ca-ES" altLang="ca-ES" sz="1400" dirty="0" err="1" smtClean="0">
                <a:solidFill>
                  <a:schemeClr val="tx1"/>
                </a:solidFill>
                <a:latin typeface="Verdana" pitchFamily="34" charset="0"/>
              </a:rPr>
              <a:t>repositoris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institucionals (DDUB) i catàlegs de biblioteques  (</a:t>
            </a:r>
            <a:r>
              <a:rPr lang="ca-ES" altLang="ca-ES" sz="1400" dirty="0" err="1" smtClean="0">
                <a:solidFill>
                  <a:schemeClr val="tx1"/>
                </a:solidFill>
                <a:latin typeface="Verdana" pitchFamily="34" charset="0"/>
              </a:rPr>
              <a:t>Cercabib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). </a:t>
            </a:r>
          </a:p>
          <a:p>
            <a:pPr algn="just">
              <a:buFont typeface="Arial" charset="0"/>
              <a:buNone/>
              <a:defRPr/>
            </a:pPr>
            <a:endParaRPr lang="ca-ES" altLang="ca-E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Amb </a:t>
            </a:r>
            <a:r>
              <a:rPr lang="ca-ES" altLang="ca-ES" sz="1400" b="1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podeu organitzar la vostra recerca, col·laborar amb altres usuaris en línia i conèixer els darrers documents publicats en el vostre àmbit temàtic</a:t>
            </a:r>
            <a:r>
              <a:rPr lang="ca-ES" altLang="ca-ES" sz="1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(opció </a:t>
            </a:r>
            <a:r>
              <a:rPr lang="ca-ES" altLang="ca-ES" sz="1400" i="1" dirty="0" err="1" smtClean="0">
                <a:solidFill>
                  <a:schemeClr val="tx1"/>
                </a:solidFill>
                <a:latin typeface="Verdana" pitchFamily="34" charset="0"/>
              </a:rPr>
              <a:t>Suggest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actualment sota demanda al correu electrònic, es pot triar a les opcions del compte personal)</a:t>
            </a:r>
            <a:endParaRPr lang="ca-ES" sz="1400" dirty="0" smtClean="0"/>
          </a:p>
          <a:p>
            <a:pPr algn="just">
              <a:buFont typeface="Arial" charset="0"/>
              <a:buNone/>
              <a:defRPr/>
            </a:pPr>
            <a:endParaRPr lang="ca-ES" sz="1400" dirty="0"/>
          </a:p>
          <a:p>
            <a:pPr algn="just">
              <a:lnSpc>
                <a:spcPct val="14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a-ES" altLang="ca-ES" sz="1400" b="1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ofereix una versió gratuïta, </a:t>
            </a:r>
            <a:r>
              <a:rPr lang="ca-ES" altLang="ca-ES" sz="1400" b="1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dirty="0" err="1" smtClean="0">
                <a:solidFill>
                  <a:schemeClr val="tx1"/>
                </a:solidFill>
                <a:latin typeface="Verdana" pitchFamily="34" charset="0"/>
              </a:rPr>
              <a:t>Free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,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i una versió institucional, </a:t>
            </a:r>
            <a:r>
              <a:rPr lang="ca-ES" altLang="ca-ES" sz="1400" b="1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dirty="0" err="1" smtClean="0">
                <a:solidFill>
                  <a:schemeClr val="tx1"/>
                </a:solidFill>
                <a:latin typeface="Verdana" pitchFamily="34" charset="0"/>
              </a:rPr>
              <a:t>Institutional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 Edition (MIE)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ca-ES" sz="1400" dirty="0" smtClean="0">
                <a:solidFill>
                  <a:schemeClr val="tx1"/>
                </a:solidFill>
                <a:latin typeface="Verdana" pitchFamily="34" charset="0"/>
              </a:rPr>
              <a:t>la qual la UB hi dóna accés </a:t>
            </a:r>
            <a:r>
              <a:rPr lang="ca-ES" sz="1400" dirty="0">
                <a:solidFill>
                  <a:schemeClr val="tx1"/>
                </a:solidFill>
                <a:latin typeface="Verdana" pitchFamily="34" charset="0"/>
              </a:rPr>
              <a:t>mitjançant el Consorci de Serveis Universitaris de Catalunya (CSUC).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ca-ES" altLang="ca-E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150000"/>
              </a:lnSpc>
              <a:buFont typeface="Arial" charset="0"/>
              <a:buNone/>
              <a:defRPr/>
            </a:pPr>
            <a:endParaRPr lang="ca-ES" altLang="ca-ES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1508" name="Picture 26" descr="http://www.bib.ub.edu/fileadmin/imatges/mende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45125"/>
            <a:ext cx="3048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4 Título"/>
          <p:cNvSpPr>
            <a:spLocks noGrp="1"/>
          </p:cNvSpPr>
          <p:nvPr>
            <p:ph type="title"/>
          </p:nvPr>
        </p:nvSpPr>
        <p:spPr bwMode="auto">
          <a:xfrm>
            <a:off x="323850" y="908050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Edició de documents PDF (versió d’escriptori i versió web)</a:t>
            </a:r>
            <a:endParaRPr lang="ca-ES" altLang="ca-ES" i="1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5539" name="Text Box 17"/>
          <p:cNvSpPr txBox="1">
            <a:spLocks noChangeArrowheads="1"/>
          </p:cNvSpPr>
          <p:nvPr/>
        </p:nvSpPr>
        <p:spPr bwMode="auto">
          <a:xfrm>
            <a:off x="179388" y="2276475"/>
            <a:ext cx="3024187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a-ES" altLang="ca-ES" sz="1400" i="0">
                <a:latin typeface="Verdana" panose="020B0604030504040204" pitchFamily="34" charset="0"/>
              </a:rPr>
              <a:t>Permet:</a:t>
            </a:r>
            <a:endParaRPr lang="es-ES" altLang="ca-ES" sz="1400" i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ca-ES" altLang="ca-ES" sz="1400" b="1" i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a-ES" altLang="ca-ES" sz="1400" b="1" i="0">
                <a:latin typeface="Verdana" panose="020B0604030504040204" pitchFamily="34" charset="0"/>
              </a:rPr>
              <a:t>— Obrir múltiples documents en pestanyes diferents.</a:t>
            </a:r>
            <a:endParaRPr lang="es-ES" altLang="ca-ES" sz="1400" b="1" i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a-ES" altLang="ca-ES" sz="1400" b="1" i="0">
                <a:latin typeface="Verdana" panose="020B0604030504040204" pitchFamily="34" charset="0"/>
              </a:rPr>
              <a:t>—</a:t>
            </a:r>
            <a:r>
              <a:rPr lang="es-ES" altLang="ca-ES" sz="1400" b="1" i="0">
                <a:latin typeface="Verdana" panose="020B0604030504040204" pitchFamily="34" charset="0"/>
              </a:rPr>
              <a:t> Subratllar o ressaltar parts del text.</a:t>
            </a:r>
          </a:p>
          <a:p>
            <a:pPr eaLnBrk="1" hangingPunct="1">
              <a:spcBef>
                <a:spcPct val="50000"/>
              </a:spcBef>
            </a:pPr>
            <a:r>
              <a:rPr lang="ca-ES" altLang="ca-ES" sz="1400" b="1" i="0">
                <a:latin typeface="Verdana" panose="020B0604030504040204" pitchFamily="34" charset="0"/>
              </a:rPr>
              <a:t>—</a:t>
            </a:r>
            <a:r>
              <a:rPr lang="es-ES" altLang="ca-ES" sz="1400" b="1" i="0">
                <a:latin typeface="Verdana" panose="020B0604030504040204" pitchFamily="34" charset="0"/>
              </a:rPr>
              <a:t> Afegir notes.</a:t>
            </a:r>
          </a:p>
          <a:p>
            <a:pPr eaLnBrk="1" hangingPunct="1">
              <a:spcBef>
                <a:spcPct val="50000"/>
              </a:spcBef>
            </a:pPr>
            <a:r>
              <a:rPr lang="ca-ES" altLang="ca-ES" sz="1400" b="1" i="0">
                <a:latin typeface="Verdana" panose="020B0604030504040204" pitchFamily="34" charset="0"/>
              </a:rPr>
              <a:t>—</a:t>
            </a:r>
            <a:r>
              <a:rPr lang="es-ES" altLang="ca-ES" sz="1400" b="1" i="0">
                <a:latin typeface="Verdana" panose="020B0604030504040204" pitchFamily="34" charset="0"/>
              </a:rPr>
              <a:t> Compartir els documents en grups privats.</a:t>
            </a:r>
          </a:p>
          <a:p>
            <a:pPr eaLnBrk="1" hangingPunct="1">
              <a:spcBef>
                <a:spcPct val="50000"/>
              </a:spcBef>
            </a:pPr>
            <a:r>
              <a:rPr lang="ca-ES" altLang="ca-ES" sz="1400" b="1" i="0">
                <a:latin typeface="Verdana" panose="020B0604030504040204" pitchFamily="34" charset="0"/>
              </a:rPr>
              <a:t>— Desar i fer impressions amb les anotacions o sense.</a:t>
            </a:r>
          </a:p>
          <a:p>
            <a:pPr eaLnBrk="1" hangingPunct="1">
              <a:spcBef>
                <a:spcPct val="50000"/>
              </a:spcBef>
            </a:pPr>
            <a:r>
              <a:rPr lang="ca-ES" altLang="ca-ES" sz="1400" b="1" i="0">
                <a:solidFill>
                  <a:srgbClr val="FF0000"/>
                </a:solidFill>
                <a:latin typeface="Verdana" panose="020B0604030504040204" pitchFamily="34" charset="0"/>
              </a:rPr>
              <a:t>[Les anotacions i subratllats es visualitzen des de les dues versions, la d’escriptori i la web]</a:t>
            </a:r>
          </a:p>
          <a:p>
            <a:pPr eaLnBrk="1" hangingPunct="1">
              <a:spcBef>
                <a:spcPct val="50000"/>
              </a:spcBef>
            </a:pPr>
            <a:endParaRPr lang="es-ES" altLang="ca-ES" sz="1400" b="1" i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s-ES" altLang="ca-ES" sz="1400" b="1" i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s-ES" altLang="ca-ES" sz="1400" b="1" i="0">
              <a:latin typeface="Verdana" panose="020B0604030504040204" pitchFamily="34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14040" r="8183" b="18739"/>
          <a:stretch>
            <a:fillRect/>
          </a:stretch>
        </p:blipFill>
        <p:spPr bwMode="auto">
          <a:xfrm>
            <a:off x="3132138" y="2349500"/>
            <a:ext cx="5934075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4 Título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Grups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23850" y="3141663"/>
            <a:ext cx="6769100" cy="2016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  <a:defRPr/>
            </a:pP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Podeu crear un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nombre il·limitat de grups privats per compartir documents de fins a 100 persones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</a:p>
          <a:p>
            <a:pPr algn="just">
              <a:buFont typeface="Arial" charset="0"/>
              <a:buNone/>
              <a:defRPr/>
            </a:pPr>
            <a:endParaRPr lang="ca-ES" sz="14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</a:rPr>
              <a:t>Només en podeu formar part amb una invitació. El</a:t>
            </a:r>
            <a:r>
              <a:rPr lang="ca-ES" altLang="ca-ES" sz="1400" dirty="0" smtClean="0">
                <a:latin typeface="Verdana" pitchFamily="34" charset="0"/>
              </a:rPr>
              <a:t>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contingut només és visible per </a:t>
            </a:r>
            <a:r>
              <a:rPr lang="ca-ES" altLang="ca-ES" sz="1400" dirty="0">
                <a:solidFill>
                  <a:schemeClr val="tx1"/>
                </a:solidFill>
                <a:latin typeface="Verdana" pitchFamily="34" charset="0"/>
              </a:rPr>
              <a:t>als membres del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grup. Es recomanen per </a:t>
            </a:r>
            <a:r>
              <a:rPr lang="ca-ES" altLang="ca-ES" sz="1400" dirty="0">
                <a:solidFill>
                  <a:schemeClr val="tx1"/>
                </a:solidFill>
                <a:latin typeface="Verdana" pitchFamily="34" charset="0"/>
              </a:rPr>
              <a:t>a projectes de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recerca privats </a:t>
            </a:r>
            <a:r>
              <a:rPr lang="ca-ES" altLang="ca-ES" sz="1400" dirty="0">
                <a:solidFill>
                  <a:schemeClr val="tx1"/>
                </a:solidFill>
                <a:latin typeface="Verdana" pitchFamily="34" charset="0"/>
              </a:rPr>
              <a:t>o per compartir documents i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anotacions.</a:t>
            </a:r>
          </a:p>
          <a:p>
            <a:pPr algn="l">
              <a:buFont typeface="Arial" charset="0"/>
              <a:buNone/>
              <a:defRPr/>
            </a:pPr>
            <a:endParaRPr lang="ca-ES" sz="14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s-ES" altLang="ca-E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7588" name="Imat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20090" r="16827" b="7063"/>
          <a:stretch>
            <a:fillRect/>
          </a:stretch>
        </p:blipFill>
        <p:spPr bwMode="auto">
          <a:xfrm>
            <a:off x="7451725" y="2363788"/>
            <a:ext cx="15557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4 Título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Citacions i bibliografies (I)</a:t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95288" y="2219325"/>
            <a:ext cx="7056437" cy="41767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charset="0"/>
              <a:buNone/>
              <a:defRPr/>
            </a:pPr>
            <a:endParaRPr lang="ca-ES" sz="14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9636" name="QuadreDeText 1"/>
          <p:cNvSpPr txBox="1">
            <a:spLocks noChangeArrowheads="1"/>
          </p:cNvSpPr>
          <p:nvPr/>
        </p:nvSpPr>
        <p:spPr bwMode="auto">
          <a:xfrm>
            <a:off x="4427538" y="2690813"/>
            <a:ext cx="4032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 i="0">
                <a:latin typeface="Verdana" panose="020B0604030504040204" pitchFamily="34" charset="0"/>
              </a:rPr>
              <a:t>Instal·lació del connector per a MSWord i LibreOffice</a:t>
            </a:r>
          </a:p>
          <a:p>
            <a:pPr algn="ctr" eaLnBrk="1" hangingPunct="1"/>
            <a:r>
              <a:rPr lang="ca-ES" altLang="es-ES" sz="1400" b="1" i="0">
                <a:latin typeface="Verdana" panose="020B0604030504040204" pitchFamily="34" charset="0"/>
              </a:rPr>
              <a:t>(</a:t>
            </a:r>
            <a:r>
              <a:rPr lang="ca-ES" altLang="es-ES" sz="1400" b="1">
                <a:latin typeface="Verdana" panose="020B0604030504040204" pitchFamily="34" charset="0"/>
              </a:rPr>
              <a:t>Tools</a:t>
            </a:r>
            <a:r>
              <a:rPr lang="ca-ES" altLang="es-ES" sz="1400" b="1" i="0">
                <a:latin typeface="Verdana" panose="020B0604030504040204" pitchFamily="34" charset="0"/>
              </a:rPr>
              <a:t> &gt; </a:t>
            </a:r>
            <a:r>
              <a:rPr lang="ca-ES" altLang="es-ES" sz="1400" b="1">
                <a:latin typeface="Verdana" panose="020B0604030504040204" pitchFamily="34" charset="0"/>
              </a:rPr>
              <a:t>Install</a:t>
            </a:r>
            <a:r>
              <a:rPr lang="ca-ES" altLang="es-ES" sz="1400" b="1" i="0">
                <a:latin typeface="Verdana" panose="020B0604030504040204" pitchFamily="34" charset="0"/>
              </a:rPr>
              <a:t>)</a:t>
            </a:r>
            <a:endParaRPr lang="es-ES" altLang="es-ES" sz="1400" b="1" i="0">
              <a:latin typeface="Verdana" panose="020B0604030504040204" pitchFamily="34" charset="0"/>
            </a:endParaRPr>
          </a:p>
        </p:txBody>
      </p:sp>
      <p:pic>
        <p:nvPicPr>
          <p:cNvPr id="69637" name="1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23" b="66600"/>
          <a:stretch>
            <a:fillRect/>
          </a:stretch>
        </p:blipFill>
        <p:spPr bwMode="auto">
          <a:xfrm>
            <a:off x="4787900" y="4510088"/>
            <a:ext cx="4179888" cy="215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QuadreDeText 10"/>
          <p:cNvSpPr txBox="1">
            <a:spLocks noChangeArrowheads="1"/>
          </p:cNvSpPr>
          <p:nvPr/>
        </p:nvSpPr>
        <p:spPr bwMode="auto">
          <a:xfrm>
            <a:off x="107950" y="5013325"/>
            <a:ext cx="4032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 i="0">
                <a:latin typeface="Verdana" panose="020B0604030504040204" pitchFamily="34" charset="0"/>
              </a:rPr>
              <a:t>Tria de l’estil de citació</a:t>
            </a:r>
          </a:p>
          <a:p>
            <a:pPr algn="ctr" eaLnBrk="1" hangingPunct="1"/>
            <a:r>
              <a:rPr lang="ca-ES" altLang="es-ES" sz="1400" i="0">
                <a:latin typeface="Verdana" panose="020B0604030504040204" pitchFamily="34" charset="0"/>
              </a:rPr>
              <a:t> més adient</a:t>
            </a:r>
          </a:p>
          <a:p>
            <a:pPr algn="ctr" eaLnBrk="1" hangingPunct="1"/>
            <a:r>
              <a:rPr lang="ca-ES" altLang="es-ES" sz="1400" b="1" i="0">
                <a:latin typeface="Verdana" panose="020B0604030504040204" pitchFamily="34" charset="0"/>
              </a:rPr>
              <a:t>(</a:t>
            </a:r>
            <a:r>
              <a:rPr lang="ca-ES" altLang="es-ES" sz="1400" b="1">
                <a:latin typeface="Verdana" panose="020B0604030504040204" pitchFamily="34" charset="0"/>
              </a:rPr>
              <a:t>View</a:t>
            </a:r>
            <a:r>
              <a:rPr lang="ca-ES" altLang="es-ES" sz="1400" b="1" i="0">
                <a:latin typeface="Verdana" panose="020B0604030504040204" pitchFamily="34" charset="0"/>
              </a:rPr>
              <a:t> &gt; </a:t>
            </a:r>
            <a:r>
              <a:rPr lang="ca-ES" altLang="es-ES" sz="1400" b="1">
                <a:latin typeface="Verdana" panose="020B0604030504040204" pitchFamily="34" charset="0"/>
              </a:rPr>
              <a:t>Citation Style</a:t>
            </a:r>
            <a:r>
              <a:rPr lang="ca-ES" altLang="es-ES" sz="1400" b="1" i="0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12" name="10 Flecha derecha"/>
          <p:cNvSpPr>
            <a:spLocks noChangeArrowheads="1"/>
          </p:cNvSpPr>
          <p:nvPr/>
        </p:nvSpPr>
        <p:spPr bwMode="auto">
          <a:xfrm>
            <a:off x="3725863" y="5013325"/>
            <a:ext cx="1350962" cy="252413"/>
          </a:xfrm>
          <a:prstGeom prst="rightArrow">
            <a:avLst>
              <a:gd name="adj1" fmla="val 50000"/>
              <a:gd name="adj2" fmla="val 56195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964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5830" r="52724" b="56258"/>
          <a:stretch>
            <a:fillRect/>
          </a:stretch>
        </p:blipFill>
        <p:spPr bwMode="auto">
          <a:xfrm>
            <a:off x="495300" y="2233613"/>
            <a:ext cx="2924175" cy="261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0 Flecha derecha"/>
          <p:cNvSpPr>
            <a:spLocks noChangeArrowheads="1"/>
          </p:cNvSpPr>
          <p:nvPr/>
        </p:nvSpPr>
        <p:spPr bwMode="auto">
          <a:xfrm rot="10800000">
            <a:off x="2430463" y="2924175"/>
            <a:ext cx="1854200" cy="252413"/>
          </a:xfrm>
          <a:prstGeom prst="rightArrow">
            <a:avLst>
              <a:gd name="adj1" fmla="val 50000"/>
              <a:gd name="adj2" fmla="val 56195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4 Título"/>
          <p:cNvSpPr>
            <a:spLocks noGrp="1"/>
          </p:cNvSpPr>
          <p:nvPr>
            <p:ph type="title"/>
          </p:nvPr>
        </p:nvSpPr>
        <p:spPr bwMode="auto">
          <a:xfrm>
            <a:off x="323850" y="89852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Citacions i bibliografies (II)</a:t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95288" y="2060575"/>
            <a:ext cx="8497887" cy="4897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  <a:defRPr/>
            </a:pP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</a:rPr>
              <a:t>A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</a:rPr>
              <a:t> banda dels estils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</a:rPr>
              <a:t> bibliogràfics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</a:rPr>
              <a:t> visibles a la llista desplegable, se’n poden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</a:rPr>
              <a:t>escollir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</a:rPr>
              <a:t>més, tant als processadors de text com a </a:t>
            </a:r>
            <a:r>
              <a:rPr lang="ca-ES" sz="1400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Mendeley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</a:rPr>
              <a:t> Desktop.</a:t>
            </a:r>
            <a:endParaRPr lang="es-ES_tradnl" sz="14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        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Processadors de text				</a:t>
            </a:r>
            <a:r>
              <a:rPr lang="ca-ES" altLang="ca-ES" sz="1400" dirty="0" err="1" smtClean="0">
                <a:solidFill>
                  <a:schemeClr val="tx1"/>
                </a:solidFill>
                <a:latin typeface="Verdana" pitchFamily="34" charset="0"/>
              </a:rPr>
              <a:t>Mendeley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 Desktop</a:t>
            </a: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        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Style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More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Styles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...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ca-ES" altLang="ca-ES" sz="1400" dirty="0" smtClean="0">
                <a:solidFill>
                  <a:schemeClr val="tx1"/>
                </a:solidFill>
                <a:latin typeface="Verdana" pitchFamily="34" charset="0"/>
              </a:rPr>
              <a:t>		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View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&gt;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Citation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style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&gt;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More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styles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&gt;</a:t>
            </a: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ca-ES" altLang="ca-ES" sz="1400" b="1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ca-ES" altLang="ca-ES" sz="1400" b="1" dirty="0" smtClean="0">
                <a:solidFill>
                  <a:schemeClr val="tx1"/>
                </a:solidFill>
                <a:latin typeface="Verdana" pitchFamily="34" charset="0"/>
              </a:rPr>
              <a:t>				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Get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More</a:t>
            </a:r>
            <a:r>
              <a:rPr lang="ca-ES" altLang="ca-ES" sz="1400" b="1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a-ES" altLang="ca-ES" sz="1400" b="1" i="1" dirty="0" err="1" smtClean="0">
                <a:solidFill>
                  <a:schemeClr val="tx1"/>
                </a:solidFill>
                <a:latin typeface="Verdana" pitchFamily="34" charset="0"/>
              </a:rPr>
              <a:t>Styles</a:t>
            </a:r>
            <a:endParaRPr lang="ca-ES" altLang="ca-ES" sz="1400" b="1" i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33675"/>
            <a:ext cx="4068763" cy="335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68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7275" r="14195" b="12206"/>
          <a:stretch>
            <a:fillRect/>
          </a:stretch>
        </p:blipFill>
        <p:spPr bwMode="auto">
          <a:xfrm>
            <a:off x="4572000" y="2733675"/>
            <a:ext cx="4176713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4 Título"/>
          <p:cNvSpPr>
            <a:spLocks noGrp="1"/>
          </p:cNvSpPr>
          <p:nvPr>
            <p:ph type="title"/>
          </p:nvPr>
        </p:nvSpPr>
        <p:spPr bwMode="auto">
          <a:xfrm>
            <a:off x="323850" y="908050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Citacions i bibliografies (III)</a:t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95288" y="2060575"/>
            <a:ext cx="8497887" cy="41767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charset="0"/>
              <a:buNone/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A </a:t>
            </a:r>
            <a:r>
              <a:rPr lang="ca-ES" sz="1600" b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LibreOffice</a:t>
            </a:r>
            <a:r>
              <a:rPr lang="ca-ES" sz="16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sz="14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			</a:t>
            </a:r>
            <a:r>
              <a:rPr lang="ca-ES" sz="16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      			A </a:t>
            </a:r>
            <a:r>
              <a:rPr lang="ca-ES" sz="1600" b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MSWord</a:t>
            </a:r>
            <a:endParaRPr lang="ca-ES" sz="16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b="88708"/>
          <a:stretch>
            <a:fillRect/>
          </a:stretch>
        </p:blipFill>
        <p:spPr bwMode="auto">
          <a:xfrm>
            <a:off x="179388" y="2565400"/>
            <a:ext cx="330835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3733" name="Imat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2063" r="36531" b="86951"/>
          <a:stretch>
            <a:fillRect/>
          </a:stretch>
        </p:blipFill>
        <p:spPr bwMode="auto">
          <a:xfrm>
            <a:off x="5843588" y="2565400"/>
            <a:ext cx="3121025" cy="720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QuadreDeText 2"/>
          <p:cNvSpPr txBox="1">
            <a:spLocks noChangeArrowheads="1"/>
          </p:cNvSpPr>
          <p:nvPr/>
        </p:nvSpPr>
        <p:spPr bwMode="auto">
          <a:xfrm>
            <a:off x="3924300" y="2535238"/>
            <a:ext cx="1223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200" b="1" i="0"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ca-ES" altLang="es-ES" sz="1200" b="1">
                <a:latin typeface="Tahoma" panose="020B0604030504040204" pitchFamily="34" charset="0"/>
                <a:cs typeface="Tahoma" panose="020B0604030504040204" pitchFamily="34" charset="0"/>
              </a:rPr>
              <a:t>Insert</a:t>
            </a:r>
          </a:p>
          <a:p>
            <a:pPr algn="ctr" eaLnBrk="1" hangingPunct="1"/>
            <a:r>
              <a:rPr lang="ca-ES" altLang="es-ES" sz="1200" b="1">
                <a:latin typeface="Tahoma" panose="020B0604030504040204" pitchFamily="34" charset="0"/>
                <a:cs typeface="Tahoma" panose="020B0604030504040204" pitchFamily="34" charset="0"/>
              </a:rPr>
              <a:t>Citation</a:t>
            </a:r>
            <a:endParaRPr lang="es-ES" altLang="es-ES" sz="12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3735" name="Imat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8999" r="36531" b="69426"/>
          <a:stretch>
            <a:fillRect/>
          </a:stretch>
        </p:blipFill>
        <p:spPr bwMode="auto">
          <a:xfrm>
            <a:off x="179388" y="3573463"/>
            <a:ext cx="3121025" cy="760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6" name="QuadreDeText 12"/>
          <p:cNvSpPr txBox="1">
            <a:spLocks noChangeArrowheads="1"/>
          </p:cNvSpPr>
          <p:nvPr/>
        </p:nvSpPr>
        <p:spPr bwMode="auto">
          <a:xfrm>
            <a:off x="3779838" y="3357563"/>
            <a:ext cx="13700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200" b="1" i="0">
                <a:latin typeface="Tahoma" panose="020B0604030504040204" pitchFamily="34" charset="0"/>
                <a:cs typeface="Tahoma" panose="020B0604030504040204" pitchFamily="34" charset="0"/>
              </a:rPr>
              <a:t>2. Triar la referència:</a:t>
            </a:r>
          </a:p>
          <a:p>
            <a:pPr algn="ctr" eaLnBrk="1" hangingPunct="1"/>
            <a:r>
              <a:rPr lang="es-ES" altLang="es-ES" sz="1100" b="1" i="0">
                <a:latin typeface="Tahoma" panose="020B0604030504040204" pitchFamily="34" charset="0"/>
                <a:cs typeface="Tahoma" panose="020B0604030504040204" pitchFamily="34" charset="0"/>
              </a:rPr>
              <a:t>cercant per autor, títol o any a la finestra emergent o bé fent clic a </a:t>
            </a:r>
            <a:r>
              <a:rPr lang="es-ES" altLang="es-ES" sz="1100" b="1">
                <a:latin typeface="Tahoma" panose="020B0604030504040204" pitchFamily="34" charset="0"/>
                <a:cs typeface="Tahoma" panose="020B0604030504040204" pitchFamily="34" charset="0"/>
              </a:rPr>
              <a:t>Go To Mendeley</a:t>
            </a:r>
            <a:r>
              <a:rPr lang="es-ES" altLang="es-ES" sz="1100" b="1" i="0">
                <a:latin typeface="Tahoma" panose="020B0604030504040204" pitchFamily="34" charset="0"/>
                <a:cs typeface="Tahoma" panose="020B0604030504040204" pitchFamily="34" charset="0"/>
              </a:rPr>
              <a:t>, escollir referències i fer clic a </a:t>
            </a:r>
            <a:r>
              <a:rPr lang="es-ES" altLang="es-ES" sz="1100" b="1">
                <a:latin typeface="Tahoma" panose="020B0604030504040204" pitchFamily="34" charset="0"/>
                <a:cs typeface="Tahoma" panose="020B0604030504040204" pitchFamily="34" charset="0"/>
              </a:rPr>
              <a:t>Cite</a:t>
            </a:r>
            <a:endParaRPr lang="ca-ES" altLang="es-ES" sz="11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s-ES" altLang="es-ES" sz="1200" b="1" i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arrodonit 2"/>
          <p:cNvSpPr/>
          <p:nvPr/>
        </p:nvSpPr>
        <p:spPr>
          <a:xfrm>
            <a:off x="755650" y="2852738"/>
            <a:ext cx="503238" cy="231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Rectangle arrodonit 3"/>
          <p:cNvSpPr/>
          <p:nvPr/>
        </p:nvSpPr>
        <p:spPr>
          <a:xfrm>
            <a:off x="6443663" y="2708275"/>
            <a:ext cx="360362" cy="5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73739" name="Imat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8999" r="36531" b="69426"/>
          <a:stretch>
            <a:fillRect/>
          </a:stretch>
        </p:blipFill>
        <p:spPr bwMode="auto">
          <a:xfrm>
            <a:off x="5843588" y="3605213"/>
            <a:ext cx="3121025" cy="760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15179" r="30200" b="61752"/>
          <a:stretch>
            <a:fillRect/>
          </a:stretch>
        </p:blipFill>
        <p:spPr bwMode="auto">
          <a:xfrm>
            <a:off x="2484438" y="5395913"/>
            <a:ext cx="4175125" cy="141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10 Flecha derecha"/>
          <p:cNvSpPr>
            <a:spLocks noChangeArrowheads="1"/>
          </p:cNvSpPr>
          <p:nvPr/>
        </p:nvSpPr>
        <p:spPr bwMode="auto">
          <a:xfrm>
            <a:off x="5005388" y="3797300"/>
            <a:ext cx="935037" cy="207963"/>
          </a:xfrm>
          <a:prstGeom prst="rightArrow">
            <a:avLst>
              <a:gd name="adj1" fmla="val 50000"/>
              <a:gd name="adj2" fmla="val 56195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10 Flecha derecha"/>
          <p:cNvSpPr>
            <a:spLocks noChangeArrowheads="1"/>
          </p:cNvSpPr>
          <p:nvPr/>
        </p:nvSpPr>
        <p:spPr bwMode="auto">
          <a:xfrm rot="10800000">
            <a:off x="2832100" y="3797300"/>
            <a:ext cx="936625" cy="207963"/>
          </a:xfrm>
          <a:prstGeom prst="rightArrow">
            <a:avLst>
              <a:gd name="adj1" fmla="val 50000"/>
              <a:gd name="adj2" fmla="val 56195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Fletxa cap amunt i cap avall 8"/>
          <p:cNvSpPr/>
          <p:nvPr/>
        </p:nvSpPr>
        <p:spPr>
          <a:xfrm rot="2376203">
            <a:off x="6699250" y="4057650"/>
            <a:ext cx="215900" cy="1327150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Fletxa cap amunt i cap avall 24"/>
          <p:cNvSpPr/>
          <p:nvPr/>
        </p:nvSpPr>
        <p:spPr>
          <a:xfrm rot="19692064">
            <a:off x="2154238" y="4048125"/>
            <a:ext cx="215900" cy="1328738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arrodonit 9"/>
          <p:cNvSpPr/>
          <p:nvPr/>
        </p:nvSpPr>
        <p:spPr>
          <a:xfrm>
            <a:off x="4465638" y="5661025"/>
            <a:ext cx="2508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4 Título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Citacions i bibliografies (IV)</a:t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95288" y="2060575"/>
            <a:ext cx="8497887" cy="41767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charset="0"/>
              <a:buNone/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A </a:t>
            </a:r>
            <a:r>
              <a:rPr lang="ca-ES" sz="1600" b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LibreOffice</a:t>
            </a:r>
            <a:r>
              <a:rPr lang="ca-ES" sz="16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		</a:t>
            </a:r>
            <a:r>
              <a:rPr lang="ca-ES" sz="14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			</a:t>
            </a:r>
            <a:r>
              <a:rPr lang="ca-ES" sz="16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      A </a:t>
            </a:r>
            <a:r>
              <a:rPr lang="ca-ES" sz="1600" b="1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MSWord</a:t>
            </a:r>
            <a:endParaRPr lang="ca-ES" sz="16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b="84218"/>
          <a:stretch>
            <a:fillRect/>
          </a:stretch>
        </p:blipFill>
        <p:spPr bwMode="auto">
          <a:xfrm>
            <a:off x="179388" y="2636838"/>
            <a:ext cx="3308350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781" name="Imat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2063" r="36531" b="82967"/>
          <a:stretch>
            <a:fillRect/>
          </a:stretch>
        </p:blipFill>
        <p:spPr bwMode="auto">
          <a:xfrm>
            <a:off x="5564188" y="2636838"/>
            <a:ext cx="3121025" cy="982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QuadreDeText 12"/>
          <p:cNvSpPr txBox="1">
            <a:spLocks noChangeArrowheads="1"/>
          </p:cNvSpPr>
          <p:nvPr/>
        </p:nvSpPr>
        <p:spPr bwMode="auto">
          <a:xfrm>
            <a:off x="3924300" y="270827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200" b="1" i="0"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ca-ES" altLang="es-ES" sz="1200" b="1">
                <a:latin typeface="Tahoma" panose="020B0604030504040204" pitchFamily="34" charset="0"/>
                <a:cs typeface="Tahoma" panose="020B0604030504040204" pitchFamily="34" charset="0"/>
              </a:rPr>
              <a:t>Insert</a:t>
            </a:r>
          </a:p>
          <a:p>
            <a:pPr algn="ctr" eaLnBrk="1" hangingPunct="1"/>
            <a:r>
              <a:rPr lang="ca-ES" altLang="es-ES" sz="1200" b="1">
                <a:latin typeface="Tahoma" panose="020B0604030504040204" pitchFamily="34" charset="0"/>
                <a:cs typeface="Tahoma" panose="020B0604030504040204" pitchFamily="34" charset="0"/>
              </a:rPr>
              <a:t>Bibliography</a:t>
            </a:r>
            <a:endParaRPr lang="es-ES" altLang="es-ES" sz="12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2124075" y="2909888"/>
            <a:ext cx="647700" cy="231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" name="Rectangle arrodonit 5"/>
          <p:cNvSpPr/>
          <p:nvPr/>
        </p:nvSpPr>
        <p:spPr>
          <a:xfrm>
            <a:off x="6443663" y="2909888"/>
            <a:ext cx="865187" cy="219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7578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r="17435" b="48759"/>
          <a:stretch>
            <a:fillRect/>
          </a:stretch>
        </p:blipFill>
        <p:spPr bwMode="auto">
          <a:xfrm>
            <a:off x="2251075" y="4005263"/>
            <a:ext cx="4400550" cy="278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10 Flecha derecha"/>
          <p:cNvSpPr>
            <a:spLocks noChangeArrowheads="1"/>
          </p:cNvSpPr>
          <p:nvPr/>
        </p:nvSpPr>
        <p:spPr bwMode="auto">
          <a:xfrm>
            <a:off x="1836738" y="5597525"/>
            <a:ext cx="935037" cy="207963"/>
          </a:xfrm>
          <a:prstGeom prst="rightArrow">
            <a:avLst>
              <a:gd name="adj1" fmla="val 50000"/>
              <a:gd name="adj2" fmla="val 56195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787" name="QuadreDeText 12"/>
          <p:cNvSpPr txBox="1">
            <a:spLocks noChangeArrowheads="1"/>
          </p:cNvSpPr>
          <p:nvPr/>
        </p:nvSpPr>
        <p:spPr bwMode="auto">
          <a:xfrm>
            <a:off x="682625" y="5549900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es-ES" sz="1400" b="1" i="0">
                <a:latin typeface="Tahoma" panose="020B0604030504040204" pitchFamily="34" charset="0"/>
                <a:cs typeface="Tahoma" panose="020B0604030504040204" pitchFamily="34" charset="0"/>
              </a:rPr>
              <a:t>Citacions</a:t>
            </a:r>
            <a:endParaRPr lang="es-ES" altLang="es-ES" sz="1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10 Flecha derecha"/>
          <p:cNvSpPr>
            <a:spLocks noChangeArrowheads="1"/>
          </p:cNvSpPr>
          <p:nvPr/>
        </p:nvSpPr>
        <p:spPr bwMode="auto">
          <a:xfrm rot="10800000">
            <a:off x="5975350" y="6207125"/>
            <a:ext cx="936625" cy="207963"/>
          </a:xfrm>
          <a:prstGeom prst="rightArrow">
            <a:avLst>
              <a:gd name="adj1" fmla="val 50000"/>
              <a:gd name="adj2" fmla="val 56195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10800000"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789" name="QuadreDeText 12"/>
          <p:cNvSpPr txBox="1">
            <a:spLocks noChangeArrowheads="1"/>
          </p:cNvSpPr>
          <p:nvPr/>
        </p:nvSpPr>
        <p:spPr bwMode="auto">
          <a:xfrm>
            <a:off x="6946900" y="6165850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 i="0">
                <a:latin typeface="Tahoma" panose="020B0604030504040204" pitchFamily="34" charset="0"/>
                <a:cs typeface="Tahoma" panose="020B0604030504040204" pitchFamily="34" charset="0"/>
              </a:rPr>
              <a:t>Bibliografia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4 Título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Novetats</a:t>
            </a:r>
          </a:p>
        </p:txBody>
      </p:sp>
      <p:sp>
        <p:nvSpPr>
          <p:cNvPr id="5" name="Subtítol 4"/>
          <p:cNvSpPr>
            <a:spLocks noGrp="1"/>
          </p:cNvSpPr>
          <p:nvPr>
            <p:ph type="subTitle" idx="1"/>
          </p:nvPr>
        </p:nvSpPr>
        <p:spPr>
          <a:xfrm>
            <a:off x="357188" y="2286000"/>
            <a:ext cx="8429625" cy="4462463"/>
          </a:xfr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a-E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Arial"/>
              </a:rPr>
              <a:t>Fins ara:</a:t>
            </a:r>
          </a:p>
          <a:p>
            <a:pPr marL="228594" indent="-228594" algn="l">
              <a:defRPr/>
            </a:pPr>
            <a:endParaRPr lang="ca-E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  <a:sym typeface="Arial"/>
            </a:endParaRPr>
          </a:p>
          <a:p>
            <a:pPr marL="2133593" lvl="3" indent="-457200" algn="l">
              <a:buFont typeface="Arial" panose="020B0604020202020204" pitchFamily="34" charset="0"/>
              <a:buChar char="•"/>
              <a:defRPr/>
            </a:pPr>
            <a:r>
              <a:rPr 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Mendeley Desktop</a:t>
            </a:r>
          </a:p>
          <a:p>
            <a:pPr marL="2133593" lvl="3" indent="-457200" algn="l">
              <a:buFont typeface="Arial" panose="020B0604020202020204" pitchFamily="34" charset="0"/>
              <a:buChar char="•"/>
              <a:defRPr/>
            </a:pPr>
            <a:r>
              <a:rPr 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Web </a:t>
            </a:r>
            <a:r>
              <a:rPr lang="ca-E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Importer</a:t>
            </a:r>
            <a:r>
              <a:rPr 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 </a:t>
            </a:r>
          </a:p>
          <a:p>
            <a:pPr marL="2133593" lvl="3" indent="-457200" algn="l">
              <a:buFont typeface="Arial" panose="020B0604020202020204" pitchFamily="34" charset="0"/>
              <a:buChar char="•"/>
              <a:defRPr/>
            </a:pPr>
            <a:r>
              <a:rPr lang="ca-E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Plug</a:t>
            </a:r>
            <a:r>
              <a:rPr 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-in per a Word</a:t>
            </a:r>
          </a:p>
          <a:p>
            <a:pPr marL="304792" algn="l">
              <a:defRPr/>
            </a:pPr>
            <a:endParaRPr lang="ca-E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  <a:p>
            <a:pPr algn="l">
              <a:defRPr/>
            </a:pPr>
            <a:r>
              <a:rPr lang="ca-E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Novetats en desenvolupament:</a:t>
            </a:r>
          </a:p>
          <a:p>
            <a:pPr algn="l">
              <a:defRPr/>
            </a:pPr>
            <a:endParaRPr lang="ca-ES" dirty="0">
              <a:solidFill>
                <a:srgbClr val="000000">
                  <a:lumMod val="75000"/>
                  <a:lumOff val="2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  <a:p>
            <a:pPr marL="2133593" lvl="3" indent="-457200" algn="l">
              <a:buFont typeface="Arial" panose="020B0604020202020204" pitchFamily="34" charset="0"/>
              <a:buChar char="•"/>
              <a:defRPr/>
            </a:pPr>
            <a:r>
              <a:rPr lang="ca-ES" dirty="0" err="1" smtClean="0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Mendeley</a:t>
            </a:r>
            <a:r>
              <a:rPr lang="ca-ES" dirty="0" smtClean="0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 </a:t>
            </a:r>
            <a:r>
              <a:rPr lang="ca-ES" dirty="0" err="1" smtClean="0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Reference</a:t>
            </a:r>
            <a:r>
              <a:rPr lang="ca-ES" dirty="0" smtClean="0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 </a:t>
            </a:r>
            <a:r>
              <a:rPr lang="ca-ES" dirty="0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Manager </a:t>
            </a:r>
          </a:p>
          <a:p>
            <a:pPr marL="2133593" lvl="3" indent="-457200" algn="l">
              <a:buFont typeface="Arial" panose="020B0604020202020204" pitchFamily="34" charset="0"/>
              <a:buChar char="•"/>
              <a:defRPr/>
            </a:pPr>
            <a:r>
              <a:rPr lang="ca-ES" dirty="0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Web </a:t>
            </a:r>
            <a:r>
              <a:rPr lang="ca-ES" dirty="0" err="1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Importer</a:t>
            </a:r>
            <a:endParaRPr lang="ca-ES" dirty="0">
              <a:solidFill>
                <a:srgbClr val="2A95B7"/>
              </a:solidFill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  <a:p>
            <a:pPr marL="2133593" lvl="3" indent="-457200" algn="l">
              <a:buFont typeface="Arial" panose="020B0604020202020204" pitchFamily="34" charset="0"/>
              <a:buChar char="•"/>
              <a:defRPr/>
            </a:pPr>
            <a:r>
              <a:rPr lang="ca-ES" dirty="0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Mendeley </a:t>
            </a:r>
            <a:r>
              <a:rPr lang="ca-ES" dirty="0" err="1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Cite</a:t>
            </a:r>
            <a:r>
              <a:rPr lang="ca-ES" dirty="0">
                <a:solidFill>
                  <a:srgbClr val="2A95B7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 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(</a:t>
            </a:r>
            <a:r>
              <a:rPr lang="ca-ES" dirty="0" err="1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Add</a:t>
            </a:r>
            <a:r>
              <a:rPr lang="ca-ES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-on per a Word)</a:t>
            </a:r>
            <a:endParaRPr lang="ca-ES" dirty="0">
              <a:solidFill>
                <a:srgbClr val="2A95B7"/>
              </a:solidFill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  <a:p>
            <a:pPr marL="480">
              <a:spcAft>
                <a:spcPts val="1065"/>
              </a:spcAft>
              <a:buClr>
                <a:srgbClr val="000000"/>
              </a:buClr>
              <a:defRPr/>
            </a:pPr>
            <a:endParaRPr lang="ca-ES" b="1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ítol 1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Mendeley Reference Manager</a:t>
            </a:r>
          </a:p>
        </p:txBody>
      </p:sp>
      <p:sp>
        <p:nvSpPr>
          <p:cNvPr id="4" name="Shape 91"/>
          <p:cNvSpPr txBox="1">
            <a:spLocks/>
          </p:cNvSpPr>
          <p:nvPr/>
        </p:nvSpPr>
        <p:spPr>
          <a:xfrm>
            <a:off x="4859338" y="2133600"/>
            <a:ext cx="4011612" cy="1912938"/>
          </a:xfrm>
          <a:prstGeom prst="rect">
            <a:avLst/>
          </a:prstGeom>
          <a:noFill/>
        </p:spPr>
        <p:txBody>
          <a:bodyPr lIns="121900" tIns="121900" rIns="121900" bIns="1219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  <a:defRPr/>
            </a:pPr>
            <a:r>
              <a:rPr lang="en" sz="2000" b="1" i="0" dirty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La nova </a:t>
            </a:r>
            <a:r>
              <a:rPr lang="en" sz="2000" i="0" dirty="0">
                <a:solidFill>
                  <a:srgbClr val="962A44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hlinkClick r:id="rId2"/>
              </a:rPr>
              <a:t>aplicació d’escriptori</a:t>
            </a:r>
            <a:r>
              <a:rPr lang="en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,</a:t>
            </a:r>
            <a:r>
              <a:rPr lang="en" sz="2000" i="0" dirty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 ja disponible, que substituirà l’actual Mendeley Desktop.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endParaRPr lang="en" sz="2000" b="1" i="0" dirty="0"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  <a:p>
            <a:pPr indent="0">
              <a:buFont typeface="Arial" panose="020B0604020202020204" pitchFamily="34" charset="0"/>
              <a:buNone/>
              <a:defRPr/>
            </a:pPr>
            <a:r>
              <a:rPr lang="ca-ES" altLang="es-ES" sz="2000" i="0" dirty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Algunes funcionalitats del Desktop no es troben encara al nou Reference Manager 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r>
              <a:rPr lang="ca-ES" altLang="es-ES" sz="2000" i="0" dirty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(Per exemple: copiar i enganxar referències formatades</a:t>
            </a:r>
            <a:r>
              <a:rPr lang="ca-ES" altLang="es-ES" sz="2000" i="0" dirty="0" smtClean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)</a:t>
            </a:r>
            <a:endParaRPr lang="en" sz="2000" b="1" i="0" dirty="0"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</p:txBody>
      </p:sp>
      <p:grpSp>
        <p:nvGrpSpPr>
          <p:cNvPr id="78852" name="Agrupa 4"/>
          <p:cNvGrpSpPr>
            <a:grpSpLocks/>
          </p:cNvGrpSpPr>
          <p:nvPr/>
        </p:nvGrpSpPr>
        <p:grpSpPr bwMode="auto">
          <a:xfrm>
            <a:off x="431800" y="2574925"/>
            <a:ext cx="4427538" cy="3806825"/>
            <a:chOff x="292447" y="1393012"/>
            <a:chExt cx="4383463" cy="3417673"/>
          </a:xfrm>
        </p:grpSpPr>
        <p:sp>
          <p:nvSpPr>
            <p:cNvPr id="78853" name="Shape 208"/>
            <p:cNvSpPr>
              <a:spLocks/>
            </p:cNvSpPr>
            <p:nvPr/>
          </p:nvSpPr>
          <p:spPr bwMode="auto">
            <a:xfrm>
              <a:off x="292447" y="1393012"/>
              <a:ext cx="4383463" cy="3390538"/>
            </a:xfrm>
            <a:custGeom>
              <a:avLst/>
              <a:gdLst>
                <a:gd name="T0" fmla="*/ 2057674649 w 143434"/>
                <a:gd name="T1" fmla="*/ 68415388 h 111665"/>
                <a:gd name="T2" fmla="*/ 2059615415 w 143434"/>
                <a:gd name="T3" fmla="*/ 83616348 h 111665"/>
                <a:gd name="T4" fmla="*/ 2047970759 w 143434"/>
                <a:gd name="T5" fmla="*/ 93105877 h 111665"/>
                <a:gd name="T6" fmla="*/ 2034412383 w 143434"/>
                <a:gd name="T7" fmla="*/ 83616348 h 111665"/>
                <a:gd name="T8" fmla="*/ 2036353148 w 143434"/>
                <a:gd name="T9" fmla="*/ 68415388 h 111665"/>
                <a:gd name="T10" fmla="*/ 2147483646 w 143434"/>
                <a:gd name="T11" fmla="*/ 165328906 h 111665"/>
                <a:gd name="T12" fmla="*/ 168573145 w 143434"/>
                <a:gd name="T13" fmla="*/ 2147483646 h 111665"/>
                <a:gd name="T14" fmla="*/ 2147483646 w 143434"/>
                <a:gd name="T15" fmla="*/ 165328906 h 111665"/>
                <a:gd name="T16" fmla="*/ 69758746 w 143434"/>
                <a:gd name="T17" fmla="*/ 9489529 h 111665"/>
                <a:gd name="T18" fmla="*/ 19380704 w 143434"/>
                <a:gd name="T19" fmla="*/ 49408669 h 111665"/>
                <a:gd name="T20" fmla="*/ 28941 w 143434"/>
                <a:gd name="T21" fmla="*/ 100720187 h 111665"/>
                <a:gd name="T22" fmla="*/ 28941 w 143434"/>
                <a:gd name="T23" fmla="*/ 2147483646 h 111665"/>
                <a:gd name="T24" fmla="*/ 19380704 w 143434"/>
                <a:gd name="T25" fmla="*/ 2147483646 h 111665"/>
                <a:gd name="T26" fmla="*/ 69758746 w 143434"/>
                <a:gd name="T27" fmla="*/ 2147483646 h 111665"/>
                <a:gd name="T28" fmla="*/ 2147483646 w 143434"/>
                <a:gd name="T29" fmla="*/ 2147483646 h 111665"/>
                <a:gd name="T30" fmla="*/ 2147483646 w 143434"/>
                <a:gd name="T31" fmla="*/ 2147483646 h 111665"/>
                <a:gd name="T32" fmla="*/ 2147483646 w 143434"/>
                <a:gd name="T33" fmla="*/ 2147483646 h 111665"/>
                <a:gd name="T34" fmla="*/ 2147483646 w 143434"/>
                <a:gd name="T35" fmla="*/ 2147483646 h 111665"/>
                <a:gd name="T36" fmla="*/ 2147483646 w 143434"/>
                <a:gd name="T37" fmla="*/ 89299207 h 111665"/>
                <a:gd name="T38" fmla="*/ 2147483646 w 143434"/>
                <a:gd name="T39" fmla="*/ 32303889 h 111665"/>
                <a:gd name="T40" fmla="*/ 2147483646 w 143434"/>
                <a:gd name="T41" fmla="*/ 1903821 h 111665"/>
                <a:gd name="T42" fmla="*/ 1579098981 w 143434"/>
                <a:gd name="T43" fmla="*/ 2147483646 h 111665"/>
                <a:gd name="T44" fmla="*/ 1551983176 w 143434"/>
                <a:gd name="T45" fmla="*/ 2147483646 h 111665"/>
                <a:gd name="T46" fmla="*/ 1530661706 w 143434"/>
                <a:gd name="T47" fmla="*/ 2147483646 h 111665"/>
                <a:gd name="T48" fmla="*/ 1503545901 w 143434"/>
                <a:gd name="T49" fmla="*/ 2147483646 h 111665"/>
                <a:gd name="T50" fmla="*/ 1371792421 w 143434"/>
                <a:gd name="T51" fmla="*/ 2147483646 h 111665"/>
                <a:gd name="T52" fmla="*/ 1342707826 w 143434"/>
                <a:gd name="T53" fmla="*/ 2147483646 h 111665"/>
                <a:gd name="T54" fmla="*/ 1358206051 w 143434"/>
                <a:gd name="T55" fmla="*/ 2147483646 h 111665"/>
                <a:gd name="T56" fmla="*/ 1600420452 w 143434"/>
                <a:gd name="T57" fmla="*/ 2147483646 h 111665"/>
                <a:gd name="T58" fmla="*/ 2147483646 w 143434"/>
                <a:gd name="T59" fmla="*/ 2147483646 h 111665"/>
                <a:gd name="T60" fmla="*/ 2147483646 w 143434"/>
                <a:gd name="T61" fmla="*/ 2147483646 h 111665"/>
                <a:gd name="T62" fmla="*/ 2147483646 w 143434"/>
                <a:gd name="T63" fmla="*/ 2147483646 h 111665"/>
                <a:gd name="T64" fmla="*/ 2147483646 w 143434"/>
                <a:gd name="T65" fmla="*/ 2147483646 h 111665"/>
                <a:gd name="T66" fmla="*/ 2147483646 w 143434"/>
                <a:gd name="T67" fmla="*/ 2147483646 h 111665"/>
                <a:gd name="T68" fmla="*/ 2147483646 w 143434"/>
                <a:gd name="T69" fmla="*/ 2147483646 h 111665"/>
                <a:gd name="T70" fmla="*/ 2147483646 w 143434"/>
                <a:gd name="T71" fmla="*/ 2147483646 h 111665"/>
                <a:gd name="T72" fmla="*/ 1354353460 w 143434"/>
                <a:gd name="T73" fmla="*/ 2147483646 h 111665"/>
                <a:gd name="T74" fmla="*/ 1356294226 w 143434"/>
                <a:gd name="T75" fmla="*/ 2147483646 h 111665"/>
                <a:gd name="T76" fmla="*/ 1780610260 w 143434"/>
                <a:gd name="T77" fmla="*/ 2147483646 h 111665"/>
                <a:gd name="T78" fmla="*/ 2147483646 w 143434"/>
                <a:gd name="T79" fmla="*/ 2147483646 h 111665"/>
                <a:gd name="T80" fmla="*/ 2147483646 w 143434"/>
                <a:gd name="T81" fmla="*/ 2147483646 h 111665"/>
                <a:gd name="T82" fmla="*/ 2147483646 w 143434"/>
                <a:gd name="T83" fmla="*/ 2147483646 h 111665"/>
                <a:gd name="T84" fmla="*/ 1482224431 w 143434"/>
                <a:gd name="T85" fmla="*/ 2147483646 h 111665"/>
                <a:gd name="T86" fmla="*/ 1354353460 w 143434"/>
                <a:gd name="T87" fmla="*/ 2147483646 h 111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434"/>
                <a:gd name="T133" fmla="*/ 0 h 111665"/>
                <a:gd name="T134" fmla="*/ 143434 w 143434"/>
                <a:gd name="T135" fmla="*/ 111665 h 111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2A95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/>
            <a:lstStyle/>
            <a:p>
              <a:endParaRPr lang="ca-ES"/>
            </a:p>
          </p:txBody>
        </p:sp>
        <p:pic>
          <p:nvPicPr>
            <p:cNvPr id="78854" name="Imatge 6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52" y="1489928"/>
              <a:ext cx="4167290" cy="257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686543" y="4299032"/>
              <a:ext cx="1639279" cy="51165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ol 1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Mendeley Cite</a:t>
            </a:r>
          </a:p>
        </p:txBody>
      </p:sp>
      <p:sp>
        <p:nvSpPr>
          <p:cNvPr id="79875" name="Shape 91"/>
          <p:cNvSpPr txBox="1">
            <a:spLocks/>
          </p:cNvSpPr>
          <p:nvPr/>
        </p:nvSpPr>
        <p:spPr bwMode="auto">
          <a:xfrm>
            <a:off x="4932363" y="2212975"/>
            <a:ext cx="31702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altLang="ca-ES" sz="1600" b="1" i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hlinkClick r:id="rId2"/>
              </a:rPr>
              <a:t>Mendeley Cite</a:t>
            </a:r>
            <a:r>
              <a:rPr lang="ca-ES" altLang="ca-ES" sz="1600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 és la nova extensió</a:t>
            </a:r>
            <a:r>
              <a:rPr lang="ca-ES" altLang="ca-ES" sz="1600" b="1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 </a:t>
            </a:r>
            <a:r>
              <a:rPr lang="ca-ES" altLang="ca-ES" sz="1600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per a Word.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a-ES" altLang="ca-ES" sz="1600" b="1" i="0"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altLang="es-ES" sz="1600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En fase </a:t>
            </a:r>
            <a:r>
              <a:rPr lang="ca-ES" altLang="es-ES" sz="1600" b="1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Beta</a:t>
            </a:r>
            <a:r>
              <a:rPr lang="ca-ES" altLang="es-ES" sz="1600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: algunes funcionalitats del plug-in no hi són encara al nou Cite.</a:t>
            </a:r>
            <a:endParaRPr lang="ca-ES" altLang="ca-ES" sz="1600" b="1" i="0"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</p:txBody>
      </p:sp>
      <p:grpSp>
        <p:nvGrpSpPr>
          <p:cNvPr id="79876" name="Agrupa 4"/>
          <p:cNvGrpSpPr>
            <a:grpSpLocks/>
          </p:cNvGrpSpPr>
          <p:nvPr/>
        </p:nvGrpSpPr>
        <p:grpSpPr bwMode="auto">
          <a:xfrm>
            <a:off x="468313" y="2492375"/>
            <a:ext cx="3671887" cy="2881313"/>
            <a:chOff x="292447" y="1393012"/>
            <a:chExt cx="4383463" cy="3418667"/>
          </a:xfrm>
        </p:grpSpPr>
        <p:sp>
          <p:nvSpPr>
            <p:cNvPr id="79878" name="Shape 208"/>
            <p:cNvSpPr>
              <a:spLocks/>
            </p:cNvSpPr>
            <p:nvPr/>
          </p:nvSpPr>
          <p:spPr bwMode="auto">
            <a:xfrm>
              <a:off x="292447" y="1393012"/>
              <a:ext cx="4383463" cy="3390538"/>
            </a:xfrm>
            <a:custGeom>
              <a:avLst/>
              <a:gdLst>
                <a:gd name="T0" fmla="*/ 2057674649 w 143434"/>
                <a:gd name="T1" fmla="*/ 68415388 h 111665"/>
                <a:gd name="T2" fmla="*/ 2059615415 w 143434"/>
                <a:gd name="T3" fmla="*/ 83616348 h 111665"/>
                <a:gd name="T4" fmla="*/ 2047970759 w 143434"/>
                <a:gd name="T5" fmla="*/ 93105877 h 111665"/>
                <a:gd name="T6" fmla="*/ 2034412383 w 143434"/>
                <a:gd name="T7" fmla="*/ 83616348 h 111665"/>
                <a:gd name="T8" fmla="*/ 2036353148 w 143434"/>
                <a:gd name="T9" fmla="*/ 68415388 h 111665"/>
                <a:gd name="T10" fmla="*/ 2147483646 w 143434"/>
                <a:gd name="T11" fmla="*/ 165328906 h 111665"/>
                <a:gd name="T12" fmla="*/ 168573145 w 143434"/>
                <a:gd name="T13" fmla="*/ 2147483646 h 111665"/>
                <a:gd name="T14" fmla="*/ 2147483646 w 143434"/>
                <a:gd name="T15" fmla="*/ 165328906 h 111665"/>
                <a:gd name="T16" fmla="*/ 69758746 w 143434"/>
                <a:gd name="T17" fmla="*/ 9489529 h 111665"/>
                <a:gd name="T18" fmla="*/ 19380704 w 143434"/>
                <a:gd name="T19" fmla="*/ 49408669 h 111665"/>
                <a:gd name="T20" fmla="*/ 28941 w 143434"/>
                <a:gd name="T21" fmla="*/ 100720187 h 111665"/>
                <a:gd name="T22" fmla="*/ 28941 w 143434"/>
                <a:gd name="T23" fmla="*/ 2147483646 h 111665"/>
                <a:gd name="T24" fmla="*/ 19380704 w 143434"/>
                <a:gd name="T25" fmla="*/ 2147483646 h 111665"/>
                <a:gd name="T26" fmla="*/ 69758746 w 143434"/>
                <a:gd name="T27" fmla="*/ 2147483646 h 111665"/>
                <a:gd name="T28" fmla="*/ 2147483646 w 143434"/>
                <a:gd name="T29" fmla="*/ 2147483646 h 111665"/>
                <a:gd name="T30" fmla="*/ 2147483646 w 143434"/>
                <a:gd name="T31" fmla="*/ 2147483646 h 111665"/>
                <a:gd name="T32" fmla="*/ 2147483646 w 143434"/>
                <a:gd name="T33" fmla="*/ 2147483646 h 111665"/>
                <a:gd name="T34" fmla="*/ 2147483646 w 143434"/>
                <a:gd name="T35" fmla="*/ 2147483646 h 111665"/>
                <a:gd name="T36" fmla="*/ 2147483646 w 143434"/>
                <a:gd name="T37" fmla="*/ 89299207 h 111665"/>
                <a:gd name="T38" fmla="*/ 2147483646 w 143434"/>
                <a:gd name="T39" fmla="*/ 32303889 h 111665"/>
                <a:gd name="T40" fmla="*/ 2147483646 w 143434"/>
                <a:gd name="T41" fmla="*/ 1903821 h 111665"/>
                <a:gd name="T42" fmla="*/ 1579098981 w 143434"/>
                <a:gd name="T43" fmla="*/ 2147483646 h 111665"/>
                <a:gd name="T44" fmla="*/ 1551983176 w 143434"/>
                <a:gd name="T45" fmla="*/ 2147483646 h 111665"/>
                <a:gd name="T46" fmla="*/ 1530661706 w 143434"/>
                <a:gd name="T47" fmla="*/ 2147483646 h 111665"/>
                <a:gd name="T48" fmla="*/ 1503545901 w 143434"/>
                <a:gd name="T49" fmla="*/ 2147483646 h 111665"/>
                <a:gd name="T50" fmla="*/ 1371792421 w 143434"/>
                <a:gd name="T51" fmla="*/ 2147483646 h 111665"/>
                <a:gd name="T52" fmla="*/ 1342707826 w 143434"/>
                <a:gd name="T53" fmla="*/ 2147483646 h 111665"/>
                <a:gd name="T54" fmla="*/ 1358206051 w 143434"/>
                <a:gd name="T55" fmla="*/ 2147483646 h 111665"/>
                <a:gd name="T56" fmla="*/ 1600420452 w 143434"/>
                <a:gd name="T57" fmla="*/ 2147483646 h 111665"/>
                <a:gd name="T58" fmla="*/ 2147483646 w 143434"/>
                <a:gd name="T59" fmla="*/ 2147483646 h 111665"/>
                <a:gd name="T60" fmla="*/ 2147483646 w 143434"/>
                <a:gd name="T61" fmla="*/ 2147483646 h 111665"/>
                <a:gd name="T62" fmla="*/ 2147483646 w 143434"/>
                <a:gd name="T63" fmla="*/ 2147483646 h 111665"/>
                <a:gd name="T64" fmla="*/ 2147483646 w 143434"/>
                <a:gd name="T65" fmla="*/ 2147483646 h 111665"/>
                <a:gd name="T66" fmla="*/ 2147483646 w 143434"/>
                <a:gd name="T67" fmla="*/ 2147483646 h 111665"/>
                <a:gd name="T68" fmla="*/ 2147483646 w 143434"/>
                <a:gd name="T69" fmla="*/ 2147483646 h 111665"/>
                <a:gd name="T70" fmla="*/ 2147483646 w 143434"/>
                <a:gd name="T71" fmla="*/ 2147483646 h 111665"/>
                <a:gd name="T72" fmla="*/ 1354353460 w 143434"/>
                <a:gd name="T73" fmla="*/ 2147483646 h 111665"/>
                <a:gd name="T74" fmla="*/ 1356294226 w 143434"/>
                <a:gd name="T75" fmla="*/ 2147483646 h 111665"/>
                <a:gd name="T76" fmla="*/ 1780610260 w 143434"/>
                <a:gd name="T77" fmla="*/ 2147483646 h 111665"/>
                <a:gd name="T78" fmla="*/ 2147483646 w 143434"/>
                <a:gd name="T79" fmla="*/ 2147483646 h 111665"/>
                <a:gd name="T80" fmla="*/ 2147483646 w 143434"/>
                <a:gd name="T81" fmla="*/ 2147483646 h 111665"/>
                <a:gd name="T82" fmla="*/ 2147483646 w 143434"/>
                <a:gd name="T83" fmla="*/ 2147483646 h 111665"/>
                <a:gd name="T84" fmla="*/ 1482224431 w 143434"/>
                <a:gd name="T85" fmla="*/ 2147483646 h 111665"/>
                <a:gd name="T86" fmla="*/ 1354353460 w 143434"/>
                <a:gd name="T87" fmla="*/ 2147483646 h 111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434"/>
                <a:gd name="T133" fmla="*/ 0 h 111665"/>
                <a:gd name="T134" fmla="*/ 143434 w 143434"/>
                <a:gd name="T135" fmla="*/ 111665 h 111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2A95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/>
            <a:lstStyle/>
            <a:p>
              <a:endParaRPr lang="ca-E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87272" y="4299350"/>
              <a:ext cx="1639297" cy="51232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 i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8695" y="1568184"/>
              <a:ext cx="4010121" cy="2514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 i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79881" name="Imat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29" y="1733563"/>
              <a:ext cx="3932641" cy="223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Shape 91"/>
          <p:cNvSpPr txBox="1">
            <a:spLocks/>
          </p:cNvSpPr>
          <p:nvPr/>
        </p:nvSpPr>
        <p:spPr>
          <a:xfrm>
            <a:off x="1489075" y="5391150"/>
            <a:ext cx="7078663" cy="506413"/>
          </a:xfrm>
          <a:prstGeom prst="rect">
            <a:avLst/>
          </a:prstGeom>
          <a:noFill/>
        </p:spPr>
        <p:txBody>
          <a:bodyPr lIns="121900" tIns="121900" rIns="121900" bIns="1219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n" sz="11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Mendeley Cite </a:t>
            </a:r>
            <a:r>
              <a:rPr lang="en" sz="11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no és compatible amb documents creats usant el Mendeley Desktop. Només funcionarà amb documents nous.</a:t>
            </a: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fr-FR" sz="11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Hi ha </a:t>
            </a:r>
            <a:r>
              <a:rPr lang="fr-FR" sz="11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problemes a l'hora d'afegir l'add-in a les aplicacions d'Office 365 i Word 2016 utilitzant les credencials de la UB (s’adjunten instruccions al final d’aquest document).</a:t>
            </a:r>
            <a:endParaRPr lang="en" sz="1100" b="1" i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4 Título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Finalització de la sessió Mendeley d’escriptori</a:t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ca-ES" altLang="ca-E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 bwMode="auto">
          <a:xfrm>
            <a:off x="395288" y="2060575"/>
            <a:ext cx="8497887" cy="41767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charset="0"/>
              <a:buNone/>
              <a:defRPr/>
            </a:pPr>
            <a:r>
              <a:rPr lang="ca-ES" sz="14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			</a:t>
            </a:r>
            <a:endParaRPr lang="ca-ES" sz="14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ca-ES" sz="1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es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a-ES" altLang="ca-E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0900" name="QuadreDeText 1"/>
          <p:cNvSpPr txBox="1">
            <a:spLocks noChangeArrowheads="1"/>
          </p:cNvSpPr>
          <p:nvPr/>
        </p:nvSpPr>
        <p:spPr bwMode="auto">
          <a:xfrm>
            <a:off x="684213" y="2349500"/>
            <a:ext cx="23034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sz="1400" i="0">
                <a:latin typeface="Verdana" panose="020B0604030504040204" pitchFamily="34" charset="0"/>
              </a:rPr>
              <a:t>En ordinadors compartits o d’aules, es recomana l’opció</a:t>
            </a:r>
          </a:p>
          <a:p>
            <a:pPr eaLnBrk="1" hangingPunct="1"/>
            <a:r>
              <a:rPr lang="ca-ES" altLang="es-ES" sz="1400" b="1">
                <a:latin typeface="Verdana" panose="020B0604030504040204" pitchFamily="34" charset="0"/>
              </a:rPr>
              <a:t>File</a:t>
            </a:r>
            <a:r>
              <a:rPr lang="ca-ES" altLang="es-ES" sz="1400" b="1" i="0">
                <a:latin typeface="Verdana" panose="020B0604030504040204" pitchFamily="34" charset="0"/>
              </a:rPr>
              <a:t> </a:t>
            </a:r>
            <a:r>
              <a:rPr lang="ca-ES" altLang="es-ES" sz="1400" i="0">
                <a:latin typeface="Verdana" panose="020B0604030504040204" pitchFamily="34" charset="0"/>
              </a:rPr>
              <a:t>&gt; </a:t>
            </a:r>
            <a:r>
              <a:rPr lang="ca-ES" altLang="es-ES" sz="1400" b="1">
                <a:latin typeface="Verdana" panose="020B0604030504040204" pitchFamily="34" charset="0"/>
              </a:rPr>
              <a:t>Sign Out</a:t>
            </a:r>
          </a:p>
          <a:p>
            <a:pPr eaLnBrk="1" hangingPunct="1"/>
            <a:r>
              <a:rPr lang="ca-ES" altLang="es-ES" sz="1400" i="0">
                <a:latin typeface="Verdana" panose="020B0604030504040204" pitchFamily="34" charset="0"/>
              </a:rPr>
              <a:t>(</a:t>
            </a:r>
            <a:r>
              <a:rPr lang="ca-ES" altLang="es-ES" sz="1400" i="0">
                <a:latin typeface="Verdana" panose="020B0604030504040204" pitchFamily="34" charset="0"/>
                <a:hlinkClick r:id="rId3"/>
              </a:rPr>
              <a:t>xxxx@ub.edu</a:t>
            </a:r>
            <a:r>
              <a:rPr lang="ca-ES" altLang="es-ES" sz="1400" i="0">
                <a:latin typeface="Verdana" panose="020B0604030504040204" pitchFamily="34" charset="0"/>
              </a:rPr>
              <a:t>)</a:t>
            </a:r>
          </a:p>
          <a:p>
            <a:pPr eaLnBrk="1" hangingPunct="1"/>
            <a:endParaRPr lang="ca-ES" altLang="es-ES" sz="1400" b="1" i="0">
              <a:latin typeface="Verdana" panose="020B0604030504040204" pitchFamily="34" charset="0"/>
            </a:endParaRPr>
          </a:p>
          <a:p>
            <a:pPr eaLnBrk="1" hangingPunct="1"/>
            <a:endParaRPr lang="ca-ES" altLang="es-ES" sz="1400" b="1" i="0">
              <a:latin typeface="Verdana" panose="020B0604030504040204" pitchFamily="34" charset="0"/>
            </a:endParaRPr>
          </a:p>
          <a:p>
            <a:pPr eaLnBrk="1" hangingPunct="1"/>
            <a:endParaRPr lang="ca-ES" altLang="es-ES" sz="1400" b="1" i="0">
              <a:latin typeface="Verdana" panose="020B0604030504040204" pitchFamily="34" charset="0"/>
            </a:endParaRPr>
          </a:p>
          <a:p>
            <a:pPr eaLnBrk="1" hangingPunct="1"/>
            <a:endParaRPr lang="ca-ES" altLang="es-ES" sz="1400" b="1" i="0">
              <a:latin typeface="Verdana" panose="020B0604030504040204" pitchFamily="34" charset="0"/>
            </a:endParaRPr>
          </a:p>
          <a:p>
            <a:pPr eaLnBrk="1" hangingPunct="1"/>
            <a:r>
              <a:rPr lang="ca-ES" altLang="es-ES" sz="1400" i="0">
                <a:latin typeface="Verdana" panose="020B0604030504040204" pitchFamily="34" charset="0"/>
              </a:rPr>
              <a:t>En ordinadors que no es comparteixen,  podeu optar per </a:t>
            </a:r>
          </a:p>
          <a:p>
            <a:pPr eaLnBrk="1" hangingPunct="1"/>
            <a:r>
              <a:rPr lang="ca-ES" altLang="es-ES" sz="1400" b="1">
                <a:latin typeface="Verdana" panose="020B0604030504040204" pitchFamily="34" charset="0"/>
              </a:rPr>
              <a:t>File</a:t>
            </a:r>
            <a:r>
              <a:rPr lang="ca-ES" altLang="es-ES" sz="1400" b="1" i="0">
                <a:latin typeface="Verdana" panose="020B0604030504040204" pitchFamily="34" charset="0"/>
              </a:rPr>
              <a:t> </a:t>
            </a:r>
            <a:r>
              <a:rPr lang="ca-ES" altLang="es-ES" sz="1400" i="0">
                <a:latin typeface="Verdana" panose="020B0604030504040204" pitchFamily="34" charset="0"/>
              </a:rPr>
              <a:t>&gt;</a:t>
            </a:r>
            <a:r>
              <a:rPr lang="ca-ES" altLang="es-ES" sz="1400" b="1" i="0">
                <a:latin typeface="Verdana" panose="020B0604030504040204" pitchFamily="34" charset="0"/>
              </a:rPr>
              <a:t> </a:t>
            </a:r>
            <a:r>
              <a:rPr lang="ca-ES" altLang="es-ES" sz="1400" b="1">
                <a:latin typeface="Verdana" panose="020B0604030504040204" pitchFamily="34" charset="0"/>
              </a:rPr>
              <a:t>Quit</a:t>
            </a:r>
            <a:endParaRPr lang="es-ES" altLang="es-ES" sz="1400" b="1">
              <a:latin typeface="Verdana" panose="020B0604030504040204" pitchFamily="34" charset="0"/>
            </a:endParaRPr>
          </a:p>
        </p:txBody>
      </p:sp>
      <p:pic>
        <p:nvPicPr>
          <p:cNvPr id="809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5978" r="59892" b="55856"/>
          <a:stretch>
            <a:fillRect/>
          </a:stretch>
        </p:blipFill>
        <p:spPr bwMode="auto">
          <a:xfrm>
            <a:off x="4213225" y="2244725"/>
            <a:ext cx="3454400" cy="392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arrodonit 9"/>
          <p:cNvSpPr/>
          <p:nvPr/>
        </p:nvSpPr>
        <p:spPr>
          <a:xfrm>
            <a:off x="4498975" y="5661025"/>
            <a:ext cx="2736850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Título"/>
          <p:cNvSpPr>
            <a:spLocks noGrp="1"/>
          </p:cNvSpPr>
          <p:nvPr>
            <p:ph type="title"/>
          </p:nvPr>
        </p:nvSpPr>
        <p:spPr bwMode="auto">
          <a:xfrm>
            <a:off x="357188" y="836613"/>
            <a:ext cx="8229600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Què podeu fer amb Mendeley?</a:t>
            </a:r>
          </a:p>
        </p:txBody>
      </p:sp>
      <p:sp>
        <p:nvSpPr>
          <p:cNvPr id="23555" name="4 Subtítulo"/>
          <p:cNvSpPr>
            <a:spLocks noGrp="1"/>
          </p:cNvSpPr>
          <p:nvPr>
            <p:ph type="subTitle" idx="1"/>
          </p:nvPr>
        </p:nvSpPr>
        <p:spPr bwMode="auto">
          <a:xfrm>
            <a:off x="2555875" y="2420938"/>
            <a:ext cx="6408738" cy="425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200"/>
              </a:spcBef>
            </a:pPr>
            <a:endParaRPr lang="ca-ES" altLang="ca-ES" sz="1400" b="1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Importar i organitzar 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informació bibliogràfica i arxius PDF desats al vostre ordinador, també des de les principals bases de dades o pàgines web.</a:t>
            </a:r>
          </a:p>
          <a:p>
            <a:pPr algn="just">
              <a:spcBef>
                <a:spcPts val="200"/>
              </a:spcBef>
            </a:pPr>
            <a:endParaRPr lang="ca-ES" altLang="ca-ES" sz="14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Incloure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notes i subratllats 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als documents PDF.</a:t>
            </a:r>
          </a:p>
          <a:p>
            <a:pPr algn="just">
              <a:spcBef>
                <a:spcPts val="200"/>
              </a:spcBef>
            </a:pPr>
            <a:endParaRPr lang="ca-ES" altLang="ca-ES" sz="14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Tenir una còpia de la biblioteca al servidor, i accedir a les dades des de qualsevol dispositiu i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sincronitzar-les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spcBef>
                <a:spcPts val="200"/>
              </a:spcBef>
            </a:pPr>
            <a:endParaRPr lang="ca-ES" altLang="ca-ES" sz="14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Generar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citacions i bibliografies 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en processadors de text.</a:t>
            </a:r>
          </a:p>
          <a:p>
            <a:pPr algn="just">
              <a:spcBef>
                <a:spcPts val="200"/>
              </a:spcBef>
            </a:pPr>
            <a:endParaRPr lang="ca-ES" altLang="ca-ES" sz="140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Estar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connectat 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amb altres col·legues i </a:t>
            </a:r>
            <a:r>
              <a:rPr lang="ca-ES" altLang="ca-ES" sz="1400" b="1" smtClean="0">
                <a:solidFill>
                  <a:schemeClr val="tx1"/>
                </a:solidFill>
                <a:latin typeface="Verdana" panose="020B0604030504040204" pitchFamily="34" charset="0"/>
              </a:rPr>
              <a:t>compartir</a:t>
            </a:r>
            <a:r>
              <a:rPr lang="ca-ES" altLang="ca-ES" sz="1400" smtClean="0">
                <a:solidFill>
                  <a:schemeClr val="tx1"/>
                </a:solidFill>
                <a:latin typeface="Verdana" panose="020B0604030504040204" pitchFamily="34" charset="0"/>
              </a:rPr>
              <a:t> de manera segura documents, notes i comentaris en grups privats.</a:t>
            </a:r>
          </a:p>
          <a:p>
            <a:pPr algn="just">
              <a:spcBef>
                <a:spcPts val="200"/>
              </a:spcBef>
            </a:pPr>
            <a:endParaRPr lang="ca-ES" altLang="ca-ES" sz="140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23556" name="Imat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3" t="15198" r="17859" b="74831"/>
          <a:stretch>
            <a:fillRect/>
          </a:stretch>
        </p:blipFill>
        <p:spPr bwMode="auto">
          <a:xfrm>
            <a:off x="676275" y="4365625"/>
            <a:ext cx="17430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t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3" t="28986" r="17859" b="60416"/>
          <a:stretch>
            <a:fillRect/>
          </a:stretch>
        </p:blipFill>
        <p:spPr bwMode="auto">
          <a:xfrm>
            <a:off x="719138" y="2905125"/>
            <a:ext cx="1743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t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3" t="42834" r="17859" b="45718"/>
          <a:stretch>
            <a:fillRect/>
          </a:stretch>
        </p:blipFill>
        <p:spPr bwMode="auto">
          <a:xfrm>
            <a:off x="704850" y="2133600"/>
            <a:ext cx="1743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tg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3" t="56966" r="17859" b="31445"/>
          <a:stretch>
            <a:fillRect/>
          </a:stretch>
        </p:blipFill>
        <p:spPr bwMode="auto">
          <a:xfrm>
            <a:off x="704850" y="5167313"/>
            <a:ext cx="1743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t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3" t="71663" r="18649" b="18848"/>
          <a:stretch>
            <a:fillRect/>
          </a:stretch>
        </p:blipFill>
        <p:spPr bwMode="auto">
          <a:xfrm>
            <a:off x="752475" y="3611563"/>
            <a:ext cx="1676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atg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3" t="84523" r="17859" b="5739"/>
          <a:stretch>
            <a:fillRect/>
          </a:stretch>
        </p:blipFill>
        <p:spPr bwMode="auto">
          <a:xfrm>
            <a:off x="765175" y="6013450"/>
            <a:ext cx="17430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4 Título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Per saber-ne més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539750" y="2638425"/>
            <a:ext cx="82804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ca-ES" altLang="ca-ES" sz="1600" i="0" dirty="0" smtClean="0">
                <a:latin typeface="Verdana" pitchFamily="34" charset="0"/>
              </a:rPr>
              <a:t>Com citar i gestionar la bibliografia: </a:t>
            </a:r>
            <a:r>
              <a:rPr lang="ca-ES" altLang="ca-ES" sz="1600" i="0" dirty="0" err="1" smtClean="0">
                <a:latin typeface="Verdana" pitchFamily="34" charset="0"/>
              </a:rPr>
              <a:t>Mendeley</a:t>
            </a:r>
            <a:r>
              <a:rPr lang="ca-ES" altLang="ca-ES" sz="1600" i="0" dirty="0" smtClean="0">
                <a:latin typeface="Verdana" pitchFamily="34" charset="0"/>
              </a:rPr>
              <a:t> </a:t>
            </a:r>
            <a:r>
              <a:rPr lang="ca-ES" sz="16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gestor de referències i citacions bibliogràfiques:</a:t>
            </a:r>
            <a:endParaRPr lang="ca-ES" altLang="ca-ES" sz="1600" i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lvl="1" indent="0" eaLnBrk="1" hangingPunct="1">
              <a:lnSpc>
                <a:spcPct val="150000"/>
              </a:lnSpc>
              <a:defRPr/>
            </a:pPr>
            <a:r>
              <a:rPr lang="ca-ES" altLang="ca-ES" sz="1400" b="1" i="0" dirty="0" smtClean="0">
                <a:latin typeface="Verdana" pitchFamily="34" charset="0"/>
                <a:hlinkClick r:id="rId3" action="ppaction://hlinkfile"/>
              </a:rPr>
              <a:t>crai.ub.edu/que-ofereix-el-</a:t>
            </a:r>
            <a:r>
              <a:rPr lang="ca-ES" altLang="ca-ES" sz="1400" b="1" i="0" dirty="0" err="1" smtClean="0">
                <a:latin typeface="Verdana" pitchFamily="34" charset="0"/>
                <a:hlinkClick r:id="rId3" action="ppaction://hlinkfile"/>
              </a:rPr>
              <a:t>crai</a:t>
            </a:r>
            <a:r>
              <a:rPr lang="ca-ES" altLang="ca-ES" sz="1400" b="1" i="0" dirty="0" smtClean="0">
                <a:latin typeface="Verdana" pitchFamily="34" charset="0"/>
                <a:hlinkClick r:id="rId3" action="ppaction://hlinkfile"/>
              </a:rPr>
              <a:t>/citacions-</a:t>
            </a:r>
            <a:r>
              <a:rPr lang="ca-ES" altLang="ca-ES" sz="1400" b="1" i="0" dirty="0" err="1" smtClean="0">
                <a:latin typeface="Verdana" pitchFamily="34" charset="0"/>
                <a:hlinkClick r:id="rId3" action="ppaction://hlinkfile"/>
              </a:rPr>
              <a:t>bibliografiques</a:t>
            </a:r>
            <a:r>
              <a:rPr lang="ca-ES" altLang="ca-ES" sz="1400" b="1" i="0" dirty="0" smtClean="0">
                <a:latin typeface="Verdana" pitchFamily="34" charset="0"/>
                <a:hlinkClick r:id="rId3" action="ppaction://hlinkfile"/>
              </a:rPr>
              <a:t>/</a:t>
            </a:r>
            <a:r>
              <a:rPr lang="ca-ES" altLang="ca-ES" sz="1400" b="1" i="0" dirty="0" err="1" smtClean="0">
                <a:latin typeface="Verdana" pitchFamily="34" charset="0"/>
                <a:hlinkClick r:id="rId3" action="ppaction://hlinkfile"/>
              </a:rPr>
              <a:t>mendeley</a:t>
            </a:r>
            <a:endParaRPr lang="ca-ES" altLang="ca-ES" sz="1400" b="1" i="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endParaRPr lang="ca-ES" altLang="ca-ES" sz="1600" i="0" dirty="0" smtClean="0">
              <a:latin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a-ES" altLang="ca-ES" sz="1600" i="0" dirty="0" smtClean="0">
                <a:latin typeface="Verdana" pitchFamily="34" charset="0"/>
              </a:rPr>
              <a:t>Recull de materials sobre el gestor al Dipòsit Digital de la UB: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ca-ES" altLang="ca-ES" sz="1600" i="0" dirty="0" smtClean="0">
                <a:latin typeface="Verdana" pitchFamily="34" charset="0"/>
              </a:rPr>
              <a:t>    </a:t>
            </a:r>
            <a:r>
              <a:rPr lang="ca-ES" altLang="ca-ES" sz="1600" i="0" dirty="0" smtClean="0">
                <a:latin typeface="Verdana" pitchFamily="34" charset="0"/>
                <a:hlinkClick r:id="rId4"/>
              </a:rPr>
              <a:t>https</a:t>
            </a:r>
            <a:r>
              <a:rPr lang="ca-ES" altLang="ca-ES" sz="1600" i="0" dirty="0">
                <a:latin typeface="Verdana" pitchFamily="34" charset="0"/>
                <a:hlinkClick r:id="rId4"/>
              </a:rPr>
              <a:t>://tuit.cat/Hu4cj</a:t>
            </a:r>
            <a:endParaRPr lang="ca-ES" altLang="ca-ES" sz="1600" i="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endParaRPr lang="ca-ES" altLang="ca-ES" sz="1600" i="0" dirty="0">
              <a:latin typeface="Verdana" pitchFamily="34" charset="0"/>
            </a:endParaRPr>
          </a:p>
          <a:p>
            <a:pPr marL="304792">
              <a:buFont typeface="Arial" panose="020B0604020202020204" pitchFamily="34" charset="0"/>
              <a:buChar char="•"/>
              <a:defRPr/>
            </a:pPr>
            <a:r>
              <a:rPr lang="ca-ES" sz="1600" i="0" dirty="0">
                <a:latin typeface="Verdana" pitchFamily="34" charset="0"/>
              </a:rPr>
              <a:t>Instal·lació del nou </a:t>
            </a:r>
            <a:r>
              <a:rPr lang="ca-ES" sz="1600" i="0" dirty="0" err="1">
                <a:latin typeface="Verdana" pitchFamily="34" charset="0"/>
              </a:rPr>
              <a:t>Mendeley</a:t>
            </a:r>
            <a:r>
              <a:rPr lang="ca-ES" sz="1600" i="0" dirty="0">
                <a:latin typeface="Verdana" pitchFamily="34" charset="0"/>
              </a:rPr>
              <a:t> </a:t>
            </a:r>
            <a:r>
              <a:rPr lang="ca-ES" sz="1600" i="0" dirty="0" err="1">
                <a:latin typeface="Verdana" pitchFamily="34" charset="0"/>
              </a:rPr>
              <a:t>Cite</a:t>
            </a:r>
            <a:r>
              <a:rPr lang="ca-ES" sz="1600" i="0" dirty="0">
                <a:latin typeface="Verdana" pitchFamily="34" charset="0"/>
              </a:rPr>
              <a:t> a la UB:</a:t>
            </a:r>
            <a:endParaRPr lang="ca-ES" sz="1600" i="0" dirty="0">
              <a:latin typeface="Verdana" pitchFamily="34" charset="0"/>
              <a:hlinkClick r:id="rId5"/>
            </a:endParaRPr>
          </a:p>
          <a:p>
            <a:pPr marL="304793" indent="0">
              <a:defRPr/>
            </a:pPr>
            <a:endParaRPr lang="es-ES" sz="1100" dirty="0">
              <a:solidFill>
                <a:srgbClr val="434343"/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  <a:hlinkClick r:id="rId5"/>
            </a:endParaRPr>
          </a:p>
          <a:p>
            <a:pPr marL="304793" indent="0">
              <a:defRPr/>
            </a:pPr>
            <a:r>
              <a:rPr lang="es-ES" sz="1600" b="1" i="0" dirty="0" err="1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5"/>
              </a:rPr>
              <a:t>Configuració</a:t>
            </a:r>
            <a:r>
              <a:rPr lang="es-ES" sz="1600" b="1" i="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5"/>
              </a:rPr>
              <a:t> de </a:t>
            </a:r>
            <a:r>
              <a:rPr lang="es-ES" sz="1600" b="1" i="0" dirty="0" err="1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5"/>
              </a:rPr>
              <a:t>Mendeley</a:t>
            </a:r>
            <a:r>
              <a:rPr lang="es-ES" sz="1600" b="1" i="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5"/>
              </a:rPr>
              <a:t> Cite en Office 365 Pro Plus (UB)</a:t>
            </a:r>
            <a:r>
              <a:rPr lang="es-ES" sz="1600" b="1" i="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</a:rPr>
              <a:t> </a:t>
            </a:r>
            <a:endParaRPr lang="ca-ES" sz="1600" b="1" i="0" dirty="0">
              <a:solidFill>
                <a:srgbClr val="434343"/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</a:endParaRPr>
          </a:p>
          <a:p>
            <a:pPr marL="304793" indent="0">
              <a:defRPr/>
            </a:pPr>
            <a:r>
              <a:rPr lang="es-ES" sz="1600" b="1" i="0" dirty="0" err="1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6"/>
              </a:rPr>
              <a:t>Configuració</a:t>
            </a:r>
            <a:r>
              <a:rPr lang="es-ES" sz="1600" b="1" i="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6"/>
              </a:rPr>
              <a:t> de </a:t>
            </a:r>
            <a:r>
              <a:rPr lang="es-ES" sz="1600" b="1" i="0" dirty="0" err="1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6"/>
              </a:rPr>
              <a:t>Mendeley</a:t>
            </a:r>
            <a:r>
              <a:rPr lang="es-ES" sz="1600" b="1" i="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6"/>
              </a:rPr>
              <a:t> Cite en </a:t>
            </a:r>
            <a:r>
              <a:rPr lang="es-ES" sz="1600" b="1" i="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6"/>
              </a:rPr>
              <a:t>Microsoft</a:t>
            </a:r>
            <a:r>
              <a:rPr lang="es-ES" sz="1600" b="1" i="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6"/>
              </a:rPr>
              <a:t> Word 2016 (UB)</a:t>
            </a:r>
            <a:endParaRPr lang="es-ES" sz="1600" b="1" i="0" dirty="0">
              <a:solidFill>
                <a:srgbClr val="434343"/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endParaRPr lang="es-ES" altLang="ca-ES" sz="1600" i="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4 Título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22960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Preguntes, dubtes?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539750" y="2781300"/>
            <a:ext cx="82804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endParaRPr lang="ca-ES" altLang="ca-ES" sz="1600" i="0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ca-ES" altLang="ca-ES" sz="1400" i="0" dirty="0" smtClean="0">
                <a:latin typeface="Verdana" pitchFamily="34" charset="0"/>
              </a:rPr>
              <a:t> </a:t>
            </a:r>
            <a:r>
              <a:rPr lang="ca-ES" altLang="ca-ES" sz="2000" i="0" dirty="0" smtClean="0">
                <a:latin typeface="Verdana" pitchFamily="34" charset="0"/>
              </a:rPr>
              <a:t>S@U, Servei d’Atenció als Usuaris </a:t>
            </a:r>
          </a:p>
          <a:p>
            <a:pPr marL="400050" lvl="1" indent="0" eaLnBrk="1" hangingPunct="1">
              <a:lnSpc>
                <a:spcPct val="150000"/>
              </a:lnSpc>
              <a:defRPr/>
            </a:pPr>
            <a:r>
              <a:rPr lang="es-ES" altLang="ca-ES" sz="2000" b="1" i="0" dirty="0" smtClean="0">
                <a:latin typeface="Verdana" pitchFamily="34" charset="0"/>
                <a:hlinkClick r:id="rId3"/>
              </a:rPr>
              <a:t>crai.ub.edu/ca/que-</a:t>
            </a:r>
            <a:r>
              <a:rPr lang="es-ES" altLang="ca-ES" sz="2000" b="1" i="0" dirty="0" err="1" smtClean="0">
                <a:latin typeface="Verdana" pitchFamily="34" charset="0"/>
                <a:hlinkClick r:id="rId3"/>
              </a:rPr>
              <a:t>ofereix</a:t>
            </a:r>
            <a:r>
              <a:rPr lang="es-ES" altLang="ca-ES" sz="2000" b="1" i="0" dirty="0" smtClean="0">
                <a:latin typeface="Verdana" pitchFamily="34" charset="0"/>
                <a:hlinkClick r:id="rId3"/>
              </a:rPr>
              <a:t>-el-</a:t>
            </a:r>
            <a:r>
              <a:rPr lang="es-ES" altLang="ca-ES" sz="2000" b="1" i="0" dirty="0" err="1" smtClean="0">
                <a:latin typeface="Verdana" pitchFamily="34" charset="0"/>
                <a:hlinkClick r:id="rId3"/>
              </a:rPr>
              <a:t>crai</a:t>
            </a:r>
            <a:r>
              <a:rPr lang="es-ES" altLang="ca-ES" sz="2000" b="1" i="0" dirty="0" smtClean="0">
                <a:latin typeface="Verdana" pitchFamily="34" charset="0"/>
                <a:hlinkClick r:id="rId3"/>
              </a:rPr>
              <a:t>/</a:t>
            </a:r>
            <a:r>
              <a:rPr lang="es-ES" altLang="ca-ES" sz="2000" b="1" i="0" dirty="0" err="1" smtClean="0">
                <a:latin typeface="Verdana" pitchFamily="34" charset="0"/>
                <a:hlinkClick r:id="rId3"/>
              </a:rPr>
              <a:t>sau</a:t>
            </a:r>
            <a:endParaRPr lang="es-ES" altLang="ca-ES" sz="2000" b="1" i="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endParaRPr lang="es-ES" altLang="ca-ES" sz="1600" i="0" dirty="0" smtClean="0">
              <a:latin typeface="Verdana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3" y="5013325"/>
            <a:ext cx="3148012" cy="11890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ángulo 4"/>
          <p:cNvSpPr>
            <a:spLocks noChangeArrowheads="1"/>
          </p:cNvSpPr>
          <p:nvPr/>
        </p:nvSpPr>
        <p:spPr bwMode="auto">
          <a:xfrm>
            <a:off x="2949575" y="3544888"/>
            <a:ext cx="323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a-ES" altLang="es-ES"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87044" name="Rectángulo 5"/>
          <p:cNvSpPr>
            <a:spLocks noChangeArrowheads="1"/>
          </p:cNvSpPr>
          <p:nvPr/>
        </p:nvSpPr>
        <p:spPr bwMode="auto">
          <a:xfrm>
            <a:off x="3394075" y="25527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a-ES" altLang="es-ES" sz="3600">
              <a:solidFill>
                <a:schemeClr val="bg1"/>
              </a:solidFill>
            </a:endParaRPr>
          </a:p>
        </p:txBody>
      </p:sp>
      <p:sp>
        <p:nvSpPr>
          <p:cNvPr id="87045" name="Rectángulo 6"/>
          <p:cNvSpPr>
            <a:spLocks noChangeArrowheads="1"/>
          </p:cNvSpPr>
          <p:nvPr/>
        </p:nvSpPr>
        <p:spPr bwMode="auto">
          <a:xfrm>
            <a:off x="1870075" y="630078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ca-ES" sz="1200" b="1">
                <a:solidFill>
                  <a:schemeClr val="bg1"/>
                </a:solidFill>
                <a:latin typeface="Verdana" panose="020B0604030504040204" pitchFamily="34" charset="0"/>
              </a:rPr>
              <a:t>© </a:t>
            </a:r>
            <a:r>
              <a:rPr lang="ca-ES" altLang="ca-ES" sz="1200" b="1" i="0">
                <a:solidFill>
                  <a:schemeClr val="bg1"/>
                </a:solidFill>
                <a:latin typeface="Verdana" panose="020B0604030504040204" pitchFamily="34" charset="0"/>
              </a:rPr>
              <a:t>CRAI Universitat de Barcelona, curs 2020-21</a:t>
            </a:r>
          </a:p>
        </p:txBody>
      </p:sp>
      <p:pic>
        <p:nvPicPr>
          <p:cNvPr id="8704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6291263"/>
            <a:ext cx="793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573588"/>
            <a:ext cx="45005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Título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/>
            <a:r>
              <a:rPr lang="ca-ES" altLang="ca-ES" b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b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Accés i registre</a:t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ca-ES" altLang="ca-ES" b="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5603" name="QuadreDeText 4"/>
          <p:cNvSpPr txBox="1">
            <a:spLocks noChangeArrowheads="1"/>
          </p:cNvSpPr>
          <p:nvPr/>
        </p:nvSpPr>
        <p:spPr bwMode="auto">
          <a:xfrm>
            <a:off x="133350" y="2085975"/>
            <a:ext cx="206216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eaLnBrk="1" hangingPunct="1"/>
            <a:r>
              <a:rPr lang="ca-ES" altLang="es-ES" sz="1400" i="0">
                <a:latin typeface="Verdana" panose="020B0604030504040204" pitchFamily="34" charset="0"/>
              </a:rPr>
              <a:t>Per començar aneu a: </a:t>
            </a:r>
          </a:p>
          <a:p>
            <a:pPr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eaLnBrk="1" hangingPunct="1"/>
            <a:r>
              <a:rPr lang="ca-ES" altLang="es-ES" sz="1400" b="1" i="0">
                <a:latin typeface="Verdana" panose="020B0604030504040204" pitchFamily="34" charset="0"/>
              </a:rPr>
              <a:t>CRAI UB &gt; Serveis que ofereix el CRAI &gt; Com citar i gestionar la bibliografia &gt; Mendeley</a:t>
            </a:r>
          </a:p>
          <a:p>
            <a:pPr eaLnBrk="1" hangingPunct="1"/>
            <a:endParaRPr lang="es-ES" altLang="es-ES" sz="1400" i="0">
              <a:latin typeface="Verdana" panose="020B0604030504040204" pitchFamily="34" charset="0"/>
            </a:endParaRPr>
          </a:p>
          <a:p>
            <a:pPr eaLnBrk="1" hangingPunct="1"/>
            <a:endParaRPr lang="ca-ES" altLang="es-ES" sz="1400" i="0"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1400" i="0">
                <a:latin typeface="Verdana" panose="020B0604030504040204" pitchFamily="34" charset="0"/>
              </a:rPr>
              <a:t>Seguiu les instruccions que trobareu sota de l’apartat ‘Crear un compte a Mendeley’</a:t>
            </a:r>
          </a:p>
        </p:txBody>
      </p:sp>
      <p:pic>
        <p:nvPicPr>
          <p:cNvPr id="25604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"/>
          <a:stretch>
            <a:fillRect/>
          </a:stretch>
        </p:blipFill>
        <p:spPr bwMode="auto">
          <a:xfrm>
            <a:off x="2195513" y="2708275"/>
            <a:ext cx="6726237" cy="3452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981075"/>
            <a:ext cx="8229600" cy="714375"/>
          </a:xfrm>
        </p:spPr>
        <p:txBody>
          <a:bodyPr/>
          <a:lstStyle/>
          <a:p>
            <a:pPr algn="l">
              <a:defRPr/>
            </a:pP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>Accés </a:t>
            </a:r>
            <a:r>
              <a:rPr lang="ca-ES" altLang="ca-ES" dirty="0">
                <a:solidFill>
                  <a:schemeClr val="tx1"/>
                </a:solidFill>
                <a:latin typeface="Verdana" panose="020B0604030504040204" pitchFamily="34" charset="0"/>
              </a:rPr>
              <a:t>i </a:t>
            </a: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>registre: per començar</a:t>
            </a:r>
            <a:endParaRPr lang="ca-ES" dirty="0"/>
          </a:p>
        </p:txBody>
      </p:sp>
      <p:pic>
        <p:nvPicPr>
          <p:cNvPr id="26627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174875"/>
            <a:ext cx="71818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 redondeado"/>
          <p:cNvSpPr/>
          <p:nvPr/>
        </p:nvSpPr>
        <p:spPr>
          <a:xfrm>
            <a:off x="6227763" y="2133600"/>
            <a:ext cx="792162" cy="288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6629" name="QuadreDeText 5"/>
          <p:cNvSpPr txBox="1">
            <a:spLocks noChangeArrowheads="1"/>
          </p:cNvSpPr>
          <p:nvPr/>
        </p:nvSpPr>
        <p:spPr bwMode="auto">
          <a:xfrm>
            <a:off x="3276600" y="6381750"/>
            <a:ext cx="236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a-ES" altLang="ca-ES" b="1" i="0" dirty="0">
                <a:hlinkClick r:id="rId3"/>
              </a:rPr>
              <a:t>www.mendeley.com</a:t>
            </a:r>
            <a:endParaRPr lang="ca-ES" altLang="ca-ES" b="1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981075"/>
            <a:ext cx="8229600" cy="714375"/>
          </a:xfrm>
        </p:spPr>
        <p:txBody>
          <a:bodyPr/>
          <a:lstStyle/>
          <a:p>
            <a:pPr algn="l">
              <a:defRPr/>
            </a:pP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>Accés </a:t>
            </a:r>
            <a:r>
              <a:rPr lang="ca-ES" altLang="ca-ES" dirty="0">
                <a:solidFill>
                  <a:schemeClr val="tx1"/>
                </a:solidFill>
                <a:latin typeface="Verdana" panose="020B0604030504040204" pitchFamily="34" charset="0"/>
              </a:rPr>
              <a:t>i registre: </a:t>
            </a: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>descarregar i instal·lar</a:t>
            </a:r>
            <a:endParaRPr lang="ca-ES" dirty="0"/>
          </a:p>
        </p:txBody>
      </p:sp>
      <p:pic>
        <p:nvPicPr>
          <p:cNvPr id="27651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68525"/>
            <a:ext cx="5099050" cy="459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Rectángulo redondeado"/>
          <p:cNvSpPr/>
          <p:nvPr/>
        </p:nvSpPr>
        <p:spPr>
          <a:xfrm>
            <a:off x="1835150" y="3325813"/>
            <a:ext cx="2160588" cy="4635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971550" y="5373688"/>
            <a:ext cx="1368425" cy="10080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27654" name="Imat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4" b="9007"/>
          <a:stretch>
            <a:fillRect/>
          </a:stretch>
        </p:blipFill>
        <p:spPr bwMode="auto">
          <a:xfrm>
            <a:off x="5807075" y="3389313"/>
            <a:ext cx="3157538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2988" y="3071813"/>
            <a:ext cx="488950" cy="788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a-ES" sz="4533" b="1" i="0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</a:t>
            </a:r>
            <a:endParaRPr lang="es-ES" sz="4533" i="0" dirty="0">
              <a:solidFill>
                <a:srgbClr val="C00000"/>
              </a:solidFill>
            </a:endParaRPr>
          </a:p>
        </p:txBody>
      </p:sp>
      <p:cxnSp>
        <p:nvCxnSpPr>
          <p:cNvPr id="9" name="Connector de fletxa recta 8"/>
          <p:cNvCxnSpPr/>
          <p:nvPr/>
        </p:nvCxnSpPr>
        <p:spPr>
          <a:xfrm>
            <a:off x="3995738" y="3465513"/>
            <a:ext cx="2447925" cy="539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80288" y="3933825"/>
            <a:ext cx="487362" cy="788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a-ES" sz="4533" b="1" i="0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</a:t>
            </a:r>
            <a:endParaRPr lang="es-ES" sz="4533" i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74650" y="908050"/>
            <a:ext cx="8229600" cy="714375"/>
          </a:xfrm>
        </p:spPr>
        <p:txBody>
          <a:bodyPr/>
          <a:lstStyle/>
          <a:p>
            <a:pPr algn="l">
              <a:defRPr/>
            </a:pP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>Accés </a:t>
            </a:r>
            <a:r>
              <a:rPr lang="ca-ES" altLang="ca-ES" dirty="0">
                <a:solidFill>
                  <a:schemeClr val="tx1"/>
                </a:solidFill>
                <a:latin typeface="Verdana" panose="020B0604030504040204" pitchFamily="34" charset="0"/>
              </a:rPr>
              <a:t>i registre</a:t>
            </a: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>: activar </a:t>
            </a:r>
            <a:r>
              <a:rPr lang="ca-ES" altLang="ca-ES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Mendeley</a:t>
            </a: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ca-ES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Institutional</a:t>
            </a:r>
            <a:r>
              <a:rPr lang="ca-ES" altLang="ca-ES" dirty="0" smtClean="0">
                <a:solidFill>
                  <a:schemeClr val="tx1"/>
                </a:solidFill>
                <a:latin typeface="Verdana" panose="020B0604030504040204" pitchFamily="34" charset="0"/>
              </a:rPr>
              <a:t> Edition</a:t>
            </a: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2"/>
          <a:srcRect t="5127" b="26302"/>
          <a:stretch/>
        </p:blipFill>
        <p:spPr>
          <a:xfrm>
            <a:off x="2051050" y="2349500"/>
            <a:ext cx="5978525" cy="3344863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4546600"/>
            <a:ext cx="3792538" cy="215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46563" y="2524125"/>
            <a:ext cx="487362" cy="788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a-ES" sz="4533" b="1" i="0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</a:t>
            </a:r>
            <a:endParaRPr lang="es-ES" sz="4533" i="0" dirty="0">
              <a:solidFill>
                <a:srgbClr val="C00000"/>
              </a:solidFill>
            </a:endParaRPr>
          </a:p>
        </p:txBody>
      </p:sp>
      <p:sp>
        <p:nvSpPr>
          <p:cNvPr id="8" name="5 Rectángulo redondeado"/>
          <p:cNvSpPr/>
          <p:nvPr/>
        </p:nvSpPr>
        <p:spPr>
          <a:xfrm>
            <a:off x="2051050" y="2605088"/>
            <a:ext cx="1225550" cy="3190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6300788" y="3224213"/>
            <a:ext cx="487362" cy="788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a-ES" sz="4533" b="1" i="0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</a:t>
            </a:r>
            <a:endParaRPr lang="es-ES" sz="4533" i="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600" y="2389188"/>
            <a:ext cx="18716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/>
          </a:p>
        </p:txBody>
      </p:sp>
      <p:sp>
        <p:nvSpPr>
          <p:cNvPr id="11" name="Rectangle 10"/>
          <p:cNvSpPr/>
          <p:nvPr/>
        </p:nvSpPr>
        <p:spPr>
          <a:xfrm>
            <a:off x="1042988" y="3284538"/>
            <a:ext cx="488950" cy="790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a-ES" sz="4533" b="1" i="0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3</a:t>
            </a:r>
            <a:endParaRPr lang="es-ES" sz="4533" i="0" dirty="0">
              <a:solidFill>
                <a:srgbClr val="C00000"/>
              </a:solidFill>
            </a:endParaRPr>
          </a:p>
        </p:txBody>
      </p:sp>
      <p:cxnSp>
        <p:nvCxnSpPr>
          <p:cNvPr id="12" name="Connector de fletxa recta 11"/>
          <p:cNvCxnSpPr/>
          <p:nvPr/>
        </p:nvCxnSpPr>
        <p:spPr>
          <a:xfrm flipH="1">
            <a:off x="1692275" y="2924175"/>
            <a:ext cx="503238" cy="1944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 Rectángulo redondeado"/>
          <p:cNvSpPr/>
          <p:nvPr/>
        </p:nvSpPr>
        <p:spPr>
          <a:xfrm>
            <a:off x="5965825" y="2997200"/>
            <a:ext cx="477838" cy="2270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5 Rectángulo redondeado"/>
          <p:cNvSpPr/>
          <p:nvPr/>
        </p:nvSpPr>
        <p:spPr>
          <a:xfrm>
            <a:off x="3276600" y="2389188"/>
            <a:ext cx="1366838" cy="215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Título"/>
          <p:cNvSpPr>
            <a:spLocks noGrp="1"/>
          </p:cNvSpPr>
          <p:nvPr>
            <p:ph type="title"/>
          </p:nvPr>
        </p:nvSpPr>
        <p:spPr bwMode="auto">
          <a:xfrm>
            <a:off x="357188" y="981075"/>
            <a:ext cx="8229600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/>
            <a:r>
              <a:rPr lang="ca-ES" altLang="ca-ES" b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b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>Entorns de treball</a:t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ca-ES" altLang="ca-ES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ca-ES" altLang="ca-ES" b="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6372225" y="4724400"/>
            <a:ext cx="2057400" cy="896938"/>
          </a:xfrm>
          <a:prstGeom prst="rect">
            <a:avLst/>
          </a:prstGeom>
        </p:spPr>
        <p:txBody>
          <a:bodyPr lIns="121900" tIns="121900" rIns="121900" bIns="1219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" sz="1600" b="1" dirty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Plataforma Web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" sz="1600" dirty="0" smtClean="0">
                <a:solidFill>
                  <a:srgbClr val="962A44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mendeley.com</a:t>
            </a:r>
            <a:endParaRPr lang="en" sz="1600" dirty="0">
              <a:solidFill>
                <a:srgbClr val="962A44"/>
              </a:solidFill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  <a:p>
            <a:pPr marL="723882" indent="-457189">
              <a:defRPr/>
            </a:pPr>
            <a:endParaRPr lang="en" sz="2933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" dirty="0">
              <a:solidFill>
                <a:srgbClr val="2A95B7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" dirty="0">
              <a:solidFill>
                <a:srgbClr val="2A95B7"/>
              </a:solidFill>
            </a:endParaRPr>
          </a:p>
        </p:txBody>
      </p:sp>
      <p:pic>
        <p:nvPicPr>
          <p:cNvPr id="29700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248" b="4308"/>
          <a:stretch>
            <a:fillRect/>
          </a:stretch>
        </p:blipFill>
        <p:spPr bwMode="auto">
          <a:xfrm>
            <a:off x="5794375" y="2627313"/>
            <a:ext cx="2973388" cy="1797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Shape 91"/>
          <p:cNvSpPr txBox="1">
            <a:spLocks/>
          </p:cNvSpPr>
          <p:nvPr/>
        </p:nvSpPr>
        <p:spPr bwMode="auto">
          <a:xfrm>
            <a:off x="3324225" y="4668838"/>
            <a:ext cx="2400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2A95B7"/>
              </a:buClr>
              <a:buSzPct val="100000"/>
              <a:buFont typeface="Sniglet"/>
              <a:buNone/>
            </a:pPr>
            <a:r>
              <a:rPr lang="ca-ES" altLang="ca-ES" sz="1600" b="1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Sniglet"/>
              </a:rPr>
              <a:t>Extensió per citar </a:t>
            </a:r>
            <a:r>
              <a:rPr lang="es-ES" altLang="ca-ES" sz="1600" b="1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Sniglet"/>
              </a:rPr>
              <a:t>i</a:t>
            </a:r>
            <a:r>
              <a:rPr lang="ca-ES" altLang="ca-ES" sz="1600" b="1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Sniglet"/>
              </a:rPr>
              <a:t> generar</a:t>
            </a:r>
          </a:p>
          <a:p>
            <a:pPr algn="ctr">
              <a:buClr>
                <a:srgbClr val="2A95B7"/>
              </a:buClr>
              <a:buSzPct val="100000"/>
              <a:buFont typeface="Sniglet"/>
              <a:buNone/>
            </a:pPr>
            <a:r>
              <a:rPr lang="ca-ES" altLang="ca-ES" sz="1600" b="1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Sniglet"/>
              </a:rPr>
              <a:t> la bibliografia</a:t>
            </a:r>
          </a:p>
          <a:p>
            <a:pPr algn="ctr">
              <a:buClr>
                <a:srgbClr val="2A95B7"/>
              </a:buClr>
              <a:buSzPct val="100000"/>
              <a:buFont typeface="Sniglet"/>
              <a:buNone/>
            </a:pPr>
            <a:r>
              <a:rPr lang="ca-ES" altLang="ca-ES" sz="1600" i="0">
                <a:solidFill>
                  <a:srgbClr val="962A44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Sniglet"/>
              </a:rPr>
              <a:t>Plug-in per a Word</a:t>
            </a:r>
          </a:p>
          <a:p>
            <a:pPr algn="ctr">
              <a:buClr>
                <a:srgbClr val="2A95B7"/>
              </a:buClr>
              <a:buSzPct val="100000"/>
              <a:buFont typeface="Sniglet"/>
              <a:buNone/>
            </a:pPr>
            <a:r>
              <a:rPr lang="ca-ES" altLang="ca-ES" sz="1600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Sniglet"/>
              </a:rPr>
              <a:t>(Nou: </a:t>
            </a:r>
            <a:r>
              <a:rPr lang="ca-ES" altLang="ca-ES" sz="160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Sniglet"/>
              </a:rPr>
              <a:t>Cite</a:t>
            </a:r>
            <a:r>
              <a:rPr lang="ca-ES" altLang="ca-ES" sz="1600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  <a:sym typeface="Sniglet"/>
              </a:rPr>
              <a:t>)</a:t>
            </a:r>
          </a:p>
        </p:txBody>
      </p:sp>
      <p:pic>
        <p:nvPicPr>
          <p:cNvPr id="29702" name="image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500438"/>
            <a:ext cx="10890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9703" name="Agrupa 10"/>
          <p:cNvGrpSpPr>
            <a:grpSpLocks/>
          </p:cNvGrpSpPr>
          <p:nvPr/>
        </p:nvGrpSpPr>
        <p:grpSpPr bwMode="auto">
          <a:xfrm>
            <a:off x="179388" y="2349500"/>
            <a:ext cx="2655887" cy="2789238"/>
            <a:chOff x="1306991" y="1982875"/>
            <a:chExt cx="2379641" cy="2343873"/>
          </a:xfrm>
        </p:grpSpPr>
        <p:grpSp>
          <p:nvGrpSpPr>
            <p:cNvPr id="12" name="Agrupa 11"/>
            <p:cNvGrpSpPr/>
            <p:nvPr/>
          </p:nvGrpSpPr>
          <p:grpSpPr>
            <a:xfrm>
              <a:off x="1306991" y="1982875"/>
              <a:ext cx="2379641" cy="2213153"/>
              <a:chOff x="5098473" y="999793"/>
              <a:chExt cx="3278909" cy="3101152"/>
            </a:xfrm>
            <a:noFill/>
          </p:grpSpPr>
          <p:pic>
            <p:nvPicPr>
              <p:cNvPr id="14" name="Imatg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6576" y="1162625"/>
                <a:ext cx="3036377" cy="2391686"/>
              </a:xfrm>
              <a:prstGeom prst="rect">
                <a:avLst/>
              </a:prstGeom>
              <a:grpFill/>
            </p:spPr>
          </p:pic>
          <p:sp>
            <p:nvSpPr>
              <p:cNvPr id="16" name="Shape 208"/>
              <p:cNvSpPr/>
              <p:nvPr/>
            </p:nvSpPr>
            <p:spPr>
              <a:xfrm>
                <a:off x="5098473" y="999793"/>
                <a:ext cx="3278909" cy="3101152"/>
              </a:xfrm>
              <a:custGeom>
                <a:avLst/>
                <a:gdLst/>
                <a:ahLst/>
                <a:cxnLst/>
                <a:rect l="0" t="0" r="0" b="0"/>
                <a:pathLst>
                  <a:path w="143434" h="111665" extrusionOk="0">
                    <a:moveTo>
                      <a:pt x="71751" y="2308"/>
                    </a:moveTo>
                    <a:lnTo>
                      <a:pt x="71887" y="2376"/>
                    </a:lnTo>
                    <a:lnTo>
                      <a:pt x="72091" y="2444"/>
                    </a:lnTo>
                    <a:lnTo>
                      <a:pt x="72159" y="2647"/>
                    </a:lnTo>
                    <a:lnTo>
                      <a:pt x="72226" y="2783"/>
                    </a:lnTo>
                    <a:lnTo>
                      <a:pt x="72159" y="2987"/>
                    </a:lnTo>
                    <a:lnTo>
                      <a:pt x="72091" y="3190"/>
                    </a:lnTo>
                    <a:lnTo>
                      <a:pt x="71887" y="3258"/>
                    </a:lnTo>
                    <a:lnTo>
                      <a:pt x="71751" y="3326"/>
                    </a:lnTo>
                    <a:lnTo>
                      <a:pt x="71548" y="3258"/>
                    </a:lnTo>
                    <a:lnTo>
                      <a:pt x="71344" y="3190"/>
                    </a:lnTo>
                    <a:lnTo>
                      <a:pt x="71276" y="2987"/>
                    </a:lnTo>
                    <a:lnTo>
                      <a:pt x="71208" y="2783"/>
                    </a:lnTo>
                    <a:lnTo>
                      <a:pt x="71276" y="2647"/>
                    </a:lnTo>
                    <a:lnTo>
                      <a:pt x="71344" y="2444"/>
                    </a:lnTo>
                    <a:lnTo>
                      <a:pt x="71548" y="2376"/>
                    </a:lnTo>
                    <a:lnTo>
                      <a:pt x="71751" y="2308"/>
                    </a:lnTo>
                    <a:close/>
                    <a:moveTo>
                      <a:pt x="137528" y="5906"/>
                    </a:moveTo>
                    <a:lnTo>
                      <a:pt x="137596" y="5974"/>
                    </a:lnTo>
                    <a:lnTo>
                      <a:pt x="137596" y="89604"/>
                    </a:lnTo>
                    <a:lnTo>
                      <a:pt x="5906" y="89604"/>
                    </a:lnTo>
                    <a:lnTo>
                      <a:pt x="5906" y="5974"/>
                    </a:lnTo>
                    <a:lnTo>
                      <a:pt x="5906" y="5906"/>
                    </a:lnTo>
                    <a:close/>
                    <a:moveTo>
                      <a:pt x="3530" y="0"/>
                    </a:moveTo>
                    <a:lnTo>
                      <a:pt x="3191" y="68"/>
                    </a:lnTo>
                    <a:lnTo>
                      <a:pt x="2444" y="339"/>
                    </a:lnTo>
                    <a:lnTo>
                      <a:pt x="1766" y="679"/>
                    </a:lnTo>
                    <a:lnTo>
                      <a:pt x="1155" y="1154"/>
                    </a:lnTo>
                    <a:lnTo>
                      <a:pt x="679" y="1765"/>
                    </a:lnTo>
                    <a:lnTo>
                      <a:pt x="272" y="2444"/>
                    </a:lnTo>
                    <a:lnTo>
                      <a:pt x="69" y="3190"/>
                    </a:lnTo>
                    <a:lnTo>
                      <a:pt x="1" y="3598"/>
                    </a:lnTo>
                    <a:lnTo>
                      <a:pt x="1" y="4005"/>
                    </a:lnTo>
                    <a:lnTo>
                      <a:pt x="1" y="91572"/>
                    </a:lnTo>
                    <a:lnTo>
                      <a:pt x="1" y="91979"/>
                    </a:lnTo>
                    <a:lnTo>
                      <a:pt x="69" y="92319"/>
                    </a:lnTo>
                    <a:lnTo>
                      <a:pt x="272" y="93065"/>
                    </a:lnTo>
                    <a:lnTo>
                      <a:pt x="679" y="93744"/>
                    </a:lnTo>
                    <a:lnTo>
                      <a:pt x="1155" y="94355"/>
                    </a:lnTo>
                    <a:lnTo>
                      <a:pt x="1766" y="94830"/>
                    </a:lnTo>
                    <a:lnTo>
                      <a:pt x="2444" y="95238"/>
                    </a:lnTo>
                    <a:lnTo>
                      <a:pt x="3191" y="95441"/>
                    </a:lnTo>
                    <a:lnTo>
                      <a:pt x="3530" y="95509"/>
                    </a:lnTo>
                    <a:lnTo>
                      <a:pt x="139904" y="95509"/>
                    </a:lnTo>
                    <a:lnTo>
                      <a:pt x="140311" y="95441"/>
                    </a:lnTo>
                    <a:lnTo>
                      <a:pt x="141058" y="95238"/>
                    </a:lnTo>
                    <a:lnTo>
                      <a:pt x="141737" y="94830"/>
                    </a:lnTo>
                    <a:lnTo>
                      <a:pt x="142280" y="94355"/>
                    </a:lnTo>
                    <a:lnTo>
                      <a:pt x="142755" y="93744"/>
                    </a:lnTo>
                    <a:lnTo>
                      <a:pt x="143162" y="93065"/>
                    </a:lnTo>
                    <a:lnTo>
                      <a:pt x="143366" y="92319"/>
                    </a:lnTo>
                    <a:lnTo>
                      <a:pt x="143434" y="91979"/>
                    </a:lnTo>
                    <a:lnTo>
                      <a:pt x="143434" y="91572"/>
                    </a:lnTo>
                    <a:lnTo>
                      <a:pt x="143434" y="4005"/>
                    </a:lnTo>
                    <a:lnTo>
                      <a:pt x="143434" y="3598"/>
                    </a:lnTo>
                    <a:lnTo>
                      <a:pt x="143366" y="3190"/>
                    </a:lnTo>
                    <a:lnTo>
                      <a:pt x="143162" y="2444"/>
                    </a:lnTo>
                    <a:lnTo>
                      <a:pt x="142755" y="1765"/>
                    </a:lnTo>
                    <a:lnTo>
                      <a:pt x="142280" y="1154"/>
                    </a:lnTo>
                    <a:lnTo>
                      <a:pt x="141737" y="679"/>
                    </a:lnTo>
                    <a:lnTo>
                      <a:pt x="141058" y="339"/>
                    </a:lnTo>
                    <a:lnTo>
                      <a:pt x="140311" y="68"/>
                    </a:lnTo>
                    <a:lnTo>
                      <a:pt x="139904" y="0"/>
                    </a:lnTo>
                    <a:close/>
                    <a:moveTo>
                      <a:pt x="55324" y="95713"/>
                    </a:moveTo>
                    <a:lnTo>
                      <a:pt x="55052" y="98971"/>
                    </a:lnTo>
                    <a:lnTo>
                      <a:pt x="54713" y="102297"/>
                    </a:lnTo>
                    <a:lnTo>
                      <a:pt x="54374" y="105284"/>
                    </a:lnTo>
                    <a:lnTo>
                      <a:pt x="53966" y="107388"/>
                    </a:lnTo>
                    <a:lnTo>
                      <a:pt x="53763" y="108203"/>
                    </a:lnTo>
                    <a:lnTo>
                      <a:pt x="53627" y="108746"/>
                    </a:lnTo>
                    <a:lnTo>
                      <a:pt x="53423" y="109153"/>
                    </a:lnTo>
                    <a:lnTo>
                      <a:pt x="53220" y="109357"/>
                    </a:lnTo>
                    <a:lnTo>
                      <a:pt x="52677" y="109493"/>
                    </a:lnTo>
                    <a:lnTo>
                      <a:pt x="51794" y="109696"/>
                    </a:lnTo>
                    <a:lnTo>
                      <a:pt x="49690" y="110036"/>
                    </a:lnTo>
                    <a:lnTo>
                      <a:pt x="48061" y="110307"/>
                    </a:lnTo>
                    <a:lnTo>
                      <a:pt x="47450" y="110443"/>
                    </a:lnTo>
                    <a:lnTo>
                      <a:pt x="47110" y="110511"/>
                    </a:lnTo>
                    <a:lnTo>
                      <a:pt x="47042" y="110579"/>
                    </a:lnTo>
                    <a:lnTo>
                      <a:pt x="47042" y="110783"/>
                    </a:lnTo>
                    <a:lnTo>
                      <a:pt x="47110" y="110850"/>
                    </a:lnTo>
                    <a:lnTo>
                      <a:pt x="47585" y="110918"/>
                    </a:lnTo>
                    <a:lnTo>
                      <a:pt x="48400" y="110986"/>
                    </a:lnTo>
                    <a:lnTo>
                      <a:pt x="51387" y="111054"/>
                    </a:lnTo>
                    <a:lnTo>
                      <a:pt x="56071" y="111122"/>
                    </a:lnTo>
                    <a:lnTo>
                      <a:pt x="87092" y="111122"/>
                    </a:lnTo>
                    <a:lnTo>
                      <a:pt x="91708" y="111054"/>
                    </a:lnTo>
                    <a:lnTo>
                      <a:pt x="94695" y="110986"/>
                    </a:lnTo>
                    <a:lnTo>
                      <a:pt x="95578" y="110918"/>
                    </a:lnTo>
                    <a:lnTo>
                      <a:pt x="96053" y="110850"/>
                    </a:lnTo>
                    <a:lnTo>
                      <a:pt x="96121" y="110783"/>
                    </a:lnTo>
                    <a:lnTo>
                      <a:pt x="96121" y="110579"/>
                    </a:lnTo>
                    <a:lnTo>
                      <a:pt x="96053" y="110511"/>
                    </a:lnTo>
                    <a:lnTo>
                      <a:pt x="95713" y="110443"/>
                    </a:lnTo>
                    <a:lnTo>
                      <a:pt x="95102" y="110307"/>
                    </a:lnTo>
                    <a:lnTo>
                      <a:pt x="93473" y="110036"/>
                    </a:lnTo>
                    <a:lnTo>
                      <a:pt x="91369" y="109696"/>
                    </a:lnTo>
                    <a:lnTo>
                      <a:pt x="90487" y="109493"/>
                    </a:lnTo>
                    <a:lnTo>
                      <a:pt x="89943" y="109357"/>
                    </a:lnTo>
                    <a:lnTo>
                      <a:pt x="89740" y="109153"/>
                    </a:lnTo>
                    <a:lnTo>
                      <a:pt x="89536" y="108746"/>
                    </a:lnTo>
                    <a:lnTo>
                      <a:pt x="89333" y="108203"/>
                    </a:lnTo>
                    <a:lnTo>
                      <a:pt x="89197" y="107388"/>
                    </a:lnTo>
                    <a:lnTo>
                      <a:pt x="88789" y="105284"/>
                    </a:lnTo>
                    <a:lnTo>
                      <a:pt x="88382" y="102297"/>
                    </a:lnTo>
                    <a:lnTo>
                      <a:pt x="88043" y="98971"/>
                    </a:lnTo>
                    <a:lnTo>
                      <a:pt x="87839" y="95713"/>
                    </a:lnTo>
                    <a:close/>
                    <a:moveTo>
                      <a:pt x="47450" y="111054"/>
                    </a:moveTo>
                    <a:lnTo>
                      <a:pt x="47450" y="111122"/>
                    </a:lnTo>
                    <a:lnTo>
                      <a:pt x="47450" y="111393"/>
                    </a:lnTo>
                    <a:lnTo>
                      <a:pt x="47518" y="111461"/>
                    </a:lnTo>
                    <a:lnTo>
                      <a:pt x="48807" y="111529"/>
                    </a:lnTo>
                    <a:lnTo>
                      <a:pt x="52473" y="111597"/>
                    </a:lnTo>
                    <a:lnTo>
                      <a:pt x="62384" y="111665"/>
                    </a:lnTo>
                    <a:lnTo>
                      <a:pt x="80779" y="111665"/>
                    </a:lnTo>
                    <a:lnTo>
                      <a:pt x="90622" y="111597"/>
                    </a:lnTo>
                    <a:lnTo>
                      <a:pt x="94356" y="111529"/>
                    </a:lnTo>
                    <a:lnTo>
                      <a:pt x="95646" y="111461"/>
                    </a:lnTo>
                    <a:lnTo>
                      <a:pt x="95713" y="111393"/>
                    </a:lnTo>
                    <a:lnTo>
                      <a:pt x="95713" y="111122"/>
                    </a:lnTo>
                    <a:lnTo>
                      <a:pt x="95646" y="111054"/>
                    </a:lnTo>
                    <a:lnTo>
                      <a:pt x="94084" y="111122"/>
                    </a:lnTo>
                    <a:lnTo>
                      <a:pt x="91233" y="111190"/>
                    </a:lnTo>
                    <a:lnTo>
                      <a:pt x="80847" y="111258"/>
                    </a:lnTo>
                    <a:lnTo>
                      <a:pt x="62316" y="111258"/>
                    </a:lnTo>
                    <a:lnTo>
                      <a:pt x="51930" y="111190"/>
                    </a:lnTo>
                    <a:lnTo>
                      <a:pt x="49079" y="111122"/>
                    </a:lnTo>
                    <a:lnTo>
                      <a:pt x="47518" y="111054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2A95B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121900" rIns="121900" bIns="121900" anchor="ctr"/>
              <a:lstStyle/>
              <a:p>
                <a:pPr>
                  <a:defRPr/>
                </a:pPr>
                <a:endParaRPr sz="240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043784" y="3907866"/>
              <a:ext cx="901789" cy="41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9704" name="Shape 91"/>
          <p:cNvSpPr txBox="1">
            <a:spLocks/>
          </p:cNvSpPr>
          <p:nvPr/>
        </p:nvSpPr>
        <p:spPr bwMode="auto">
          <a:xfrm>
            <a:off x="217488" y="4752975"/>
            <a:ext cx="2554287" cy="206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2286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altLang="ca-ES" sz="1600" b="1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Mendeley Desktop 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altLang="ca-ES" sz="1600" i="0">
                <a:solidFill>
                  <a:srgbClr val="962A44"/>
                </a:solidFill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Aplicació d’escriptori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altLang="ca-ES" sz="1600" i="0">
                <a:latin typeface="Verdana" panose="020B0604030504040204" pitchFamily="34" charset="0"/>
                <a:ea typeface="Verdana" panose="020B0604030504040204" pitchFamily="34" charset="0"/>
                <a:cs typeface="Leelawadee UI" panose="020B0502040204020203" pitchFamily="34" charset="-34"/>
              </a:rPr>
              <a:t>(Nou: Reference Manager)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a-ES" altLang="ca-ES" sz="1600" i="0">
              <a:solidFill>
                <a:srgbClr val="962A44"/>
              </a:solidFill>
              <a:latin typeface="Verdana" panose="020B0604030504040204" pitchFamily="34" charset="0"/>
              <a:ea typeface="Verdana" panose="020B0604030504040204" pitchFamily="34" charset="0"/>
              <a:cs typeface="Leelawadee UI" panose="020B05020402040202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69696"/>
      </a:hlink>
      <a:folHlink>
        <a:srgbClr val="008080"/>
      </a:folHlink>
    </a:clrScheme>
    <a:fontScheme name="Diseño predetermin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B2B2B2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blioteca_bib5min-1.ppt [solo lectura] [Modo de compatibilidad]" id="{4C70189B-3301-465A-B2B8-32254A786119}" vid="{9C9CC1E9-2EF3-4832-9244-6FF48E72753E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7EC1FF7C00A41B5D413498E57857B" ma:contentTypeVersion="12" ma:contentTypeDescription="Crear nuevo documento." ma:contentTypeScope="" ma:versionID="3b1bfb3c0cda1ae393c19f90d4989100">
  <xsd:schema xmlns:xsd="http://www.w3.org/2001/XMLSchema" xmlns:xs="http://www.w3.org/2001/XMLSchema" xmlns:p="http://schemas.microsoft.com/office/2006/metadata/properties" xmlns:ns3="c1e66171-880a-4f49-bbb2-f748ea3b01ca" xmlns:ns4="117f9ca5-4f7e-4a5e-aec7-bde2b578ec1e" targetNamespace="http://schemas.microsoft.com/office/2006/metadata/properties" ma:root="true" ma:fieldsID="9b61b5807c62f9e46b9351a8c6bd8d64" ns3:_="" ns4:_="">
    <xsd:import namespace="c1e66171-880a-4f49-bbb2-f748ea3b01ca"/>
    <xsd:import namespace="117f9ca5-4f7e-4a5e-aec7-bde2b578ec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66171-880a-4f49-bbb2-f748ea3b01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f9ca5-4f7e-4a5e-aec7-bde2b578e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5D52E9-C1CB-4C36-82F1-50DB97752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66171-880a-4f49-bbb2-f748ea3b01ca"/>
    <ds:schemaRef ds:uri="117f9ca5-4f7e-4a5e-aec7-bde2b578e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572F4-6E42-4657-858D-BF4B89045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445183-9368-484E-83B4-4C7F73CFE02C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117f9ca5-4f7e-4a5e-aec7-bde2b578ec1e"/>
    <ds:schemaRef ds:uri="http://purl.org/dc/elements/1.1/"/>
    <ds:schemaRef ds:uri="http://schemas.openxmlformats.org/package/2006/metadata/core-properties"/>
    <ds:schemaRef ds:uri="c1e66171-880a-4f49-bbb2-f748ea3b01c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14559</TotalTime>
  <Words>2331</Words>
  <Application>Microsoft Office PowerPoint</Application>
  <PresentationFormat>Presentació en pantalla (4:3)</PresentationFormat>
  <Paragraphs>332</Paragraphs>
  <Slides>42</Slides>
  <Notes>25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42</vt:i4>
      </vt:variant>
    </vt:vector>
  </HeadingPairs>
  <TitlesOfParts>
    <vt:vector size="52" baseType="lpstr">
      <vt:lpstr>Arial</vt:lpstr>
      <vt:lpstr>Calibri</vt:lpstr>
      <vt:lpstr>Verdana</vt:lpstr>
      <vt:lpstr>Leelawadee UI</vt:lpstr>
      <vt:lpstr>Sniglet</vt:lpstr>
      <vt:lpstr>Wingdings</vt:lpstr>
      <vt:lpstr>Tahoma</vt:lpstr>
      <vt:lpstr>Tema de Office</vt:lpstr>
      <vt:lpstr>Diseño predeterminado</vt:lpstr>
      <vt:lpstr>Imagen de mapa de bits</vt:lpstr>
      <vt:lpstr>Presentació del PowerPoint</vt:lpstr>
      <vt:lpstr>Sumari</vt:lpstr>
      <vt:lpstr> Què és Mendeley?</vt:lpstr>
      <vt:lpstr> Què podeu fer amb Mendeley?</vt:lpstr>
      <vt:lpstr> Accés i registre </vt:lpstr>
      <vt:lpstr> Accés i registre: per començar</vt:lpstr>
      <vt:lpstr> Accés i registre: descarregar i instal·lar</vt:lpstr>
      <vt:lpstr> Accés i registre: activar Mendeley Institutional Edition</vt:lpstr>
      <vt:lpstr> Entorns de treball  </vt:lpstr>
      <vt:lpstr> Versions Mendeley</vt:lpstr>
      <vt:lpstr> Característiques de la versió d’escriptori</vt:lpstr>
      <vt:lpstr> Característiques de la versió web</vt:lpstr>
      <vt:lpstr> Característiques dels connectors</vt:lpstr>
      <vt:lpstr> Característiques del Web Importer</vt:lpstr>
      <vt:lpstr>Inserció de referències noves Manualment</vt:lpstr>
      <vt:lpstr>Inserció de referències noves Bases de dades (I)</vt:lpstr>
      <vt:lpstr>Inserció de referències noves Bases de dades (II)</vt:lpstr>
      <vt:lpstr>Inserció de referències noves Bases de dades (III)</vt:lpstr>
      <vt:lpstr>Inserció de referències noves Fitxer PDF (I)</vt:lpstr>
      <vt:lpstr>Inserció de referències noves Fitxer PDF (II)</vt:lpstr>
      <vt:lpstr>Inserció de referències noves Watch Folder</vt:lpstr>
      <vt:lpstr>Inserció de referències noves Botó d’exportació directa des del Cercabib del CRAI i el Dipòsit Digital de la UB</vt:lpstr>
      <vt:lpstr>Inserció de referències noves Com activar la casella Unpublished Work en diverses referències alhora</vt:lpstr>
      <vt:lpstr> Sincronització</vt:lpstr>
      <vt:lpstr>Organització Mendeley Web. Library</vt:lpstr>
      <vt:lpstr> Organització Mendeley Desktop </vt:lpstr>
      <vt:lpstr>Organització Mendeley Desktop. Gestionar les referències (I)</vt:lpstr>
      <vt:lpstr>Organització Mendeley Desktop. Gestionar les referències (II)</vt:lpstr>
      <vt:lpstr> Cerques a My Library (versió d’escriptori)</vt:lpstr>
      <vt:lpstr>Edició de documents PDF (versió d’escriptori i versió web)</vt:lpstr>
      <vt:lpstr> Grups</vt:lpstr>
      <vt:lpstr> Citacions i bibliografies (I) </vt:lpstr>
      <vt:lpstr> Citacions i bibliografies (II) </vt:lpstr>
      <vt:lpstr> Citacions i bibliografies (III) </vt:lpstr>
      <vt:lpstr> Citacions i bibliografies (IV) </vt:lpstr>
      <vt:lpstr> Novetats</vt:lpstr>
      <vt:lpstr> Mendeley Reference Manager</vt:lpstr>
      <vt:lpstr> Mendeley Cite</vt:lpstr>
      <vt:lpstr> Finalització de la sessió Mendeley d’escriptori </vt:lpstr>
      <vt:lpstr> Per saber-ne més</vt:lpstr>
      <vt:lpstr> Preguntes, dubtes?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Mendeley: gestor bibliogràfic. Guia d'ús</dc:title>
  <dc:creator>CRAI Unitat de Recerca</dc:creator>
  <cp:keywords>mendeley, gestor bibliogràfic, formació usuaris</cp:keywords>
  <cp:lastModifiedBy>Jordi Tremosa Armengol</cp:lastModifiedBy>
  <cp:revision>1206</cp:revision>
  <cp:lastPrinted>2020-12-16T13:48:19Z</cp:lastPrinted>
  <dcterms:created xsi:type="dcterms:W3CDTF">2009-07-22T11:14:30Z</dcterms:created>
  <dcterms:modified xsi:type="dcterms:W3CDTF">2020-12-17T08:42:53Z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0x01010001A7EC1FF7C00A41B5D413498E57857B</vt:lpwstr>
  </property>
</Properties>
</file>