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7" r:id="rId2"/>
    <p:sldId id="288" r:id="rId3"/>
    <p:sldId id="289" r:id="rId4"/>
    <p:sldId id="290" r:id="rId5"/>
    <p:sldId id="291" r:id="rId6"/>
    <p:sldId id="292" r:id="rId7"/>
    <p:sldId id="295" r:id="rId8"/>
    <p:sldId id="296" r:id="rId9"/>
    <p:sldId id="286" r:id="rId10"/>
    <p:sldId id="297" r:id="rId11"/>
    <p:sldId id="276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7DC1"/>
    <a:srgbClr val="FDFDFD"/>
    <a:srgbClr val="317ABE"/>
    <a:srgbClr val="0D5485"/>
    <a:srgbClr val="203864"/>
    <a:srgbClr val="F7C0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3932F7-8023-4E1F-8EF1-8B485A611CD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0936D3C-DE10-4FDD-B25B-F6D77E3CFBCC}">
      <dgm:prSet phldrT="[Texto]" custT="1"/>
      <dgm:spPr/>
      <dgm:t>
        <a:bodyPr/>
        <a:lstStyle/>
        <a:p>
          <a:r>
            <a:rPr lang="ca-ES" sz="2200" dirty="0" smtClean="0">
              <a:solidFill>
                <a:schemeClr val="bg1"/>
              </a:solidFill>
              <a:latin typeface="Articulate Narrow" panose="02000506040000020004" pitchFamily="2" charset="0"/>
            </a:rPr>
            <a:t>1. Activeu el </a:t>
          </a:r>
          <a:r>
            <a:rPr lang="ca-ES" sz="2200" b="0" i="0" dirty="0" smtClean="0">
              <a:solidFill>
                <a:schemeClr val="tx1"/>
              </a:solidFill>
              <a:latin typeface="Articulate Narrow" panose="02000506040000020004" pitchFamily="2" charset="0"/>
            </a:rPr>
            <a:t>Mode d’edició </a:t>
          </a:r>
          <a:r>
            <a:rPr lang="ca-ES" sz="2200" dirty="0" smtClean="0">
              <a:solidFill>
                <a:schemeClr val="bg1"/>
              </a:solidFill>
              <a:latin typeface="Articulate Narrow" panose="02000506040000020004" pitchFamily="2" charset="0"/>
            </a:rPr>
            <a:t>del curs.</a:t>
          </a:r>
          <a:endParaRPr lang="es-ES" sz="2200" i="0" dirty="0">
            <a:solidFill>
              <a:schemeClr val="bg1"/>
            </a:solidFill>
            <a:latin typeface="Articulate Narrow" panose="02000506040000020004" pitchFamily="2" charset="0"/>
          </a:endParaRPr>
        </a:p>
      </dgm:t>
    </dgm:pt>
    <dgm:pt modelId="{BA5DEC03-0F3F-4E58-AF06-AAA539BB7EDF}" type="parTrans" cxnId="{F6E18390-CA82-458C-9729-F937BAB51E2D}">
      <dgm:prSet/>
      <dgm:spPr/>
      <dgm:t>
        <a:bodyPr/>
        <a:lstStyle/>
        <a:p>
          <a:endParaRPr lang="es-ES"/>
        </a:p>
      </dgm:t>
    </dgm:pt>
    <dgm:pt modelId="{D7836EFF-5D54-4ABA-B6F1-DE850FF6AE45}" type="sibTrans" cxnId="{F6E18390-CA82-458C-9729-F937BAB51E2D}">
      <dgm:prSet/>
      <dgm:spPr/>
      <dgm:t>
        <a:bodyPr/>
        <a:lstStyle/>
        <a:p>
          <a:endParaRPr lang="es-ES"/>
        </a:p>
      </dgm:t>
    </dgm:pt>
    <dgm:pt modelId="{BC456E99-E4CC-45DA-8BAD-2BF1D7A0DC7E}">
      <dgm:prSet phldrT="[Texto]" custT="1"/>
      <dgm:spPr/>
      <dgm:t>
        <a:bodyPr/>
        <a:lstStyle/>
        <a:p>
          <a:pPr algn="l"/>
          <a:r>
            <a:rPr lang="ca-ES" sz="2200" dirty="0" smtClean="0">
              <a:solidFill>
                <a:schemeClr val="bg1"/>
              </a:solidFill>
              <a:latin typeface="Articulate Narrow" panose="02000506040000020004" pitchFamily="2" charset="0"/>
            </a:rPr>
            <a:t>2. En la setmana o el tema oportú, cliqueu a </a:t>
          </a:r>
          <a:r>
            <a:rPr lang="ca-ES" sz="2200" b="0" i="0" dirty="0" smtClean="0">
              <a:solidFill>
                <a:schemeClr val="tx1"/>
              </a:solidFill>
              <a:latin typeface="Articulate Narrow" panose="02000506040000020004" pitchFamily="2" charset="0"/>
            </a:rPr>
            <a:t>Afegeix una activitat o un recurs </a:t>
          </a:r>
          <a:r>
            <a:rPr lang="ca-ES" sz="2200" dirty="0" smtClean="0">
              <a:solidFill>
                <a:schemeClr val="bg1"/>
              </a:solidFill>
              <a:latin typeface="Articulate Narrow" panose="02000506040000020004" pitchFamily="2" charset="0"/>
            </a:rPr>
            <a:t>i seleccioneu </a:t>
          </a:r>
          <a:r>
            <a:rPr lang="ca-ES" sz="2200" b="0" i="0" dirty="0" smtClean="0">
              <a:solidFill>
                <a:schemeClr val="tx1"/>
              </a:solidFill>
              <a:latin typeface="Articulate Narrow" panose="02000506040000020004" pitchFamily="2" charset="0"/>
            </a:rPr>
            <a:t>Xat.</a:t>
          </a:r>
          <a:endParaRPr lang="es-ES" sz="2200" b="0" i="0" dirty="0">
            <a:solidFill>
              <a:schemeClr val="tx1"/>
            </a:solidFill>
            <a:latin typeface="Articulate Narrow" panose="02000506040000020004" pitchFamily="2" charset="0"/>
          </a:endParaRPr>
        </a:p>
      </dgm:t>
    </dgm:pt>
    <dgm:pt modelId="{F593ACFC-C757-4774-B241-ADDFCDC74357}" type="parTrans" cxnId="{9EFA4D77-61D4-4BBB-A23E-45AEF0020840}">
      <dgm:prSet/>
      <dgm:spPr/>
      <dgm:t>
        <a:bodyPr/>
        <a:lstStyle/>
        <a:p>
          <a:endParaRPr lang="es-ES"/>
        </a:p>
      </dgm:t>
    </dgm:pt>
    <dgm:pt modelId="{A7FE3707-1266-4B9C-AD99-8E48E855ECFE}" type="sibTrans" cxnId="{9EFA4D77-61D4-4BBB-A23E-45AEF0020840}">
      <dgm:prSet/>
      <dgm:spPr/>
      <dgm:t>
        <a:bodyPr/>
        <a:lstStyle/>
        <a:p>
          <a:endParaRPr lang="es-ES"/>
        </a:p>
      </dgm:t>
    </dgm:pt>
    <dgm:pt modelId="{4262DEDD-AB25-41A8-B554-F327C64BDB1A}">
      <dgm:prSet phldrT="[Texto]" custT="1"/>
      <dgm:spPr/>
      <dgm:t>
        <a:bodyPr/>
        <a:lstStyle/>
        <a:p>
          <a:pPr algn="l"/>
          <a:r>
            <a:rPr lang="ca-ES" sz="2200" dirty="0" smtClean="0">
              <a:latin typeface="Articulate Narrow" panose="02000506040000020004" pitchFamily="2" charset="0"/>
            </a:rPr>
            <a:t>3. Cliqueu a </a:t>
          </a:r>
          <a:r>
            <a:rPr lang="ca-ES" sz="2200" b="1" dirty="0" smtClean="0">
              <a:solidFill>
                <a:schemeClr val="tx1"/>
              </a:solidFill>
              <a:latin typeface="Articulate Narrow" panose="02000506040000020004" pitchFamily="2" charset="0"/>
            </a:rPr>
            <a:t>Afegeix.</a:t>
          </a:r>
          <a:endParaRPr lang="es-ES" sz="2200" b="0" i="0" dirty="0">
            <a:solidFill>
              <a:schemeClr val="tx1"/>
            </a:solidFill>
            <a:latin typeface="Articulate Narrow" panose="02000506040000020004" pitchFamily="2" charset="0"/>
          </a:endParaRPr>
        </a:p>
      </dgm:t>
    </dgm:pt>
    <dgm:pt modelId="{534E5178-61A7-40B0-BF20-87FAF421FB1F}" type="parTrans" cxnId="{8367113B-5590-43CA-A061-FEEC4B18B1E5}">
      <dgm:prSet/>
      <dgm:spPr/>
      <dgm:t>
        <a:bodyPr/>
        <a:lstStyle/>
        <a:p>
          <a:endParaRPr lang="es-ES"/>
        </a:p>
      </dgm:t>
    </dgm:pt>
    <dgm:pt modelId="{B7323DAF-8C64-4C73-A998-D8D939E79DBC}" type="sibTrans" cxnId="{8367113B-5590-43CA-A061-FEEC4B18B1E5}">
      <dgm:prSet/>
      <dgm:spPr/>
      <dgm:t>
        <a:bodyPr/>
        <a:lstStyle/>
        <a:p>
          <a:endParaRPr lang="es-ES"/>
        </a:p>
      </dgm:t>
    </dgm:pt>
    <dgm:pt modelId="{C7A54465-4B13-435A-8814-71B645C790FA}" type="pres">
      <dgm:prSet presAssocID="{5D3932F7-8023-4E1F-8EF1-8B485A611CD4}" presName="CompostProcess" presStyleCnt="0">
        <dgm:presLayoutVars>
          <dgm:dir/>
          <dgm:resizeHandles val="exact"/>
        </dgm:presLayoutVars>
      </dgm:prSet>
      <dgm:spPr/>
    </dgm:pt>
    <dgm:pt modelId="{2E27FE2B-5DBD-4B0E-9559-15417BA49E44}" type="pres">
      <dgm:prSet presAssocID="{5D3932F7-8023-4E1F-8EF1-8B485A611CD4}" presName="arrow" presStyleLbl="bgShp" presStyleIdx="0" presStyleCnt="1"/>
      <dgm:spPr>
        <a:solidFill>
          <a:schemeClr val="bg1">
            <a:lumMod val="85000"/>
          </a:schemeClr>
        </a:solidFill>
      </dgm:spPr>
      <dgm:t>
        <a:bodyPr/>
        <a:lstStyle/>
        <a:p>
          <a:endParaRPr lang="es-ES"/>
        </a:p>
      </dgm:t>
    </dgm:pt>
    <dgm:pt modelId="{1EAC1EB2-3487-4871-B37D-7A11B8739795}" type="pres">
      <dgm:prSet presAssocID="{5D3932F7-8023-4E1F-8EF1-8B485A611CD4}" presName="linearProcess" presStyleCnt="0"/>
      <dgm:spPr/>
    </dgm:pt>
    <dgm:pt modelId="{DA006B36-4273-44AB-89AA-6E23B358C1ED}" type="pres">
      <dgm:prSet presAssocID="{20936D3C-DE10-4FDD-B25B-F6D77E3CFBCC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B0CD5F-CCD1-46AD-8CA8-9230BB27962C}" type="pres">
      <dgm:prSet presAssocID="{D7836EFF-5D54-4ABA-B6F1-DE850FF6AE45}" presName="sibTrans" presStyleCnt="0"/>
      <dgm:spPr/>
    </dgm:pt>
    <dgm:pt modelId="{AEB6B98A-8B22-44C4-8718-8E9488E3D156}" type="pres">
      <dgm:prSet presAssocID="{BC456E99-E4CC-45DA-8BAD-2BF1D7A0DC7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15DFBA-1F8D-4272-907D-4758CE05F1B3}" type="pres">
      <dgm:prSet presAssocID="{A7FE3707-1266-4B9C-AD99-8E48E855ECFE}" presName="sibTrans" presStyleCnt="0"/>
      <dgm:spPr/>
    </dgm:pt>
    <dgm:pt modelId="{4C00DBF8-1C86-43B1-A4EA-01E56BD83364}" type="pres">
      <dgm:prSet presAssocID="{4262DEDD-AB25-41A8-B554-F327C64BDB1A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6E18390-CA82-458C-9729-F937BAB51E2D}" srcId="{5D3932F7-8023-4E1F-8EF1-8B485A611CD4}" destId="{20936D3C-DE10-4FDD-B25B-F6D77E3CFBCC}" srcOrd="0" destOrd="0" parTransId="{BA5DEC03-0F3F-4E58-AF06-AAA539BB7EDF}" sibTransId="{D7836EFF-5D54-4ABA-B6F1-DE850FF6AE45}"/>
    <dgm:cxn modelId="{8367113B-5590-43CA-A061-FEEC4B18B1E5}" srcId="{5D3932F7-8023-4E1F-8EF1-8B485A611CD4}" destId="{4262DEDD-AB25-41A8-B554-F327C64BDB1A}" srcOrd="2" destOrd="0" parTransId="{534E5178-61A7-40B0-BF20-87FAF421FB1F}" sibTransId="{B7323DAF-8C64-4C73-A998-D8D939E79DBC}"/>
    <dgm:cxn modelId="{9EFA4D77-61D4-4BBB-A23E-45AEF0020840}" srcId="{5D3932F7-8023-4E1F-8EF1-8B485A611CD4}" destId="{BC456E99-E4CC-45DA-8BAD-2BF1D7A0DC7E}" srcOrd="1" destOrd="0" parTransId="{F593ACFC-C757-4774-B241-ADDFCDC74357}" sibTransId="{A7FE3707-1266-4B9C-AD99-8E48E855ECFE}"/>
    <dgm:cxn modelId="{D92499CD-ECC8-4ABD-BBF3-00BE4AEEC6C5}" type="presOf" srcId="{4262DEDD-AB25-41A8-B554-F327C64BDB1A}" destId="{4C00DBF8-1C86-43B1-A4EA-01E56BD83364}" srcOrd="0" destOrd="0" presId="urn:microsoft.com/office/officeart/2005/8/layout/hProcess9"/>
    <dgm:cxn modelId="{340E5D4A-0D32-4C21-8D44-A9159EF45C86}" type="presOf" srcId="{BC456E99-E4CC-45DA-8BAD-2BF1D7A0DC7E}" destId="{AEB6B98A-8B22-44C4-8718-8E9488E3D156}" srcOrd="0" destOrd="0" presId="urn:microsoft.com/office/officeart/2005/8/layout/hProcess9"/>
    <dgm:cxn modelId="{87CCDB44-2CF9-40C8-AC61-5A22FC31C762}" type="presOf" srcId="{5D3932F7-8023-4E1F-8EF1-8B485A611CD4}" destId="{C7A54465-4B13-435A-8814-71B645C790FA}" srcOrd="0" destOrd="0" presId="urn:microsoft.com/office/officeart/2005/8/layout/hProcess9"/>
    <dgm:cxn modelId="{B8FFA5FA-DFA7-46F9-B65B-8F02ADB77FD1}" type="presOf" srcId="{20936D3C-DE10-4FDD-B25B-F6D77E3CFBCC}" destId="{DA006B36-4273-44AB-89AA-6E23B358C1ED}" srcOrd="0" destOrd="0" presId="urn:microsoft.com/office/officeart/2005/8/layout/hProcess9"/>
    <dgm:cxn modelId="{EA445737-6E78-4C17-A425-E4CCDCE9AA40}" type="presParOf" srcId="{C7A54465-4B13-435A-8814-71B645C790FA}" destId="{2E27FE2B-5DBD-4B0E-9559-15417BA49E44}" srcOrd="0" destOrd="0" presId="urn:microsoft.com/office/officeart/2005/8/layout/hProcess9"/>
    <dgm:cxn modelId="{C4856510-8C8C-4B15-9D8C-333799C1FE69}" type="presParOf" srcId="{C7A54465-4B13-435A-8814-71B645C790FA}" destId="{1EAC1EB2-3487-4871-B37D-7A11B8739795}" srcOrd="1" destOrd="0" presId="urn:microsoft.com/office/officeart/2005/8/layout/hProcess9"/>
    <dgm:cxn modelId="{A2054CF0-2C3C-4AAE-B002-475EC1ACFB5E}" type="presParOf" srcId="{1EAC1EB2-3487-4871-B37D-7A11B8739795}" destId="{DA006B36-4273-44AB-89AA-6E23B358C1ED}" srcOrd="0" destOrd="0" presId="urn:microsoft.com/office/officeart/2005/8/layout/hProcess9"/>
    <dgm:cxn modelId="{D99F6000-DAFF-4966-A540-F404EE2CB254}" type="presParOf" srcId="{1EAC1EB2-3487-4871-B37D-7A11B8739795}" destId="{1CB0CD5F-CCD1-46AD-8CA8-9230BB27962C}" srcOrd="1" destOrd="0" presId="urn:microsoft.com/office/officeart/2005/8/layout/hProcess9"/>
    <dgm:cxn modelId="{E2C6EC9B-B75E-402F-837F-6BBA1BF33029}" type="presParOf" srcId="{1EAC1EB2-3487-4871-B37D-7A11B8739795}" destId="{AEB6B98A-8B22-44C4-8718-8E9488E3D156}" srcOrd="2" destOrd="0" presId="urn:microsoft.com/office/officeart/2005/8/layout/hProcess9"/>
    <dgm:cxn modelId="{A6A27240-8137-404F-8E49-3F06997836D0}" type="presParOf" srcId="{1EAC1EB2-3487-4871-B37D-7A11B8739795}" destId="{8815DFBA-1F8D-4272-907D-4758CE05F1B3}" srcOrd="3" destOrd="0" presId="urn:microsoft.com/office/officeart/2005/8/layout/hProcess9"/>
    <dgm:cxn modelId="{39514361-3570-425F-A059-6F163CDD334D}" type="presParOf" srcId="{1EAC1EB2-3487-4871-B37D-7A11B8739795}" destId="{4C00DBF8-1C86-43B1-A4EA-01E56BD8336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27FE2B-5DBD-4B0E-9559-15417BA49E44}">
      <dsp:nvSpPr>
        <dsp:cNvPr id="0" name=""/>
        <dsp:cNvSpPr/>
      </dsp:nvSpPr>
      <dsp:spPr>
        <a:xfrm>
          <a:off x="582661" y="0"/>
          <a:ext cx="6603499" cy="4993806"/>
        </a:xfrm>
        <a:prstGeom prst="rightArrow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06B36-4273-44AB-89AA-6E23B358C1ED}">
      <dsp:nvSpPr>
        <dsp:cNvPr id="0" name=""/>
        <dsp:cNvSpPr/>
      </dsp:nvSpPr>
      <dsp:spPr>
        <a:xfrm>
          <a:off x="829" y="1498141"/>
          <a:ext cx="2360187" cy="19975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200" kern="1200" dirty="0" smtClean="0">
              <a:solidFill>
                <a:schemeClr val="bg1"/>
              </a:solidFill>
              <a:latin typeface="Articulate Narrow" panose="02000506040000020004" pitchFamily="2" charset="0"/>
            </a:rPr>
            <a:t>1. Activeu el </a:t>
          </a:r>
          <a:r>
            <a:rPr lang="ca-ES" sz="2200" b="0" i="0" kern="1200" dirty="0" smtClean="0">
              <a:solidFill>
                <a:schemeClr val="tx1"/>
              </a:solidFill>
              <a:latin typeface="Articulate Narrow" panose="02000506040000020004" pitchFamily="2" charset="0"/>
            </a:rPr>
            <a:t>Mode d’edició </a:t>
          </a:r>
          <a:r>
            <a:rPr lang="ca-ES" sz="2200" kern="1200" dirty="0" smtClean="0">
              <a:solidFill>
                <a:schemeClr val="bg1"/>
              </a:solidFill>
              <a:latin typeface="Articulate Narrow" panose="02000506040000020004" pitchFamily="2" charset="0"/>
            </a:rPr>
            <a:t>del curs.</a:t>
          </a:r>
          <a:endParaRPr lang="es-ES" sz="2200" i="0" kern="1200" dirty="0">
            <a:solidFill>
              <a:schemeClr val="bg1"/>
            </a:solidFill>
            <a:latin typeface="Articulate Narrow" panose="02000506040000020004" pitchFamily="2" charset="0"/>
          </a:endParaRPr>
        </a:p>
      </dsp:txBody>
      <dsp:txXfrm>
        <a:off x="98340" y="1595652"/>
        <a:ext cx="2165165" cy="1802500"/>
      </dsp:txXfrm>
    </dsp:sp>
    <dsp:sp modelId="{AEB6B98A-8B22-44C4-8718-8E9488E3D156}">
      <dsp:nvSpPr>
        <dsp:cNvPr id="0" name=""/>
        <dsp:cNvSpPr/>
      </dsp:nvSpPr>
      <dsp:spPr>
        <a:xfrm>
          <a:off x="2704317" y="1498141"/>
          <a:ext cx="2360187" cy="19975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200" kern="1200" dirty="0" smtClean="0">
              <a:solidFill>
                <a:schemeClr val="bg1"/>
              </a:solidFill>
              <a:latin typeface="Articulate Narrow" panose="02000506040000020004" pitchFamily="2" charset="0"/>
            </a:rPr>
            <a:t>2. En la setmana o el tema oportú, cliqueu a </a:t>
          </a:r>
          <a:r>
            <a:rPr lang="ca-ES" sz="2200" b="0" i="0" kern="1200" dirty="0" smtClean="0">
              <a:solidFill>
                <a:schemeClr val="tx1"/>
              </a:solidFill>
              <a:latin typeface="Articulate Narrow" panose="02000506040000020004" pitchFamily="2" charset="0"/>
            </a:rPr>
            <a:t>Afegeix una activitat o un recurs </a:t>
          </a:r>
          <a:r>
            <a:rPr lang="ca-ES" sz="2200" kern="1200" dirty="0" smtClean="0">
              <a:solidFill>
                <a:schemeClr val="bg1"/>
              </a:solidFill>
              <a:latin typeface="Articulate Narrow" panose="02000506040000020004" pitchFamily="2" charset="0"/>
            </a:rPr>
            <a:t>i seleccioneu </a:t>
          </a:r>
          <a:r>
            <a:rPr lang="ca-ES" sz="2200" b="0" i="0" kern="1200" dirty="0" smtClean="0">
              <a:solidFill>
                <a:schemeClr val="tx1"/>
              </a:solidFill>
              <a:latin typeface="Articulate Narrow" panose="02000506040000020004" pitchFamily="2" charset="0"/>
            </a:rPr>
            <a:t>Xat.</a:t>
          </a:r>
          <a:endParaRPr lang="es-ES" sz="2200" b="0" i="0" kern="1200" dirty="0">
            <a:solidFill>
              <a:schemeClr val="tx1"/>
            </a:solidFill>
            <a:latin typeface="Articulate Narrow" panose="02000506040000020004" pitchFamily="2" charset="0"/>
          </a:endParaRPr>
        </a:p>
      </dsp:txBody>
      <dsp:txXfrm>
        <a:off x="2801828" y="1595652"/>
        <a:ext cx="2165165" cy="1802500"/>
      </dsp:txXfrm>
    </dsp:sp>
    <dsp:sp modelId="{4C00DBF8-1C86-43B1-A4EA-01E56BD83364}">
      <dsp:nvSpPr>
        <dsp:cNvPr id="0" name=""/>
        <dsp:cNvSpPr/>
      </dsp:nvSpPr>
      <dsp:spPr>
        <a:xfrm>
          <a:off x="5407805" y="1498141"/>
          <a:ext cx="2360187" cy="19975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200" kern="1200" dirty="0" smtClean="0">
              <a:latin typeface="Articulate Narrow" panose="02000506040000020004" pitchFamily="2" charset="0"/>
            </a:rPr>
            <a:t>3. Cliqueu a </a:t>
          </a:r>
          <a:r>
            <a:rPr lang="ca-ES" sz="2200" b="1" kern="1200" dirty="0" smtClean="0">
              <a:solidFill>
                <a:schemeClr val="tx1"/>
              </a:solidFill>
              <a:latin typeface="Articulate Narrow" panose="02000506040000020004" pitchFamily="2" charset="0"/>
            </a:rPr>
            <a:t>Afegeix.</a:t>
          </a:r>
          <a:endParaRPr lang="es-ES" sz="2200" b="0" i="0" kern="1200" dirty="0">
            <a:solidFill>
              <a:schemeClr val="tx1"/>
            </a:solidFill>
            <a:latin typeface="Articulate Narrow" panose="02000506040000020004" pitchFamily="2" charset="0"/>
          </a:endParaRPr>
        </a:p>
      </dsp:txBody>
      <dsp:txXfrm>
        <a:off x="5505316" y="1595652"/>
        <a:ext cx="2165165" cy="180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5E8CF-E70B-41D7-BD64-47255026C2FF}" type="datetimeFigureOut">
              <a:rPr lang="es-ES" smtClean="0"/>
              <a:t>07/05/2018</a:t>
            </a:fld>
            <a:endParaRPr lang="es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8C83D-9AF8-47CD-877A-074DC2DCB81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0192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hyperlink" Target="http://bit.ly/2sO5WCQ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r="1"/>
          <a:stretch/>
        </p:blipFill>
        <p:spPr>
          <a:xfrm>
            <a:off x="0" y="-115910"/>
            <a:ext cx="12280900" cy="7114317"/>
          </a:xfrm>
          <a:prstGeom prst="rect">
            <a:avLst/>
          </a:prstGeom>
        </p:spPr>
      </p:pic>
      <p:pic>
        <p:nvPicPr>
          <p:cNvPr id="3" name="Imat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4" name="Imatg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73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t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9" name="Imat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  <p:pic>
        <p:nvPicPr>
          <p:cNvPr id="3" name="Imatg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4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r="1"/>
          <a:stretch/>
        </p:blipFill>
        <p:spPr>
          <a:xfrm>
            <a:off x="0" y="-1"/>
            <a:ext cx="12230100" cy="71143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3" y="6351062"/>
            <a:ext cx="1080000" cy="375254"/>
          </a:xfrm>
          <a:prstGeom prst="rect">
            <a:avLst/>
          </a:prstGeom>
        </p:spPr>
      </p:pic>
      <p:sp>
        <p:nvSpPr>
          <p:cNvPr id="10" name="CuadroTexto 9"/>
          <p:cNvSpPr txBox="1"/>
          <p:nvPr userDrawn="1"/>
        </p:nvSpPr>
        <p:spPr>
          <a:xfrm>
            <a:off x="1701800" y="6264651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altLang="ca-ES" sz="2400" b="1" dirty="0">
                <a:solidFill>
                  <a:srgbClr val="203864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lang="es-ES" sz="2400" dirty="0" err="1">
                <a:solidFill>
                  <a:schemeClr val="accent5">
                    <a:lumMod val="50000"/>
                  </a:schemeClr>
                </a:solidFill>
                <a:latin typeface="Bebas Neue Bold" panose="020B0606020202050201" pitchFamily="34" charset="0"/>
              </a:rPr>
              <a:t>CRAi</a:t>
            </a: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Bebas Neue Bold" panose="020B0606020202050201" pitchFamily="34" charset="0"/>
              </a:rPr>
              <a:t>, </a:t>
            </a:r>
            <a:r>
              <a:rPr lang="es-ES" sz="2400" dirty="0" err="1">
                <a:solidFill>
                  <a:schemeClr val="accent5">
                    <a:lumMod val="50000"/>
                  </a:schemeClr>
                </a:solidFill>
                <a:latin typeface="Bebas Neue Bold" panose="020B0606020202050201" pitchFamily="34" charset="0"/>
              </a:rPr>
              <a:t>universitat</a:t>
            </a: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Bebas Neue Bold" panose="020B0606020202050201" pitchFamily="34" charset="0"/>
              </a:rPr>
              <a:t> de Barcelona, </a:t>
            </a:r>
            <a:r>
              <a:rPr lang="es-ES" sz="2400" dirty="0" err="1">
                <a:solidFill>
                  <a:schemeClr val="accent5">
                    <a:lumMod val="50000"/>
                  </a:schemeClr>
                </a:solidFill>
                <a:latin typeface="Bebas Neue Bold" panose="020B0606020202050201" pitchFamily="34" charset="0"/>
              </a:rPr>
              <a:t>curs</a:t>
            </a: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Bebas Neue Bold" panose="020B0606020202050201" pitchFamily="34" charset="0"/>
              </a:rPr>
              <a:t> 2017-18 </a:t>
            </a:r>
          </a:p>
        </p:txBody>
      </p:sp>
      <p:pic>
        <p:nvPicPr>
          <p:cNvPr id="11" name="Imagen 1">
            <a:hlinkClick r:id="rId4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94225" y="4602823"/>
            <a:ext cx="2817776" cy="762592"/>
          </a:xfrm>
          <a:prstGeom prst="rect">
            <a:avLst/>
          </a:prstGeom>
        </p:spPr>
      </p:pic>
      <p:sp>
        <p:nvSpPr>
          <p:cNvPr id="12" name="QuadreDeText 8"/>
          <p:cNvSpPr txBox="1"/>
          <p:nvPr userDrawn="1"/>
        </p:nvSpPr>
        <p:spPr>
          <a:xfrm>
            <a:off x="3554071" y="1987497"/>
            <a:ext cx="4540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600" dirty="0">
                <a:solidFill>
                  <a:srgbClr val="25477B"/>
                </a:solidFill>
                <a:latin typeface="Bebas Neue Regular" panose="00000500000000000000" pitchFamily="50" charset="0"/>
              </a:rPr>
              <a:t>Moltes gràcies</a:t>
            </a:r>
            <a:r>
              <a:rPr lang="ca-ES" sz="9600" dirty="0">
                <a:solidFill>
                  <a:schemeClr val="bg1"/>
                </a:solidFill>
                <a:latin typeface="Bebas Neue Regular" panose="00000500000000000000" pitchFamily="50" charset="0"/>
              </a:rPr>
              <a:t>!</a:t>
            </a:r>
            <a:endParaRPr lang="es-ES" sz="23900" dirty="0">
              <a:solidFill>
                <a:schemeClr val="bg1"/>
              </a:solidFill>
              <a:latin typeface="Bebas Neue Regular" panose="00000500000000000000" pitchFamily="50" charset="0"/>
            </a:endParaRPr>
          </a:p>
        </p:txBody>
      </p:sp>
      <p:pic>
        <p:nvPicPr>
          <p:cNvPr id="13" name="Imatg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14" name="Imatg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64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Imat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4" name="Imatg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76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4" name="Imat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20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4" name="Imat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  <p:pic>
        <p:nvPicPr>
          <p:cNvPr id="2" name="Imatg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6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547"/>
            <a:ext cx="12192000" cy="7114317"/>
          </a:xfrm>
          <a:prstGeom prst="rect">
            <a:avLst/>
          </a:prstGeom>
        </p:spPr>
      </p:pic>
      <p:pic>
        <p:nvPicPr>
          <p:cNvPr id="3" name="Imat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4" name="Imatg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06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t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t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4" name="Imatg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07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4" name="Imat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  <p:pic>
        <p:nvPicPr>
          <p:cNvPr id="2" name="Imatg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68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-142017"/>
            <a:ext cx="12280900" cy="7114317"/>
          </a:xfrm>
          <a:prstGeom prst="rect">
            <a:avLst/>
          </a:prstGeom>
        </p:spPr>
      </p:pic>
      <p:pic>
        <p:nvPicPr>
          <p:cNvPr id="8" name="Imat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9" name="Imatg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29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t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9" name="Imat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  <p:pic>
        <p:nvPicPr>
          <p:cNvPr id="2" name="Imatg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108" y="-21635"/>
            <a:ext cx="12266215" cy="69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83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8B6BE-4A2C-4940-AE64-50381964F637}" type="datetimeFigureOut">
              <a:rPr lang="es-ES" smtClean="0"/>
              <a:t>07/05/2018</a:t>
            </a:fld>
            <a:endParaRPr lang="es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7AE9F-56A0-420A-AAC4-4BB0BB33088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24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1" r:id="rId4"/>
    <p:sldLayoutId id="2147483651" r:id="rId5"/>
    <p:sldLayoutId id="2147483652" r:id="rId6"/>
    <p:sldLayoutId id="2147483660" r:id="rId7"/>
    <p:sldLayoutId id="2147483654" r:id="rId8"/>
    <p:sldLayoutId id="2147483662" r:id="rId9"/>
    <p:sldLayoutId id="2147483663" r:id="rId10"/>
    <p:sldLayoutId id="214748365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8"/>
          <p:cNvSpPr txBox="1"/>
          <p:nvPr/>
        </p:nvSpPr>
        <p:spPr>
          <a:xfrm>
            <a:off x="2641536" y="2136338"/>
            <a:ext cx="71014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5400" b="1" dirty="0" smtClean="0">
                <a:solidFill>
                  <a:srgbClr val="25477B"/>
                </a:solidFill>
                <a:latin typeface="Bebas Neue Regular" panose="00000500000000000000" pitchFamily="50" charset="0"/>
              </a:rPr>
              <a:t>Campus virtual </a:t>
            </a:r>
            <a:r>
              <a:rPr lang="ca-ES" sz="5400" b="1" dirty="0" err="1" smtClean="0">
                <a:solidFill>
                  <a:srgbClr val="25477B"/>
                </a:solidFill>
                <a:latin typeface="Bebas Neue Regular" panose="00000500000000000000" pitchFamily="50" charset="0"/>
              </a:rPr>
              <a:t>ub</a:t>
            </a:r>
            <a:endParaRPr lang="ca-ES" sz="5400" b="1" dirty="0" smtClean="0">
              <a:solidFill>
                <a:srgbClr val="25477B"/>
              </a:solidFill>
              <a:latin typeface="Bebas Neue Regular" panose="00000500000000000000" pitchFamily="50" charset="0"/>
            </a:endParaRPr>
          </a:p>
          <a:p>
            <a:pPr algn="ctr"/>
            <a:endParaRPr lang="ca-ES" sz="5400" b="1" dirty="0" smtClean="0">
              <a:solidFill>
                <a:srgbClr val="25477B"/>
              </a:solidFill>
              <a:latin typeface="Bebas Neue Regular" panose="00000500000000000000" pitchFamily="50" charset="0"/>
            </a:endParaRPr>
          </a:p>
          <a:p>
            <a:pPr algn="ctr"/>
            <a:r>
              <a:rPr lang="ca-ES" sz="5400" b="1" dirty="0" smtClean="0">
                <a:solidFill>
                  <a:srgbClr val="25477B"/>
                </a:solidFill>
                <a:latin typeface="Bebas Neue Regular" panose="00000500000000000000" pitchFamily="50" charset="0"/>
              </a:rPr>
              <a:t>Activita</a:t>
            </a:r>
            <a:r>
              <a:rPr lang="ca-ES" sz="5400" b="1" dirty="0" smtClean="0">
                <a:solidFill>
                  <a:srgbClr val="25477B"/>
                </a:solidFill>
                <a:latin typeface="Bebas Neue Regular" panose="00000500000000000000" pitchFamily="50" charset="0"/>
              </a:rPr>
              <a:t>t </a:t>
            </a:r>
            <a:r>
              <a:rPr lang="ca-ES" sz="5400" b="1" dirty="0" smtClean="0">
                <a:solidFill>
                  <a:srgbClr val="25477B"/>
                </a:solidFill>
                <a:latin typeface="Bebas Neue Regular" panose="00000500000000000000" pitchFamily="50" charset="0"/>
              </a:rPr>
              <a:t>Xat</a:t>
            </a:r>
            <a:endParaRPr lang="ca-ES" sz="5400" b="1" dirty="0" smtClean="0">
              <a:solidFill>
                <a:srgbClr val="25477B"/>
              </a:solidFill>
              <a:latin typeface="Bebas Neue Regula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24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87886" y="2063375"/>
            <a:ext cx="967203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400" dirty="0">
                <a:latin typeface="Articulate Narrow" panose="02000506040000020004" pitchFamily="2" charset="0"/>
              </a:rPr>
              <a:t>S’ha de tenir en compte que, si una sala és visible, la pot fer servir qualsevol usuari sense necessitat que el docent l’activi o hi sigui present. El diàleg que té lloc en una sala pot quedar desat i consultar-se o es pot exportar com a pàgina web, per a tots els estudiants, si es configura així.</a:t>
            </a:r>
            <a:endParaRPr lang="es-ES" sz="2400" dirty="0">
              <a:latin typeface="Articulate Narrow" panose="02000506040000020004" pitchFamily="2" charset="0"/>
            </a:endParaRPr>
          </a:p>
          <a:p>
            <a:endParaRPr lang="ca-ES" dirty="0"/>
          </a:p>
        </p:txBody>
      </p:sp>
      <p:sp>
        <p:nvSpPr>
          <p:cNvPr id="4" name="Rectángulo 3"/>
          <p:cNvSpPr/>
          <p:nvPr/>
        </p:nvSpPr>
        <p:spPr>
          <a:xfrm>
            <a:off x="1287886" y="4911992"/>
            <a:ext cx="967203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a-ES" sz="2400" dirty="0">
                <a:solidFill>
                  <a:schemeClr val="bg1"/>
                </a:solidFill>
                <a:latin typeface="Articulate Narrow" panose="02000506040000020004" pitchFamily="2" charset="0"/>
              </a:rPr>
              <a:t>No és recomanable fer sessions de més de deu usuaris, ja que el diàleg pot ser difícil de moderar i l’aparició dels missatges a la pantalla pot alentir-se.</a:t>
            </a:r>
            <a:endParaRPr lang="es-ES" sz="2400" dirty="0">
              <a:solidFill>
                <a:schemeClr val="bg1"/>
              </a:solidFill>
              <a:latin typeface="Articulate Narrow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465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43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50006" y="1385087"/>
            <a:ext cx="26771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360"/>
              </a:spcBef>
            </a:pPr>
            <a:r>
              <a:rPr lang="ca-ES" sz="3200" b="1" dirty="0">
                <a:solidFill>
                  <a:srgbClr val="327DC1"/>
                </a:solidFill>
                <a:latin typeface="Bebas Neue Bold"/>
                <a:ea typeface="Trebuchet MS" panose="020B0603020202020204" pitchFamily="34" charset="0"/>
              </a:rPr>
              <a:t>Pe</a:t>
            </a:r>
            <a:r>
              <a:rPr lang="ca-ES" sz="3200" b="1" spc="-5" dirty="0">
                <a:solidFill>
                  <a:srgbClr val="327DC1"/>
                </a:solidFill>
                <a:latin typeface="Bebas Neue Bold"/>
                <a:ea typeface="Trebuchet MS" panose="020B0603020202020204" pitchFamily="34" charset="0"/>
              </a:rPr>
              <a:t>r </a:t>
            </a:r>
            <a:r>
              <a:rPr lang="ca-ES" sz="3200" b="1" dirty="0">
                <a:solidFill>
                  <a:srgbClr val="327DC1"/>
                </a:solidFill>
                <a:latin typeface="Bebas Neue Bold"/>
                <a:ea typeface="Trebuchet MS" panose="020B0603020202020204" pitchFamily="34" charset="0"/>
              </a:rPr>
              <a:t>a </a:t>
            </a:r>
            <a:r>
              <a:rPr lang="ca-ES" sz="3200" b="1" spc="5" dirty="0">
                <a:solidFill>
                  <a:srgbClr val="327DC1"/>
                </a:solidFill>
                <a:latin typeface="Bebas Neue Bold"/>
                <a:ea typeface="Trebuchet MS" panose="020B0603020202020204" pitchFamily="34" charset="0"/>
              </a:rPr>
              <a:t>q</a:t>
            </a:r>
            <a:r>
              <a:rPr lang="ca-ES" sz="3200" b="1" spc="-5" dirty="0">
                <a:solidFill>
                  <a:srgbClr val="327DC1"/>
                </a:solidFill>
                <a:latin typeface="Bebas Neue Bold"/>
                <a:ea typeface="Trebuchet MS" panose="020B0603020202020204" pitchFamily="34" charset="0"/>
              </a:rPr>
              <a:t>u</a:t>
            </a:r>
            <a:r>
              <a:rPr lang="ca-ES" sz="3200" b="1" dirty="0">
                <a:solidFill>
                  <a:srgbClr val="327DC1"/>
                </a:solidFill>
                <a:latin typeface="Bebas Neue Bold"/>
                <a:ea typeface="Trebuchet MS" panose="020B0603020202020204" pitchFamily="34" charset="0"/>
              </a:rPr>
              <a:t>è</a:t>
            </a:r>
            <a:r>
              <a:rPr lang="ca-ES" sz="3200" b="1" spc="-10" dirty="0">
                <a:solidFill>
                  <a:srgbClr val="327DC1"/>
                </a:solidFill>
                <a:latin typeface="Bebas Neue Bold"/>
                <a:ea typeface="Trebuchet MS" panose="020B0603020202020204" pitchFamily="34" charset="0"/>
              </a:rPr>
              <a:t> </a:t>
            </a:r>
            <a:r>
              <a:rPr lang="ca-ES" sz="3200" b="1" dirty="0">
                <a:solidFill>
                  <a:srgbClr val="327DC1"/>
                </a:solidFill>
                <a:latin typeface="Bebas Neue Bold"/>
                <a:ea typeface="Trebuchet MS" panose="020B0603020202020204" pitchFamily="34" charset="0"/>
              </a:rPr>
              <a:t>serveix?</a:t>
            </a:r>
            <a:endParaRPr lang="es-ES" sz="3200" b="1" dirty="0">
              <a:solidFill>
                <a:srgbClr val="327DC1"/>
              </a:solidFill>
              <a:latin typeface="Bebas Neue Bold"/>
              <a:ea typeface="Trebuchet MS" panose="020B0603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50006" y="2356834"/>
            <a:ext cx="51000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400" dirty="0">
                <a:latin typeface="Articulate Narrow" panose="02000506040000020004" pitchFamily="2" charset="0"/>
              </a:rPr>
              <a:t>El xat</a:t>
            </a:r>
            <a:r>
              <a:rPr lang="ca-ES" sz="2400" i="1" dirty="0">
                <a:latin typeface="Articulate Narrow" panose="02000506040000020004" pitchFamily="2" charset="0"/>
              </a:rPr>
              <a:t> </a:t>
            </a:r>
            <a:r>
              <a:rPr lang="ca-ES" sz="2400" dirty="0">
                <a:latin typeface="Articulate Narrow" panose="02000506040000020004" pitchFamily="2" charset="0"/>
              </a:rPr>
              <a:t>de </a:t>
            </a:r>
            <a:r>
              <a:rPr lang="ca-ES" sz="2400" dirty="0" err="1">
                <a:latin typeface="Articulate Narrow" panose="02000506040000020004" pitchFamily="2" charset="0"/>
              </a:rPr>
              <a:t>Moodle</a:t>
            </a:r>
            <a:r>
              <a:rPr lang="ca-ES" sz="2400" dirty="0">
                <a:latin typeface="Articulate Narrow" panose="02000506040000020004" pitchFamily="2" charset="0"/>
              </a:rPr>
              <a:t> és una eina de comunicació que permet als usuaris mantenir converses en temps real. Els participants han de ser al sistema tots alhora per participar en les sales de xat.</a:t>
            </a:r>
            <a:endParaRPr lang="es-ES" sz="2400" dirty="0">
              <a:latin typeface="Articulate Narrow" panose="02000506040000020004" pitchFamily="2" charset="0"/>
            </a:endParaRPr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6722771" y="3941760"/>
            <a:ext cx="50485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400" b="1" dirty="0">
                <a:solidFill>
                  <a:srgbClr val="317ABE"/>
                </a:solidFill>
                <a:latin typeface="Bebas Neue Bold" panose="020B0606020202050201"/>
              </a:rPr>
              <a:t>Exemples d’ús:</a:t>
            </a:r>
            <a:r>
              <a:rPr lang="ca-ES" sz="2400" dirty="0">
                <a:solidFill>
                  <a:srgbClr val="317ABE"/>
                </a:solidFill>
                <a:latin typeface="Bebas Neue Bold" panose="020B0606020202050201"/>
              </a:rPr>
              <a:t> </a:t>
            </a:r>
            <a:endParaRPr lang="ca-ES" sz="2400" dirty="0" smtClean="0">
              <a:solidFill>
                <a:srgbClr val="317ABE"/>
              </a:solidFill>
              <a:latin typeface="Bebas Neue Bold" panose="020B0606020202050201"/>
            </a:endParaRPr>
          </a:p>
          <a:p>
            <a:pPr algn="ctr"/>
            <a:endParaRPr lang="ca-ES" sz="2400" dirty="0" smtClean="0">
              <a:solidFill>
                <a:srgbClr val="317ABE"/>
              </a:solidFill>
              <a:latin typeface="Bebas Neue Bold" panose="020B0606020202050201"/>
            </a:endParaRPr>
          </a:p>
          <a:p>
            <a:r>
              <a:rPr lang="ca-ES" sz="2400" dirty="0" smtClean="0">
                <a:latin typeface="Bebas Neue Bold" panose="020B0606020202050201"/>
              </a:rPr>
              <a:t>atenció </a:t>
            </a:r>
            <a:r>
              <a:rPr lang="ca-ES" sz="2400" dirty="0">
                <a:latin typeface="Bebas Neue Bold" panose="020B0606020202050201"/>
              </a:rPr>
              <a:t>de tutories, intercanvi ràpid d’idees en un grup, consultes a un expert, treball en equip, etc</a:t>
            </a:r>
            <a:r>
              <a:rPr lang="ca-ES" sz="2400" b="1" dirty="0">
                <a:latin typeface="Bebas Neue Bold" panose="020B0606020202050201"/>
              </a:rPr>
              <a:t>.</a:t>
            </a:r>
            <a:endParaRPr lang="en-US" sz="2400" b="1" dirty="0">
              <a:latin typeface="Bebas Neue Bold" panose="020B0606020202050201"/>
            </a:endParaRPr>
          </a:p>
        </p:txBody>
      </p:sp>
    </p:spTree>
    <p:extLst>
      <p:ext uri="{BB962C8B-B14F-4D97-AF65-F5344CB8AC3E}">
        <p14:creationId xmlns:p14="http://schemas.microsoft.com/office/powerpoint/2010/main" val="977390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30160" y="1839986"/>
            <a:ext cx="28729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a-ES" sz="3200" b="1" dirty="0">
                <a:solidFill>
                  <a:srgbClr val="5193C2"/>
                </a:solidFill>
                <a:latin typeface="Bebas Neue Bold" panose="020B0606020202050201"/>
              </a:rPr>
              <a:t>Com es crea?</a:t>
            </a:r>
            <a:endParaRPr lang="es-ES" sz="3200" dirty="0">
              <a:solidFill>
                <a:srgbClr val="5193C2"/>
              </a:solidFill>
              <a:latin typeface="Bebas Neue Bold" panose="020B0606020202050201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759720022"/>
              </p:ext>
            </p:extLst>
          </p:nvPr>
        </p:nvGraphicFramePr>
        <p:xfrm>
          <a:off x="2289577" y="1181471"/>
          <a:ext cx="7768823" cy="4993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308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875790" y="2571830"/>
            <a:ext cx="49985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dirty="0">
                <a:latin typeface="Articulate Narrow" panose="02000506040000020004" pitchFamily="2" charset="0"/>
              </a:rPr>
              <a:t> </a:t>
            </a:r>
            <a:endParaRPr lang="es-ES" sz="2800" dirty="0">
              <a:latin typeface="Articulate Narrow" panose="02000506040000020004" pitchFamily="2" charset="0"/>
            </a:endParaRPr>
          </a:p>
          <a:p>
            <a:r>
              <a:rPr lang="ca-ES" sz="2800" dirty="0">
                <a:latin typeface="Articulate Narrow" panose="02000506040000020004" pitchFamily="2" charset="0"/>
              </a:rPr>
              <a:t>Els aspectes que s’han de configurar es classifiquen per apartats:</a:t>
            </a:r>
            <a:endParaRPr lang="es-ES" sz="2800" dirty="0">
              <a:latin typeface="Articulate Narrow" panose="02000506040000020004" pitchFamily="2" charset="0"/>
            </a:endParaRPr>
          </a:p>
          <a:p>
            <a:endParaRPr lang="es-ES" sz="2800" dirty="0"/>
          </a:p>
        </p:txBody>
      </p:sp>
      <p:sp>
        <p:nvSpPr>
          <p:cNvPr id="27" name="Rectangle arrodonit 26"/>
          <p:cNvSpPr/>
          <p:nvPr/>
        </p:nvSpPr>
        <p:spPr>
          <a:xfrm>
            <a:off x="4832671" y="1978017"/>
            <a:ext cx="3448443" cy="593813"/>
          </a:xfrm>
          <a:prstGeom prst="roundRect">
            <a:avLst/>
          </a:prstGeom>
          <a:solidFill>
            <a:srgbClr val="F6C57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2400" dirty="0">
                <a:solidFill>
                  <a:schemeClr val="tx1"/>
                </a:solidFill>
                <a:latin typeface="Articulate Narrow" panose="02000506040000020004" pitchFamily="2" charset="0"/>
              </a:rPr>
              <a:t>Paràmetres generals</a:t>
            </a:r>
            <a:endParaRPr lang="es-ES" sz="2400" dirty="0">
              <a:solidFill>
                <a:schemeClr val="tx1"/>
              </a:solidFill>
              <a:latin typeface="Articulate Narrow" panose="02000506040000020004" pitchFamily="2" charset="0"/>
            </a:endParaRPr>
          </a:p>
        </p:txBody>
      </p:sp>
      <p:sp>
        <p:nvSpPr>
          <p:cNvPr id="31" name="Rectangle arrodonit 30"/>
          <p:cNvSpPr/>
          <p:nvPr/>
        </p:nvSpPr>
        <p:spPr>
          <a:xfrm>
            <a:off x="6377913" y="4226385"/>
            <a:ext cx="3886549" cy="593813"/>
          </a:xfrm>
          <a:prstGeom prst="roundRect">
            <a:avLst/>
          </a:prstGeom>
          <a:solidFill>
            <a:srgbClr val="F6C57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2400" dirty="0" smtClean="0">
                <a:solidFill>
                  <a:schemeClr val="tx1"/>
                </a:solidFill>
                <a:latin typeface="Articulate Narrow" panose="02000506040000020004" pitchFamily="2" charset="0"/>
              </a:rPr>
              <a:t>Altres paràmetres</a:t>
            </a:r>
            <a:endParaRPr lang="es-ES" sz="2400" dirty="0">
              <a:solidFill>
                <a:schemeClr val="tx1"/>
              </a:solidFill>
              <a:latin typeface="Articulate Narrow" panose="02000506040000020004" pitchFamily="2" charset="0"/>
            </a:endParaRPr>
          </a:p>
        </p:txBody>
      </p:sp>
      <p:sp>
        <p:nvSpPr>
          <p:cNvPr id="8" name="Rectangle arrodonit 27"/>
          <p:cNvSpPr/>
          <p:nvPr/>
        </p:nvSpPr>
        <p:spPr>
          <a:xfrm>
            <a:off x="5665815" y="3101401"/>
            <a:ext cx="3928944" cy="593813"/>
          </a:xfrm>
          <a:prstGeom prst="roundRect">
            <a:avLst/>
          </a:prstGeom>
          <a:solidFill>
            <a:srgbClr val="F6C57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a-ES" sz="2400" dirty="0">
                <a:solidFill>
                  <a:schemeClr val="tx1"/>
                </a:solidFill>
                <a:latin typeface="Articulate Narrow" panose="02000506040000020004" pitchFamily="2" charset="0"/>
              </a:rPr>
              <a:t>Sessions de xat</a:t>
            </a:r>
            <a:endParaRPr lang="es-ES" sz="2400" dirty="0">
              <a:solidFill>
                <a:schemeClr val="tx1"/>
              </a:solidFill>
              <a:latin typeface="Articulate Narrow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628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80903" y="1721009"/>
            <a:ext cx="3507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200" dirty="0">
                <a:solidFill>
                  <a:srgbClr val="317ABE"/>
                </a:solidFill>
                <a:latin typeface="Bebas Neue Bold" panose="020B0606020202050201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Paràmetres </a:t>
            </a:r>
            <a:r>
              <a:rPr lang="ca-ES" sz="3200" dirty="0" smtClean="0">
                <a:solidFill>
                  <a:srgbClr val="317ABE"/>
                </a:solidFill>
                <a:latin typeface="Bebas Neue Bold" panose="020B0606020202050201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generals</a:t>
            </a:r>
            <a:endParaRPr lang="es-ES" sz="3200" dirty="0">
              <a:solidFill>
                <a:srgbClr val="317ABE"/>
              </a:solidFill>
              <a:latin typeface="Bebas Neue Bold" panose="020B0606020202050201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780903" y="2764235"/>
            <a:ext cx="327122" cy="263341"/>
          </a:xfrm>
          <a:prstGeom prst="rect">
            <a:avLst/>
          </a:prstGeom>
          <a:solidFill>
            <a:srgbClr val="F6C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CuadroTexto 1"/>
          <p:cNvSpPr txBox="1"/>
          <p:nvPr/>
        </p:nvSpPr>
        <p:spPr>
          <a:xfrm>
            <a:off x="644944" y="2665071"/>
            <a:ext cx="377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006ACF"/>
              </a:buClr>
            </a:pPr>
            <a:r>
              <a:rPr lang="ca-ES" sz="2400" dirty="0">
                <a:latin typeface="Articulate Narrow" panose="02000506040000020004" pitchFamily="2" charset="0"/>
              </a:rPr>
              <a:t>Indiqueu el </a:t>
            </a:r>
            <a:r>
              <a:rPr lang="ca-ES" sz="2400" dirty="0">
                <a:solidFill>
                  <a:srgbClr val="317ABE"/>
                </a:solidFill>
                <a:latin typeface="Articulate Narrow" panose="02000506040000020004" pitchFamily="2" charset="0"/>
              </a:rPr>
              <a:t>nom de la sala.</a:t>
            </a:r>
          </a:p>
        </p:txBody>
      </p:sp>
      <p:sp>
        <p:nvSpPr>
          <p:cNvPr id="5" name="Rectangle 9"/>
          <p:cNvSpPr/>
          <p:nvPr/>
        </p:nvSpPr>
        <p:spPr>
          <a:xfrm>
            <a:off x="5698486" y="2764234"/>
            <a:ext cx="327122" cy="263341"/>
          </a:xfrm>
          <a:prstGeom prst="rect">
            <a:avLst/>
          </a:prstGeom>
          <a:solidFill>
            <a:srgbClr val="F6C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CuadroTexto 2"/>
          <p:cNvSpPr txBox="1"/>
          <p:nvPr/>
        </p:nvSpPr>
        <p:spPr>
          <a:xfrm>
            <a:off x="6025608" y="2665071"/>
            <a:ext cx="47909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solidFill>
                  <a:srgbClr val="317ABE"/>
                </a:solidFill>
                <a:latin typeface="Articulate Narrow" panose="02000506040000020004" pitchFamily="2" charset="0"/>
              </a:rPr>
              <a:t>Descripció </a:t>
            </a:r>
            <a:r>
              <a:rPr lang="ca-ES" sz="2400" dirty="0">
                <a:latin typeface="Articulate Narrow" panose="02000506040000020004" pitchFamily="2" charset="0"/>
              </a:rPr>
              <a:t>(text que especifiqui la temàtica de la sala i les normes d’ús, si escau).</a:t>
            </a:r>
            <a:endParaRPr lang="es-ES" sz="2400" dirty="0">
              <a:latin typeface="Articulate Narrow" panose="02000506040000020004" pitchFamily="2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71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7817" y="1543874"/>
            <a:ext cx="2561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a-ES" sz="3200" dirty="0">
                <a:solidFill>
                  <a:srgbClr val="317ABE"/>
                </a:solidFill>
                <a:latin typeface="Bebas Neue Bold"/>
              </a:rPr>
              <a:t>Sessions de xat</a:t>
            </a:r>
            <a:endParaRPr lang="es-ES" sz="3200" dirty="0">
              <a:solidFill>
                <a:srgbClr val="317ABE"/>
              </a:solidFill>
              <a:latin typeface="Bebas Neue Bold"/>
            </a:endParaRPr>
          </a:p>
        </p:txBody>
      </p:sp>
      <p:sp>
        <p:nvSpPr>
          <p:cNvPr id="3" name="Rectangle 9"/>
          <p:cNvSpPr/>
          <p:nvPr/>
        </p:nvSpPr>
        <p:spPr>
          <a:xfrm>
            <a:off x="377817" y="2892795"/>
            <a:ext cx="327122" cy="263341"/>
          </a:xfrm>
          <a:prstGeom prst="rect">
            <a:avLst/>
          </a:prstGeom>
          <a:solidFill>
            <a:srgbClr val="F6C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Rectangle 9"/>
          <p:cNvSpPr/>
          <p:nvPr/>
        </p:nvSpPr>
        <p:spPr>
          <a:xfrm>
            <a:off x="377817" y="4588741"/>
            <a:ext cx="327122" cy="263341"/>
          </a:xfrm>
          <a:prstGeom prst="rect">
            <a:avLst/>
          </a:prstGeom>
          <a:solidFill>
            <a:srgbClr val="F6C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Rectangle 9"/>
          <p:cNvSpPr/>
          <p:nvPr/>
        </p:nvSpPr>
        <p:spPr>
          <a:xfrm>
            <a:off x="6101027" y="4601620"/>
            <a:ext cx="327122" cy="263341"/>
          </a:xfrm>
          <a:prstGeom prst="rect">
            <a:avLst/>
          </a:prstGeom>
          <a:solidFill>
            <a:srgbClr val="F6C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Rectangle 9"/>
          <p:cNvSpPr/>
          <p:nvPr/>
        </p:nvSpPr>
        <p:spPr>
          <a:xfrm>
            <a:off x="6121740" y="1920305"/>
            <a:ext cx="327122" cy="263341"/>
          </a:xfrm>
          <a:prstGeom prst="rect">
            <a:avLst/>
          </a:prstGeom>
          <a:solidFill>
            <a:srgbClr val="F6C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704939" y="2828835"/>
            <a:ext cx="4951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Establiu la data de la propera sessió de xat seleccionant el dia, el mes, l’any i l’hora al camp  </a:t>
            </a:r>
            <a:r>
              <a:rPr lang="ca-ES" sz="2400" dirty="0">
                <a:solidFill>
                  <a:srgbClr val="317ABE"/>
                </a:solidFill>
                <a:latin typeface="Arial Narrow" panose="020B0606020202030204" pitchFamily="34" charset="0"/>
              </a:rPr>
              <a:t>Proper dia i hora de xat.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428149" y="1836262"/>
            <a:ext cx="539227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solidFill>
                  <a:prstClr val="black"/>
                </a:solidFill>
                <a:latin typeface="Articulate Narrow" panose="02000506040000020004" pitchFamily="2" charset="0"/>
              </a:rPr>
              <a:t>Mitjançant </a:t>
            </a:r>
            <a:r>
              <a:rPr lang="ca-ES" sz="2400" dirty="0">
                <a:solidFill>
                  <a:srgbClr val="317ABE"/>
                </a:solidFill>
                <a:latin typeface="Articulate Narrow" panose="02000506040000020004" pitchFamily="2" charset="0"/>
              </a:rPr>
              <a:t>Repeteix/publica els horaris de les sessions</a:t>
            </a:r>
            <a:r>
              <a:rPr lang="ca-ES" sz="2400" dirty="0">
                <a:solidFill>
                  <a:prstClr val="black"/>
                </a:solidFill>
                <a:latin typeface="Articulate Narrow" panose="02000506040000020004" pitchFamily="2" charset="0"/>
              </a:rPr>
              <a:t> incloeu automàticament al calendari del curs esdeveniments per informar els estudiants de les sessions en què s’utilitzarà el xat. Aquestes cites són només informatives: no impliquen que la sala només funcioni en aquests moments. </a:t>
            </a:r>
            <a:endParaRPr lang="es-ES" sz="2400" dirty="0">
              <a:solidFill>
                <a:prstClr val="black"/>
              </a:solidFill>
              <a:latin typeface="Articulate Narrow" panose="02000506040000020004" pitchFamily="2" charset="0"/>
            </a:endParaRPr>
          </a:p>
          <a:p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704939" y="4495630"/>
            <a:ext cx="47919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solidFill>
                  <a:srgbClr val="317ABE"/>
                </a:solidFill>
                <a:latin typeface="Arial Narrow" panose="020B0606020202030204" pitchFamily="34" charset="0"/>
              </a:rPr>
              <a:t>Desa les sessions anteriors</a:t>
            </a:r>
            <a:r>
              <a:rPr lang="ca-ES" sz="2400" b="1" i="1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  <a:r>
              <a:rPr lang="ca-E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Permet</a:t>
            </a:r>
            <a:r>
              <a:rPr lang="ca-ES" sz="2400" b="1" i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ca-E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gravar les sessions per consultar-les posteriorment. Permet visualitzar les intervencions a la sala als usuaris que no són al sistema a l’hora fixada.</a:t>
            </a:r>
            <a:endParaRPr lang="es-ES" sz="2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6428150" y="4495630"/>
            <a:ext cx="52119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solidFill>
                  <a:srgbClr val="317ABE"/>
                </a:solidFill>
                <a:latin typeface="Arial Narrow" panose="020B0606020202030204" pitchFamily="34" charset="0"/>
              </a:rPr>
              <a:t>Tothom pot veure les sessions anteriors</a:t>
            </a:r>
            <a:r>
              <a:rPr lang="ca-E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. Determina si tots els usuaris poden accedir a les sessions gravades, o només els professors.</a:t>
            </a:r>
            <a:endParaRPr lang="es-ES" sz="2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4283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99273" y="2742625"/>
            <a:ext cx="3979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Clr>
                <a:srgbClr val="327DC1"/>
              </a:buClr>
              <a:buFont typeface="+mj-lt"/>
              <a:buAutoNum type="arabicPeriod" startAt="4"/>
            </a:pPr>
            <a:r>
              <a:rPr lang="ca-ES" sz="2400" dirty="0" smtClean="0">
                <a:latin typeface="Articulate Narrow" panose="02000506040000020004" pitchFamily="2" charset="0"/>
              </a:rPr>
              <a:t>Cliqueu </a:t>
            </a:r>
            <a:r>
              <a:rPr lang="ca-ES" sz="2400" dirty="0">
                <a:latin typeface="Articulate Narrow" panose="02000506040000020004" pitchFamily="2" charset="0"/>
              </a:rPr>
              <a:t>a </a:t>
            </a:r>
            <a:r>
              <a:rPr lang="ca-ES" sz="2400" b="1" dirty="0">
                <a:solidFill>
                  <a:srgbClr val="317ABE"/>
                </a:solidFill>
                <a:latin typeface="Articulate Narrow" panose="02000506040000020004" pitchFamily="2" charset="0"/>
              </a:rPr>
              <a:t>Desa els canvis i visualitza</a:t>
            </a:r>
            <a:r>
              <a:rPr lang="ca-ES" sz="2400" dirty="0">
                <a:solidFill>
                  <a:srgbClr val="317ABE"/>
                </a:solidFill>
                <a:latin typeface="Articulate Narrow" panose="02000506040000020004" pitchFamily="2" charset="0"/>
              </a:rPr>
              <a:t>.</a:t>
            </a:r>
            <a:endParaRPr lang="es-ES" sz="2400" dirty="0">
              <a:solidFill>
                <a:srgbClr val="317ABE"/>
              </a:solidFill>
              <a:latin typeface="Articulate Narrow" panose="02000506040000020004" pitchFamily="2" charset="0"/>
            </a:endParaRPr>
          </a:p>
          <a:p>
            <a:endParaRPr lang="es-ES" sz="2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6186152" y="1622736"/>
            <a:ext cx="5018468" cy="4370427"/>
          </a:xfrm>
          <a:custGeom>
            <a:avLst/>
            <a:gdLst>
              <a:gd name="connsiteX0" fmla="*/ 0 w 5932868"/>
              <a:gd name="connsiteY0" fmla="*/ 0 h 4062651"/>
              <a:gd name="connsiteX1" fmla="*/ 5932868 w 5932868"/>
              <a:gd name="connsiteY1" fmla="*/ 0 h 4062651"/>
              <a:gd name="connsiteX2" fmla="*/ 5932868 w 5932868"/>
              <a:gd name="connsiteY2" fmla="*/ 4062651 h 4062651"/>
              <a:gd name="connsiteX3" fmla="*/ 0 w 5932868"/>
              <a:gd name="connsiteY3" fmla="*/ 4062651 h 4062651"/>
              <a:gd name="connsiteX4" fmla="*/ 0 w 5932868"/>
              <a:gd name="connsiteY4" fmla="*/ 0 h 4062651"/>
              <a:gd name="connsiteX0" fmla="*/ 0 w 7053330"/>
              <a:gd name="connsiteY0" fmla="*/ 12879 h 4062651"/>
              <a:gd name="connsiteX1" fmla="*/ 7053330 w 7053330"/>
              <a:gd name="connsiteY1" fmla="*/ 0 h 4062651"/>
              <a:gd name="connsiteX2" fmla="*/ 7053330 w 7053330"/>
              <a:gd name="connsiteY2" fmla="*/ 4062651 h 4062651"/>
              <a:gd name="connsiteX3" fmla="*/ 1120462 w 7053330"/>
              <a:gd name="connsiteY3" fmla="*/ 4062651 h 4062651"/>
              <a:gd name="connsiteX4" fmla="*/ 0 w 7053330"/>
              <a:gd name="connsiteY4" fmla="*/ 12879 h 406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3330" h="4062651">
                <a:moveTo>
                  <a:pt x="0" y="12879"/>
                </a:moveTo>
                <a:lnTo>
                  <a:pt x="7053330" y="0"/>
                </a:lnTo>
                <a:lnTo>
                  <a:pt x="7053330" y="4062651"/>
                </a:lnTo>
                <a:lnTo>
                  <a:pt x="1120462" y="4062651"/>
                </a:lnTo>
                <a:lnTo>
                  <a:pt x="0" y="12879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000" dirty="0">
                <a:latin typeface="Bebas Neue Bold"/>
              </a:rPr>
              <a:t>En aquesta activitat, el </a:t>
            </a:r>
            <a:r>
              <a:rPr lang="ca-ES" sz="2000" dirty="0">
                <a:solidFill>
                  <a:srgbClr val="317ABE"/>
                </a:solidFill>
                <a:latin typeface="Bebas Neue Bold"/>
              </a:rPr>
              <a:t>Mode de grup </a:t>
            </a:r>
            <a:r>
              <a:rPr lang="ca-ES" sz="2000" dirty="0">
                <a:latin typeface="Bebas Neue Bold"/>
              </a:rPr>
              <a:t>es comporta de la manera següent</a:t>
            </a:r>
            <a:r>
              <a:rPr lang="ca-ES" sz="2000" dirty="0" smtClean="0">
                <a:latin typeface="Bebas Neue Bold"/>
              </a:rPr>
              <a:t>:</a:t>
            </a:r>
          </a:p>
          <a:p>
            <a:pPr algn="just"/>
            <a:endParaRPr lang="es-ES" sz="2000" i="1" dirty="0">
              <a:latin typeface="Bebas Neue Bold"/>
            </a:endParaRPr>
          </a:p>
          <a:p>
            <a:pPr marL="457200" indent="-457200" algn="just">
              <a:buClr>
                <a:srgbClr val="327DC1"/>
              </a:buClr>
              <a:buFont typeface="+mj-lt"/>
              <a:buAutoNum type="alphaLcPeriod"/>
            </a:pPr>
            <a:r>
              <a:rPr lang="ca-ES" sz="2000" dirty="0" smtClean="0">
                <a:solidFill>
                  <a:srgbClr val="327DC1"/>
                </a:solidFill>
                <a:latin typeface="Bebas Neue Bold"/>
              </a:rPr>
              <a:t>Sense </a:t>
            </a:r>
            <a:r>
              <a:rPr lang="ca-ES" sz="2000" dirty="0">
                <a:solidFill>
                  <a:srgbClr val="327DC1"/>
                </a:solidFill>
                <a:latin typeface="Bebas Neue Bold"/>
              </a:rPr>
              <a:t>grups: </a:t>
            </a:r>
            <a:r>
              <a:rPr lang="ca-ES" sz="2000" dirty="0">
                <a:latin typeface="Bebas Neue Bold"/>
              </a:rPr>
              <a:t>tots els estudiants poden dialogar entre </a:t>
            </a:r>
            <a:r>
              <a:rPr lang="ca-ES" sz="2000" dirty="0" smtClean="0">
                <a:latin typeface="Bebas Neue Bold"/>
              </a:rPr>
              <a:t>si.</a:t>
            </a:r>
            <a:endParaRPr lang="es-ES" sz="2000" dirty="0">
              <a:latin typeface="Bebas Neue Bold"/>
            </a:endParaRPr>
          </a:p>
          <a:p>
            <a:pPr marL="457200" indent="-457200" algn="just">
              <a:buClr>
                <a:srgbClr val="327DC1"/>
              </a:buClr>
              <a:buFont typeface="+mj-lt"/>
              <a:buAutoNum type="alphaLcPeriod"/>
            </a:pPr>
            <a:r>
              <a:rPr lang="ca-ES" sz="2000" dirty="0" smtClean="0">
                <a:solidFill>
                  <a:srgbClr val="327DC1"/>
                </a:solidFill>
                <a:latin typeface="Bebas Neue Bold"/>
              </a:rPr>
              <a:t>Grups </a:t>
            </a:r>
            <a:r>
              <a:rPr lang="ca-ES" sz="2000" dirty="0">
                <a:solidFill>
                  <a:srgbClr val="327DC1"/>
                </a:solidFill>
                <a:latin typeface="Bebas Neue Bold"/>
              </a:rPr>
              <a:t>separats: </a:t>
            </a:r>
            <a:r>
              <a:rPr lang="ca-ES" sz="2000" dirty="0">
                <a:latin typeface="Bebas Neue Bold"/>
              </a:rPr>
              <a:t>els estudiants només poden interactuar amb els membres del seu </a:t>
            </a:r>
            <a:r>
              <a:rPr lang="ca-ES" sz="2000" dirty="0" smtClean="0">
                <a:latin typeface="Bebas Neue Bold"/>
              </a:rPr>
              <a:t>grup.</a:t>
            </a:r>
            <a:endParaRPr lang="es-ES" sz="2000" dirty="0">
              <a:latin typeface="Bebas Neue Bold"/>
            </a:endParaRPr>
          </a:p>
          <a:p>
            <a:pPr marL="457200" indent="-457200" algn="just">
              <a:buClr>
                <a:srgbClr val="327DC1"/>
              </a:buClr>
              <a:buFont typeface="+mj-lt"/>
              <a:buAutoNum type="alphaLcPeriod"/>
            </a:pPr>
            <a:r>
              <a:rPr lang="ca-ES" sz="2000" dirty="0" smtClean="0">
                <a:solidFill>
                  <a:srgbClr val="327DC1"/>
                </a:solidFill>
                <a:latin typeface="Bebas Neue Bold"/>
              </a:rPr>
              <a:t>Grups </a:t>
            </a:r>
            <a:r>
              <a:rPr lang="ca-ES" sz="2000" dirty="0">
                <a:solidFill>
                  <a:srgbClr val="327DC1"/>
                </a:solidFill>
                <a:latin typeface="Bebas Neue Bold"/>
              </a:rPr>
              <a:t>visibles: </a:t>
            </a:r>
            <a:r>
              <a:rPr lang="ca-ES" sz="2000" dirty="0">
                <a:latin typeface="Bebas Neue Bold"/>
              </a:rPr>
              <a:t>els estudiants només poden intervenir en el xat del grup al qual estan associats, però poden veure totes les intervencions d’altres grups</a:t>
            </a:r>
            <a:endParaRPr lang="es-ES" sz="2000" dirty="0">
              <a:latin typeface="Bebas Neue Bold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5726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13991" y="1878493"/>
            <a:ext cx="3353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3200" b="1" dirty="0">
                <a:solidFill>
                  <a:srgbClr val="5193C2"/>
                </a:solidFill>
                <a:latin typeface="Bebas Neue Bold"/>
                <a:ea typeface="Times New Roman" panose="02020603050405020304" pitchFamily="18" charset="0"/>
                <a:cs typeface="Times New Roman" panose="02020603050405020304" pitchFamily="18" charset="0"/>
              </a:rPr>
              <a:t>Com funciona?</a:t>
            </a:r>
            <a:endParaRPr lang="es-ES" sz="3200" dirty="0">
              <a:solidFill>
                <a:prstClr val="black"/>
              </a:solidFill>
              <a:latin typeface="Bebas Neue Bold"/>
              <a:ea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086340" y="2321600"/>
            <a:ext cx="483494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ca-ES" sz="2400" dirty="0">
                <a:solidFill>
                  <a:prstClr val="black"/>
                </a:solidFill>
                <a:latin typeface="Articulate Narrow" panose="02000506040000020004" pitchFamily="2" charset="0"/>
              </a:rPr>
              <a:t>Per utilitzar el xat com a eina de comunicació, cal crear una sala de xat. El docent pot crear una única sala per a tot el curs i aprofitar-la per a múltiples sessions. També pot crear diverses sales per a diferents usos. Si es configuren a </a:t>
            </a:r>
            <a:r>
              <a:rPr lang="ca-ES" sz="2400" dirty="0">
                <a:solidFill>
                  <a:srgbClr val="327DC1"/>
                </a:solidFill>
                <a:latin typeface="Articulate Narrow" panose="02000506040000020004" pitchFamily="2" charset="0"/>
              </a:rPr>
              <a:t>Mode de grup,</a:t>
            </a:r>
            <a:r>
              <a:rPr lang="ca-ES" sz="2400" dirty="0">
                <a:solidFill>
                  <a:prstClr val="black"/>
                </a:solidFill>
                <a:latin typeface="Articulate Narrow" panose="02000506040000020004" pitchFamily="2" charset="0"/>
              </a:rPr>
              <a:t> diversos grups poden treballar alhora en una mateixa sala de manera independent.</a:t>
            </a:r>
            <a:endParaRPr lang="es-ES" sz="2400" dirty="0">
              <a:solidFill>
                <a:prstClr val="black"/>
              </a:solidFill>
              <a:latin typeface="Articulate Narrow" panose="02000506040000020004" pitchFamily="2" charset="0"/>
            </a:endParaRPr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27816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8606232" y="2328674"/>
            <a:ext cx="323259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000" b="1" dirty="0">
                <a:solidFill>
                  <a:srgbClr val="FDFDFD"/>
                </a:solidFill>
                <a:latin typeface="Articulate Narrow" panose="02000506040000020004" pitchFamily="2" charset="0"/>
              </a:rPr>
              <a:t>Dins de la sala, cada persona pot escriure el que vulgui a la línia qui hi ha a la part inferior de la pantalla, i clicar a la tecla </a:t>
            </a:r>
            <a:r>
              <a:rPr lang="ca-ES" sz="2000" b="1" dirty="0">
                <a:latin typeface="Articulate Narrow" panose="02000506040000020004" pitchFamily="2" charset="0"/>
              </a:rPr>
              <a:t>Enter o Envia </a:t>
            </a:r>
            <a:r>
              <a:rPr lang="ca-ES" sz="2000" b="1" dirty="0">
                <a:solidFill>
                  <a:srgbClr val="FDFDFD"/>
                </a:solidFill>
                <a:latin typeface="Articulate Narrow" panose="02000506040000020004" pitchFamily="2" charset="0"/>
              </a:rPr>
              <a:t>per enviar-ho. El text apareix a continuació de l’última intervenció. A més, es mostra la foto i el nom de l’autor, i l’hora de la intervenció. A la dreta es mostren els usuaris presents a la sala.</a:t>
            </a:r>
            <a:endParaRPr lang="es-ES" sz="2000" b="1" dirty="0">
              <a:solidFill>
                <a:srgbClr val="FDFDFD"/>
              </a:solidFill>
              <a:latin typeface="Articulate Narrow" panose="02000506040000020004" pitchFamily="2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183155" y="5579598"/>
            <a:ext cx="33842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dirty="0">
                <a:latin typeface="Arial Narrow" panose="020B0606020202030204" pitchFamily="34" charset="0"/>
              </a:rPr>
              <a:t>Sala de xat en funcionament</a:t>
            </a:r>
            <a:endParaRPr lang="es-ES" sz="1600" dirty="0">
              <a:latin typeface="Arial Narrow" panose="020B0606020202030204" pitchFamily="34" charset="0"/>
            </a:endParaRPr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42" y="1671852"/>
            <a:ext cx="6423077" cy="3907746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 flipH="1">
            <a:off x="5964072" y="4262907"/>
            <a:ext cx="1930677" cy="1061964"/>
          </a:xfrm>
          <a:prstGeom prst="straightConnector1">
            <a:avLst/>
          </a:prstGeom>
          <a:ln w="38100">
            <a:solidFill>
              <a:srgbClr val="317A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8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596</Words>
  <Application>Microsoft Office PowerPoint</Application>
  <PresentationFormat>Pantalla panoràmica</PresentationFormat>
  <Paragraphs>37</Paragraphs>
  <Slides>11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10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11</vt:i4>
      </vt:variant>
    </vt:vector>
  </HeadingPairs>
  <TitlesOfParts>
    <vt:vector size="22" baseType="lpstr">
      <vt:lpstr>Arial</vt:lpstr>
      <vt:lpstr>Arial Narrow</vt:lpstr>
      <vt:lpstr>Articulate Narrow</vt:lpstr>
      <vt:lpstr>Bebas Neue Bold</vt:lpstr>
      <vt:lpstr>Bebas Neue Regular</vt:lpstr>
      <vt:lpstr>Calibri</vt:lpstr>
      <vt:lpstr>Calibri Light</vt:lpstr>
      <vt:lpstr>Times New Roman</vt:lpstr>
      <vt:lpstr>Trebuchet MS</vt:lpstr>
      <vt:lpstr>Verdana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Universitat de Barcelona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UD CRAI</dc:creator>
  <cp:lastModifiedBy>Maria Dolores Yañez Agustiño</cp:lastModifiedBy>
  <cp:revision>69</cp:revision>
  <dcterms:created xsi:type="dcterms:W3CDTF">2017-07-07T12:15:00Z</dcterms:created>
  <dcterms:modified xsi:type="dcterms:W3CDTF">2018-05-07T17:51:49Z</dcterms:modified>
</cp:coreProperties>
</file>